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handoutMasterIdLst>
    <p:handoutMasterId r:id="rId121"/>
  </p:handoutMasterIdLst>
  <p:sldIdLst>
    <p:sldId id="256" r:id="rId4"/>
    <p:sldId id="365" r:id="rId6"/>
    <p:sldId id="258" r:id="rId7"/>
    <p:sldId id="368" r:id="rId8"/>
    <p:sldId id="738" r:id="rId9"/>
    <p:sldId id="584" r:id="rId10"/>
    <p:sldId id="739" r:id="rId11"/>
    <p:sldId id="259" r:id="rId12"/>
    <p:sldId id="453" r:id="rId13"/>
    <p:sldId id="744" r:id="rId14"/>
    <p:sldId id="370" r:id="rId15"/>
    <p:sldId id="740" r:id="rId16"/>
    <p:sldId id="741" r:id="rId17"/>
    <p:sldId id="585" r:id="rId18"/>
    <p:sldId id="371" r:id="rId19"/>
    <p:sldId id="372" r:id="rId20"/>
    <p:sldId id="373" r:id="rId21"/>
    <p:sldId id="374" r:id="rId22"/>
    <p:sldId id="742" r:id="rId23"/>
    <p:sldId id="440" r:id="rId24"/>
    <p:sldId id="454" r:id="rId25"/>
    <p:sldId id="263" r:id="rId26"/>
    <p:sldId id="743" r:id="rId27"/>
    <p:sldId id="745" r:id="rId28"/>
    <p:sldId id="264" r:id="rId29"/>
    <p:sldId id="746" r:id="rId30"/>
    <p:sldId id="265" r:id="rId31"/>
    <p:sldId id="445" r:id="rId32"/>
    <p:sldId id="455" r:id="rId33"/>
    <p:sldId id="408" r:id="rId34"/>
    <p:sldId id="409" r:id="rId35"/>
    <p:sldId id="410" r:id="rId36"/>
    <p:sldId id="411" r:id="rId37"/>
    <p:sldId id="412" r:id="rId38"/>
    <p:sldId id="413" r:id="rId39"/>
    <p:sldId id="414" r:id="rId40"/>
    <p:sldId id="415" r:id="rId41"/>
    <p:sldId id="416" r:id="rId42"/>
    <p:sldId id="417" r:id="rId43"/>
    <p:sldId id="418" r:id="rId44"/>
    <p:sldId id="419" r:id="rId45"/>
    <p:sldId id="420" r:id="rId46"/>
    <p:sldId id="421" r:id="rId47"/>
    <p:sldId id="422" r:id="rId48"/>
    <p:sldId id="423" r:id="rId49"/>
    <p:sldId id="675" r:id="rId50"/>
    <p:sldId id="676" r:id="rId51"/>
    <p:sldId id="426" r:id="rId52"/>
    <p:sldId id="427" r:id="rId53"/>
    <p:sldId id="530" r:id="rId54"/>
    <p:sldId id="460" r:id="rId55"/>
    <p:sldId id="461" r:id="rId56"/>
    <p:sldId id="462" r:id="rId57"/>
    <p:sldId id="463" r:id="rId58"/>
    <p:sldId id="464" r:id="rId59"/>
    <p:sldId id="677" r:id="rId60"/>
    <p:sldId id="748" r:id="rId61"/>
    <p:sldId id="466" r:id="rId62"/>
    <p:sldId id="467" r:id="rId63"/>
    <p:sldId id="468" r:id="rId64"/>
    <p:sldId id="469" r:id="rId65"/>
    <p:sldId id="747" r:id="rId66"/>
    <p:sldId id="749" r:id="rId67"/>
    <p:sldId id="750" r:id="rId68"/>
    <p:sldId id="531" r:id="rId69"/>
    <p:sldId id="532" r:id="rId70"/>
    <p:sldId id="472" r:id="rId71"/>
    <p:sldId id="473" r:id="rId72"/>
    <p:sldId id="474" r:id="rId73"/>
    <p:sldId id="475" r:id="rId74"/>
    <p:sldId id="678" r:id="rId75"/>
    <p:sldId id="679" r:id="rId76"/>
    <p:sldId id="534" r:id="rId77"/>
    <p:sldId id="480" r:id="rId78"/>
    <p:sldId id="481" r:id="rId79"/>
    <p:sldId id="680" r:id="rId80"/>
    <p:sldId id="482" r:id="rId81"/>
    <p:sldId id="483" r:id="rId82"/>
    <p:sldId id="484" r:id="rId83"/>
    <p:sldId id="485" r:id="rId84"/>
    <p:sldId id="486" r:id="rId85"/>
    <p:sldId id="681" r:id="rId86"/>
    <p:sldId id="487" r:id="rId87"/>
    <p:sldId id="535" r:id="rId88"/>
    <p:sldId id="682" r:id="rId89"/>
    <p:sldId id="489" r:id="rId90"/>
    <p:sldId id="751" r:id="rId91"/>
    <p:sldId id="490" r:id="rId92"/>
    <p:sldId id="683" r:id="rId93"/>
    <p:sldId id="684" r:id="rId94"/>
    <p:sldId id="536" r:id="rId95"/>
    <p:sldId id="492" r:id="rId96"/>
    <p:sldId id="752" r:id="rId97"/>
    <p:sldId id="753" r:id="rId98"/>
    <p:sldId id="543" r:id="rId99"/>
    <p:sldId id="493" r:id="rId100"/>
    <p:sldId id="544" r:id="rId101"/>
    <p:sldId id="494" r:id="rId102"/>
    <p:sldId id="537" r:id="rId103"/>
    <p:sldId id="496" r:id="rId104"/>
    <p:sldId id="497" r:id="rId105"/>
    <p:sldId id="498" r:id="rId106"/>
    <p:sldId id="499" r:id="rId107"/>
    <p:sldId id="754" r:id="rId108"/>
    <p:sldId id="500" r:id="rId109"/>
    <p:sldId id="501" r:id="rId110"/>
    <p:sldId id="502" r:id="rId111"/>
    <p:sldId id="538" r:id="rId112"/>
    <p:sldId id="755" r:id="rId113"/>
    <p:sldId id="506" r:id="rId114"/>
    <p:sldId id="507" r:id="rId115"/>
    <p:sldId id="508" r:id="rId116"/>
    <p:sldId id="509" r:id="rId117"/>
    <p:sldId id="510" r:id="rId118"/>
    <p:sldId id="511" r:id="rId119"/>
    <p:sldId id="512" r:id="rId120"/>
  </p:sldIdLst>
  <p:sldSz cx="9144000" cy="6858000" type="screen4x3"/>
  <p:notesSz cx="6858000" cy="9144000"/>
  <p:custDataLst>
    <p:tags r:id="rId125"/>
  </p:custDataLst>
  <p:defaultTextStyle>
    <a:defPPr>
      <a:defRPr lang="en-US"/>
    </a:defPPr>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vl6pPr marL="2286000" lvl="5"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6pPr>
    <a:lvl7pPr marL="2743200" lvl="6"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7pPr>
    <a:lvl8pPr marL="3200400" lvl="7"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8pPr>
    <a:lvl9pPr marL="3657600" lvl="8"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3" userDrawn="1">
          <p15:clr>
            <a:srgbClr val="A4A3A4"/>
          </p15:clr>
        </p15:guide>
        <p15:guide id="2" pos="27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DDDDDD"/>
    <a:srgbClr val="FFCCFF"/>
    <a:srgbClr val="FF99CC"/>
    <a:srgbClr val="CCFFFF"/>
    <a:srgbClr val="FF0000"/>
    <a:srgbClr val="0099FF"/>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2770"/>
    <p:restoredTop sz="94622"/>
  </p:normalViewPr>
  <p:slideViewPr>
    <p:cSldViewPr showGuides="1">
      <p:cViewPr varScale="1">
        <p:scale>
          <a:sx n="89" d="100"/>
          <a:sy n="89" d="100"/>
        </p:scale>
        <p:origin x="-1572" y="-96"/>
      </p:cViewPr>
      <p:guideLst>
        <p:guide orient="horz" pos="2223"/>
        <p:guide pos="2784"/>
      </p:guideLst>
    </p:cSldViewPr>
  </p:slideViewPr>
  <p:notesTextViewPr>
    <p:cViewPr>
      <p:scale>
        <a:sx n="100" d="100"/>
        <a:sy n="100" d="100"/>
      </p:scale>
      <p:origin x="0" y="0"/>
    </p:cViewPr>
  </p:notesTextViewPr>
  <p:sorterViewPr showFormatting="0">
    <p:cViewPr>
      <p:scale>
        <a:sx n="66" d="100"/>
        <a:sy n="66" d="100"/>
      </p:scale>
      <p:origin x="0" y="5688"/>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5" Type="http://schemas.openxmlformats.org/officeDocument/2006/relationships/tags" Target="tags/tag24.xml"/><Relationship Id="rId124" Type="http://schemas.openxmlformats.org/officeDocument/2006/relationships/tableStyles" Target="tableStyles.xml"/><Relationship Id="rId123" Type="http://schemas.openxmlformats.org/officeDocument/2006/relationships/viewProps" Target="viewProps.xml"/><Relationship Id="rId122" Type="http://schemas.openxmlformats.org/officeDocument/2006/relationships/presProps" Target="presProps.xml"/><Relationship Id="rId121" Type="http://schemas.openxmlformats.org/officeDocument/2006/relationships/handoutMaster" Target="handoutMasters/handoutMaster1.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5" Type="http://schemas.openxmlformats.org/officeDocument/2006/relationships/image" Target="../media/image5.wmf"/><Relationship Id="rId4" Type="http://schemas.openxmlformats.org/officeDocument/2006/relationships/image" Target="../media/image4.wmf"/><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5.wmf"/><Relationship Id="rId4" Type="http://schemas.openxmlformats.org/officeDocument/2006/relationships/image" Target="../media/image4.wmf"/><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854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a:latin typeface="Times New Roman" panose="02020603050405020304" pitchFamily="18" charset="0"/>
                <a:ea typeface="+mn-ea"/>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08547"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Times New Roman" panose="02020603050405020304" pitchFamily="18" charset="0"/>
                <a:ea typeface="+mn-ea"/>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08548"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a:latin typeface="Times New Roman" panose="02020603050405020304" pitchFamily="18" charset="0"/>
                <a:ea typeface="+mn-ea"/>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08549"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
            <a:pPr lvl="0" algn="r">
              <a:buNone/>
            </a:pP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a:latin typeface="Times New Roman" panose="02020603050405020304" pitchFamily="18" charset="0"/>
                <a:ea typeface="+mn-ea"/>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Times New Roman" panose="02020603050405020304" pitchFamily="18" charset="0"/>
                <a:ea typeface="+mn-ea"/>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12644" name="Rectangle 4"/>
          <p:cNvSpPr>
            <a:spLocks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rPr>
              <a:t>Click to edit Master text styles</a:t>
            </a:r>
            <a:endPar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rPr>
              <a:t>Second level</a:t>
            </a:r>
            <a:endPar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rPr>
              <a:t>Third level</a:t>
            </a:r>
            <a:endPar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rPr>
              <a:t>Fourth level</a:t>
            </a:r>
            <a:endPar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rPr>
              <a:t>Fifth level</a:t>
            </a:r>
            <a:endPar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a:latin typeface="Times New Roman" panose="02020603050405020304" pitchFamily="18" charset="0"/>
                <a:ea typeface="+mn-ea"/>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
            <a:pPr lvl="0" algn="r">
              <a:buNone/>
            </a:pP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90"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13667" name="Rectangle 2"/>
          <p:cNvSpPr>
            <a:spLocks noTextEdit="1"/>
          </p:cNvSpPr>
          <p:nvPr>
            <p:ph type="sldImg"/>
          </p:nvPr>
        </p:nvSpPr>
        <p:spPr/>
      </p:sp>
      <p:sp>
        <p:nvSpPr>
          <p:cNvPr id="113668"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4"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23907" name="Rectangle 2"/>
          <p:cNvSpPr>
            <a:spLocks noTextEdit="1"/>
          </p:cNvSpPr>
          <p:nvPr>
            <p:ph type="sldImg"/>
          </p:nvPr>
        </p:nvSpPr>
        <p:spPr/>
      </p:sp>
      <p:sp>
        <p:nvSpPr>
          <p:cNvPr id="123908"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8"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24931" name="Rectangle 2"/>
          <p:cNvSpPr>
            <a:spLocks noTextEdit="1"/>
          </p:cNvSpPr>
          <p:nvPr>
            <p:ph type="sldImg"/>
          </p:nvPr>
        </p:nvSpPr>
        <p:spPr/>
      </p:sp>
      <p:sp>
        <p:nvSpPr>
          <p:cNvPr id="124932"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2"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25955" name="Rectangle 2"/>
          <p:cNvSpPr>
            <a:spLocks noTextEdit="1"/>
          </p:cNvSpPr>
          <p:nvPr>
            <p:ph type="sldImg"/>
          </p:nvPr>
        </p:nvSpPr>
        <p:spPr/>
      </p:sp>
      <p:sp>
        <p:nvSpPr>
          <p:cNvPr id="125956"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26979" name="Rectangle 2"/>
          <p:cNvSpPr>
            <a:spLocks noTextEdit="1"/>
          </p:cNvSpPr>
          <p:nvPr>
            <p:ph type="sldImg"/>
          </p:nvPr>
        </p:nvSpPr>
        <p:spPr/>
      </p:sp>
      <p:sp>
        <p:nvSpPr>
          <p:cNvPr id="126980"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0"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28003" name="Rectangle 2"/>
          <p:cNvSpPr>
            <a:spLocks noTextEdit="1"/>
          </p:cNvSpPr>
          <p:nvPr>
            <p:ph type="sldImg"/>
          </p:nvPr>
        </p:nvSpPr>
        <p:spPr/>
      </p:sp>
      <p:sp>
        <p:nvSpPr>
          <p:cNvPr id="128004"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4"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29027" name="Rectangle 2"/>
          <p:cNvSpPr>
            <a:spLocks noTextEdit="1"/>
          </p:cNvSpPr>
          <p:nvPr>
            <p:ph type="sldImg"/>
          </p:nvPr>
        </p:nvSpPr>
        <p:spPr/>
      </p:sp>
      <p:sp>
        <p:nvSpPr>
          <p:cNvPr id="129028"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8"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30051" name="Rectangle 2"/>
          <p:cNvSpPr>
            <a:spLocks noTextEdit="1"/>
          </p:cNvSpPr>
          <p:nvPr>
            <p:ph type="sldImg"/>
          </p:nvPr>
        </p:nvSpPr>
        <p:spPr/>
      </p:sp>
      <p:sp>
        <p:nvSpPr>
          <p:cNvPr id="130052"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2"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31075" name="Rectangle 2"/>
          <p:cNvSpPr>
            <a:spLocks noTextEdit="1"/>
          </p:cNvSpPr>
          <p:nvPr>
            <p:ph type="sldImg"/>
          </p:nvPr>
        </p:nvSpPr>
        <p:spPr/>
      </p:sp>
      <p:sp>
        <p:nvSpPr>
          <p:cNvPr id="131076" name="Rectangle 3"/>
          <p:cNvSpPr>
            <a:spLocks noGrp="1"/>
          </p:cNvSpPr>
          <p:nvPr>
            <p:ph type="body" idx="1"/>
          </p:nvPr>
        </p:nvSpPr>
        <p:spPr/>
        <p:txBody>
          <a:bodyPr wrap="square" lIns="91440" tIns="45720" rIns="91440" bIns="45720" anchor="t" anchorCtr="0"/>
          <a:p>
            <a:pPr lvl="0"/>
            <a:r>
              <a:rPr lang="en-US" altLang="zh-CN" dirty="0">
                <a:ea typeface="宋体" panose="02010600030101010101" pitchFamily="2" charset="-122"/>
              </a:rPr>
              <a:t>Kurose and Ross forgot to say anything about wrapping the carry and adding it to low order bit</a:t>
            </a:r>
            <a:endParaRPr lang="en-US" altLang="zh-CN" dirty="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6"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32099" name="Rectangle 2"/>
          <p:cNvSpPr>
            <a:spLocks noTextEdit="1"/>
          </p:cNvSpPr>
          <p:nvPr>
            <p:ph type="sldImg"/>
          </p:nvPr>
        </p:nvSpPr>
        <p:spPr/>
      </p:sp>
      <p:sp>
        <p:nvSpPr>
          <p:cNvPr id="132100"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70"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33123" name="Rectangle 2"/>
          <p:cNvSpPr>
            <a:spLocks noTextEdit="1"/>
          </p:cNvSpPr>
          <p:nvPr>
            <p:ph type="sldImg"/>
          </p:nvPr>
        </p:nvSpPr>
        <p:spPr/>
      </p:sp>
      <p:sp>
        <p:nvSpPr>
          <p:cNvPr id="133124"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14691" name="Rectangle 2"/>
          <p:cNvSpPr>
            <a:spLocks noTextEdit="1"/>
          </p:cNvSpPr>
          <p:nvPr>
            <p:ph type="sldImg"/>
          </p:nvPr>
        </p:nvSpPr>
        <p:spPr/>
      </p:sp>
      <p:sp>
        <p:nvSpPr>
          <p:cNvPr id="114692"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4"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34147" name="Rectangle 2"/>
          <p:cNvSpPr>
            <a:spLocks noTextEdit="1"/>
          </p:cNvSpPr>
          <p:nvPr>
            <p:ph type="sldImg"/>
          </p:nvPr>
        </p:nvSpPr>
        <p:spPr/>
      </p:sp>
      <p:sp>
        <p:nvSpPr>
          <p:cNvPr id="134148"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8"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35171" name="Rectangle 2"/>
          <p:cNvSpPr>
            <a:spLocks noTextEdit="1"/>
          </p:cNvSpPr>
          <p:nvPr>
            <p:ph type="sldImg"/>
          </p:nvPr>
        </p:nvSpPr>
        <p:spPr/>
      </p:sp>
      <p:sp>
        <p:nvSpPr>
          <p:cNvPr id="135172"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6"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37219" name="Rectangle 2"/>
          <p:cNvSpPr>
            <a:spLocks noTextEdit="1"/>
          </p:cNvSpPr>
          <p:nvPr>
            <p:ph type="sldImg"/>
          </p:nvPr>
        </p:nvSpPr>
        <p:spPr/>
      </p:sp>
      <p:sp>
        <p:nvSpPr>
          <p:cNvPr id="137220"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4"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39267" name="Rectangle 2"/>
          <p:cNvSpPr>
            <a:spLocks noTextEdit="1"/>
          </p:cNvSpPr>
          <p:nvPr>
            <p:ph type="sldImg"/>
          </p:nvPr>
        </p:nvSpPr>
        <p:spPr/>
      </p:sp>
      <p:sp>
        <p:nvSpPr>
          <p:cNvPr id="139268"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40291" name="Rectangle 2"/>
          <p:cNvSpPr>
            <a:spLocks noTextEdit="1"/>
          </p:cNvSpPr>
          <p:nvPr>
            <p:ph type="sldImg"/>
          </p:nvPr>
        </p:nvSpPr>
        <p:spPr/>
      </p:sp>
      <p:sp>
        <p:nvSpPr>
          <p:cNvPr id="140292"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2"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41315" name="Rectangle 2"/>
          <p:cNvSpPr>
            <a:spLocks noTextEdit="1"/>
          </p:cNvSpPr>
          <p:nvPr>
            <p:ph type="sldImg"/>
          </p:nvPr>
        </p:nvSpPr>
        <p:spPr/>
      </p:sp>
      <p:sp>
        <p:nvSpPr>
          <p:cNvPr id="141316"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6"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42339" name="Rectangle 2"/>
          <p:cNvSpPr>
            <a:spLocks noTextEdit="1"/>
          </p:cNvSpPr>
          <p:nvPr>
            <p:ph type="sldImg"/>
          </p:nvPr>
        </p:nvSpPr>
        <p:spPr/>
      </p:sp>
      <p:sp>
        <p:nvSpPr>
          <p:cNvPr id="142340"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10"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43363" name="Rectangle 2"/>
          <p:cNvSpPr>
            <a:spLocks noTextEdit="1"/>
          </p:cNvSpPr>
          <p:nvPr>
            <p:ph type="sldImg"/>
          </p:nvPr>
        </p:nvSpPr>
        <p:spPr/>
      </p:sp>
      <p:sp>
        <p:nvSpPr>
          <p:cNvPr id="143364"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44387" name="Rectangle 2"/>
          <p:cNvSpPr>
            <a:spLocks noTextEdit="1"/>
          </p:cNvSpPr>
          <p:nvPr>
            <p:ph type="sldImg"/>
          </p:nvPr>
        </p:nvSpPr>
        <p:spPr/>
      </p:sp>
      <p:sp>
        <p:nvSpPr>
          <p:cNvPr id="144388"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8"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45411" name="Rectangle 2"/>
          <p:cNvSpPr>
            <a:spLocks noTextEdit="1"/>
          </p:cNvSpPr>
          <p:nvPr>
            <p:ph type="sldImg"/>
          </p:nvPr>
        </p:nvSpPr>
        <p:spPr/>
      </p:sp>
      <p:sp>
        <p:nvSpPr>
          <p:cNvPr id="145412"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15715" name="Rectangle 2"/>
          <p:cNvSpPr>
            <a:spLocks noTextEdit="1"/>
          </p:cNvSpPr>
          <p:nvPr>
            <p:ph type="sldImg"/>
          </p:nvPr>
        </p:nvSpPr>
        <p:spPr/>
      </p:sp>
      <p:sp>
        <p:nvSpPr>
          <p:cNvPr id="115716"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2"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46435" name="Rectangle 2"/>
          <p:cNvSpPr>
            <a:spLocks noTextEdit="1"/>
          </p:cNvSpPr>
          <p:nvPr>
            <p:ph type="sldImg"/>
          </p:nvPr>
        </p:nvSpPr>
        <p:spPr/>
      </p:sp>
      <p:sp>
        <p:nvSpPr>
          <p:cNvPr id="146436"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6"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47459" name="Rectangle 2"/>
          <p:cNvSpPr>
            <a:spLocks noTextEdit="1"/>
          </p:cNvSpPr>
          <p:nvPr>
            <p:ph type="sldImg"/>
          </p:nvPr>
        </p:nvSpPr>
        <p:spPr/>
      </p:sp>
      <p:sp>
        <p:nvSpPr>
          <p:cNvPr id="147460"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30"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48483" name="Rectangle 2"/>
          <p:cNvSpPr>
            <a:spLocks noTextEdit="1"/>
          </p:cNvSpPr>
          <p:nvPr>
            <p:ph type="sldImg"/>
          </p:nvPr>
        </p:nvSpPr>
        <p:spPr/>
      </p:sp>
      <p:sp>
        <p:nvSpPr>
          <p:cNvPr id="148484"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8"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50531" name="Rectangle 2"/>
          <p:cNvSpPr>
            <a:spLocks noTextEdit="1"/>
          </p:cNvSpPr>
          <p:nvPr>
            <p:ph type="sldImg"/>
          </p:nvPr>
        </p:nvSpPr>
        <p:spPr/>
      </p:sp>
      <p:sp>
        <p:nvSpPr>
          <p:cNvPr id="150532"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2"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51555" name="Rectangle 2"/>
          <p:cNvSpPr>
            <a:spLocks noTextEdit="1"/>
          </p:cNvSpPr>
          <p:nvPr>
            <p:ph type="sldImg"/>
          </p:nvPr>
        </p:nvSpPr>
        <p:spPr/>
      </p:sp>
      <p:sp>
        <p:nvSpPr>
          <p:cNvPr id="151556"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4"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54627" name="Rectangle 2"/>
          <p:cNvSpPr>
            <a:spLocks noTextEdit="1"/>
          </p:cNvSpPr>
          <p:nvPr>
            <p:ph type="sldImg"/>
          </p:nvPr>
        </p:nvSpPr>
        <p:spPr/>
      </p:sp>
      <p:sp>
        <p:nvSpPr>
          <p:cNvPr id="154628"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8"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55651" name="Rectangle 2"/>
          <p:cNvSpPr>
            <a:spLocks noTextEdit="1"/>
          </p:cNvSpPr>
          <p:nvPr>
            <p:ph type="sldImg"/>
          </p:nvPr>
        </p:nvSpPr>
        <p:spPr/>
      </p:sp>
      <p:sp>
        <p:nvSpPr>
          <p:cNvPr id="155652"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2"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56675" name="Rectangle 2"/>
          <p:cNvSpPr>
            <a:spLocks noTextEdit="1"/>
          </p:cNvSpPr>
          <p:nvPr>
            <p:ph type="sldImg"/>
          </p:nvPr>
        </p:nvSpPr>
        <p:spPr/>
      </p:sp>
      <p:sp>
        <p:nvSpPr>
          <p:cNvPr id="156676"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6"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57699" name="Rectangle 2"/>
          <p:cNvSpPr>
            <a:spLocks noTextEdit="1"/>
          </p:cNvSpPr>
          <p:nvPr>
            <p:ph type="sldImg"/>
          </p:nvPr>
        </p:nvSpPr>
        <p:spPr/>
      </p:sp>
      <p:sp>
        <p:nvSpPr>
          <p:cNvPr id="157700"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70"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58723" name="Rectangle 2"/>
          <p:cNvSpPr>
            <a:spLocks noTextEdit="1"/>
          </p:cNvSpPr>
          <p:nvPr>
            <p:ph type="sldImg"/>
          </p:nvPr>
        </p:nvSpPr>
        <p:spPr/>
      </p:sp>
      <p:sp>
        <p:nvSpPr>
          <p:cNvPr id="158724"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16739" name="Rectangle 2"/>
          <p:cNvSpPr>
            <a:spLocks noTextEdit="1"/>
          </p:cNvSpPr>
          <p:nvPr>
            <p:ph type="sldImg"/>
          </p:nvPr>
        </p:nvSpPr>
        <p:spPr/>
      </p:sp>
      <p:sp>
        <p:nvSpPr>
          <p:cNvPr id="116740"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4"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59747" name="Rectangle 2"/>
          <p:cNvSpPr>
            <a:spLocks noTextEdit="1"/>
          </p:cNvSpPr>
          <p:nvPr>
            <p:ph type="sldImg"/>
          </p:nvPr>
        </p:nvSpPr>
        <p:spPr/>
      </p:sp>
      <p:sp>
        <p:nvSpPr>
          <p:cNvPr id="159748"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8"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60771" name="Rectangle 2"/>
          <p:cNvSpPr>
            <a:spLocks noTextEdit="1"/>
          </p:cNvSpPr>
          <p:nvPr>
            <p:ph type="sldImg"/>
          </p:nvPr>
        </p:nvSpPr>
        <p:spPr/>
      </p:sp>
      <p:sp>
        <p:nvSpPr>
          <p:cNvPr id="160772"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2"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61795" name="Rectangle 2"/>
          <p:cNvSpPr>
            <a:spLocks noTextEdit="1"/>
          </p:cNvSpPr>
          <p:nvPr>
            <p:ph type="sldImg"/>
          </p:nvPr>
        </p:nvSpPr>
        <p:spPr/>
      </p:sp>
      <p:sp>
        <p:nvSpPr>
          <p:cNvPr id="161796"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90"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63843" name="Rectangle 2"/>
          <p:cNvSpPr>
            <a:spLocks noTextEdit="1"/>
          </p:cNvSpPr>
          <p:nvPr>
            <p:ph type="sldImg"/>
          </p:nvPr>
        </p:nvSpPr>
        <p:spPr/>
      </p:sp>
      <p:sp>
        <p:nvSpPr>
          <p:cNvPr id="163844"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4"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64867" name="Rectangle 2"/>
          <p:cNvSpPr>
            <a:spLocks noTextEdit="1"/>
          </p:cNvSpPr>
          <p:nvPr>
            <p:ph type="sldImg"/>
          </p:nvPr>
        </p:nvSpPr>
        <p:spPr/>
      </p:sp>
      <p:sp>
        <p:nvSpPr>
          <p:cNvPr id="164868"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8"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65891" name="Rectangle 2"/>
          <p:cNvSpPr>
            <a:spLocks noTextEdit="1"/>
          </p:cNvSpPr>
          <p:nvPr>
            <p:ph type="sldImg"/>
          </p:nvPr>
        </p:nvSpPr>
        <p:spPr/>
      </p:sp>
      <p:sp>
        <p:nvSpPr>
          <p:cNvPr id="165892"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2"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66915" name="Rectangle 2"/>
          <p:cNvSpPr>
            <a:spLocks noTextEdit="1"/>
          </p:cNvSpPr>
          <p:nvPr>
            <p:ph type="sldImg"/>
          </p:nvPr>
        </p:nvSpPr>
        <p:spPr/>
      </p:sp>
      <p:sp>
        <p:nvSpPr>
          <p:cNvPr id="166916"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10"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68963" name="Rectangle 2"/>
          <p:cNvSpPr>
            <a:spLocks noTextEdit="1"/>
          </p:cNvSpPr>
          <p:nvPr>
            <p:ph type="sldImg"/>
          </p:nvPr>
        </p:nvSpPr>
        <p:spPr/>
      </p:sp>
      <p:sp>
        <p:nvSpPr>
          <p:cNvPr id="168964"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4"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69987" name="Rectangle 2"/>
          <p:cNvSpPr>
            <a:spLocks noTextEdit="1"/>
          </p:cNvSpPr>
          <p:nvPr>
            <p:ph type="sldImg"/>
          </p:nvPr>
        </p:nvSpPr>
        <p:spPr/>
      </p:sp>
      <p:sp>
        <p:nvSpPr>
          <p:cNvPr id="169988"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8"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71011" name="Rectangle 2"/>
          <p:cNvSpPr>
            <a:spLocks noTextEdit="1"/>
          </p:cNvSpPr>
          <p:nvPr>
            <p:ph type="sldImg"/>
          </p:nvPr>
        </p:nvSpPr>
        <p:spPr/>
      </p:sp>
      <p:sp>
        <p:nvSpPr>
          <p:cNvPr id="171012"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6"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17763" name="Rectangle 2"/>
          <p:cNvSpPr>
            <a:spLocks noTextEdit="1"/>
          </p:cNvSpPr>
          <p:nvPr>
            <p:ph type="sldImg"/>
          </p:nvPr>
        </p:nvSpPr>
        <p:spPr/>
      </p:sp>
      <p:sp>
        <p:nvSpPr>
          <p:cNvPr id="117764"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2"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72035" name="Rectangle 2"/>
          <p:cNvSpPr>
            <a:spLocks noTextEdit="1"/>
          </p:cNvSpPr>
          <p:nvPr>
            <p:ph type="sldImg"/>
          </p:nvPr>
        </p:nvSpPr>
        <p:spPr/>
      </p:sp>
      <p:sp>
        <p:nvSpPr>
          <p:cNvPr id="172036"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6"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73059" name="Rectangle 2"/>
          <p:cNvSpPr>
            <a:spLocks noTextEdit="1"/>
          </p:cNvSpPr>
          <p:nvPr>
            <p:ph type="sldImg"/>
          </p:nvPr>
        </p:nvSpPr>
        <p:spPr/>
      </p:sp>
      <p:sp>
        <p:nvSpPr>
          <p:cNvPr id="173060"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30"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74083" name="Rectangle 2"/>
          <p:cNvSpPr>
            <a:spLocks noTextEdit="1"/>
          </p:cNvSpPr>
          <p:nvPr>
            <p:ph type="sldImg"/>
          </p:nvPr>
        </p:nvSpPr>
        <p:spPr/>
      </p:sp>
      <p:sp>
        <p:nvSpPr>
          <p:cNvPr id="174084"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5826"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75107" name="Rectangle 2"/>
          <p:cNvSpPr>
            <a:spLocks noTextEdit="1"/>
          </p:cNvSpPr>
          <p:nvPr>
            <p:ph type="sldImg"/>
          </p:nvPr>
        </p:nvSpPr>
        <p:spPr/>
      </p:sp>
      <p:sp>
        <p:nvSpPr>
          <p:cNvPr id="175108"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6850"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76131" name="Rectangle 2"/>
          <p:cNvSpPr>
            <a:spLocks noTextEdit="1"/>
          </p:cNvSpPr>
          <p:nvPr>
            <p:ph type="sldImg"/>
          </p:nvPr>
        </p:nvSpPr>
        <p:spPr/>
      </p:sp>
      <p:sp>
        <p:nvSpPr>
          <p:cNvPr id="176132"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7874"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77155" name="Rectangle 2"/>
          <p:cNvSpPr>
            <a:spLocks noTextEdit="1"/>
          </p:cNvSpPr>
          <p:nvPr>
            <p:ph type="sldImg"/>
          </p:nvPr>
        </p:nvSpPr>
        <p:spPr/>
      </p:sp>
      <p:sp>
        <p:nvSpPr>
          <p:cNvPr id="177156"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8898"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78179" name="Rectangle 2"/>
          <p:cNvSpPr>
            <a:spLocks noTextEdit="1"/>
          </p:cNvSpPr>
          <p:nvPr>
            <p:ph type="sldImg"/>
          </p:nvPr>
        </p:nvSpPr>
        <p:spPr/>
      </p:sp>
      <p:sp>
        <p:nvSpPr>
          <p:cNvPr id="178180"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9922"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79203" name="Rectangle 2"/>
          <p:cNvSpPr>
            <a:spLocks noTextEdit="1"/>
          </p:cNvSpPr>
          <p:nvPr>
            <p:ph type="sldImg"/>
          </p:nvPr>
        </p:nvSpPr>
        <p:spPr/>
      </p:sp>
      <p:sp>
        <p:nvSpPr>
          <p:cNvPr id="179204"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46"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80227" name="Rectangle 2"/>
          <p:cNvSpPr>
            <a:spLocks noTextEdit="1"/>
          </p:cNvSpPr>
          <p:nvPr>
            <p:ph type="sldImg"/>
          </p:nvPr>
        </p:nvSpPr>
        <p:spPr/>
      </p:sp>
      <p:sp>
        <p:nvSpPr>
          <p:cNvPr id="180228"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1970"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81251" name="Rectangle 2"/>
          <p:cNvSpPr>
            <a:spLocks noTextEdit="1"/>
          </p:cNvSpPr>
          <p:nvPr>
            <p:ph type="sldImg"/>
          </p:nvPr>
        </p:nvSpPr>
        <p:spPr/>
      </p:sp>
      <p:sp>
        <p:nvSpPr>
          <p:cNvPr id="181252"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18787" name="Rectangle 2"/>
          <p:cNvSpPr>
            <a:spLocks noTextEdit="1"/>
          </p:cNvSpPr>
          <p:nvPr>
            <p:ph type="sldImg"/>
          </p:nvPr>
        </p:nvSpPr>
        <p:spPr/>
      </p:sp>
      <p:sp>
        <p:nvSpPr>
          <p:cNvPr id="118788"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2994"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82275" name="Rectangle 2"/>
          <p:cNvSpPr>
            <a:spLocks noTextEdit="1"/>
          </p:cNvSpPr>
          <p:nvPr>
            <p:ph type="sldImg"/>
          </p:nvPr>
        </p:nvSpPr>
        <p:spPr/>
      </p:sp>
      <p:sp>
        <p:nvSpPr>
          <p:cNvPr id="182276"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4018"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83299" name="Rectangle 2"/>
          <p:cNvSpPr>
            <a:spLocks noTextEdit="1"/>
          </p:cNvSpPr>
          <p:nvPr>
            <p:ph type="sldImg"/>
          </p:nvPr>
        </p:nvSpPr>
        <p:spPr/>
      </p:sp>
      <p:sp>
        <p:nvSpPr>
          <p:cNvPr id="183300"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42"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84323" name="Rectangle 2"/>
          <p:cNvSpPr>
            <a:spLocks noTextEdit="1"/>
          </p:cNvSpPr>
          <p:nvPr>
            <p:ph type="sldImg"/>
          </p:nvPr>
        </p:nvSpPr>
        <p:spPr/>
      </p:sp>
      <p:sp>
        <p:nvSpPr>
          <p:cNvPr id="184324"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6066"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85347" name="Rectangle 2"/>
          <p:cNvSpPr>
            <a:spLocks noTextEdit="1"/>
          </p:cNvSpPr>
          <p:nvPr>
            <p:ph type="sldImg"/>
          </p:nvPr>
        </p:nvSpPr>
        <p:spPr/>
      </p:sp>
      <p:sp>
        <p:nvSpPr>
          <p:cNvPr id="185348"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7090"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86371" name="Rectangle 2"/>
          <p:cNvSpPr>
            <a:spLocks noTextEdit="1"/>
          </p:cNvSpPr>
          <p:nvPr>
            <p:ph type="sldImg"/>
          </p:nvPr>
        </p:nvSpPr>
        <p:spPr/>
      </p:sp>
      <p:sp>
        <p:nvSpPr>
          <p:cNvPr id="186372"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8114"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87395" name="Rectangle 2"/>
          <p:cNvSpPr>
            <a:spLocks noTextEdit="1"/>
          </p:cNvSpPr>
          <p:nvPr>
            <p:ph type="sldImg"/>
          </p:nvPr>
        </p:nvSpPr>
        <p:spPr/>
      </p:sp>
      <p:sp>
        <p:nvSpPr>
          <p:cNvPr id="187396"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9138"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88419" name="Rectangle 2"/>
          <p:cNvSpPr>
            <a:spLocks noTextEdit="1"/>
          </p:cNvSpPr>
          <p:nvPr>
            <p:ph type="sldImg"/>
          </p:nvPr>
        </p:nvSpPr>
        <p:spPr/>
      </p:sp>
      <p:sp>
        <p:nvSpPr>
          <p:cNvPr id="188420"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0162"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89443" name="Rectangle 2"/>
          <p:cNvSpPr>
            <a:spLocks noTextEdit="1"/>
          </p:cNvSpPr>
          <p:nvPr>
            <p:ph type="sldImg"/>
          </p:nvPr>
        </p:nvSpPr>
        <p:spPr/>
      </p:sp>
      <p:sp>
        <p:nvSpPr>
          <p:cNvPr id="189444"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90467" name="Rectangle 2"/>
          <p:cNvSpPr>
            <a:spLocks noTextEdit="1"/>
          </p:cNvSpPr>
          <p:nvPr>
            <p:ph type="sldImg"/>
          </p:nvPr>
        </p:nvSpPr>
        <p:spPr/>
      </p:sp>
      <p:sp>
        <p:nvSpPr>
          <p:cNvPr id="190468"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2210"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91491" name="Rectangle 2"/>
          <p:cNvSpPr>
            <a:spLocks noTextEdit="1"/>
          </p:cNvSpPr>
          <p:nvPr>
            <p:ph type="sldImg"/>
          </p:nvPr>
        </p:nvSpPr>
        <p:spPr/>
      </p:sp>
      <p:sp>
        <p:nvSpPr>
          <p:cNvPr id="191492"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19811" name="Rectangle 2"/>
          <p:cNvSpPr>
            <a:spLocks noTextEdit="1"/>
          </p:cNvSpPr>
          <p:nvPr>
            <p:ph type="sldImg"/>
          </p:nvPr>
        </p:nvSpPr>
        <p:spPr/>
      </p:sp>
      <p:sp>
        <p:nvSpPr>
          <p:cNvPr id="119812"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3234"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92515" name="Rectangle 2"/>
          <p:cNvSpPr>
            <a:spLocks noTextEdit="1"/>
          </p:cNvSpPr>
          <p:nvPr>
            <p:ph type="sldImg"/>
          </p:nvPr>
        </p:nvSpPr>
        <p:spPr/>
      </p:sp>
      <p:sp>
        <p:nvSpPr>
          <p:cNvPr id="192516"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4258"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93539" name="Rectangle 2"/>
          <p:cNvSpPr>
            <a:spLocks noTextEdit="1"/>
          </p:cNvSpPr>
          <p:nvPr>
            <p:ph type="sldImg"/>
          </p:nvPr>
        </p:nvSpPr>
        <p:spPr/>
      </p:sp>
      <p:sp>
        <p:nvSpPr>
          <p:cNvPr id="193540"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82"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94563" name="Rectangle 2"/>
          <p:cNvSpPr>
            <a:spLocks noTextEdit="1"/>
          </p:cNvSpPr>
          <p:nvPr>
            <p:ph type="sldImg"/>
          </p:nvPr>
        </p:nvSpPr>
        <p:spPr/>
      </p:sp>
      <p:sp>
        <p:nvSpPr>
          <p:cNvPr id="194564"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6306"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95587" name="Rectangle 2"/>
          <p:cNvSpPr>
            <a:spLocks noTextEdit="1"/>
          </p:cNvSpPr>
          <p:nvPr>
            <p:ph type="sldImg"/>
          </p:nvPr>
        </p:nvSpPr>
        <p:spPr/>
      </p:sp>
      <p:sp>
        <p:nvSpPr>
          <p:cNvPr id="195588"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7330"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96611" name="Rectangle 2"/>
          <p:cNvSpPr>
            <a:spLocks noTextEdit="1"/>
          </p:cNvSpPr>
          <p:nvPr>
            <p:ph type="sldImg"/>
          </p:nvPr>
        </p:nvSpPr>
        <p:spPr/>
      </p:sp>
      <p:sp>
        <p:nvSpPr>
          <p:cNvPr id="196612"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8354"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97635" name="Rectangle 2"/>
          <p:cNvSpPr>
            <a:spLocks noTextEdit="1"/>
          </p:cNvSpPr>
          <p:nvPr>
            <p:ph type="sldImg"/>
          </p:nvPr>
        </p:nvSpPr>
        <p:spPr/>
      </p:sp>
      <p:sp>
        <p:nvSpPr>
          <p:cNvPr id="197636"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9378"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98659" name="Rectangle 2"/>
          <p:cNvSpPr>
            <a:spLocks noTextEdit="1"/>
          </p:cNvSpPr>
          <p:nvPr>
            <p:ph type="sldImg"/>
          </p:nvPr>
        </p:nvSpPr>
        <p:spPr/>
      </p:sp>
      <p:sp>
        <p:nvSpPr>
          <p:cNvPr id="198660"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0402"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99683" name="Rectangle 2"/>
          <p:cNvSpPr>
            <a:spLocks noTextEdit="1"/>
          </p:cNvSpPr>
          <p:nvPr>
            <p:ph type="sldImg"/>
          </p:nvPr>
        </p:nvSpPr>
        <p:spPr/>
      </p:sp>
      <p:sp>
        <p:nvSpPr>
          <p:cNvPr id="199684"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6"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200707" name="Rectangle 2"/>
          <p:cNvSpPr>
            <a:spLocks noTextEdit="1"/>
          </p:cNvSpPr>
          <p:nvPr>
            <p:ph type="sldImg"/>
          </p:nvPr>
        </p:nvSpPr>
        <p:spPr/>
      </p:sp>
      <p:sp>
        <p:nvSpPr>
          <p:cNvPr id="200708"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4498"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201731" name="Rectangle 2"/>
          <p:cNvSpPr>
            <a:spLocks noTextEdit="1"/>
          </p:cNvSpPr>
          <p:nvPr>
            <p:ph type="sldImg"/>
          </p:nvPr>
        </p:nvSpPr>
        <p:spPr/>
      </p:sp>
      <p:sp>
        <p:nvSpPr>
          <p:cNvPr id="201732"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6"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21859" name="Rectangle 2"/>
          <p:cNvSpPr>
            <a:spLocks noTextEdit="1"/>
          </p:cNvSpPr>
          <p:nvPr>
            <p:ph type="sldImg"/>
          </p:nvPr>
        </p:nvSpPr>
        <p:spPr/>
      </p:sp>
      <p:sp>
        <p:nvSpPr>
          <p:cNvPr id="121860"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22"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202755" name="Rectangle 2"/>
          <p:cNvSpPr>
            <a:spLocks noTextEdit="1"/>
          </p:cNvSpPr>
          <p:nvPr>
            <p:ph type="sldImg"/>
          </p:nvPr>
        </p:nvSpPr>
        <p:spPr/>
      </p:sp>
      <p:sp>
        <p:nvSpPr>
          <p:cNvPr id="202756"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6546"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203779" name="Rectangle 2"/>
          <p:cNvSpPr>
            <a:spLocks noTextEdit="1"/>
          </p:cNvSpPr>
          <p:nvPr>
            <p:ph type="sldImg"/>
          </p:nvPr>
        </p:nvSpPr>
        <p:spPr/>
      </p:sp>
      <p:sp>
        <p:nvSpPr>
          <p:cNvPr id="203780"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7570"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204803" name="Rectangle 2"/>
          <p:cNvSpPr>
            <a:spLocks noTextEdit="1"/>
          </p:cNvSpPr>
          <p:nvPr>
            <p:ph type="sldImg"/>
          </p:nvPr>
        </p:nvSpPr>
        <p:spPr/>
      </p:sp>
      <p:sp>
        <p:nvSpPr>
          <p:cNvPr id="204804"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8594"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205827" name="Rectangle 2"/>
          <p:cNvSpPr>
            <a:spLocks noTextEdit="1"/>
          </p:cNvSpPr>
          <p:nvPr>
            <p:ph type="sldImg"/>
          </p:nvPr>
        </p:nvSpPr>
        <p:spPr/>
      </p:sp>
      <p:sp>
        <p:nvSpPr>
          <p:cNvPr id="205828"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9618"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206851" name="Rectangle 2"/>
          <p:cNvSpPr>
            <a:spLocks noTextEdit="1"/>
          </p:cNvSpPr>
          <p:nvPr>
            <p:ph type="sldImg"/>
          </p:nvPr>
        </p:nvSpPr>
        <p:spPr/>
      </p:sp>
      <p:sp>
        <p:nvSpPr>
          <p:cNvPr id="206852"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0642"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207875" name="Rectangle 2"/>
          <p:cNvSpPr>
            <a:spLocks noTextEdit="1"/>
          </p:cNvSpPr>
          <p:nvPr>
            <p:ph type="sldImg"/>
          </p:nvPr>
        </p:nvSpPr>
        <p:spPr/>
      </p:sp>
      <p:sp>
        <p:nvSpPr>
          <p:cNvPr id="207876"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1666"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208899" name="Rectangle 2"/>
          <p:cNvSpPr>
            <a:spLocks noTextEdit="1"/>
          </p:cNvSpPr>
          <p:nvPr>
            <p:ph type="sldImg"/>
          </p:nvPr>
        </p:nvSpPr>
        <p:spPr/>
      </p:sp>
      <p:sp>
        <p:nvSpPr>
          <p:cNvPr id="208900"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Rectangle 7"/>
          <p:cNvSpPr txBox="1">
            <a:spLocks noGrp="1" noChangeArrowheads="1"/>
          </p:cNvSpPr>
          <p:nvPr>
            <p:ph type="sldNum" sz="quarter"/>
          </p:nvPr>
        </p:nvSpPr>
        <p:spPr bwMode="auto"/>
        <p:txBody>
          <a:bodyPr wrap="square" lIns="91440" tIns="45720" rIns="91440" bIns="45720" numCol="1" anchor="b" anchorCtr="0" compatLnSpc="1"/>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122883" name="Rectangle 2"/>
          <p:cNvSpPr>
            <a:spLocks noTextEdit="1"/>
          </p:cNvSpPr>
          <p:nvPr>
            <p:ph type="sldImg"/>
          </p:nvPr>
        </p:nvSpPr>
        <p:spPr/>
      </p:sp>
      <p:sp>
        <p:nvSpPr>
          <p:cNvPr id="122884" name="Rectangle 3"/>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7" name="日期占位符 3"/>
          <p:cNvSpPr>
            <a:spLocks noGrp="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4"/>
          <p:cNvSpPr>
            <a:spLocks noGrp="1"/>
          </p:cNvSpPr>
          <p:nvPr>
            <p:ph type="ftr" sz="quarter" idx="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5"/>
          <p:cNvSpPr>
            <a:spLocks noGrp="1"/>
          </p:cNvSpPr>
          <p:nvPr>
            <p:ph type="sldNum" sz="quarter" idx="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4"/>
          <p:cNvSpPr>
            <a:spLocks noGrp="1"/>
          </p:cNvSpPr>
          <p:nvPr>
            <p:ph type="ftr" sz="quarter" idx="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5"/>
          <p:cNvSpPr>
            <a:spLocks noGrp="1"/>
          </p:cNvSpPr>
          <p:nvPr>
            <p:ph type="sldNum" sz="quarter" idx="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19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228600"/>
            <a:ext cx="5676900" cy="60198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4"/>
          <p:cNvSpPr>
            <a:spLocks noGrp="1"/>
          </p:cNvSpPr>
          <p:nvPr>
            <p:ph type="ftr" sz="quarter" idx="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5"/>
          <p:cNvSpPr>
            <a:spLocks noGrp="1"/>
          </p:cNvSpPr>
          <p:nvPr>
            <p:ph type="sldNum" sz="quarter" idx="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33400" y="1600200"/>
            <a:ext cx="7772400" cy="46482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Char char="r"/>
              <a:defRPr/>
            </a:pPr>
            <a:endParaRPr kumimoji="0" lang="zh-CN" altLang="en-US" sz="2800" b="0" i="0" u="none" strike="noStrike" kern="0" cap="none" spc="0" normalizeH="0" baseline="0" noProof="0" smtClean="0">
              <a:ln>
                <a:noFill/>
              </a:ln>
              <a:solidFill>
                <a:schemeClr val="tx1"/>
              </a:solidFill>
              <a:effectLst/>
              <a:uLnTx/>
              <a:uFillTx/>
              <a:latin typeface="+mn-lt"/>
              <a:ea typeface="+mn-ea"/>
              <a:cs typeface="+mn-cs"/>
            </a:endParaRPr>
          </a:p>
        </p:txBody>
      </p:sp>
      <p:sp>
        <p:nvSpPr>
          <p:cNvPr id="7" name="日期占位符 3"/>
          <p:cNvSpPr>
            <a:spLocks noGrp="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4"/>
          <p:cNvSpPr>
            <a:spLocks noGrp="1"/>
          </p:cNvSpPr>
          <p:nvPr>
            <p:ph type="ftr" sz="quarter" idx="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5"/>
          <p:cNvSpPr>
            <a:spLocks noGrp="1"/>
          </p:cNvSpPr>
          <p:nvPr>
            <p:ph type="sldNum" sz="quarter" idx="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7" name="日期占位符 3"/>
          <p:cNvSpPr>
            <a:spLocks noGrp="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4"/>
          <p:cNvSpPr>
            <a:spLocks noGrp="1"/>
          </p:cNvSpPr>
          <p:nvPr>
            <p:ph type="ftr" sz="quarter" idx="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5"/>
          <p:cNvSpPr>
            <a:spLocks noGrp="1"/>
          </p:cNvSpPr>
          <p:nvPr>
            <p:ph type="sldNum" sz="quarter" idx="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4"/>
          <p:cNvSpPr>
            <a:spLocks noGrp="1"/>
          </p:cNvSpPr>
          <p:nvPr>
            <p:ph type="ftr" sz="quarter" idx="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5"/>
          <p:cNvSpPr>
            <a:spLocks noGrp="1"/>
          </p:cNvSpPr>
          <p:nvPr>
            <p:ph type="sldNum" sz="quarter" idx="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7" name="日期占位符 3"/>
          <p:cNvSpPr>
            <a:spLocks noGrp="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4"/>
          <p:cNvSpPr>
            <a:spLocks noGrp="1"/>
          </p:cNvSpPr>
          <p:nvPr>
            <p:ph type="ftr" sz="quarter" idx="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5"/>
          <p:cNvSpPr>
            <a:spLocks noGrp="1"/>
          </p:cNvSpPr>
          <p:nvPr>
            <p:ph type="sldNum" sz="quarter" idx="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4"/>
          <p:cNvSpPr>
            <a:spLocks noGrp="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5"/>
          <p:cNvSpPr>
            <a:spLocks noGrp="1"/>
          </p:cNvSpPr>
          <p:nvPr>
            <p:ph type="ftr" sz="quarter" idx="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6"/>
          <p:cNvSpPr>
            <a:spLocks noGrp="1"/>
          </p:cNvSpPr>
          <p:nvPr>
            <p:ph type="sldNum" sz="quarter" idx="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7"/>
          <p:cNvSpPr>
            <a:spLocks noGrp="1"/>
          </p:cNvSpPr>
          <p:nvPr>
            <p:ph type="ftr" sz="quarter" idx="1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8"/>
          <p:cNvSpPr>
            <a:spLocks noGrp="1"/>
          </p:cNvSpPr>
          <p:nvPr>
            <p:ph type="sldNum" sz="quarter" idx="1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7" name="日期占位符 2"/>
          <p:cNvSpPr>
            <a:spLocks noGrp="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3"/>
          <p:cNvSpPr>
            <a:spLocks noGrp="1"/>
          </p:cNvSpPr>
          <p:nvPr>
            <p:ph type="ftr" sz="quarter" idx="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4"/>
          <p:cNvSpPr>
            <a:spLocks noGrp="1"/>
          </p:cNvSpPr>
          <p:nvPr>
            <p:ph type="sldNum" sz="quarter" idx="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7" name="日期占位符 1"/>
          <p:cNvSpPr>
            <a:spLocks noGrp="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2"/>
          <p:cNvSpPr>
            <a:spLocks noGrp="1"/>
          </p:cNvSpPr>
          <p:nvPr>
            <p:ph type="ftr" sz="quarter" idx="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3"/>
          <p:cNvSpPr>
            <a:spLocks noGrp="1"/>
          </p:cNvSpPr>
          <p:nvPr>
            <p:ph type="sldNum" sz="quarter" idx="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4"/>
          <p:cNvSpPr>
            <a:spLocks noGrp="1"/>
          </p:cNvSpPr>
          <p:nvPr>
            <p:ph type="ftr" sz="quarter" idx="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5"/>
          <p:cNvSpPr>
            <a:spLocks noGrp="1"/>
          </p:cNvSpPr>
          <p:nvPr>
            <p:ph type="sldNum" sz="quarter" idx="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7" name="日期占位符 4"/>
          <p:cNvSpPr>
            <a:spLocks noGrp="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5"/>
          <p:cNvSpPr>
            <a:spLocks noGrp="1"/>
          </p:cNvSpPr>
          <p:nvPr>
            <p:ph type="ftr" sz="quarter" idx="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6"/>
          <p:cNvSpPr>
            <a:spLocks noGrp="1"/>
          </p:cNvSpPr>
          <p:nvPr>
            <p:ph type="sldNum" sz="quarter" idx="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7" name="日期占位符 4"/>
          <p:cNvSpPr>
            <a:spLocks noGrp="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5"/>
          <p:cNvSpPr>
            <a:spLocks noGrp="1"/>
          </p:cNvSpPr>
          <p:nvPr>
            <p:ph type="ftr" sz="quarter" idx="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6"/>
          <p:cNvSpPr>
            <a:spLocks noGrp="1"/>
          </p:cNvSpPr>
          <p:nvPr>
            <p:ph type="sldNum" sz="quarter" idx="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4"/>
          <p:cNvSpPr>
            <a:spLocks noGrp="1"/>
          </p:cNvSpPr>
          <p:nvPr>
            <p:ph type="ftr" sz="quarter" idx="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5"/>
          <p:cNvSpPr>
            <a:spLocks noGrp="1"/>
          </p:cNvSpPr>
          <p:nvPr>
            <p:ph type="sldNum" sz="quarter" idx="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19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228600"/>
            <a:ext cx="5676900" cy="60198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4"/>
          <p:cNvSpPr>
            <a:spLocks noGrp="1"/>
          </p:cNvSpPr>
          <p:nvPr>
            <p:ph type="ftr" sz="quarter" idx="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5"/>
          <p:cNvSpPr>
            <a:spLocks noGrp="1"/>
          </p:cNvSpPr>
          <p:nvPr>
            <p:ph type="sldNum" sz="quarter" idx="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33400" y="1600200"/>
            <a:ext cx="7772400" cy="46482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Char char="r"/>
              <a:defRPr/>
            </a:pPr>
            <a:endParaRPr kumimoji="0" lang="zh-CN" altLang="en-US" sz="2800" b="0" i="0" u="none" strike="noStrike" kern="0" cap="none" spc="0" normalizeH="0" baseline="0" noProof="0" smtClean="0">
              <a:ln>
                <a:noFill/>
              </a:ln>
              <a:solidFill>
                <a:schemeClr val="tx1"/>
              </a:solidFill>
              <a:effectLst/>
              <a:uLnTx/>
              <a:uFillTx/>
              <a:latin typeface="+mn-lt"/>
              <a:ea typeface="+mn-ea"/>
              <a:cs typeface="+mn-cs"/>
            </a:endParaRPr>
          </a:p>
        </p:txBody>
      </p:sp>
      <p:sp>
        <p:nvSpPr>
          <p:cNvPr id="7" name="日期占位符 3"/>
          <p:cNvSpPr>
            <a:spLocks noGrp="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4"/>
          <p:cNvSpPr>
            <a:spLocks noGrp="1"/>
          </p:cNvSpPr>
          <p:nvPr>
            <p:ph type="ftr" sz="quarter" idx="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5"/>
          <p:cNvSpPr>
            <a:spLocks noGrp="1"/>
          </p:cNvSpPr>
          <p:nvPr>
            <p:ph type="sldNum" sz="quarter" idx="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7" name="日期占位符 3"/>
          <p:cNvSpPr>
            <a:spLocks noGrp="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4"/>
          <p:cNvSpPr>
            <a:spLocks noGrp="1"/>
          </p:cNvSpPr>
          <p:nvPr>
            <p:ph type="ftr" sz="quarter" idx="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5"/>
          <p:cNvSpPr>
            <a:spLocks noGrp="1"/>
          </p:cNvSpPr>
          <p:nvPr>
            <p:ph type="sldNum" sz="quarter" idx="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4"/>
          <p:cNvSpPr>
            <a:spLocks noGrp="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5"/>
          <p:cNvSpPr>
            <a:spLocks noGrp="1"/>
          </p:cNvSpPr>
          <p:nvPr>
            <p:ph type="ftr" sz="quarter" idx="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6"/>
          <p:cNvSpPr>
            <a:spLocks noGrp="1"/>
          </p:cNvSpPr>
          <p:nvPr>
            <p:ph type="sldNum" sz="quarter" idx="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7"/>
          <p:cNvSpPr>
            <a:spLocks noGrp="1"/>
          </p:cNvSpPr>
          <p:nvPr>
            <p:ph type="ftr" sz="quarter" idx="1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8"/>
          <p:cNvSpPr>
            <a:spLocks noGrp="1"/>
          </p:cNvSpPr>
          <p:nvPr>
            <p:ph type="sldNum" sz="quarter" idx="1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7" name="日期占位符 2"/>
          <p:cNvSpPr>
            <a:spLocks noGrp="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3"/>
          <p:cNvSpPr>
            <a:spLocks noGrp="1"/>
          </p:cNvSpPr>
          <p:nvPr>
            <p:ph type="ftr" sz="quarter" idx="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4"/>
          <p:cNvSpPr>
            <a:spLocks noGrp="1"/>
          </p:cNvSpPr>
          <p:nvPr>
            <p:ph type="sldNum" sz="quarter" idx="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7" name="日期占位符 1"/>
          <p:cNvSpPr>
            <a:spLocks noGrp="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2"/>
          <p:cNvSpPr>
            <a:spLocks noGrp="1"/>
          </p:cNvSpPr>
          <p:nvPr>
            <p:ph type="ftr" sz="quarter" idx="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3"/>
          <p:cNvSpPr>
            <a:spLocks noGrp="1"/>
          </p:cNvSpPr>
          <p:nvPr>
            <p:ph type="sldNum" sz="quarter" idx="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7" name="日期占位符 4"/>
          <p:cNvSpPr>
            <a:spLocks noGrp="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5"/>
          <p:cNvSpPr>
            <a:spLocks noGrp="1"/>
          </p:cNvSpPr>
          <p:nvPr>
            <p:ph type="ftr" sz="quarter" idx="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6"/>
          <p:cNvSpPr>
            <a:spLocks noGrp="1"/>
          </p:cNvSpPr>
          <p:nvPr>
            <p:ph type="sldNum" sz="quarter" idx="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7" name="日期占位符 4"/>
          <p:cNvSpPr>
            <a:spLocks noGrp="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5"/>
          <p:cNvSpPr>
            <a:spLocks noGrp="1"/>
          </p:cNvSpPr>
          <p:nvPr>
            <p:ph type="ftr" sz="quarter" idx="3"/>
          </p:nvPr>
        </p:nvSpPr>
        <p:spPr bwMode="auto">
          <a:xfrm>
            <a:off x="5410200" y="64008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 name="灯片编号占位符 6"/>
          <p:cNvSpPr>
            <a:spLocks noGrp="1"/>
          </p:cNvSpPr>
          <p:nvPr>
            <p:ph type="sldNum" sz="quarter" idx="4"/>
          </p:nvPr>
        </p:nvSpPr>
        <p:spPr bwMode="auto">
          <a:xfrm>
            <a:off x="8162925" y="6400800"/>
            <a:ext cx="676275"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5362" name="Rectangle 2"/>
          <p:cNvSpPr>
            <a:spLocks noGrp="1"/>
          </p:cNvSpPr>
          <p:nvPr>
            <p:ph type="title"/>
          </p:nvPr>
        </p:nvSpPr>
        <p:spPr>
          <a:xfrm>
            <a:off x="533400" y="228600"/>
            <a:ext cx="77724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5363" name="Rectangle 3"/>
          <p:cNvSpPr>
            <a:spLocks noGrp="1"/>
          </p:cNvSpPr>
          <p:nvPr>
            <p:ph type="body" idx="1"/>
          </p:nvPr>
        </p:nvSpPr>
        <p:spPr>
          <a:xfrm>
            <a:off x="533400" y="1600200"/>
            <a:ext cx="7772400" cy="46482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l">
              <a:defRPr sz="1400">
                <a:latin typeface="+mn-lt"/>
                <a:ea typeface="+mn-ea"/>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ln>
          <a:effectLst/>
        </p:spPr>
        <p:txBody>
          <a:bodyPr vert="horz" wrap="square" lIns="91440" tIns="45720" rIns="91440" bIns="45720" numCol="1" anchor="t" anchorCtr="0" compatLnSpc="1"/>
          <a:lstStyle>
            <a:lvl1pPr algn="r">
              <a:defRPr sz="1400">
                <a:latin typeface="+mn-lt"/>
                <a:ea typeface="+mn-ea"/>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mn-lt"/>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1030" name="Rectangle 6"/>
          <p:cNvSpPr>
            <a:spLocks noGrp="1" noChangeArrowheads="1"/>
          </p:cNvSpPr>
          <p:nvPr>
            <p:ph type="sldNum" sz="quarter" idx="4"/>
          </p:nvPr>
        </p:nvSpPr>
        <p:spPr bwMode="auto">
          <a:xfrm>
            <a:off x="8162925" y="6400800"/>
            <a:ext cx="676275" cy="45720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20204" pitchFamily="34" charset="0"/>
              </a:defRPr>
            </a:lvl1pPr>
          </a:lstStyle>
          <a:p>
            <a:pPr lvl="0">
              <a:buNone/>
            </a:pPr>
            <a:fld id="{9A0DB2DC-4C9A-4742-B13C-FB6460FD3503}" type="slidenum">
              <a:rPr lang="en-US" altLang="zh-CN" dirty="0"/>
            </a:fld>
            <a:endParaRPr lang="en-US" altLang="zh-CN" dirty="0">
              <a:latin typeface="Comic Sans MS" panose="030F0702030302020204" pitchFamily="66"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4000" u="sng">
          <a:solidFill>
            <a:schemeClr val="accent2"/>
          </a:solidFill>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4000" u="sng">
          <a:solidFill>
            <a:schemeClr val="accent2"/>
          </a:solidFill>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4000" u="sng">
          <a:solidFill>
            <a:schemeClr val="accent2"/>
          </a:solidFill>
          <a:latin typeface="Times New Roman" panose="02020603050405020304" pitchFamily="18" charset="0"/>
          <a:ea typeface="黑体" panose="02010609060101010101" pitchFamily="2" charset="-122"/>
        </a:defRPr>
      </a:lvl5pPr>
      <a:lvl6pPr marL="457200" algn="l" rtl="0" eaLnBrk="0" fontAlgn="base" hangingPunct="0">
        <a:spcBef>
          <a:spcPct val="0"/>
        </a:spcBef>
        <a:spcAft>
          <a:spcPct val="0"/>
        </a:spcAft>
        <a:defRPr sz="4000" u="sng">
          <a:solidFill>
            <a:schemeClr val="accent2"/>
          </a:solidFill>
          <a:latin typeface="Times New Roman" panose="02020603050405020304" pitchFamily="18" charset="0"/>
          <a:ea typeface="黑体" panose="02010609060101010101" pitchFamily="2" charset="-122"/>
        </a:defRPr>
      </a:lvl6pPr>
      <a:lvl7pPr marL="914400" algn="l" rtl="0" eaLnBrk="0" fontAlgn="base" hangingPunct="0">
        <a:spcBef>
          <a:spcPct val="0"/>
        </a:spcBef>
        <a:spcAft>
          <a:spcPct val="0"/>
        </a:spcAft>
        <a:defRPr sz="4000" u="sng">
          <a:solidFill>
            <a:schemeClr val="accent2"/>
          </a:solidFill>
          <a:latin typeface="Times New Roman" panose="02020603050405020304" pitchFamily="18" charset="0"/>
          <a:ea typeface="黑体" panose="02010609060101010101" pitchFamily="2" charset="-122"/>
        </a:defRPr>
      </a:lvl7pPr>
      <a:lvl8pPr marL="1371600" algn="l" rtl="0" eaLnBrk="0" fontAlgn="base" hangingPunct="0">
        <a:spcBef>
          <a:spcPct val="0"/>
        </a:spcBef>
        <a:spcAft>
          <a:spcPct val="0"/>
        </a:spcAft>
        <a:defRPr sz="4000" u="sng">
          <a:solidFill>
            <a:schemeClr val="accent2"/>
          </a:solidFill>
          <a:latin typeface="Times New Roman" panose="02020603050405020304" pitchFamily="18" charset="0"/>
          <a:ea typeface="黑体" panose="02010609060101010101" pitchFamily="2" charset="-122"/>
        </a:defRPr>
      </a:lvl8pPr>
      <a:lvl9pPr marL="1828800" algn="l" rtl="0" eaLnBrk="0" fontAlgn="base" hangingPunct="0">
        <a:spcBef>
          <a:spcPct val="0"/>
        </a:spcBef>
        <a:spcAft>
          <a:spcPct val="0"/>
        </a:spcAft>
        <a:defRPr sz="4000" u="sng">
          <a:solidFill>
            <a:schemeClr val="accent2"/>
          </a:solidFill>
          <a:latin typeface="Times New Roman" panose="02020603050405020304" pitchFamily="18" charset="0"/>
          <a:ea typeface="黑体" panose="02010609060101010101" pitchFamily="2" charset="-122"/>
        </a:defRPr>
      </a:lvl9pPr>
    </p:titleStyle>
    <p:body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5362" name="Rectangle 2"/>
          <p:cNvSpPr>
            <a:spLocks noGrp="1"/>
          </p:cNvSpPr>
          <p:nvPr>
            <p:ph type="title"/>
          </p:nvPr>
        </p:nvSpPr>
        <p:spPr>
          <a:xfrm>
            <a:off x="533400" y="228600"/>
            <a:ext cx="77724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5363" name="Rectangle 3"/>
          <p:cNvSpPr>
            <a:spLocks noGrp="1"/>
          </p:cNvSpPr>
          <p:nvPr>
            <p:ph type="body" idx="1"/>
          </p:nvPr>
        </p:nvSpPr>
        <p:spPr>
          <a:xfrm>
            <a:off x="533400" y="1600200"/>
            <a:ext cx="7772400" cy="46482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l">
              <a:defRPr sz="1400">
                <a:latin typeface="+mn-lt"/>
                <a:ea typeface="+mn-ea"/>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ln>
          <a:effectLst/>
        </p:spPr>
        <p:txBody>
          <a:bodyPr vert="horz" wrap="square" lIns="91440" tIns="45720" rIns="91440" bIns="45720" numCol="1" anchor="t" anchorCtr="0" compatLnSpc="1"/>
          <a:lstStyle>
            <a:lvl1pPr algn="r">
              <a:defRPr sz="1400">
                <a:latin typeface="+mn-lt"/>
                <a:ea typeface="+mn-ea"/>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mn-lt"/>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1030" name="Rectangle 6"/>
          <p:cNvSpPr>
            <a:spLocks noGrp="1" noChangeArrowheads="1"/>
          </p:cNvSpPr>
          <p:nvPr>
            <p:ph type="sldNum" sz="quarter" idx="4"/>
          </p:nvPr>
        </p:nvSpPr>
        <p:spPr bwMode="auto">
          <a:xfrm>
            <a:off x="8162925" y="6400800"/>
            <a:ext cx="676275" cy="45720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20204" pitchFamily="34" charset="0"/>
              </a:defRPr>
            </a:lvl1pPr>
          </a:lstStyle>
          <a:p>
            <a:pPr lvl="0">
              <a:buNone/>
            </a:pPr>
            <a:fld id="{9A0DB2DC-4C9A-4742-B13C-FB6460FD3503}" type="slidenum">
              <a:rPr lang="en-US" altLang="zh-CN" dirty="0"/>
            </a:fld>
            <a:endParaRPr lang="en-US" altLang="zh-CN" dirty="0">
              <a:latin typeface="Comic Sans MS" panose="030F0702030302020204" pitchFamily="66"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4000" u="sng">
          <a:solidFill>
            <a:schemeClr val="accent2"/>
          </a:solidFill>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4000" u="sng">
          <a:solidFill>
            <a:schemeClr val="accent2"/>
          </a:solidFill>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4000" u="sng">
          <a:solidFill>
            <a:schemeClr val="accent2"/>
          </a:solidFill>
          <a:latin typeface="Times New Roman" panose="02020603050405020304" pitchFamily="18" charset="0"/>
          <a:ea typeface="黑体" panose="02010609060101010101" pitchFamily="2" charset="-122"/>
        </a:defRPr>
      </a:lvl5pPr>
      <a:lvl6pPr marL="457200" algn="l" rtl="0" eaLnBrk="0" fontAlgn="base" hangingPunct="0">
        <a:spcBef>
          <a:spcPct val="0"/>
        </a:spcBef>
        <a:spcAft>
          <a:spcPct val="0"/>
        </a:spcAft>
        <a:defRPr sz="4000" u="sng">
          <a:solidFill>
            <a:schemeClr val="accent2"/>
          </a:solidFill>
          <a:latin typeface="Times New Roman" panose="02020603050405020304" pitchFamily="18" charset="0"/>
          <a:ea typeface="黑体" panose="02010609060101010101" pitchFamily="2" charset="-122"/>
        </a:defRPr>
      </a:lvl6pPr>
      <a:lvl7pPr marL="914400" algn="l" rtl="0" eaLnBrk="0" fontAlgn="base" hangingPunct="0">
        <a:spcBef>
          <a:spcPct val="0"/>
        </a:spcBef>
        <a:spcAft>
          <a:spcPct val="0"/>
        </a:spcAft>
        <a:defRPr sz="4000" u="sng">
          <a:solidFill>
            <a:schemeClr val="accent2"/>
          </a:solidFill>
          <a:latin typeface="Times New Roman" panose="02020603050405020304" pitchFamily="18" charset="0"/>
          <a:ea typeface="黑体" panose="02010609060101010101" pitchFamily="2" charset="-122"/>
        </a:defRPr>
      </a:lvl7pPr>
      <a:lvl8pPr marL="1371600" algn="l" rtl="0" eaLnBrk="0" fontAlgn="base" hangingPunct="0">
        <a:spcBef>
          <a:spcPct val="0"/>
        </a:spcBef>
        <a:spcAft>
          <a:spcPct val="0"/>
        </a:spcAft>
        <a:defRPr sz="4000" u="sng">
          <a:solidFill>
            <a:schemeClr val="accent2"/>
          </a:solidFill>
          <a:latin typeface="Times New Roman" panose="02020603050405020304" pitchFamily="18" charset="0"/>
          <a:ea typeface="黑体" panose="02010609060101010101" pitchFamily="2" charset="-122"/>
        </a:defRPr>
      </a:lvl8pPr>
      <a:lvl9pPr marL="1828800" algn="l" rtl="0" eaLnBrk="0" fontAlgn="base" hangingPunct="0">
        <a:spcBef>
          <a:spcPct val="0"/>
        </a:spcBef>
        <a:spcAft>
          <a:spcPct val="0"/>
        </a:spcAft>
        <a:defRPr sz="4000" u="sng">
          <a:solidFill>
            <a:schemeClr val="accent2"/>
          </a:solidFill>
          <a:latin typeface="Times New Roman" panose="02020603050405020304" pitchFamily="18" charset="0"/>
          <a:ea typeface="黑体" panose="02010609060101010101" pitchFamily="2" charset="-122"/>
        </a:defRPr>
      </a:lvl9pPr>
    </p:titleStyle>
    <p:body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2" Type="http://schemas.openxmlformats.org/officeDocument/2006/relationships/notesSlide" Target="../notesSlides/notesSlide75.xml"/><Relationship Id="rId11" Type="http://schemas.openxmlformats.org/officeDocument/2006/relationships/slideLayout" Target="../slideLayouts/slideLayout4.xml"/><Relationship Id="rId10" Type="http://schemas.openxmlformats.org/officeDocument/2006/relationships/tags" Target="../tags/tag22.xml"/><Relationship Id="rId1" Type="http://schemas.openxmlformats.org/officeDocument/2006/relationships/image" Target="../media/image48.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4.xml"/><Relationship Id="rId2" Type="http://schemas.openxmlformats.org/officeDocument/2006/relationships/tags" Target="../tags/tag23.xml"/><Relationship Id="rId1" Type="http://schemas.openxmlformats.org/officeDocument/2006/relationships/image" Target="../media/image50.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5" Type="http://schemas.openxmlformats.org/officeDocument/2006/relationships/notesSlide" Target="../notesSlides/notesSlide81.xml"/><Relationship Id="rId4" Type="http://schemas.openxmlformats.org/officeDocument/2006/relationships/vmlDrawing" Target="../drawings/vmlDrawing13.vml"/><Relationship Id="rId3" Type="http://schemas.openxmlformats.org/officeDocument/2006/relationships/slideLayout" Target="../slideLayouts/slideLayout4.xml"/><Relationship Id="rId2" Type="http://schemas.openxmlformats.org/officeDocument/2006/relationships/image" Target="../media/image53.emf"/><Relationship Id="rId1" Type="http://schemas.openxmlformats.org/officeDocument/2006/relationships/oleObject" Target="../embeddings/oleObject49.bin"/></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6" Type="http://schemas.openxmlformats.org/officeDocument/2006/relationships/notesSlide" Target="../notesSlides/notesSlide83.xml"/><Relationship Id="rId5" Type="http://schemas.openxmlformats.org/officeDocument/2006/relationships/vmlDrawing" Target="../drawings/vmlDrawing14.vml"/><Relationship Id="rId4" Type="http://schemas.openxmlformats.org/officeDocument/2006/relationships/slideLayout" Target="../slideLayouts/slideLayout4.xml"/><Relationship Id="rId3" Type="http://schemas.openxmlformats.org/officeDocument/2006/relationships/oleObject" Target="../embeddings/oleObject51.bin"/><Relationship Id="rId2" Type="http://schemas.openxmlformats.org/officeDocument/2006/relationships/image" Target="../media/image1.wmf"/><Relationship Id="rId1" Type="http://schemas.openxmlformats.org/officeDocument/2006/relationships/oleObject" Target="../embeddings/oleObject50.bin"/></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4" Type="http://schemas.openxmlformats.org/officeDocument/2006/relationships/notesSlide" Target="../notesSlides/notesSlide85.xml"/><Relationship Id="rId3" Type="http://schemas.openxmlformats.org/officeDocument/2006/relationships/slideLayout" Target="../slideLayouts/slideLayout4.xml"/><Relationship Id="rId2" Type="http://schemas.openxmlformats.org/officeDocument/2006/relationships/image" Target="../media/image55.png"/><Relationship Id="rId1" Type="http://schemas.openxmlformats.org/officeDocument/2006/relationships/image" Target="../media/image54.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9" Type="http://schemas.openxmlformats.org/officeDocument/2006/relationships/oleObject" Target="../embeddings/oleObject7.bin"/><Relationship Id="rId8" Type="http://schemas.openxmlformats.org/officeDocument/2006/relationships/oleObject" Target="../embeddings/oleObject6.bin"/><Relationship Id="rId7" Type="http://schemas.openxmlformats.org/officeDocument/2006/relationships/oleObject" Target="../embeddings/oleObject5.bin"/><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image" Target="../media/image2.wmf"/><Relationship Id="rId3" Type="http://schemas.openxmlformats.org/officeDocument/2006/relationships/oleObject" Target="../embeddings/oleObject2.bin"/><Relationship Id="rId23" Type="http://schemas.openxmlformats.org/officeDocument/2006/relationships/notesSlide" Target="../notesSlides/notesSlide3.xml"/><Relationship Id="rId22" Type="http://schemas.openxmlformats.org/officeDocument/2006/relationships/vmlDrawing" Target="../drawings/vmlDrawing1.vml"/><Relationship Id="rId21" Type="http://schemas.openxmlformats.org/officeDocument/2006/relationships/slideLayout" Target="../slideLayouts/slideLayout4.xml"/><Relationship Id="rId20" Type="http://schemas.openxmlformats.org/officeDocument/2006/relationships/oleObject" Target="../embeddings/oleObject15.bin"/><Relationship Id="rId2" Type="http://schemas.openxmlformats.org/officeDocument/2006/relationships/image" Target="../media/image1.wmf"/><Relationship Id="rId19" Type="http://schemas.openxmlformats.org/officeDocument/2006/relationships/oleObject" Target="../embeddings/oleObject14.bin"/><Relationship Id="rId18" Type="http://schemas.openxmlformats.org/officeDocument/2006/relationships/oleObject" Target="../embeddings/oleObject13.bin"/><Relationship Id="rId17" Type="http://schemas.openxmlformats.org/officeDocument/2006/relationships/image" Target="../media/image5.wmf"/><Relationship Id="rId16" Type="http://schemas.openxmlformats.org/officeDocument/2006/relationships/oleObject" Target="../embeddings/oleObject12.bin"/><Relationship Id="rId15" Type="http://schemas.openxmlformats.org/officeDocument/2006/relationships/image" Target="../media/image4.wmf"/><Relationship Id="rId14" Type="http://schemas.openxmlformats.org/officeDocument/2006/relationships/oleObject" Target="../embeddings/oleObject11.bin"/><Relationship Id="rId13" Type="http://schemas.openxmlformats.org/officeDocument/2006/relationships/oleObject" Target="../embeddings/oleObject10.bin"/><Relationship Id="rId12" Type="http://schemas.openxmlformats.org/officeDocument/2006/relationships/image" Target="../media/image3.wmf"/><Relationship Id="rId11" Type="http://schemas.openxmlformats.org/officeDocument/2006/relationships/oleObject" Target="../embeddings/oleObject9.bin"/><Relationship Id="rId10" Type="http://schemas.openxmlformats.org/officeDocument/2006/relationships/oleObject" Target="../embeddings/oleObject8.bin"/><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tags" Target="../tags/tag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0.png"/><Relationship Id="rId1"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9.png"/><Relationship Id="rId1" Type="http://schemas.openxmlformats.org/officeDocument/2006/relationships/image" Target="../media/image20.png"/></Relationships>
</file>

<file path=ppt/slides/_rels/slide48.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8" Type="http://schemas.openxmlformats.org/officeDocument/2006/relationships/notesSlide" Target="../notesSlides/notesSlide35.xml"/><Relationship Id="rId17" Type="http://schemas.openxmlformats.org/officeDocument/2006/relationships/vmlDrawing" Target="../drawings/vmlDrawing3.vml"/><Relationship Id="rId16" Type="http://schemas.openxmlformats.org/officeDocument/2006/relationships/slideLayout" Target="../slideLayouts/slideLayout4.xml"/><Relationship Id="rId15" Type="http://schemas.openxmlformats.org/officeDocument/2006/relationships/image" Target="../media/image22.png"/><Relationship Id="rId14" Type="http://schemas.openxmlformats.org/officeDocument/2006/relationships/image" Target="../media/image21.wmf"/><Relationship Id="rId13" Type="http://schemas.openxmlformats.org/officeDocument/2006/relationships/oleObject" Target="../embeddings/oleObject31.bin"/><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23.wmf"/><Relationship Id="rId1" Type="http://schemas.openxmlformats.org/officeDocument/2006/relationships/oleObject" Target="../embeddings/oleObject32.bin"/></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5.wmf"/><Relationship Id="rId1" Type="http://schemas.openxmlformats.org/officeDocument/2006/relationships/oleObject" Target="../embeddings/oleObject33.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0.png"/><Relationship Id="rId1" Type="http://schemas.openxmlformats.org/officeDocument/2006/relationships/image" Target="../media/image19.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image" Target="../media/image29.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vmlDrawing" Target="../drawings/vmlDrawing6.vml"/><Relationship Id="rId3" Type="http://schemas.openxmlformats.org/officeDocument/2006/relationships/slideLayout" Target="../slideLayouts/slideLayout4.xml"/><Relationship Id="rId2" Type="http://schemas.openxmlformats.org/officeDocument/2006/relationships/image" Target="../media/image33.emf"/><Relationship Id="rId1" Type="http://schemas.openxmlformats.org/officeDocument/2006/relationships/oleObject" Target="../embeddings/oleObject34.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vmlDrawing" Target="../drawings/vmlDrawing7.vml"/><Relationship Id="rId4" Type="http://schemas.openxmlformats.org/officeDocument/2006/relationships/slideLayout" Target="../slideLayouts/slideLayout4.xml"/><Relationship Id="rId3" Type="http://schemas.openxmlformats.org/officeDocument/2006/relationships/oleObject" Target="../embeddings/oleObject36.bin"/><Relationship Id="rId2" Type="http://schemas.openxmlformats.org/officeDocument/2006/relationships/image" Target="../media/image1.wmf"/><Relationship Id="rId1" Type="http://schemas.openxmlformats.org/officeDocument/2006/relationships/oleObject" Target="../embeddings/oleObject35.bin"/></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34.emf"/></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image" Target="../media/image2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2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8" Type="http://schemas.openxmlformats.org/officeDocument/2006/relationships/notesSlide" Target="../notesSlides/notesSlide57.xml"/><Relationship Id="rId7" Type="http://schemas.openxmlformats.org/officeDocument/2006/relationships/vmlDrawing" Target="../drawings/vmlDrawing8.vml"/><Relationship Id="rId6" Type="http://schemas.openxmlformats.org/officeDocument/2006/relationships/slideLayout" Target="../slideLayouts/slideLayout6.xml"/><Relationship Id="rId5" Type="http://schemas.openxmlformats.org/officeDocument/2006/relationships/oleObject" Target="../embeddings/oleObject40.bin"/><Relationship Id="rId4" Type="http://schemas.openxmlformats.org/officeDocument/2006/relationships/oleObject" Target="../embeddings/oleObject39.bin"/><Relationship Id="rId3" Type="http://schemas.openxmlformats.org/officeDocument/2006/relationships/oleObject" Target="../embeddings/oleObject38.bin"/><Relationship Id="rId2" Type="http://schemas.openxmlformats.org/officeDocument/2006/relationships/image" Target="../media/image1.wmf"/><Relationship Id="rId1" Type="http://schemas.openxmlformats.org/officeDocument/2006/relationships/oleObject" Target="../embeddings/oleObject37.bin"/></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vmlDrawing" Target="../drawings/vmlDrawing9.vml"/><Relationship Id="rId4" Type="http://schemas.openxmlformats.org/officeDocument/2006/relationships/slideLayout" Target="../slideLayouts/slideLayout6.xml"/><Relationship Id="rId3" Type="http://schemas.openxmlformats.org/officeDocument/2006/relationships/oleObject" Target="../embeddings/oleObject42.bin"/><Relationship Id="rId2" Type="http://schemas.openxmlformats.org/officeDocument/2006/relationships/image" Target="../media/image1.wmf"/><Relationship Id="rId1" Type="http://schemas.openxmlformats.org/officeDocument/2006/relationships/oleObject" Target="../embeddings/oleObject41.bin"/></Relationships>
</file>

<file path=ppt/slides/_rels/slide8.xml.rels><?xml version="1.0" encoding="UTF-8" standalone="yes"?>
<Relationships xmlns="http://schemas.openxmlformats.org/package/2006/relationships"><Relationship Id="rId9" Type="http://schemas.openxmlformats.org/officeDocument/2006/relationships/oleObject" Target="../embeddings/oleObject22.bin"/><Relationship Id="rId8" Type="http://schemas.openxmlformats.org/officeDocument/2006/relationships/oleObject" Target="../embeddings/oleObject21.bin"/><Relationship Id="rId7" Type="http://schemas.openxmlformats.org/officeDocument/2006/relationships/oleObject" Target="../embeddings/oleObject20.bin"/><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image" Target="../media/image2.wmf"/><Relationship Id="rId3" Type="http://schemas.openxmlformats.org/officeDocument/2006/relationships/oleObject" Target="../embeddings/oleObject17.bin"/><Relationship Id="rId23" Type="http://schemas.openxmlformats.org/officeDocument/2006/relationships/notesSlide" Target="../notesSlides/notesSlide5.xml"/><Relationship Id="rId22" Type="http://schemas.openxmlformats.org/officeDocument/2006/relationships/vmlDrawing" Target="../drawings/vmlDrawing2.vml"/><Relationship Id="rId21" Type="http://schemas.openxmlformats.org/officeDocument/2006/relationships/slideLayout" Target="../slideLayouts/slideLayout4.xml"/><Relationship Id="rId20" Type="http://schemas.openxmlformats.org/officeDocument/2006/relationships/oleObject" Target="../embeddings/oleObject30.bin"/><Relationship Id="rId2" Type="http://schemas.openxmlformats.org/officeDocument/2006/relationships/image" Target="../media/image1.wmf"/><Relationship Id="rId19" Type="http://schemas.openxmlformats.org/officeDocument/2006/relationships/oleObject" Target="../embeddings/oleObject29.bin"/><Relationship Id="rId18" Type="http://schemas.openxmlformats.org/officeDocument/2006/relationships/oleObject" Target="../embeddings/oleObject28.bin"/><Relationship Id="rId17" Type="http://schemas.openxmlformats.org/officeDocument/2006/relationships/image" Target="../media/image5.wmf"/><Relationship Id="rId16" Type="http://schemas.openxmlformats.org/officeDocument/2006/relationships/oleObject" Target="../embeddings/oleObject27.bin"/><Relationship Id="rId15" Type="http://schemas.openxmlformats.org/officeDocument/2006/relationships/image" Target="../media/image4.wmf"/><Relationship Id="rId14" Type="http://schemas.openxmlformats.org/officeDocument/2006/relationships/oleObject" Target="../embeddings/oleObject26.bin"/><Relationship Id="rId13" Type="http://schemas.openxmlformats.org/officeDocument/2006/relationships/oleObject" Target="../embeddings/oleObject25.bin"/><Relationship Id="rId12" Type="http://schemas.openxmlformats.org/officeDocument/2006/relationships/image" Target="../media/image3.wmf"/><Relationship Id="rId11" Type="http://schemas.openxmlformats.org/officeDocument/2006/relationships/oleObject" Target="../embeddings/oleObject24.bin"/><Relationship Id="rId10" Type="http://schemas.openxmlformats.org/officeDocument/2006/relationships/oleObject" Target="../embeddings/oleObject23.bin"/><Relationship Id="rId1" Type="http://schemas.openxmlformats.org/officeDocument/2006/relationships/oleObject" Target="../embeddings/oleObject16.bin"/></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8.png"/><Relationship Id="rId1" Type="http://schemas.openxmlformats.org/officeDocument/2006/relationships/image" Target="../media/image20.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20.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95.xml.rels><?xml version="1.0" encoding="UTF-8" standalone="yes"?>
<Relationships xmlns="http://schemas.openxmlformats.org/package/2006/relationships"><Relationship Id="rId6" Type="http://schemas.openxmlformats.org/officeDocument/2006/relationships/notesSlide" Target="../notesSlides/notesSlide67.xml"/><Relationship Id="rId5" Type="http://schemas.openxmlformats.org/officeDocument/2006/relationships/vmlDrawing" Target="../drawings/vmlDrawing10.vml"/><Relationship Id="rId4" Type="http://schemas.openxmlformats.org/officeDocument/2006/relationships/slideLayout" Target="../slideLayouts/slideLayout4.xml"/><Relationship Id="rId3" Type="http://schemas.openxmlformats.org/officeDocument/2006/relationships/oleObject" Target="../embeddings/oleObject44.bin"/><Relationship Id="rId2" Type="http://schemas.openxmlformats.org/officeDocument/2006/relationships/image" Target="../media/image1.wmf"/><Relationship Id="rId1" Type="http://schemas.openxmlformats.org/officeDocument/2006/relationships/oleObject" Target="../embeddings/oleObject43.bin"/></Relationships>
</file>

<file path=ppt/slides/_rels/slide96.xml.rels><?xml version="1.0" encoding="UTF-8" standalone="yes"?>
<Relationships xmlns="http://schemas.openxmlformats.org/package/2006/relationships"><Relationship Id="rId6" Type="http://schemas.openxmlformats.org/officeDocument/2006/relationships/notesSlide" Target="../notesSlides/notesSlide68.xml"/><Relationship Id="rId5" Type="http://schemas.openxmlformats.org/officeDocument/2006/relationships/vmlDrawing" Target="../drawings/vmlDrawing11.vml"/><Relationship Id="rId4" Type="http://schemas.openxmlformats.org/officeDocument/2006/relationships/slideLayout" Target="../slideLayouts/slideLayout4.xml"/><Relationship Id="rId3" Type="http://schemas.openxmlformats.org/officeDocument/2006/relationships/oleObject" Target="../embeddings/oleObject46.bin"/><Relationship Id="rId2" Type="http://schemas.openxmlformats.org/officeDocument/2006/relationships/image" Target="../media/image1.wmf"/><Relationship Id="rId1" Type="http://schemas.openxmlformats.org/officeDocument/2006/relationships/oleObject" Target="../embeddings/oleObject45.bin"/></Relationships>
</file>

<file path=ppt/slides/_rels/slide97.xml.rels><?xml version="1.0" encoding="UTF-8" standalone="yes"?>
<Relationships xmlns="http://schemas.openxmlformats.org/package/2006/relationships"><Relationship Id="rId6" Type="http://schemas.openxmlformats.org/officeDocument/2006/relationships/notesSlide" Target="../notesSlides/notesSlide69.xml"/><Relationship Id="rId5" Type="http://schemas.openxmlformats.org/officeDocument/2006/relationships/vmlDrawing" Target="../drawings/vmlDrawing12.vml"/><Relationship Id="rId4" Type="http://schemas.openxmlformats.org/officeDocument/2006/relationships/slideLayout" Target="../slideLayouts/slideLayout4.xml"/><Relationship Id="rId3" Type="http://schemas.openxmlformats.org/officeDocument/2006/relationships/oleObject" Target="../embeddings/oleObject48.bin"/><Relationship Id="rId2" Type="http://schemas.openxmlformats.org/officeDocument/2006/relationships/image" Target="../media/image1.wmf"/><Relationship Id="rId1" Type="http://schemas.openxmlformats.org/officeDocument/2006/relationships/oleObject" Target="../embeddings/oleObject47.bin"/></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6.xml"/><Relationship Id="rId2" Type="http://schemas.openxmlformats.org/officeDocument/2006/relationships/image" Target="../media/image46.jpeg"/><Relationship Id="rId1" Type="http://schemas.openxmlformats.org/officeDocument/2006/relationships/image" Target="../media/image45.jpe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37891"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28676" name="Rectangle 2"/>
          <p:cNvSpPr>
            <a:spLocks noGrp="1"/>
          </p:cNvSpPr>
          <p:nvPr>
            <p:ph type="title"/>
          </p:nvPr>
        </p:nvSpPr>
        <p:spPr/>
        <p:txBody>
          <a:bodyPr vert="horz" wrap="square" lIns="91440" tIns="45720" rIns="91440" bIns="45720" anchor="ctr" anchorCtr="0"/>
          <a:p>
            <a:r>
              <a:rPr lang="zh-CN" altLang="en-US" dirty="0"/>
              <a:t>第</a:t>
            </a:r>
            <a:r>
              <a:rPr lang="en-US" altLang="zh-CN" dirty="0"/>
              <a:t>3</a:t>
            </a:r>
            <a:r>
              <a:rPr lang="zh-CN" altLang="en-US" dirty="0"/>
              <a:t>章</a:t>
            </a:r>
            <a:r>
              <a:rPr lang="en-US" altLang="zh-CN" dirty="0"/>
              <a:t>:</a:t>
            </a:r>
            <a:r>
              <a:rPr lang="zh-CN" altLang="en-US" dirty="0"/>
              <a:t>运输层</a:t>
            </a:r>
            <a:endParaRPr lang="en-US" altLang="zh-CN" dirty="0"/>
          </a:p>
        </p:txBody>
      </p:sp>
      <p:sp>
        <p:nvSpPr>
          <p:cNvPr id="28677" name="Rectangle 3"/>
          <p:cNvSpPr>
            <a:spLocks noGrp="1"/>
          </p:cNvSpPr>
          <p:nvPr>
            <p:ph sz="half" idx="1"/>
          </p:nvPr>
        </p:nvSpPr>
        <p:spPr>
          <a:xfrm>
            <a:off x="304800" y="1371600"/>
            <a:ext cx="4267200" cy="4648200"/>
          </a:xfrm>
        </p:spPr>
        <p:txBody>
          <a:bodyPr vert="horz" wrap="square" lIns="91440" tIns="45720" rIns="91440" bIns="45720" anchor="t" anchorCtr="0"/>
          <a:p>
            <a:pPr eaLnBrk="1">
              <a:buSzPct val="85000"/>
              <a:buFont typeface="ZapfDingbats" pitchFamily="82" charset="2"/>
              <a:buNone/>
            </a:pPr>
            <a:r>
              <a:rPr lang="zh-CN" altLang="en-US" sz="2400" u="sng" dirty="0">
                <a:solidFill>
                  <a:srgbClr val="FF0000"/>
                </a:solidFill>
                <a:latin typeface="+mn-lt"/>
                <a:ea typeface="+mn-ea"/>
                <a:cs typeface="+mn-cs"/>
              </a:rPr>
              <a:t>我们的目的</a:t>
            </a:r>
            <a:r>
              <a:rPr lang="en-US" altLang="zh-CN" sz="2400" u="sng" dirty="0">
                <a:solidFill>
                  <a:srgbClr val="FF0000"/>
                </a:solidFill>
                <a:latin typeface="+mn-lt"/>
                <a:ea typeface="+mn-ea"/>
                <a:cs typeface="+mn-cs"/>
              </a:rPr>
              <a:t>:</a:t>
            </a:r>
            <a:r>
              <a:rPr lang="en-US" altLang="zh-CN" sz="2400" dirty="0">
                <a:latin typeface="+mn-lt"/>
                <a:ea typeface="+mn-ea"/>
                <a:cs typeface="+mn-cs"/>
              </a:rPr>
              <a:t> </a:t>
            </a:r>
            <a:endParaRPr lang="en-US" altLang="zh-CN" sz="2400" dirty="0">
              <a:latin typeface="+mn-lt"/>
              <a:ea typeface="+mn-ea"/>
              <a:cs typeface="+mn-cs"/>
            </a:endParaRPr>
          </a:p>
          <a:p>
            <a:pPr eaLnBrk="1">
              <a:buSzPct val="85000"/>
            </a:pPr>
            <a:r>
              <a:rPr lang="zh-CN" altLang="en-US" sz="2400" dirty="0">
                <a:latin typeface="+mn-lt"/>
                <a:ea typeface="+mn-ea"/>
                <a:cs typeface="+mn-cs"/>
              </a:rPr>
              <a:t>理解运输层服务依据的原理</a:t>
            </a:r>
            <a:r>
              <a:rPr lang="en-US" altLang="zh-CN" sz="2400" dirty="0">
                <a:latin typeface="+mn-lt"/>
                <a:ea typeface="+mn-ea"/>
                <a:cs typeface="+mn-cs"/>
              </a:rPr>
              <a:t>:</a:t>
            </a:r>
            <a:endParaRPr lang="en-US" altLang="zh-CN" sz="2400" dirty="0">
              <a:latin typeface="+mn-lt"/>
              <a:ea typeface="+mn-ea"/>
              <a:cs typeface="+mn-cs"/>
            </a:endParaRPr>
          </a:p>
          <a:p>
            <a:pPr lvl="1" eaLnBrk="1">
              <a:buSzPct val="75000"/>
            </a:pPr>
            <a:r>
              <a:rPr lang="zh-CN" altLang="en-US" sz="2000" dirty="0">
                <a:latin typeface="+mn-lt"/>
                <a:ea typeface="+mn-ea"/>
              </a:rPr>
              <a:t>复用</a:t>
            </a:r>
            <a:r>
              <a:rPr lang="en-US" altLang="zh-CN" sz="2000" dirty="0">
                <a:latin typeface="+mn-lt"/>
                <a:ea typeface="+mn-ea"/>
              </a:rPr>
              <a:t>/</a:t>
            </a:r>
            <a:r>
              <a:rPr lang="zh-CN" altLang="en-US" sz="2000" dirty="0">
                <a:latin typeface="+mn-lt"/>
                <a:ea typeface="+mn-ea"/>
              </a:rPr>
              <a:t>分解</a:t>
            </a:r>
            <a:endParaRPr lang="en-US" altLang="zh-CN" sz="2000" dirty="0">
              <a:latin typeface="+mn-lt"/>
              <a:ea typeface="+mn-ea"/>
            </a:endParaRPr>
          </a:p>
          <a:p>
            <a:pPr lvl="1" eaLnBrk="1">
              <a:buSzPct val="75000"/>
            </a:pPr>
            <a:r>
              <a:rPr lang="zh-CN" altLang="en-US" sz="2000" dirty="0">
                <a:latin typeface="+mn-lt"/>
                <a:ea typeface="+mn-ea"/>
              </a:rPr>
              <a:t>可靠数据传输</a:t>
            </a:r>
            <a:endParaRPr lang="zh-CN" altLang="en-US" sz="2000" dirty="0">
              <a:latin typeface="+mn-lt"/>
              <a:ea typeface="+mn-ea"/>
            </a:endParaRPr>
          </a:p>
          <a:p>
            <a:pPr lvl="1" eaLnBrk="1">
              <a:buSzPct val="75000"/>
            </a:pPr>
            <a:r>
              <a:rPr lang="zh-CN" altLang="en-US" sz="2000" dirty="0">
                <a:latin typeface="+mn-lt"/>
                <a:ea typeface="+mn-ea"/>
              </a:rPr>
              <a:t>流量控制</a:t>
            </a:r>
            <a:endParaRPr lang="zh-CN" altLang="en-US" sz="2000" dirty="0">
              <a:latin typeface="+mn-lt"/>
              <a:ea typeface="+mn-ea"/>
            </a:endParaRPr>
          </a:p>
          <a:p>
            <a:pPr lvl="1" eaLnBrk="1">
              <a:buSzPct val="75000"/>
            </a:pPr>
            <a:r>
              <a:rPr lang="zh-CN" altLang="en-US" sz="2000" dirty="0">
                <a:latin typeface="+mn-lt"/>
                <a:ea typeface="+mn-ea"/>
              </a:rPr>
              <a:t>拥塞控制</a:t>
            </a:r>
            <a:endParaRPr lang="zh-CN" altLang="en-US" sz="2000" dirty="0">
              <a:latin typeface="+mn-lt"/>
              <a:ea typeface="+mn-ea"/>
            </a:endParaRPr>
          </a:p>
          <a:p>
            <a:pPr lvl="1" eaLnBrk="1">
              <a:buSzPct val="75000"/>
            </a:pPr>
            <a:endParaRPr lang="en-US" altLang="zh-CN" dirty="0">
              <a:latin typeface="+mn-lt"/>
              <a:ea typeface="+mn-ea"/>
            </a:endParaRPr>
          </a:p>
        </p:txBody>
      </p:sp>
      <p:sp>
        <p:nvSpPr>
          <p:cNvPr id="28678" name="Rectangle 4"/>
          <p:cNvSpPr>
            <a:spLocks noGrp="1"/>
          </p:cNvSpPr>
          <p:nvPr>
            <p:ph sz="half" idx="2"/>
          </p:nvPr>
        </p:nvSpPr>
        <p:spPr>
          <a:xfrm>
            <a:off x="4648200" y="1371600"/>
            <a:ext cx="4038600" cy="4648200"/>
          </a:xfrm>
        </p:spPr>
        <p:txBody>
          <a:bodyPr vert="horz" wrap="square" lIns="91440" tIns="45720" rIns="91440" bIns="45720" anchor="t" anchorCtr="0"/>
          <a:p>
            <a:pPr eaLnBrk="1">
              <a:buSzPct val="85000"/>
            </a:pPr>
            <a:endParaRPr lang="zh-CN" altLang="en-US" sz="2400" dirty="0">
              <a:latin typeface="+mn-lt"/>
              <a:ea typeface="+mn-ea"/>
              <a:cs typeface="+mn-cs"/>
            </a:endParaRPr>
          </a:p>
          <a:p>
            <a:pPr eaLnBrk="1">
              <a:buSzPct val="85000"/>
            </a:pPr>
            <a:r>
              <a:rPr lang="zh-CN" altLang="en-US" sz="2400" dirty="0">
                <a:latin typeface="+mn-lt"/>
                <a:ea typeface="+mn-ea"/>
                <a:cs typeface="+mn-cs"/>
              </a:rPr>
              <a:t>学习因特网中的运输层协议：</a:t>
            </a:r>
            <a:endParaRPr lang="en-US" altLang="zh-CN" sz="2400" dirty="0">
              <a:latin typeface="+mn-lt"/>
              <a:ea typeface="+mn-ea"/>
              <a:cs typeface="+mn-cs"/>
            </a:endParaRPr>
          </a:p>
          <a:p>
            <a:pPr lvl="1" eaLnBrk="1">
              <a:buSzPct val="75000"/>
            </a:pPr>
            <a:r>
              <a:rPr lang="en-US" altLang="zh-CN" sz="2000" dirty="0">
                <a:latin typeface="+mn-lt"/>
                <a:ea typeface="+mn-ea"/>
              </a:rPr>
              <a:t>UDP: </a:t>
            </a:r>
            <a:r>
              <a:rPr lang="zh-CN" altLang="en-US" sz="2000" dirty="0">
                <a:latin typeface="+mn-lt"/>
                <a:ea typeface="+mn-ea"/>
              </a:rPr>
              <a:t>无连接传输</a:t>
            </a:r>
            <a:endParaRPr lang="zh-CN" altLang="en-US" sz="2000" dirty="0">
              <a:latin typeface="+mn-lt"/>
              <a:ea typeface="+mn-ea"/>
            </a:endParaRPr>
          </a:p>
          <a:p>
            <a:pPr lvl="1" eaLnBrk="1">
              <a:buSzPct val="75000"/>
            </a:pPr>
            <a:r>
              <a:rPr lang="en-US" altLang="zh-CN" sz="2000" dirty="0">
                <a:latin typeface="+mn-lt"/>
                <a:ea typeface="+mn-ea"/>
              </a:rPr>
              <a:t>TCP: </a:t>
            </a:r>
            <a:r>
              <a:rPr lang="zh-CN" altLang="en-US" sz="2000" dirty="0">
                <a:latin typeface="+mn-lt"/>
                <a:ea typeface="+mn-ea"/>
              </a:rPr>
              <a:t>面向连接传输</a:t>
            </a:r>
            <a:endParaRPr lang="zh-CN" altLang="en-US" sz="2000" dirty="0">
              <a:latin typeface="+mn-lt"/>
              <a:ea typeface="+mn-ea"/>
            </a:endParaRPr>
          </a:p>
          <a:p>
            <a:pPr lvl="1" eaLnBrk="1">
              <a:buSzPct val="75000"/>
            </a:pPr>
            <a:r>
              <a:rPr lang="en-US" altLang="zh-CN" sz="2000" dirty="0">
                <a:latin typeface="+mn-lt"/>
                <a:ea typeface="+mn-ea"/>
              </a:rPr>
              <a:t>TCP </a:t>
            </a:r>
            <a:r>
              <a:rPr lang="zh-CN" altLang="en-US" sz="2000" dirty="0">
                <a:latin typeface="+mn-lt"/>
                <a:ea typeface="+mn-ea"/>
              </a:rPr>
              <a:t>拥塞控制</a:t>
            </a:r>
            <a:endParaRPr lang="zh-CN" altLang="en-US" sz="1800" dirty="0">
              <a:latin typeface="+mn-lt"/>
              <a:ea typeface="+mn-ea"/>
            </a:endParaRPr>
          </a:p>
          <a:p>
            <a:pPr eaLnBrk="1">
              <a:buSzPct val="85000"/>
            </a:pPr>
            <a:endParaRPr lang="zh-CN" altLang="en-US" sz="2400" dirty="0">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矩形 5"/>
          <p:cNvSpPr/>
          <p:nvPr/>
        </p:nvSpPr>
        <p:spPr>
          <a:xfrm>
            <a:off x="2124075" y="601663"/>
            <a:ext cx="4392613" cy="519112"/>
          </a:xfrm>
          <a:prstGeom prst="rect">
            <a:avLst/>
          </a:prstGeom>
          <a:noFill/>
          <a:ln w="9525">
            <a:noFill/>
          </a:ln>
        </p:spPr>
        <p:txBody>
          <a:bodyPr>
            <a:spAutoFit/>
          </a:bodyPr>
          <a:p>
            <a:pPr algn="ctr" eaLnBrk="1" hangingPunct="1"/>
            <a:r>
              <a:rPr lang="zh-CN" altLang="en-US" sz="2800" b="1" dirty="0">
                <a:solidFill>
                  <a:srgbClr val="205867"/>
                </a:solidFill>
                <a:latin typeface="微软雅黑" panose="020B0503020204020204" charset="-122"/>
                <a:ea typeface="微软雅黑" panose="020B0503020204020204" charset="-122"/>
                <a:sym typeface="微软雅黑" panose="020B0503020204020204" charset="-122"/>
              </a:rPr>
              <a:t>3.2.2 传输层网络端口</a:t>
            </a:r>
            <a:endParaRPr lang="zh-CN" altLang="en-US" sz="2800" b="1" dirty="0">
              <a:solidFill>
                <a:srgbClr val="205867"/>
              </a:solidFill>
              <a:latin typeface="微软雅黑" panose="020B0503020204020204" charset="-122"/>
              <a:ea typeface="微软雅黑" panose="020B0503020204020204" charset="-122"/>
              <a:sym typeface="微软雅黑" panose="020B0503020204020204" charset="-122"/>
            </a:endParaRPr>
          </a:p>
        </p:txBody>
      </p:sp>
      <p:sp>
        <p:nvSpPr>
          <p:cNvPr id="41987" name="文本框 39"/>
          <p:cNvSpPr/>
          <p:nvPr/>
        </p:nvSpPr>
        <p:spPr>
          <a:xfrm>
            <a:off x="354013" y="1268413"/>
            <a:ext cx="7747000" cy="1568450"/>
          </a:xfrm>
          <a:prstGeom prst="rect">
            <a:avLst/>
          </a:prstGeom>
          <a:noFill/>
          <a:ln w="9525">
            <a:noFill/>
          </a:ln>
        </p:spPr>
        <p:txBody>
          <a:bodyPr>
            <a:spAutoFit/>
          </a:bodyPr>
          <a:p>
            <a:pPr marL="355600" indent="-355600" algn="just" eaLnBrk="1" hangingPunct="1">
              <a:lnSpc>
                <a:spcPct val="150000"/>
              </a:lnSpc>
              <a:buFont typeface="Wingdings" panose="05000000000000000000" pitchFamily="2" charset="2"/>
              <a:buChar char="ü"/>
            </a:pPr>
            <a:r>
              <a:rPr lang="zh-CN" altLang="en-US" sz="1600" dirty="0">
                <a:solidFill>
                  <a:srgbClr val="000000"/>
                </a:solidFill>
                <a:latin typeface="微软雅黑" panose="020B0503020204020204" charset="-122"/>
                <a:ea typeface="微软雅黑" panose="020B0503020204020204" charset="-122"/>
                <a:sym typeface="微软雅黑" panose="020B0503020204020204" charset="-122"/>
              </a:rPr>
              <a:t>传输层网络端口就是传输层服务访问点。</a:t>
            </a:r>
            <a:endParaRPr lang="zh-CN" altLang="en-US" sz="1600" dirty="0">
              <a:solidFill>
                <a:srgbClr val="000000"/>
              </a:solidFill>
              <a:latin typeface="微软雅黑" panose="020B0503020204020204" charset="-122"/>
              <a:ea typeface="微软雅黑" panose="020B0503020204020204" charset="-122"/>
              <a:sym typeface="微软雅黑" panose="020B0503020204020204" charset="-122"/>
            </a:endParaRPr>
          </a:p>
          <a:p>
            <a:pPr marL="355600" indent="-355600" algn="just" eaLnBrk="1" hangingPunct="1">
              <a:lnSpc>
                <a:spcPct val="150000"/>
              </a:lnSpc>
              <a:buFont typeface="Wingdings" panose="05000000000000000000" pitchFamily="2" charset="2"/>
              <a:buChar char="ü"/>
            </a:pPr>
            <a:r>
              <a:rPr lang="zh-CN" altLang="en-US" sz="1600" dirty="0">
                <a:solidFill>
                  <a:srgbClr val="000000"/>
                </a:solidFill>
                <a:latin typeface="微软雅黑" panose="020B0503020204020204" charset="-122"/>
                <a:ea typeface="微软雅黑" panose="020B0503020204020204" charset="-122"/>
                <a:sym typeface="微软雅黑" panose="020B0503020204020204" charset="-122"/>
              </a:rPr>
              <a:t>端口的作用就是让应用层的各种应用进程都能将其数据通过端口向下交付给传输层，以及让传输层知道应当将其报文段中的数据向上通过端口交付给应用层相应的进程。从这个意义上讲，端口是用来标志应用层的进程。 </a:t>
            </a:r>
            <a:endParaRPr lang="zh-CN" altLang="en-US" sz="1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41989" name="Rectangle 2"/>
          <p:cNvSpPr/>
          <p:nvPr/>
        </p:nvSpPr>
        <p:spPr>
          <a:xfrm>
            <a:off x="0" y="0"/>
            <a:ext cx="9144000" cy="0"/>
          </a:xfrm>
          <a:prstGeom prst="rect">
            <a:avLst/>
          </a:prstGeom>
          <a:noFill/>
          <a:ln w="9525">
            <a:noFill/>
          </a:ln>
        </p:spPr>
        <p:txBody>
          <a:bodyPr wrap="none" anchor="ctr" anchorCtr="0">
            <a:spAutoFit/>
          </a:bodyPr>
          <a:p>
            <a:pPr eaLnBrk="1" hangingPunct="1"/>
            <a:endParaRPr lang="zh-CN" altLang="zh-CN" dirty="0">
              <a:solidFill>
                <a:srgbClr val="000000"/>
              </a:solidFill>
              <a:latin typeface="Calibri" panose="020F0502020204030204" pitchFamily="34" charset="0"/>
              <a:sym typeface="宋体" panose="02010600030101010101" pitchFamily="2" charset="-122"/>
            </a:endParaRPr>
          </a:p>
        </p:txBody>
      </p:sp>
      <p:sp>
        <p:nvSpPr>
          <p:cNvPr id="41990" name="矩形 1"/>
          <p:cNvSpPr/>
          <p:nvPr/>
        </p:nvSpPr>
        <p:spPr>
          <a:xfrm>
            <a:off x="1979613" y="6148388"/>
            <a:ext cx="4838700" cy="337185"/>
          </a:xfrm>
          <a:prstGeom prst="rect">
            <a:avLst/>
          </a:prstGeom>
          <a:noFill/>
          <a:ln w="9525">
            <a:noFill/>
          </a:ln>
        </p:spPr>
        <p:txBody>
          <a:bodyPr>
            <a:spAutoFit/>
          </a:bodyPr>
          <a:p>
            <a:r>
              <a:rPr lang="en-US" altLang="zh-CN" dirty="0">
                <a:latin typeface="Arial" panose="020B0604020202020204" pitchFamily="34" charset="0"/>
                <a:sym typeface="Calibri" panose="020F0502020204030204" pitchFamily="34" charset="0"/>
              </a:rPr>
              <a:t> </a:t>
            </a:r>
            <a:r>
              <a:rPr lang="zh-CN" altLang="zh-CN" dirty="0">
                <a:latin typeface="Arial" panose="020B0604020202020204" pitchFamily="34" charset="0"/>
                <a:sym typeface="Calibri" panose="020F0502020204030204" pitchFamily="34" charset="0"/>
              </a:rPr>
              <a:t>端口在进程之间的通信中所起的作用</a:t>
            </a:r>
            <a:endParaRPr lang="zh-CN" altLang="en-US" dirty="0">
              <a:latin typeface="Arial" panose="020B0604020202020204" pitchFamily="34" charset="0"/>
              <a:sym typeface="Calibri" panose="020F0502020204030204" pitchFamily="34" charset="0"/>
            </a:endParaRPr>
          </a:p>
        </p:txBody>
      </p:sp>
      <p:pic>
        <p:nvPicPr>
          <p:cNvPr id="41991" name="图片 8"/>
          <p:cNvPicPr>
            <a:picLocks noChangeAspect="1"/>
          </p:cNvPicPr>
          <p:nvPr/>
        </p:nvPicPr>
        <p:blipFill>
          <a:blip r:embed="rId1"/>
          <a:stretch>
            <a:fillRect/>
          </a:stretch>
        </p:blipFill>
        <p:spPr>
          <a:xfrm>
            <a:off x="1403350" y="2971800"/>
            <a:ext cx="5184775" cy="3005138"/>
          </a:xfrm>
          <a:prstGeom prst="rect">
            <a:avLst/>
          </a:prstGeom>
          <a:noFill/>
          <a:ln w="9525">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10595"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97284" name="Rectangle 2"/>
          <p:cNvSpPr>
            <a:spLocks noGrp="1"/>
          </p:cNvSpPr>
          <p:nvPr>
            <p:ph type="title"/>
          </p:nvPr>
        </p:nvSpPr>
        <p:spPr/>
        <p:txBody>
          <a:bodyPr vert="horz" wrap="square" lIns="91440" tIns="45720" rIns="91440" bIns="45720" anchor="ctr" anchorCtr="0"/>
          <a:p>
            <a:r>
              <a:rPr lang="zh-CN" altLang="en-US" dirty="0"/>
              <a:t>拥塞控制原理</a:t>
            </a:r>
            <a:endParaRPr lang="zh-CN" altLang="en-US" dirty="0"/>
          </a:p>
        </p:txBody>
      </p:sp>
      <p:sp>
        <p:nvSpPr>
          <p:cNvPr id="97285" name="Rectangle 3"/>
          <p:cNvSpPr>
            <a:spLocks noGrp="1"/>
          </p:cNvSpPr>
          <p:nvPr>
            <p:ph sz="half" idx="1"/>
          </p:nvPr>
        </p:nvSpPr>
        <p:spPr>
          <a:xfrm>
            <a:off x="533400" y="1600200"/>
            <a:ext cx="7762875" cy="4648200"/>
          </a:xfrm>
        </p:spPr>
        <p:txBody>
          <a:bodyPr vert="horz" wrap="square" lIns="91440" tIns="45720" rIns="91440" bIns="45720" anchor="t" anchorCtr="0"/>
          <a:p>
            <a:pPr eaLnBrk="1">
              <a:buSzPct val="85000"/>
              <a:buFont typeface="ZapfDingbats" pitchFamily="82" charset="2"/>
              <a:buNone/>
            </a:pPr>
            <a:r>
              <a:rPr lang="zh-CN" altLang="en-US" dirty="0">
                <a:solidFill>
                  <a:srgbClr val="FF0000"/>
                </a:solidFill>
                <a:latin typeface="+mn-lt"/>
                <a:ea typeface="+mn-ea"/>
                <a:cs typeface="+mn-cs"/>
              </a:rPr>
              <a:t>拥塞:</a:t>
            </a:r>
            <a:endParaRPr lang="zh-CN" altLang="en-US" dirty="0">
              <a:latin typeface="+mn-lt"/>
              <a:ea typeface="+mn-ea"/>
              <a:cs typeface="+mn-cs"/>
            </a:endParaRPr>
          </a:p>
          <a:p>
            <a:pPr eaLnBrk="1">
              <a:buSzPct val="85000"/>
            </a:pPr>
            <a:r>
              <a:rPr lang="zh-CN" altLang="en-US" dirty="0">
                <a:latin typeface="+mn-lt"/>
                <a:ea typeface="+mn-ea"/>
                <a:cs typeface="+mn-cs"/>
              </a:rPr>
              <a:t>非正式地: </a:t>
            </a:r>
            <a:r>
              <a:rPr lang="zh-CN" altLang="en-US" dirty="0">
                <a:latin typeface="Comic Sans MS" panose="030F0702030302020204" pitchFamily="66" charset="0"/>
                <a:ea typeface="+mn-ea"/>
                <a:cs typeface="+mn-cs"/>
              </a:rPr>
              <a:t>“</a:t>
            </a:r>
            <a:r>
              <a:rPr lang="zh-CN" altLang="en-US" dirty="0">
                <a:latin typeface="+mn-lt"/>
                <a:ea typeface="+mn-ea"/>
                <a:cs typeface="+mn-cs"/>
              </a:rPr>
              <a:t>太多的源发送太多太快的数据，使</a:t>
            </a:r>
            <a:r>
              <a:rPr lang="zh-CN" altLang="en-US" dirty="0">
                <a:solidFill>
                  <a:schemeClr val="accent2"/>
                </a:solidFill>
                <a:latin typeface="+mn-lt"/>
                <a:ea typeface="+mn-ea"/>
                <a:cs typeface="+mn-cs"/>
              </a:rPr>
              <a:t>网络</a:t>
            </a:r>
            <a:r>
              <a:rPr lang="zh-CN" altLang="en-US" dirty="0">
                <a:latin typeface="+mn-lt"/>
                <a:ea typeface="+mn-ea"/>
                <a:cs typeface="+mn-cs"/>
              </a:rPr>
              <a:t>来不及处理</a:t>
            </a:r>
            <a:r>
              <a:rPr lang="en-US" altLang="zh-CN" dirty="0">
                <a:latin typeface="Comic Sans MS" panose="030F0702030302020204" pitchFamily="66" charset="0"/>
                <a:ea typeface="+mn-ea"/>
                <a:cs typeface="+mn-cs"/>
              </a:rPr>
              <a:t>”</a:t>
            </a:r>
            <a:endParaRPr lang="en-US" altLang="zh-CN" dirty="0">
              <a:latin typeface="+mn-lt"/>
              <a:ea typeface="+mn-ea"/>
              <a:cs typeface="+mn-cs"/>
            </a:endParaRPr>
          </a:p>
          <a:p>
            <a:pPr eaLnBrk="1">
              <a:buSzPct val="85000"/>
            </a:pPr>
            <a:r>
              <a:rPr lang="zh-CN" altLang="en-US" dirty="0">
                <a:latin typeface="+mn-lt"/>
                <a:ea typeface="+mn-ea"/>
                <a:cs typeface="+mn-cs"/>
              </a:rPr>
              <a:t>不同于流量控制!</a:t>
            </a:r>
            <a:endParaRPr lang="zh-CN" altLang="en-US" dirty="0">
              <a:latin typeface="+mn-lt"/>
              <a:ea typeface="+mn-ea"/>
              <a:cs typeface="+mn-cs"/>
            </a:endParaRPr>
          </a:p>
          <a:p>
            <a:pPr eaLnBrk="1">
              <a:buSzPct val="85000"/>
            </a:pPr>
            <a:r>
              <a:rPr lang="zh-CN" altLang="en-US" dirty="0">
                <a:latin typeface="+mn-lt"/>
                <a:ea typeface="+mn-ea"/>
                <a:cs typeface="+mn-cs"/>
              </a:rPr>
              <a:t>表现:</a:t>
            </a:r>
            <a:endParaRPr lang="zh-CN" altLang="en-US" dirty="0">
              <a:latin typeface="+mn-lt"/>
              <a:ea typeface="+mn-ea"/>
              <a:cs typeface="+mn-cs"/>
            </a:endParaRPr>
          </a:p>
          <a:p>
            <a:pPr lvl="1" eaLnBrk="1">
              <a:buSzPct val="75000"/>
            </a:pPr>
            <a:r>
              <a:rPr lang="zh-CN" altLang="en-US" sz="2800" dirty="0">
                <a:latin typeface="+mn-lt"/>
                <a:ea typeface="+mn-ea"/>
              </a:rPr>
              <a:t>丢包 (路由器缓冲区溢出)</a:t>
            </a:r>
            <a:endParaRPr lang="zh-CN" altLang="en-US" sz="2800" dirty="0">
              <a:latin typeface="+mn-lt"/>
              <a:ea typeface="+mn-ea"/>
            </a:endParaRPr>
          </a:p>
          <a:p>
            <a:pPr lvl="1" eaLnBrk="1">
              <a:buSzPct val="75000"/>
            </a:pPr>
            <a:r>
              <a:rPr lang="zh-CN" altLang="en-US" sz="2800" dirty="0">
                <a:latin typeface="+mn-lt"/>
                <a:ea typeface="+mn-ea"/>
              </a:rPr>
              <a:t>长时延 (路由器缓冲区中排队)</a:t>
            </a:r>
            <a:endParaRPr lang="zh-CN" altLang="en-US" sz="2800" dirty="0">
              <a:latin typeface="+mn-lt"/>
              <a:ea typeface="+mn-ea"/>
            </a:endParaRPr>
          </a:p>
          <a:p>
            <a:pPr eaLnBrk="1">
              <a:buSzPct val="85000"/>
            </a:pPr>
            <a:r>
              <a:rPr lang="zh-CN" altLang="en-US" dirty="0">
                <a:latin typeface="+mn-lt"/>
                <a:ea typeface="+mn-ea"/>
                <a:cs typeface="+mn-cs"/>
              </a:rPr>
              <a:t>网络中的前10大问题之一!</a:t>
            </a:r>
            <a:endParaRPr lang="zh-CN" altLang="en-US" dirty="0">
              <a:latin typeface="+mn-lt"/>
              <a:ea typeface="+mn-ea"/>
              <a:cs typeface="+mn-cs"/>
            </a:endParaRPr>
          </a:p>
          <a:p>
            <a:pPr eaLnBrk="1">
              <a:buSzPct val="85000"/>
            </a:pPr>
            <a:endParaRPr lang="zh-CN" altLang="en-US" dirty="0">
              <a:latin typeface="+mn-lt"/>
              <a:ea typeface="+mn-ea"/>
              <a:cs typeface="+mn-c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0"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11619"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98308" name="Rectangle 2"/>
          <p:cNvSpPr>
            <a:spLocks noGrp="1"/>
          </p:cNvSpPr>
          <p:nvPr>
            <p:ph type="title"/>
          </p:nvPr>
        </p:nvSpPr>
        <p:spPr/>
        <p:txBody>
          <a:bodyPr vert="horz" wrap="square" lIns="91440" tIns="45720" rIns="91440" bIns="45720" anchor="ctr" anchorCtr="0"/>
          <a:p>
            <a:r>
              <a:rPr lang="zh-CN" altLang="en-US" dirty="0"/>
              <a:t>拥塞的原因与开销</a:t>
            </a:r>
            <a:r>
              <a:rPr lang="en-US" altLang="zh-CN" dirty="0"/>
              <a:t>: </a:t>
            </a:r>
            <a:r>
              <a:rPr lang="zh-CN" altLang="en-US" dirty="0"/>
              <a:t>情况1 </a:t>
            </a:r>
            <a:endParaRPr lang="zh-CN" altLang="en-US" dirty="0"/>
          </a:p>
        </p:txBody>
      </p:sp>
      <p:sp>
        <p:nvSpPr>
          <p:cNvPr id="98309" name="Rectangle 3"/>
          <p:cNvSpPr>
            <a:spLocks noGrp="1"/>
          </p:cNvSpPr>
          <p:nvPr>
            <p:ph sz="half" idx="1"/>
          </p:nvPr>
        </p:nvSpPr>
        <p:spPr>
          <a:xfrm>
            <a:off x="247650" y="1447800"/>
            <a:ext cx="3152775" cy="4648200"/>
          </a:xfrm>
        </p:spPr>
        <p:txBody>
          <a:bodyPr vert="horz" wrap="square" lIns="91440" tIns="45720" rIns="91440" bIns="45720" anchor="t" anchorCtr="0"/>
          <a:p>
            <a:pPr eaLnBrk="1">
              <a:buSzPct val="85000"/>
            </a:pPr>
            <a:r>
              <a:rPr lang="zh-CN" altLang="en-US" sz="2400" dirty="0">
                <a:latin typeface="+mn-lt"/>
                <a:ea typeface="+mn-ea"/>
                <a:cs typeface="+mn-cs"/>
              </a:rPr>
              <a:t>两个发送方, 两个接收方</a:t>
            </a:r>
            <a:endParaRPr lang="zh-CN" altLang="en-US" sz="2400" dirty="0">
              <a:latin typeface="+mn-lt"/>
              <a:ea typeface="+mn-ea"/>
              <a:cs typeface="+mn-cs"/>
            </a:endParaRPr>
          </a:p>
          <a:p>
            <a:pPr eaLnBrk="1">
              <a:buSzPct val="85000"/>
            </a:pPr>
            <a:r>
              <a:rPr lang="zh-CN" altLang="en-US" sz="2400" dirty="0">
                <a:latin typeface="+mn-lt"/>
                <a:ea typeface="+mn-ea"/>
                <a:cs typeface="+mn-cs"/>
              </a:rPr>
              <a:t>一个路由器, 无限缓冲区 </a:t>
            </a:r>
            <a:endParaRPr lang="zh-CN" altLang="en-US" sz="2400" dirty="0">
              <a:latin typeface="+mn-lt"/>
              <a:ea typeface="+mn-ea"/>
              <a:cs typeface="+mn-cs"/>
            </a:endParaRPr>
          </a:p>
          <a:p>
            <a:pPr eaLnBrk="1">
              <a:buSzPct val="85000"/>
            </a:pPr>
            <a:r>
              <a:rPr lang="zh-CN" altLang="en-US" sz="2400" dirty="0">
                <a:latin typeface="+mn-lt"/>
                <a:ea typeface="+mn-ea"/>
                <a:cs typeface="+mn-cs"/>
              </a:rPr>
              <a:t>不重传</a:t>
            </a:r>
            <a:endParaRPr lang="zh-CN" altLang="en-US" sz="2400" dirty="0">
              <a:latin typeface="+mn-lt"/>
              <a:ea typeface="+mn-ea"/>
              <a:cs typeface="+mn-cs"/>
            </a:endParaRPr>
          </a:p>
          <a:p>
            <a:pPr eaLnBrk="1">
              <a:buSzPct val="85000"/>
            </a:pPr>
            <a:endParaRPr lang="zh-CN" altLang="en-US" sz="2400" b="1" dirty="0">
              <a:latin typeface="+mn-lt"/>
              <a:ea typeface="+mn-ea"/>
              <a:cs typeface="+mn-cs"/>
            </a:endParaRPr>
          </a:p>
        </p:txBody>
      </p:sp>
      <p:sp>
        <p:nvSpPr>
          <p:cNvPr id="98310" name="Rectangle 4"/>
          <p:cNvSpPr>
            <a:spLocks noGrp="1"/>
          </p:cNvSpPr>
          <p:nvPr>
            <p:ph sz="half" idx="2"/>
          </p:nvPr>
        </p:nvSpPr>
        <p:spPr>
          <a:xfrm>
            <a:off x="5988050" y="4171950"/>
            <a:ext cx="3105150" cy="2038350"/>
          </a:xfrm>
        </p:spPr>
        <p:txBody>
          <a:bodyPr vert="horz" wrap="square" lIns="91440" tIns="45720" rIns="91440" bIns="45720" anchor="t" anchorCtr="0"/>
          <a:p>
            <a:pPr eaLnBrk="1">
              <a:buSzPct val="85000"/>
            </a:pPr>
            <a:r>
              <a:rPr lang="zh-CN" altLang="en-US" sz="2400" dirty="0">
                <a:latin typeface="+mn-lt"/>
                <a:ea typeface="+mn-ea"/>
                <a:cs typeface="+mn-cs"/>
              </a:rPr>
              <a:t>拥塞时路由器平均排队时延增大</a:t>
            </a:r>
            <a:endParaRPr lang="zh-CN" altLang="en-US" sz="2400" dirty="0">
              <a:latin typeface="+mn-lt"/>
              <a:ea typeface="+mn-ea"/>
              <a:cs typeface="+mn-cs"/>
            </a:endParaRPr>
          </a:p>
          <a:p>
            <a:pPr eaLnBrk="1">
              <a:buSzPct val="85000"/>
            </a:pPr>
            <a:r>
              <a:rPr lang="zh-CN" altLang="en-US" sz="2400" dirty="0">
                <a:latin typeface="+mn-lt"/>
                <a:ea typeface="+mn-ea"/>
                <a:cs typeface="+mn-cs"/>
              </a:rPr>
              <a:t>可达到最大吞吐量</a:t>
            </a:r>
            <a:endParaRPr lang="zh-CN" altLang="en-US" sz="2400" dirty="0">
              <a:latin typeface="+mn-lt"/>
              <a:ea typeface="+mn-ea"/>
              <a:cs typeface="+mn-cs"/>
            </a:endParaRPr>
          </a:p>
        </p:txBody>
      </p:sp>
      <p:pic>
        <p:nvPicPr>
          <p:cNvPr id="98311" name="Picture 5" descr="congestion_perf0"/>
          <p:cNvPicPr>
            <a:picLocks noChangeAspect="1"/>
          </p:cNvPicPr>
          <p:nvPr/>
        </p:nvPicPr>
        <p:blipFill>
          <a:blip r:embed="rId1"/>
          <a:stretch>
            <a:fillRect/>
          </a:stretch>
        </p:blipFill>
        <p:spPr>
          <a:xfrm>
            <a:off x="214313" y="4210050"/>
            <a:ext cx="5883275" cy="2146300"/>
          </a:xfrm>
          <a:prstGeom prst="rect">
            <a:avLst/>
          </a:prstGeom>
          <a:noFill/>
          <a:ln w="9525">
            <a:noFill/>
          </a:ln>
        </p:spPr>
      </p:pic>
      <p:sp>
        <p:nvSpPr>
          <p:cNvPr id="98312" name="Oval 7"/>
          <p:cNvSpPr/>
          <p:nvPr/>
        </p:nvSpPr>
        <p:spPr>
          <a:xfrm>
            <a:off x="5635625" y="3021013"/>
            <a:ext cx="1063625" cy="234950"/>
          </a:xfrm>
          <a:prstGeom prst="ellipse">
            <a:avLst/>
          </a:prstGeom>
          <a:solidFill>
            <a:srgbClr val="C0C0C0"/>
          </a:solidFill>
          <a:ln w="12700" cap="flat" cmpd="sng">
            <a:solidFill>
              <a:srgbClr val="808080"/>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98313" name="Line 8"/>
          <p:cNvSpPr/>
          <p:nvPr/>
        </p:nvSpPr>
        <p:spPr>
          <a:xfrm>
            <a:off x="5635625" y="3001963"/>
            <a:ext cx="0" cy="146050"/>
          </a:xfrm>
          <a:prstGeom prst="line">
            <a:avLst/>
          </a:prstGeom>
          <a:ln w="12700" cap="flat" cmpd="sng">
            <a:solidFill>
              <a:srgbClr val="000000"/>
            </a:solidFill>
            <a:prstDash val="solid"/>
            <a:headEnd type="none" w="med" len="med"/>
            <a:tailEnd type="none" w="med" len="med"/>
          </a:ln>
        </p:spPr>
      </p:sp>
      <p:sp>
        <p:nvSpPr>
          <p:cNvPr id="98314" name="Line 9"/>
          <p:cNvSpPr/>
          <p:nvPr/>
        </p:nvSpPr>
        <p:spPr>
          <a:xfrm>
            <a:off x="6699250" y="3001963"/>
            <a:ext cx="0" cy="146050"/>
          </a:xfrm>
          <a:prstGeom prst="line">
            <a:avLst/>
          </a:prstGeom>
          <a:ln w="12700" cap="flat" cmpd="sng">
            <a:solidFill>
              <a:srgbClr val="808080"/>
            </a:solidFill>
            <a:prstDash val="solid"/>
            <a:headEnd type="none" w="med" len="med"/>
            <a:tailEnd type="none" w="med" len="med"/>
          </a:ln>
        </p:spPr>
      </p:sp>
      <p:sp>
        <p:nvSpPr>
          <p:cNvPr id="98315" name="Rectangle 10"/>
          <p:cNvSpPr/>
          <p:nvPr/>
        </p:nvSpPr>
        <p:spPr>
          <a:xfrm>
            <a:off x="5635625" y="3001963"/>
            <a:ext cx="252413" cy="142875"/>
          </a:xfrm>
          <a:prstGeom prst="rect">
            <a:avLst/>
          </a:prstGeom>
          <a:solidFill>
            <a:srgbClr val="C0C0C0"/>
          </a:solidFill>
          <a:ln w="12700">
            <a:noFill/>
          </a:ln>
        </p:spPr>
        <p:txBody>
          <a:bodyPr anchor="ctr" anchorCtr="0"/>
          <a:p>
            <a:pPr eaLnBrk="1" hangingPunct="1"/>
            <a:endParaRPr lang="zh-CN" altLang="en-US" dirty="0">
              <a:solidFill>
                <a:schemeClr val="tx2"/>
              </a:solidFill>
              <a:latin typeface="Comic Sans MS" panose="030F0702030302020204" pitchFamily="66" charset="0"/>
            </a:endParaRPr>
          </a:p>
        </p:txBody>
      </p:sp>
      <p:sp>
        <p:nvSpPr>
          <p:cNvPr id="98316" name="Rectangle 11"/>
          <p:cNvSpPr/>
          <p:nvPr/>
        </p:nvSpPr>
        <p:spPr>
          <a:xfrm>
            <a:off x="6376988" y="2992438"/>
            <a:ext cx="322262" cy="142875"/>
          </a:xfrm>
          <a:prstGeom prst="rect">
            <a:avLst/>
          </a:prstGeom>
          <a:solidFill>
            <a:srgbClr val="C0C0C0"/>
          </a:solidFill>
          <a:ln w="12700">
            <a:noFill/>
          </a:ln>
        </p:spPr>
        <p:txBody>
          <a:bodyPr anchor="ctr" anchorCtr="0"/>
          <a:p>
            <a:pPr eaLnBrk="1" hangingPunct="1"/>
            <a:endParaRPr lang="zh-CN" altLang="en-US" dirty="0">
              <a:solidFill>
                <a:schemeClr val="tx2"/>
              </a:solidFill>
              <a:latin typeface="Comic Sans MS" panose="030F0702030302020204" pitchFamily="66" charset="0"/>
            </a:endParaRPr>
          </a:p>
        </p:txBody>
      </p:sp>
      <p:sp>
        <p:nvSpPr>
          <p:cNvPr id="98317" name="Oval 12"/>
          <p:cNvSpPr/>
          <p:nvPr/>
        </p:nvSpPr>
        <p:spPr>
          <a:xfrm>
            <a:off x="5624513" y="2833688"/>
            <a:ext cx="1063625" cy="273050"/>
          </a:xfrm>
          <a:prstGeom prst="ellipse">
            <a:avLst/>
          </a:prstGeom>
          <a:solidFill>
            <a:srgbClr val="C0C0C0"/>
          </a:solidFill>
          <a:ln w="12700" cap="flat" cmpd="sng">
            <a:solidFill>
              <a:srgbClr val="808080"/>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98318" name="Group 13"/>
          <p:cNvGrpSpPr/>
          <p:nvPr/>
        </p:nvGrpSpPr>
        <p:grpSpPr>
          <a:xfrm>
            <a:off x="5881688" y="2892425"/>
            <a:ext cx="527050" cy="160338"/>
            <a:chOff x="2848" y="848"/>
            <a:chExt cx="140" cy="98"/>
          </a:xfrm>
        </p:grpSpPr>
        <p:sp>
          <p:nvSpPr>
            <p:cNvPr id="98543" name="Line 14"/>
            <p:cNvSpPr/>
            <p:nvPr/>
          </p:nvSpPr>
          <p:spPr>
            <a:xfrm flipV="1">
              <a:off x="2848" y="848"/>
              <a:ext cx="50" cy="2"/>
            </a:xfrm>
            <a:prstGeom prst="line">
              <a:avLst/>
            </a:prstGeom>
            <a:ln w="28575" cap="flat" cmpd="sng">
              <a:solidFill>
                <a:srgbClr val="808080"/>
              </a:solidFill>
              <a:prstDash val="solid"/>
              <a:headEnd type="none" w="med" len="med"/>
              <a:tailEnd type="none" w="med" len="med"/>
            </a:ln>
          </p:spPr>
        </p:sp>
        <p:sp>
          <p:nvSpPr>
            <p:cNvPr id="98544" name="Line 15"/>
            <p:cNvSpPr/>
            <p:nvPr/>
          </p:nvSpPr>
          <p:spPr>
            <a:xfrm>
              <a:off x="2944" y="946"/>
              <a:ext cx="44" cy="0"/>
            </a:xfrm>
            <a:prstGeom prst="line">
              <a:avLst/>
            </a:prstGeom>
            <a:ln w="28575" cap="flat" cmpd="sng">
              <a:solidFill>
                <a:srgbClr val="808080"/>
              </a:solidFill>
              <a:prstDash val="solid"/>
              <a:headEnd type="none" w="med" len="med"/>
              <a:tailEnd type="none" w="med" len="med"/>
            </a:ln>
          </p:spPr>
        </p:sp>
        <p:sp>
          <p:nvSpPr>
            <p:cNvPr id="98545" name="Line 16"/>
            <p:cNvSpPr/>
            <p:nvPr/>
          </p:nvSpPr>
          <p:spPr>
            <a:xfrm>
              <a:off x="2894" y="850"/>
              <a:ext cx="52" cy="96"/>
            </a:xfrm>
            <a:prstGeom prst="line">
              <a:avLst/>
            </a:prstGeom>
            <a:ln w="28575" cap="flat" cmpd="sng">
              <a:solidFill>
                <a:srgbClr val="808080"/>
              </a:solidFill>
              <a:prstDash val="solid"/>
              <a:headEnd type="none" w="med" len="med"/>
              <a:tailEnd type="none" w="med" len="med"/>
            </a:ln>
          </p:spPr>
        </p:sp>
      </p:grpSp>
      <p:grpSp>
        <p:nvGrpSpPr>
          <p:cNvPr id="98319" name="Group 17"/>
          <p:cNvGrpSpPr/>
          <p:nvPr/>
        </p:nvGrpSpPr>
        <p:grpSpPr>
          <a:xfrm flipV="1">
            <a:off x="5881688" y="2890838"/>
            <a:ext cx="527050" cy="158750"/>
            <a:chOff x="2848" y="848"/>
            <a:chExt cx="140" cy="98"/>
          </a:xfrm>
        </p:grpSpPr>
        <p:sp>
          <p:nvSpPr>
            <p:cNvPr id="98540" name="Line 18"/>
            <p:cNvSpPr/>
            <p:nvPr/>
          </p:nvSpPr>
          <p:spPr>
            <a:xfrm flipV="1">
              <a:off x="2848" y="848"/>
              <a:ext cx="50" cy="2"/>
            </a:xfrm>
            <a:prstGeom prst="line">
              <a:avLst/>
            </a:prstGeom>
            <a:ln w="28575" cap="flat" cmpd="sng">
              <a:solidFill>
                <a:srgbClr val="969696"/>
              </a:solidFill>
              <a:prstDash val="solid"/>
              <a:headEnd type="none" w="med" len="med"/>
              <a:tailEnd type="none" w="med" len="med"/>
            </a:ln>
          </p:spPr>
        </p:sp>
        <p:sp>
          <p:nvSpPr>
            <p:cNvPr id="98541" name="Line 19"/>
            <p:cNvSpPr/>
            <p:nvPr/>
          </p:nvSpPr>
          <p:spPr>
            <a:xfrm>
              <a:off x="2944" y="946"/>
              <a:ext cx="44" cy="0"/>
            </a:xfrm>
            <a:prstGeom prst="line">
              <a:avLst/>
            </a:prstGeom>
            <a:ln w="28575" cap="flat" cmpd="sng">
              <a:solidFill>
                <a:srgbClr val="969696"/>
              </a:solidFill>
              <a:prstDash val="solid"/>
              <a:headEnd type="none" w="med" len="med"/>
              <a:tailEnd type="none" w="med" len="med"/>
            </a:ln>
          </p:spPr>
        </p:sp>
        <p:sp>
          <p:nvSpPr>
            <p:cNvPr id="98542" name="Line 20"/>
            <p:cNvSpPr/>
            <p:nvPr/>
          </p:nvSpPr>
          <p:spPr>
            <a:xfrm>
              <a:off x="2894" y="850"/>
              <a:ext cx="52" cy="96"/>
            </a:xfrm>
            <a:prstGeom prst="line">
              <a:avLst/>
            </a:prstGeom>
            <a:ln w="28575" cap="flat" cmpd="sng">
              <a:solidFill>
                <a:srgbClr val="969696"/>
              </a:solidFill>
              <a:prstDash val="solid"/>
              <a:headEnd type="none" w="med" len="med"/>
              <a:tailEnd type="none" w="med" len="med"/>
            </a:ln>
          </p:spPr>
        </p:sp>
      </p:grpSp>
      <p:sp>
        <p:nvSpPr>
          <p:cNvPr id="98320" name="Text Box 21"/>
          <p:cNvSpPr txBox="1"/>
          <p:nvPr/>
        </p:nvSpPr>
        <p:spPr>
          <a:xfrm>
            <a:off x="5881688" y="2189163"/>
            <a:ext cx="1423987" cy="395287"/>
          </a:xfrm>
          <a:prstGeom prst="rect">
            <a:avLst/>
          </a:prstGeom>
          <a:noFill/>
          <a:ln w="9525">
            <a:noFill/>
          </a:ln>
        </p:spPr>
        <p:txBody>
          <a:bodyPr/>
          <a:p>
            <a:pPr algn="r" eaLnBrk="1" hangingPunct="1"/>
            <a:r>
              <a:rPr lang="zh-CN" altLang="en-US" dirty="0">
                <a:solidFill>
                  <a:schemeClr val="tx2"/>
                </a:solidFill>
                <a:latin typeface="Arial" panose="020B0604020202020204" pitchFamily="34" charset="0"/>
              </a:rPr>
              <a:t>无限的共享式输出链路缓冲</a:t>
            </a:r>
            <a:endParaRPr lang="zh-CN" altLang="en-US" dirty="0">
              <a:solidFill>
                <a:schemeClr val="tx2"/>
              </a:solidFill>
              <a:latin typeface="Comic Sans MS" panose="030F0702030302020204" pitchFamily="66" charset="0"/>
            </a:endParaRPr>
          </a:p>
        </p:txBody>
      </p:sp>
      <p:sp>
        <p:nvSpPr>
          <p:cNvPr id="98321" name="Line 22"/>
          <p:cNvSpPr/>
          <p:nvPr/>
        </p:nvSpPr>
        <p:spPr>
          <a:xfrm flipH="1">
            <a:off x="4519613" y="2655888"/>
            <a:ext cx="923925" cy="866775"/>
          </a:xfrm>
          <a:prstGeom prst="line">
            <a:avLst/>
          </a:prstGeom>
          <a:ln w="9525" cap="flat" cmpd="sng">
            <a:solidFill>
              <a:srgbClr val="000000"/>
            </a:solidFill>
            <a:prstDash val="solid"/>
            <a:headEnd type="none" w="med" len="med"/>
            <a:tailEnd type="none" w="med" len="med"/>
          </a:ln>
        </p:spPr>
      </p:sp>
      <p:sp>
        <p:nvSpPr>
          <p:cNvPr id="98322" name="Line 23"/>
          <p:cNvSpPr/>
          <p:nvPr/>
        </p:nvSpPr>
        <p:spPr>
          <a:xfrm flipH="1">
            <a:off x="5005388" y="2655888"/>
            <a:ext cx="438150" cy="1587"/>
          </a:xfrm>
          <a:prstGeom prst="line">
            <a:avLst/>
          </a:prstGeom>
          <a:ln w="9525" cap="flat" cmpd="sng">
            <a:solidFill>
              <a:srgbClr val="000000"/>
            </a:solidFill>
            <a:prstDash val="solid"/>
            <a:headEnd type="none" w="med" len="med"/>
            <a:tailEnd type="none" w="med" len="med"/>
          </a:ln>
        </p:spPr>
      </p:sp>
      <p:grpSp>
        <p:nvGrpSpPr>
          <p:cNvPr id="98323" name="Group 25"/>
          <p:cNvGrpSpPr/>
          <p:nvPr/>
        </p:nvGrpSpPr>
        <p:grpSpPr>
          <a:xfrm>
            <a:off x="4233863" y="1924050"/>
            <a:ext cx="979487" cy="901700"/>
            <a:chOff x="5850" y="13487"/>
            <a:chExt cx="2023" cy="1840"/>
          </a:xfrm>
        </p:grpSpPr>
        <p:sp>
          <p:nvSpPr>
            <p:cNvPr id="98501" name="Freeform 26"/>
            <p:cNvSpPr/>
            <p:nvPr/>
          </p:nvSpPr>
          <p:spPr>
            <a:xfrm>
              <a:off x="5850" y="13632"/>
              <a:ext cx="2023" cy="1695"/>
            </a:xfrm>
            <a:custGeom>
              <a:avLst/>
              <a:gdLst>
                <a:gd name="txL" fmla="*/ 0 w 2023"/>
                <a:gd name="txT" fmla="*/ 0 h 1695"/>
                <a:gd name="txR" fmla="*/ 2023 w 2023"/>
                <a:gd name="txB" fmla="*/ 1695 h 1695"/>
              </a:gdLst>
              <a:ahLst/>
              <a:cxnLst>
                <a:cxn ang="0">
                  <a:pos x="570" y="121"/>
                </a:cxn>
                <a:cxn ang="0">
                  <a:pos x="575" y="120"/>
                </a:cxn>
                <a:cxn ang="0">
                  <a:pos x="586" y="116"/>
                </a:cxn>
                <a:cxn ang="0">
                  <a:pos x="607" y="108"/>
                </a:cxn>
                <a:cxn ang="0">
                  <a:pos x="636" y="101"/>
                </a:cxn>
                <a:cxn ang="0">
                  <a:pos x="672" y="90"/>
                </a:cxn>
                <a:cxn ang="0">
                  <a:pos x="718" y="79"/>
                </a:cxn>
                <a:cxn ang="0">
                  <a:pos x="771" y="67"/>
                </a:cxn>
                <a:cxn ang="0">
                  <a:pos x="834" y="55"/>
                </a:cxn>
                <a:cxn ang="0">
                  <a:pos x="904" y="43"/>
                </a:cxn>
                <a:cxn ang="0">
                  <a:pos x="982" y="33"/>
                </a:cxn>
                <a:cxn ang="0">
                  <a:pos x="1071" y="22"/>
                </a:cxn>
                <a:cxn ang="0">
                  <a:pos x="1166" y="13"/>
                </a:cxn>
                <a:cxn ang="0">
                  <a:pos x="1271" y="7"/>
                </a:cxn>
                <a:cxn ang="0">
                  <a:pos x="1384" y="1"/>
                </a:cxn>
                <a:cxn ang="0">
                  <a:pos x="1506" y="0"/>
                </a:cxn>
                <a:cxn ang="0">
                  <a:pos x="1636" y="1"/>
                </a:cxn>
                <a:cxn ang="0">
                  <a:pos x="1692" y="233"/>
                </a:cxn>
                <a:cxn ang="0">
                  <a:pos x="1713" y="243"/>
                </a:cxn>
                <a:cxn ang="0">
                  <a:pos x="1758" y="274"/>
                </a:cxn>
                <a:cxn ang="0">
                  <a:pos x="1806" y="329"/>
                </a:cxn>
                <a:cxn ang="0">
                  <a:pos x="1836" y="409"/>
                </a:cxn>
                <a:cxn ang="0">
                  <a:pos x="1955" y="948"/>
                </a:cxn>
                <a:cxn ang="0">
                  <a:pos x="2003" y="1171"/>
                </a:cxn>
                <a:cxn ang="0">
                  <a:pos x="2011" y="1188"/>
                </a:cxn>
                <a:cxn ang="0">
                  <a:pos x="2022" y="1231"/>
                </a:cxn>
                <a:cxn ang="0">
                  <a:pos x="2021" y="1297"/>
                </a:cxn>
                <a:cxn ang="0">
                  <a:pos x="1992" y="1380"/>
                </a:cxn>
                <a:cxn ang="0">
                  <a:pos x="0" y="1328"/>
                </a:cxn>
                <a:cxn ang="0">
                  <a:pos x="199" y="1223"/>
                </a:cxn>
                <a:cxn ang="0">
                  <a:pos x="200" y="232"/>
                </a:cxn>
                <a:cxn ang="0">
                  <a:pos x="210" y="226"/>
                </a:cxn>
                <a:cxn ang="0">
                  <a:pos x="230" y="214"/>
                </a:cxn>
                <a:cxn ang="0">
                  <a:pos x="259" y="201"/>
                </a:cxn>
                <a:cxn ang="0">
                  <a:pos x="297" y="189"/>
                </a:cxn>
                <a:cxn ang="0">
                  <a:pos x="344" y="183"/>
                </a:cxn>
                <a:cxn ang="0">
                  <a:pos x="399" y="181"/>
                </a:cxn>
                <a:cxn ang="0">
                  <a:pos x="464" y="191"/>
                </a:cxn>
                <a:cxn ang="0">
                  <a:pos x="548" y="225"/>
                </a:cxn>
              </a:cxnLst>
              <a:rect l="txL" t="txT" r="txR" b="txB"/>
              <a:pathLst>
                <a:path w="2023" h="1695">
                  <a:moveTo>
                    <a:pt x="548" y="225"/>
                  </a:moveTo>
                  <a:lnTo>
                    <a:pt x="570" y="121"/>
                  </a:lnTo>
                  <a:lnTo>
                    <a:pt x="571" y="121"/>
                  </a:lnTo>
                  <a:lnTo>
                    <a:pt x="575" y="120"/>
                  </a:lnTo>
                  <a:lnTo>
                    <a:pt x="580" y="118"/>
                  </a:lnTo>
                  <a:lnTo>
                    <a:pt x="586" y="116"/>
                  </a:lnTo>
                  <a:lnTo>
                    <a:pt x="596" y="112"/>
                  </a:lnTo>
                  <a:lnTo>
                    <a:pt x="607" y="108"/>
                  </a:lnTo>
                  <a:lnTo>
                    <a:pt x="620" y="105"/>
                  </a:lnTo>
                  <a:lnTo>
                    <a:pt x="636" y="101"/>
                  </a:lnTo>
                  <a:lnTo>
                    <a:pt x="653" y="95"/>
                  </a:lnTo>
                  <a:lnTo>
                    <a:pt x="672" y="90"/>
                  </a:lnTo>
                  <a:lnTo>
                    <a:pt x="694" y="84"/>
                  </a:lnTo>
                  <a:lnTo>
                    <a:pt x="718" y="79"/>
                  </a:lnTo>
                  <a:lnTo>
                    <a:pt x="743" y="74"/>
                  </a:lnTo>
                  <a:lnTo>
                    <a:pt x="771" y="67"/>
                  </a:lnTo>
                  <a:lnTo>
                    <a:pt x="802" y="61"/>
                  </a:lnTo>
                  <a:lnTo>
                    <a:pt x="834" y="55"/>
                  </a:lnTo>
                  <a:lnTo>
                    <a:pt x="867" y="49"/>
                  </a:lnTo>
                  <a:lnTo>
                    <a:pt x="904" y="43"/>
                  </a:lnTo>
                  <a:lnTo>
                    <a:pt x="943" y="38"/>
                  </a:lnTo>
                  <a:lnTo>
                    <a:pt x="982" y="33"/>
                  </a:lnTo>
                  <a:lnTo>
                    <a:pt x="1025" y="27"/>
                  </a:lnTo>
                  <a:lnTo>
                    <a:pt x="1071" y="22"/>
                  </a:lnTo>
                  <a:lnTo>
                    <a:pt x="1117" y="17"/>
                  </a:lnTo>
                  <a:lnTo>
                    <a:pt x="1166" y="13"/>
                  </a:lnTo>
                  <a:lnTo>
                    <a:pt x="1218" y="10"/>
                  </a:lnTo>
                  <a:lnTo>
                    <a:pt x="1271" y="7"/>
                  </a:lnTo>
                  <a:lnTo>
                    <a:pt x="1327" y="3"/>
                  </a:lnTo>
                  <a:lnTo>
                    <a:pt x="1384" y="1"/>
                  </a:lnTo>
                  <a:lnTo>
                    <a:pt x="1444" y="0"/>
                  </a:lnTo>
                  <a:lnTo>
                    <a:pt x="1506" y="0"/>
                  </a:lnTo>
                  <a:lnTo>
                    <a:pt x="1570" y="0"/>
                  </a:lnTo>
                  <a:lnTo>
                    <a:pt x="1636" y="1"/>
                  </a:lnTo>
                  <a:lnTo>
                    <a:pt x="1709" y="41"/>
                  </a:lnTo>
                  <a:lnTo>
                    <a:pt x="1692" y="233"/>
                  </a:lnTo>
                  <a:lnTo>
                    <a:pt x="1698" y="235"/>
                  </a:lnTo>
                  <a:lnTo>
                    <a:pt x="1713" y="243"/>
                  </a:lnTo>
                  <a:lnTo>
                    <a:pt x="1733" y="256"/>
                  </a:lnTo>
                  <a:lnTo>
                    <a:pt x="1758" y="274"/>
                  </a:lnTo>
                  <a:lnTo>
                    <a:pt x="1784" y="299"/>
                  </a:lnTo>
                  <a:lnTo>
                    <a:pt x="1806" y="329"/>
                  </a:lnTo>
                  <a:lnTo>
                    <a:pt x="1825" y="366"/>
                  </a:lnTo>
                  <a:lnTo>
                    <a:pt x="1836" y="409"/>
                  </a:lnTo>
                  <a:lnTo>
                    <a:pt x="1999" y="557"/>
                  </a:lnTo>
                  <a:lnTo>
                    <a:pt x="1955" y="948"/>
                  </a:lnTo>
                  <a:lnTo>
                    <a:pt x="1692" y="1080"/>
                  </a:lnTo>
                  <a:lnTo>
                    <a:pt x="2003" y="1171"/>
                  </a:lnTo>
                  <a:lnTo>
                    <a:pt x="2006" y="1176"/>
                  </a:lnTo>
                  <a:lnTo>
                    <a:pt x="2011" y="1188"/>
                  </a:lnTo>
                  <a:lnTo>
                    <a:pt x="2016" y="1206"/>
                  </a:lnTo>
                  <a:lnTo>
                    <a:pt x="2022" y="1231"/>
                  </a:lnTo>
                  <a:lnTo>
                    <a:pt x="2023" y="1261"/>
                  </a:lnTo>
                  <a:lnTo>
                    <a:pt x="2021" y="1297"/>
                  </a:lnTo>
                  <a:lnTo>
                    <a:pt x="2010" y="1337"/>
                  </a:lnTo>
                  <a:lnTo>
                    <a:pt x="1992" y="1380"/>
                  </a:lnTo>
                  <a:lnTo>
                    <a:pt x="1171" y="1695"/>
                  </a:lnTo>
                  <a:lnTo>
                    <a:pt x="0" y="1328"/>
                  </a:lnTo>
                  <a:lnTo>
                    <a:pt x="20" y="1285"/>
                  </a:lnTo>
                  <a:lnTo>
                    <a:pt x="199" y="1223"/>
                  </a:lnTo>
                  <a:lnTo>
                    <a:pt x="199" y="233"/>
                  </a:lnTo>
                  <a:lnTo>
                    <a:pt x="200" y="232"/>
                  </a:lnTo>
                  <a:lnTo>
                    <a:pt x="204" y="229"/>
                  </a:lnTo>
                  <a:lnTo>
                    <a:pt x="210" y="226"/>
                  </a:lnTo>
                  <a:lnTo>
                    <a:pt x="218" y="220"/>
                  </a:lnTo>
                  <a:lnTo>
                    <a:pt x="230" y="214"/>
                  </a:lnTo>
                  <a:lnTo>
                    <a:pt x="243" y="207"/>
                  </a:lnTo>
                  <a:lnTo>
                    <a:pt x="259" y="201"/>
                  </a:lnTo>
                  <a:lnTo>
                    <a:pt x="277" y="194"/>
                  </a:lnTo>
                  <a:lnTo>
                    <a:pt x="297" y="189"/>
                  </a:lnTo>
                  <a:lnTo>
                    <a:pt x="320" y="185"/>
                  </a:lnTo>
                  <a:lnTo>
                    <a:pt x="344" y="183"/>
                  </a:lnTo>
                  <a:lnTo>
                    <a:pt x="370" y="180"/>
                  </a:lnTo>
                  <a:lnTo>
                    <a:pt x="399" y="181"/>
                  </a:lnTo>
                  <a:lnTo>
                    <a:pt x="430" y="185"/>
                  </a:lnTo>
                  <a:lnTo>
                    <a:pt x="464" y="191"/>
                  </a:lnTo>
                  <a:lnTo>
                    <a:pt x="498" y="201"/>
                  </a:lnTo>
                  <a:lnTo>
                    <a:pt x="548" y="225"/>
                  </a:lnTo>
                  <a:close/>
                </a:path>
              </a:pathLst>
            </a:custGeom>
            <a:solidFill>
              <a:srgbClr val="969696">
                <a:alpha val="100000"/>
              </a:srgbClr>
            </a:solidFill>
            <a:ln w="9525">
              <a:noFill/>
            </a:ln>
          </p:spPr>
          <p:txBody>
            <a:bodyPr/>
            <a:p>
              <a:endParaRPr lang="zh-CN" altLang="en-US"/>
            </a:p>
          </p:txBody>
        </p:sp>
        <p:sp>
          <p:nvSpPr>
            <p:cNvPr id="98502" name="Freeform 27"/>
            <p:cNvSpPr/>
            <p:nvPr/>
          </p:nvSpPr>
          <p:spPr>
            <a:xfrm>
              <a:off x="6551" y="13597"/>
              <a:ext cx="650" cy="735"/>
            </a:xfrm>
            <a:custGeom>
              <a:avLst/>
              <a:gdLst>
                <a:gd name="txL" fmla="*/ 0 w 650"/>
                <a:gd name="txT" fmla="*/ 0 h 735"/>
                <a:gd name="txR" fmla="*/ 650 w 650"/>
                <a:gd name="txB" fmla="*/ 735 h 735"/>
              </a:gdLst>
              <a:ahLst/>
              <a:cxnLst>
                <a:cxn ang="0">
                  <a:pos x="645" y="27"/>
                </a:cxn>
                <a:cxn ang="0">
                  <a:pos x="642" y="26"/>
                </a:cxn>
                <a:cxn ang="0">
                  <a:pos x="631" y="23"/>
                </a:cxn>
                <a:cxn ang="0">
                  <a:pos x="615" y="19"/>
                </a:cxn>
                <a:cxn ang="0">
                  <a:pos x="592" y="15"/>
                </a:cxn>
                <a:cxn ang="0">
                  <a:pos x="565" y="10"/>
                </a:cxn>
                <a:cxn ang="0">
                  <a:pos x="533" y="6"/>
                </a:cxn>
                <a:cxn ang="0">
                  <a:pos x="496" y="3"/>
                </a:cxn>
                <a:cxn ang="0">
                  <a:pos x="456" y="1"/>
                </a:cxn>
                <a:cxn ang="0">
                  <a:pos x="411" y="0"/>
                </a:cxn>
                <a:cxn ang="0">
                  <a:pos x="364" y="2"/>
                </a:cxn>
                <a:cxn ang="0">
                  <a:pos x="315" y="6"/>
                </a:cxn>
                <a:cxn ang="0">
                  <a:pos x="262" y="15"/>
                </a:cxn>
                <a:cxn ang="0">
                  <a:pos x="209" y="26"/>
                </a:cxn>
                <a:cxn ang="0">
                  <a:pos x="154" y="42"/>
                </a:cxn>
                <a:cxn ang="0">
                  <a:pos x="98" y="61"/>
                </a:cxn>
                <a:cxn ang="0">
                  <a:pos x="42" y="87"/>
                </a:cxn>
                <a:cxn ang="0">
                  <a:pos x="38" y="101"/>
                </a:cxn>
                <a:cxn ang="0">
                  <a:pos x="28" y="141"/>
                </a:cxn>
                <a:cxn ang="0">
                  <a:pos x="17" y="203"/>
                </a:cxn>
                <a:cxn ang="0">
                  <a:pos x="6" y="283"/>
                </a:cxn>
                <a:cxn ang="0">
                  <a:pos x="0" y="378"/>
                </a:cxn>
                <a:cxn ang="0">
                  <a:pos x="5" y="484"/>
                </a:cxn>
                <a:cxn ang="0">
                  <a:pos x="21" y="599"/>
                </a:cxn>
                <a:cxn ang="0">
                  <a:pos x="54" y="716"/>
                </a:cxn>
                <a:cxn ang="0">
                  <a:pos x="58" y="716"/>
                </a:cxn>
                <a:cxn ang="0">
                  <a:pos x="66" y="715"/>
                </a:cxn>
                <a:cxn ang="0">
                  <a:pos x="80" y="713"/>
                </a:cxn>
                <a:cxn ang="0">
                  <a:pos x="99" y="712"/>
                </a:cxn>
                <a:cxn ang="0">
                  <a:pos x="124" y="710"/>
                </a:cxn>
                <a:cxn ang="0">
                  <a:pos x="153" y="708"/>
                </a:cxn>
                <a:cxn ang="0">
                  <a:pos x="188" y="707"/>
                </a:cxn>
                <a:cxn ang="0">
                  <a:pos x="225" y="706"/>
                </a:cxn>
                <a:cxn ang="0">
                  <a:pos x="267" y="705"/>
                </a:cxn>
                <a:cxn ang="0">
                  <a:pos x="313" y="706"/>
                </a:cxn>
                <a:cxn ang="0">
                  <a:pos x="362" y="707"/>
                </a:cxn>
                <a:cxn ang="0">
                  <a:pos x="415" y="709"/>
                </a:cxn>
                <a:cxn ang="0">
                  <a:pos x="470" y="713"/>
                </a:cxn>
                <a:cxn ang="0">
                  <a:pos x="528" y="719"/>
                </a:cxn>
                <a:cxn ang="0">
                  <a:pos x="588" y="726"/>
                </a:cxn>
                <a:cxn ang="0">
                  <a:pos x="650" y="735"/>
                </a:cxn>
                <a:cxn ang="0">
                  <a:pos x="647" y="713"/>
                </a:cxn>
                <a:cxn ang="0">
                  <a:pos x="641" y="655"/>
                </a:cxn>
                <a:cxn ang="0">
                  <a:pos x="631" y="568"/>
                </a:cxn>
                <a:cxn ang="0">
                  <a:pos x="623" y="462"/>
                </a:cxn>
                <a:cxn ang="0">
                  <a:pos x="618" y="345"/>
                </a:cxn>
                <a:cxn ang="0">
                  <a:pos x="618" y="229"/>
                </a:cxn>
                <a:cxn ang="0">
                  <a:pos x="627" y="119"/>
                </a:cxn>
                <a:cxn ang="0">
                  <a:pos x="645" y="27"/>
                </a:cxn>
              </a:cxnLst>
              <a:rect l="txL" t="txT" r="txR" b="txB"/>
              <a:pathLst>
                <a:path w="650" h="735">
                  <a:moveTo>
                    <a:pt x="645" y="27"/>
                  </a:moveTo>
                  <a:lnTo>
                    <a:pt x="642" y="26"/>
                  </a:lnTo>
                  <a:lnTo>
                    <a:pt x="631" y="23"/>
                  </a:lnTo>
                  <a:lnTo>
                    <a:pt x="615" y="19"/>
                  </a:lnTo>
                  <a:lnTo>
                    <a:pt x="592" y="15"/>
                  </a:lnTo>
                  <a:lnTo>
                    <a:pt x="565" y="10"/>
                  </a:lnTo>
                  <a:lnTo>
                    <a:pt x="533" y="6"/>
                  </a:lnTo>
                  <a:lnTo>
                    <a:pt x="496" y="3"/>
                  </a:lnTo>
                  <a:lnTo>
                    <a:pt x="456" y="1"/>
                  </a:lnTo>
                  <a:lnTo>
                    <a:pt x="411" y="0"/>
                  </a:lnTo>
                  <a:lnTo>
                    <a:pt x="364" y="2"/>
                  </a:lnTo>
                  <a:lnTo>
                    <a:pt x="315" y="6"/>
                  </a:lnTo>
                  <a:lnTo>
                    <a:pt x="262" y="15"/>
                  </a:lnTo>
                  <a:lnTo>
                    <a:pt x="209" y="26"/>
                  </a:lnTo>
                  <a:lnTo>
                    <a:pt x="154" y="42"/>
                  </a:lnTo>
                  <a:lnTo>
                    <a:pt x="98" y="61"/>
                  </a:lnTo>
                  <a:lnTo>
                    <a:pt x="42" y="87"/>
                  </a:lnTo>
                  <a:lnTo>
                    <a:pt x="38" y="101"/>
                  </a:lnTo>
                  <a:lnTo>
                    <a:pt x="28" y="141"/>
                  </a:lnTo>
                  <a:lnTo>
                    <a:pt x="17" y="203"/>
                  </a:lnTo>
                  <a:lnTo>
                    <a:pt x="6" y="283"/>
                  </a:lnTo>
                  <a:lnTo>
                    <a:pt x="0" y="378"/>
                  </a:lnTo>
                  <a:lnTo>
                    <a:pt x="5" y="484"/>
                  </a:lnTo>
                  <a:lnTo>
                    <a:pt x="21" y="599"/>
                  </a:lnTo>
                  <a:lnTo>
                    <a:pt x="54" y="716"/>
                  </a:lnTo>
                  <a:lnTo>
                    <a:pt x="58" y="716"/>
                  </a:lnTo>
                  <a:lnTo>
                    <a:pt x="66" y="715"/>
                  </a:lnTo>
                  <a:lnTo>
                    <a:pt x="80" y="713"/>
                  </a:lnTo>
                  <a:lnTo>
                    <a:pt x="99" y="712"/>
                  </a:lnTo>
                  <a:lnTo>
                    <a:pt x="124" y="710"/>
                  </a:lnTo>
                  <a:lnTo>
                    <a:pt x="153" y="708"/>
                  </a:lnTo>
                  <a:lnTo>
                    <a:pt x="188" y="707"/>
                  </a:lnTo>
                  <a:lnTo>
                    <a:pt x="225" y="706"/>
                  </a:lnTo>
                  <a:lnTo>
                    <a:pt x="267" y="705"/>
                  </a:lnTo>
                  <a:lnTo>
                    <a:pt x="313" y="706"/>
                  </a:lnTo>
                  <a:lnTo>
                    <a:pt x="362" y="707"/>
                  </a:lnTo>
                  <a:lnTo>
                    <a:pt x="415" y="709"/>
                  </a:lnTo>
                  <a:lnTo>
                    <a:pt x="470" y="713"/>
                  </a:lnTo>
                  <a:lnTo>
                    <a:pt x="528" y="719"/>
                  </a:lnTo>
                  <a:lnTo>
                    <a:pt x="588" y="726"/>
                  </a:lnTo>
                  <a:lnTo>
                    <a:pt x="650" y="735"/>
                  </a:lnTo>
                  <a:lnTo>
                    <a:pt x="647" y="713"/>
                  </a:lnTo>
                  <a:lnTo>
                    <a:pt x="641" y="655"/>
                  </a:lnTo>
                  <a:lnTo>
                    <a:pt x="631" y="568"/>
                  </a:lnTo>
                  <a:lnTo>
                    <a:pt x="623" y="462"/>
                  </a:lnTo>
                  <a:lnTo>
                    <a:pt x="618" y="345"/>
                  </a:lnTo>
                  <a:lnTo>
                    <a:pt x="618" y="229"/>
                  </a:lnTo>
                  <a:lnTo>
                    <a:pt x="627" y="119"/>
                  </a:lnTo>
                  <a:lnTo>
                    <a:pt x="645" y="27"/>
                  </a:lnTo>
                  <a:close/>
                </a:path>
              </a:pathLst>
            </a:custGeom>
            <a:solidFill>
              <a:srgbClr val="808080">
                <a:alpha val="100000"/>
              </a:srgbClr>
            </a:solidFill>
            <a:ln w="9525">
              <a:noFill/>
            </a:ln>
          </p:spPr>
          <p:txBody>
            <a:bodyPr/>
            <a:p>
              <a:endParaRPr lang="zh-CN" altLang="en-US"/>
            </a:p>
          </p:txBody>
        </p:sp>
        <p:sp>
          <p:nvSpPr>
            <p:cNvPr id="98503" name="Freeform 28"/>
            <p:cNvSpPr/>
            <p:nvPr/>
          </p:nvSpPr>
          <p:spPr>
            <a:xfrm>
              <a:off x="6623" y="13797"/>
              <a:ext cx="1071" cy="731"/>
            </a:xfrm>
            <a:custGeom>
              <a:avLst/>
              <a:gdLst>
                <a:gd name="txL" fmla="*/ 0 w 1071"/>
                <a:gd name="txT" fmla="*/ 0 h 731"/>
                <a:gd name="txR" fmla="*/ 1071 w 1071"/>
                <a:gd name="txB" fmla="*/ 731 h 731"/>
              </a:gdLst>
              <a:ahLst/>
              <a:cxnLst>
                <a:cxn ang="0">
                  <a:pos x="6" y="552"/>
                </a:cxn>
                <a:cxn ang="0">
                  <a:pos x="0" y="642"/>
                </a:cxn>
                <a:cxn ang="0">
                  <a:pos x="698" y="731"/>
                </a:cxn>
                <a:cxn ang="0">
                  <a:pos x="703" y="729"/>
                </a:cxn>
                <a:cxn ang="0">
                  <a:pos x="717" y="722"/>
                </a:cxn>
                <a:cxn ang="0">
                  <a:pos x="740" y="710"/>
                </a:cxn>
                <a:cxn ang="0">
                  <a:pos x="768" y="694"/>
                </a:cxn>
                <a:cxn ang="0">
                  <a:pos x="801" y="672"/>
                </a:cxn>
                <a:cxn ang="0">
                  <a:pos x="838" y="645"/>
                </a:cxn>
                <a:cxn ang="0">
                  <a:pos x="876" y="614"/>
                </a:cxn>
                <a:cxn ang="0">
                  <a:pos x="915" y="577"/>
                </a:cxn>
                <a:cxn ang="0">
                  <a:pos x="953" y="536"/>
                </a:cxn>
                <a:cxn ang="0">
                  <a:pos x="988" y="491"/>
                </a:cxn>
                <a:cxn ang="0">
                  <a:pos x="1018" y="439"/>
                </a:cxn>
                <a:cxn ang="0">
                  <a:pos x="1043" y="383"/>
                </a:cxn>
                <a:cxn ang="0">
                  <a:pos x="1061" y="322"/>
                </a:cxn>
                <a:cxn ang="0">
                  <a:pos x="1071" y="255"/>
                </a:cxn>
                <a:cxn ang="0">
                  <a:pos x="1070" y="185"/>
                </a:cxn>
                <a:cxn ang="0">
                  <a:pos x="1057" y="108"/>
                </a:cxn>
                <a:cxn ang="0">
                  <a:pos x="1055" y="104"/>
                </a:cxn>
                <a:cxn ang="0">
                  <a:pos x="1049" y="92"/>
                </a:cxn>
                <a:cxn ang="0">
                  <a:pos x="1037" y="76"/>
                </a:cxn>
                <a:cxn ang="0">
                  <a:pos x="1022" y="57"/>
                </a:cxn>
                <a:cxn ang="0">
                  <a:pos x="1002" y="37"/>
                </a:cxn>
                <a:cxn ang="0">
                  <a:pos x="979" y="20"/>
                </a:cxn>
                <a:cxn ang="0">
                  <a:pos x="951" y="7"/>
                </a:cxn>
                <a:cxn ang="0">
                  <a:pos x="919" y="0"/>
                </a:cxn>
                <a:cxn ang="0">
                  <a:pos x="924" y="12"/>
                </a:cxn>
                <a:cxn ang="0">
                  <a:pos x="934" y="44"/>
                </a:cxn>
                <a:cxn ang="0">
                  <a:pos x="947" y="94"/>
                </a:cxn>
                <a:cxn ang="0">
                  <a:pos x="958" y="159"/>
                </a:cxn>
                <a:cxn ang="0">
                  <a:pos x="961" y="238"/>
                </a:cxn>
                <a:cxn ang="0">
                  <a:pos x="953" y="324"/>
                </a:cxn>
                <a:cxn ang="0">
                  <a:pos x="928" y="418"/>
                </a:cxn>
                <a:cxn ang="0">
                  <a:pos x="884" y="516"/>
                </a:cxn>
                <a:cxn ang="0">
                  <a:pos x="883" y="518"/>
                </a:cxn>
                <a:cxn ang="0">
                  <a:pos x="879" y="521"/>
                </a:cxn>
                <a:cxn ang="0">
                  <a:pos x="872" y="526"/>
                </a:cxn>
                <a:cxn ang="0">
                  <a:pos x="862" y="534"/>
                </a:cxn>
                <a:cxn ang="0">
                  <a:pos x="851" y="541"/>
                </a:cxn>
                <a:cxn ang="0">
                  <a:pos x="837" y="550"/>
                </a:cxn>
                <a:cxn ang="0">
                  <a:pos x="819" y="559"/>
                </a:cxn>
                <a:cxn ang="0">
                  <a:pos x="800" y="567"/>
                </a:cxn>
                <a:cxn ang="0">
                  <a:pos x="778" y="575"/>
                </a:cxn>
                <a:cxn ang="0">
                  <a:pos x="754" y="582"/>
                </a:cxn>
                <a:cxn ang="0">
                  <a:pos x="727" y="588"/>
                </a:cxn>
                <a:cxn ang="0">
                  <a:pos x="697" y="592"/>
                </a:cxn>
                <a:cxn ang="0">
                  <a:pos x="666" y="593"/>
                </a:cxn>
                <a:cxn ang="0">
                  <a:pos x="631" y="592"/>
                </a:cxn>
                <a:cxn ang="0">
                  <a:pos x="593" y="589"/>
                </a:cxn>
                <a:cxn ang="0">
                  <a:pos x="555" y="581"/>
                </a:cxn>
                <a:cxn ang="0">
                  <a:pos x="555" y="677"/>
                </a:cxn>
                <a:cxn ang="0">
                  <a:pos x="24" y="623"/>
                </a:cxn>
                <a:cxn ang="0">
                  <a:pos x="6" y="552"/>
                </a:cxn>
              </a:cxnLst>
              <a:rect l="txL" t="txT" r="txR" b="txB"/>
              <a:pathLst>
                <a:path w="1071" h="731">
                  <a:moveTo>
                    <a:pt x="6" y="552"/>
                  </a:moveTo>
                  <a:lnTo>
                    <a:pt x="0" y="642"/>
                  </a:lnTo>
                  <a:lnTo>
                    <a:pt x="698" y="731"/>
                  </a:lnTo>
                  <a:lnTo>
                    <a:pt x="703" y="729"/>
                  </a:lnTo>
                  <a:lnTo>
                    <a:pt x="717" y="722"/>
                  </a:lnTo>
                  <a:lnTo>
                    <a:pt x="740" y="710"/>
                  </a:lnTo>
                  <a:lnTo>
                    <a:pt x="768" y="694"/>
                  </a:lnTo>
                  <a:lnTo>
                    <a:pt x="801" y="672"/>
                  </a:lnTo>
                  <a:lnTo>
                    <a:pt x="838" y="645"/>
                  </a:lnTo>
                  <a:lnTo>
                    <a:pt x="876" y="614"/>
                  </a:lnTo>
                  <a:lnTo>
                    <a:pt x="915" y="577"/>
                  </a:lnTo>
                  <a:lnTo>
                    <a:pt x="953" y="536"/>
                  </a:lnTo>
                  <a:lnTo>
                    <a:pt x="988" y="491"/>
                  </a:lnTo>
                  <a:lnTo>
                    <a:pt x="1018" y="439"/>
                  </a:lnTo>
                  <a:lnTo>
                    <a:pt x="1043" y="383"/>
                  </a:lnTo>
                  <a:lnTo>
                    <a:pt x="1061" y="322"/>
                  </a:lnTo>
                  <a:lnTo>
                    <a:pt x="1071" y="255"/>
                  </a:lnTo>
                  <a:lnTo>
                    <a:pt x="1070" y="185"/>
                  </a:lnTo>
                  <a:lnTo>
                    <a:pt x="1057" y="108"/>
                  </a:lnTo>
                  <a:lnTo>
                    <a:pt x="1055" y="104"/>
                  </a:lnTo>
                  <a:lnTo>
                    <a:pt x="1049" y="92"/>
                  </a:lnTo>
                  <a:lnTo>
                    <a:pt x="1037" y="76"/>
                  </a:lnTo>
                  <a:lnTo>
                    <a:pt x="1022" y="57"/>
                  </a:lnTo>
                  <a:lnTo>
                    <a:pt x="1002" y="37"/>
                  </a:lnTo>
                  <a:lnTo>
                    <a:pt x="979" y="20"/>
                  </a:lnTo>
                  <a:lnTo>
                    <a:pt x="951" y="7"/>
                  </a:lnTo>
                  <a:lnTo>
                    <a:pt x="919" y="0"/>
                  </a:lnTo>
                  <a:lnTo>
                    <a:pt x="924" y="12"/>
                  </a:lnTo>
                  <a:lnTo>
                    <a:pt x="934" y="44"/>
                  </a:lnTo>
                  <a:lnTo>
                    <a:pt x="947" y="94"/>
                  </a:lnTo>
                  <a:lnTo>
                    <a:pt x="958" y="159"/>
                  </a:lnTo>
                  <a:lnTo>
                    <a:pt x="961" y="238"/>
                  </a:lnTo>
                  <a:lnTo>
                    <a:pt x="953" y="324"/>
                  </a:lnTo>
                  <a:lnTo>
                    <a:pt x="928" y="418"/>
                  </a:lnTo>
                  <a:lnTo>
                    <a:pt x="884" y="516"/>
                  </a:lnTo>
                  <a:lnTo>
                    <a:pt x="883" y="518"/>
                  </a:lnTo>
                  <a:lnTo>
                    <a:pt x="879" y="521"/>
                  </a:lnTo>
                  <a:lnTo>
                    <a:pt x="872" y="526"/>
                  </a:lnTo>
                  <a:lnTo>
                    <a:pt x="862" y="534"/>
                  </a:lnTo>
                  <a:lnTo>
                    <a:pt x="851" y="541"/>
                  </a:lnTo>
                  <a:lnTo>
                    <a:pt x="837" y="550"/>
                  </a:lnTo>
                  <a:lnTo>
                    <a:pt x="819" y="559"/>
                  </a:lnTo>
                  <a:lnTo>
                    <a:pt x="800" y="567"/>
                  </a:lnTo>
                  <a:lnTo>
                    <a:pt x="778" y="575"/>
                  </a:lnTo>
                  <a:lnTo>
                    <a:pt x="754" y="582"/>
                  </a:lnTo>
                  <a:lnTo>
                    <a:pt x="727" y="588"/>
                  </a:lnTo>
                  <a:lnTo>
                    <a:pt x="697" y="592"/>
                  </a:lnTo>
                  <a:lnTo>
                    <a:pt x="666" y="593"/>
                  </a:lnTo>
                  <a:lnTo>
                    <a:pt x="631" y="592"/>
                  </a:lnTo>
                  <a:lnTo>
                    <a:pt x="593" y="589"/>
                  </a:lnTo>
                  <a:lnTo>
                    <a:pt x="555" y="581"/>
                  </a:lnTo>
                  <a:lnTo>
                    <a:pt x="555" y="677"/>
                  </a:lnTo>
                  <a:lnTo>
                    <a:pt x="24" y="623"/>
                  </a:lnTo>
                  <a:lnTo>
                    <a:pt x="6" y="552"/>
                  </a:lnTo>
                  <a:close/>
                </a:path>
              </a:pathLst>
            </a:custGeom>
            <a:solidFill>
              <a:srgbClr val="FFFFFF">
                <a:alpha val="100000"/>
              </a:srgbClr>
            </a:solidFill>
            <a:ln w="9525">
              <a:noFill/>
            </a:ln>
          </p:spPr>
          <p:txBody>
            <a:bodyPr/>
            <a:p>
              <a:endParaRPr lang="zh-CN" altLang="en-US"/>
            </a:p>
          </p:txBody>
        </p:sp>
        <p:sp>
          <p:nvSpPr>
            <p:cNvPr id="98504" name="Freeform 29"/>
            <p:cNvSpPr/>
            <p:nvPr/>
          </p:nvSpPr>
          <p:spPr>
            <a:xfrm>
              <a:off x="6486" y="14516"/>
              <a:ext cx="787" cy="253"/>
            </a:xfrm>
            <a:custGeom>
              <a:avLst/>
              <a:gdLst>
                <a:gd name="txL" fmla="*/ 0 w 787"/>
                <a:gd name="txT" fmla="*/ 0 h 253"/>
                <a:gd name="txR" fmla="*/ 787 w 787"/>
                <a:gd name="txB" fmla="*/ 253 h 253"/>
              </a:gdLst>
              <a:ahLst/>
              <a:cxnLst>
                <a:cxn ang="0">
                  <a:pos x="787" y="91"/>
                </a:cxn>
                <a:cxn ang="0">
                  <a:pos x="12" y="0"/>
                </a:cxn>
                <a:cxn ang="0">
                  <a:pos x="0" y="91"/>
                </a:cxn>
                <a:cxn ang="0">
                  <a:pos x="764" y="253"/>
                </a:cxn>
                <a:cxn ang="0">
                  <a:pos x="787" y="91"/>
                </a:cxn>
              </a:cxnLst>
              <a:rect l="txL" t="txT" r="txR" b="txB"/>
              <a:pathLst>
                <a:path w="787" h="253">
                  <a:moveTo>
                    <a:pt x="787" y="91"/>
                  </a:moveTo>
                  <a:lnTo>
                    <a:pt x="12" y="0"/>
                  </a:lnTo>
                  <a:lnTo>
                    <a:pt x="0" y="91"/>
                  </a:lnTo>
                  <a:lnTo>
                    <a:pt x="764" y="253"/>
                  </a:lnTo>
                  <a:lnTo>
                    <a:pt x="787" y="91"/>
                  </a:lnTo>
                  <a:close/>
                </a:path>
              </a:pathLst>
            </a:custGeom>
            <a:solidFill>
              <a:srgbClr val="808080">
                <a:alpha val="100000"/>
              </a:srgbClr>
            </a:solidFill>
            <a:ln w="9525">
              <a:noFill/>
            </a:ln>
          </p:spPr>
          <p:txBody>
            <a:bodyPr/>
            <a:p>
              <a:endParaRPr lang="zh-CN" altLang="en-US"/>
            </a:p>
          </p:txBody>
        </p:sp>
        <p:sp>
          <p:nvSpPr>
            <p:cNvPr id="98505" name="Freeform 30"/>
            <p:cNvSpPr/>
            <p:nvPr/>
          </p:nvSpPr>
          <p:spPr>
            <a:xfrm>
              <a:off x="6879" y="14597"/>
              <a:ext cx="336" cy="115"/>
            </a:xfrm>
            <a:custGeom>
              <a:avLst/>
              <a:gdLst>
                <a:gd name="txL" fmla="*/ 0 w 336"/>
                <a:gd name="txT" fmla="*/ 0 h 115"/>
                <a:gd name="txR" fmla="*/ 336 w 336"/>
                <a:gd name="txB" fmla="*/ 115 h 115"/>
              </a:gdLst>
              <a:ahLst/>
              <a:cxnLst>
                <a:cxn ang="0">
                  <a:pos x="336" y="50"/>
                </a:cxn>
                <a:cxn ang="0">
                  <a:pos x="4" y="0"/>
                </a:cxn>
                <a:cxn ang="0">
                  <a:pos x="0" y="48"/>
                </a:cxn>
                <a:cxn ang="0">
                  <a:pos x="327" y="115"/>
                </a:cxn>
                <a:cxn ang="0">
                  <a:pos x="336" y="50"/>
                </a:cxn>
              </a:cxnLst>
              <a:rect l="txL" t="txT" r="txR" b="txB"/>
              <a:pathLst>
                <a:path w="336" h="115">
                  <a:moveTo>
                    <a:pt x="336" y="50"/>
                  </a:moveTo>
                  <a:lnTo>
                    <a:pt x="4" y="0"/>
                  </a:lnTo>
                  <a:lnTo>
                    <a:pt x="0" y="48"/>
                  </a:lnTo>
                  <a:lnTo>
                    <a:pt x="327" y="115"/>
                  </a:lnTo>
                  <a:lnTo>
                    <a:pt x="336" y="50"/>
                  </a:lnTo>
                  <a:close/>
                </a:path>
              </a:pathLst>
            </a:custGeom>
            <a:solidFill>
              <a:srgbClr val="808080">
                <a:alpha val="100000"/>
              </a:srgbClr>
            </a:solidFill>
            <a:ln w="9525">
              <a:noFill/>
            </a:ln>
          </p:spPr>
          <p:txBody>
            <a:bodyPr/>
            <a:p>
              <a:endParaRPr lang="zh-CN" altLang="en-US"/>
            </a:p>
          </p:txBody>
        </p:sp>
        <p:sp>
          <p:nvSpPr>
            <p:cNvPr id="98506" name="Freeform 31"/>
            <p:cNvSpPr/>
            <p:nvPr/>
          </p:nvSpPr>
          <p:spPr>
            <a:xfrm>
              <a:off x="6536" y="14540"/>
              <a:ext cx="225" cy="85"/>
            </a:xfrm>
            <a:custGeom>
              <a:avLst/>
              <a:gdLst>
                <a:gd name="txL" fmla="*/ 0 w 225"/>
                <a:gd name="txT" fmla="*/ 0 h 85"/>
                <a:gd name="txR" fmla="*/ 225 w 225"/>
                <a:gd name="txB" fmla="*/ 85 h 85"/>
              </a:gdLst>
              <a:ahLst/>
              <a:cxnLst>
                <a:cxn ang="0">
                  <a:pos x="225" y="39"/>
                </a:cxn>
                <a:cxn ang="0">
                  <a:pos x="0" y="0"/>
                </a:cxn>
                <a:cxn ang="0">
                  <a:pos x="3" y="41"/>
                </a:cxn>
                <a:cxn ang="0">
                  <a:pos x="218" y="85"/>
                </a:cxn>
                <a:cxn ang="0">
                  <a:pos x="225" y="39"/>
                </a:cxn>
              </a:cxnLst>
              <a:rect l="txL" t="txT" r="txR" b="txB"/>
              <a:pathLst>
                <a:path w="225" h="85">
                  <a:moveTo>
                    <a:pt x="225" y="39"/>
                  </a:moveTo>
                  <a:lnTo>
                    <a:pt x="0" y="0"/>
                  </a:lnTo>
                  <a:lnTo>
                    <a:pt x="3" y="41"/>
                  </a:lnTo>
                  <a:lnTo>
                    <a:pt x="218" y="85"/>
                  </a:lnTo>
                  <a:lnTo>
                    <a:pt x="225" y="39"/>
                  </a:lnTo>
                  <a:close/>
                </a:path>
              </a:pathLst>
            </a:custGeom>
            <a:solidFill>
              <a:srgbClr val="808080">
                <a:alpha val="100000"/>
              </a:srgbClr>
            </a:solidFill>
            <a:ln w="9525">
              <a:noFill/>
            </a:ln>
          </p:spPr>
          <p:txBody>
            <a:bodyPr/>
            <a:p>
              <a:endParaRPr lang="zh-CN" altLang="en-US"/>
            </a:p>
          </p:txBody>
        </p:sp>
        <p:sp>
          <p:nvSpPr>
            <p:cNvPr id="98507" name="Freeform 32"/>
            <p:cNvSpPr/>
            <p:nvPr/>
          </p:nvSpPr>
          <p:spPr>
            <a:xfrm>
              <a:off x="5972" y="14624"/>
              <a:ext cx="1325" cy="439"/>
            </a:xfrm>
            <a:custGeom>
              <a:avLst/>
              <a:gdLst>
                <a:gd name="txL" fmla="*/ 0 w 1325"/>
                <a:gd name="txT" fmla="*/ 0 h 439"/>
                <a:gd name="txR" fmla="*/ 1325 w 1325"/>
                <a:gd name="txB" fmla="*/ 439 h 439"/>
              </a:gdLst>
              <a:ahLst/>
              <a:cxnLst>
                <a:cxn ang="0">
                  <a:pos x="0" y="132"/>
                </a:cxn>
                <a:cxn ang="0">
                  <a:pos x="3" y="132"/>
                </a:cxn>
                <a:cxn ang="0">
                  <a:pos x="10" y="130"/>
                </a:cxn>
                <a:cxn ang="0">
                  <a:pos x="24" y="128"/>
                </a:cxn>
                <a:cxn ang="0">
                  <a:pos x="42" y="125"/>
                </a:cxn>
                <a:cxn ang="0">
                  <a:pos x="62" y="121"/>
                </a:cxn>
                <a:cxn ang="0">
                  <a:pos x="86" y="116"/>
                </a:cxn>
                <a:cxn ang="0">
                  <a:pos x="113" y="109"/>
                </a:cxn>
                <a:cxn ang="0">
                  <a:pos x="141" y="102"/>
                </a:cxn>
                <a:cxn ang="0">
                  <a:pos x="170" y="94"/>
                </a:cxn>
                <a:cxn ang="0">
                  <a:pos x="199" y="85"/>
                </a:cxn>
                <a:cxn ang="0">
                  <a:pos x="228" y="74"/>
                </a:cxn>
                <a:cxn ang="0">
                  <a:pos x="257" y="62"/>
                </a:cxn>
                <a:cxn ang="0">
                  <a:pos x="285" y="48"/>
                </a:cxn>
                <a:cxn ang="0">
                  <a:pos x="309" y="34"/>
                </a:cxn>
                <a:cxn ang="0">
                  <a:pos x="333" y="18"/>
                </a:cxn>
                <a:cxn ang="0">
                  <a:pos x="352" y="0"/>
                </a:cxn>
                <a:cxn ang="0">
                  <a:pos x="1325" y="223"/>
                </a:cxn>
                <a:cxn ang="0">
                  <a:pos x="1323" y="225"/>
                </a:cxn>
                <a:cxn ang="0">
                  <a:pos x="1318" y="230"/>
                </a:cxn>
                <a:cxn ang="0">
                  <a:pos x="1309" y="239"/>
                </a:cxn>
                <a:cxn ang="0">
                  <a:pos x="1297" y="250"/>
                </a:cxn>
                <a:cxn ang="0">
                  <a:pos x="1282" y="263"/>
                </a:cxn>
                <a:cxn ang="0">
                  <a:pos x="1265" y="278"/>
                </a:cxn>
                <a:cxn ang="0">
                  <a:pos x="1247" y="295"/>
                </a:cxn>
                <a:cxn ang="0">
                  <a:pos x="1225" y="312"/>
                </a:cxn>
                <a:cxn ang="0">
                  <a:pos x="1202" y="331"/>
                </a:cxn>
                <a:cxn ang="0">
                  <a:pos x="1179" y="349"/>
                </a:cxn>
                <a:cxn ang="0">
                  <a:pos x="1154" y="367"/>
                </a:cxn>
                <a:cxn ang="0">
                  <a:pos x="1128" y="385"/>
                </a:cxn>
                <a:cxn ang="0">
                  <a:pos x="1102" y="401"/>
                </a:cxn>
                <a:cxn ang="0">
                  <a:pos x="1077" y="415"/>
                </a:cxn>
                <a:cxn ang="0">
                  <a:pos x="1051" y="428"/>
                </a:cxn>
                <a:cxn ang="0">
                  <a:pos x="1026" y="439"/>
                </a:cxn>
                <a:cxn ang="0">
                  <a:pos x="0" y="132"/>
                </a:cxn>
              </a:cxnLst>
              <a:rect l="txL" t="txT" r="txR" b="txB"/>
              <a:pathLst>
                <a:path w="1325" h="439">
                  <a:moveTo>
                    <a:pt x="0" y="132"/>
                  </a:moveTo>
                  <a:lnTo>
                    <a:pt x="3" y="132"/>
                  </a:lnTo>
                  <a:lnTo>
                    <a:pt x="10" y="130"/>
                  </a:lnTo>
                  <a:lnTo>
                    <a:pt x="24" y="128"/>
                  </a:lnTo>
                  <a:lnTo>
                    <a:pt x="42" y="125"/>
                  </a:lnTo>
                  <a:lnTo>
                    <a:pt x="62" y="121"/>
                  </a:lnTo>
                  <a:lnTo>
                    <a:pt x="86" y="116"/>
                  </a:lnTo>
                  <a:lnTo>
                    <a:pt x="113" y="109"/>
                  </a:lnTo>
                  <a:lnTo>
                    <a:pt x="141" y="102"/>
                  </a:lnTo>
                  <a:lnTo>
                    <a:pt x="170" y="94"/>
                  </a:lnTo>
                  <a:lnTo>
                    <a:pt x="199" y="85"/>
                  </a:lnTo>
                  <a:lnTo>
                    <a:pt x="228" y="74"/>
                  </a:lnTo>
                  <a:lnTo>
                    <a:pt x="257" y="62"/>
                  </a:lnTo>
                  <a:lnTo>
                    <a:pt x="285" y="48"/>
                  </a:lnTo>
                  <a:lnTo>
                    <a:pt x="309" y="34"/>
                  </a:lnTo>
                  <a:lnTo>
                    <a:pt x="333" y="18"/>
                  </a:lnTo>
                  <a:lnTo>
                    <a:pt x="352" y="0"/>
                  </a:lnTo>
                  <a:lnTo>
                    <a:pt x="1325" y="223"/>
                  </a:lnTo>
                  <a:lnTo>
                    <a:pt x="1323" y="225"/>
                  </a:lnTo>
                  <a:lnTo>
                    <a:pt x="1318" y="230"/>
                  </a:lnTo>
                  <a:lnTo>
                    <a:pt x="1309" y="239"/>
                  </a:lnTo>
                  <a:lnTo>
                    <a:pt x="1297" y="250"/>
                  </a:lnTo>
                  <a:lnTo>
                    <a:pt x="1282" y="263"/>
                  </a:lnTo>
                  <a:lnTo>
                    <a:pt x="1265" y="278"/>
                  </a:lnTo>
                  <a:lnTo>
                    <a:pt x="1247" y="295"/>
                  </a:lnTo>
                  <a:lnTo>
                    <a:pt x="1225" y="312"/>
                  </a:lnTo>
                  <a:lnTo>
                    <a:pt x="1202" y="331"/>
                  </a:lnTo>
                  <a:lnTo>
                    <a:pt x="1179" y="349"/>
                  </a:lnTo>
                  <a:lnTo>
                    <a:pt x="1154" y="367"/>
                  </a:lnTo>
                  <a:lnTo>
                    <a:pt x="1128" y="385"/>
                  </a:lnTo>
                  <a:lnTo>
                    <a:pt x="1102" y="401"/>
                  </a:lnTo>
                  <a:lnTo>
                    <a:pt x="1077" y="415"/>
                  </a:lnTo>
                  <a:lnTo>
                    <a:pt x="1051" y="428"/>
                  </a:lnTo>
                  <a:lnTo>
                    <a:pt x="1026" y="439"/>
                  </a:lnTo>
                  <a:lnTo>
                    <a:pt x="0" y="132"/>
                  </a:lnTo>
                  <a:close/>
                </a:path>
              </a:pathLst>
            </a:custGeom>
            <a:solidFill>
              <a:srgbClr val="808080">
                <a:alpha val="100000"/>
              </a:srgbClr>
            </a:solidFill>
            <a:ln w="9525">
              <a:noFill/>
            </a:ln>
          </p:spPr>
          <p:txBody>
            <a:bodyPr/>
            <a:p>
              <a:endParaRPr lang="zh-CN" altLang="en-US"/>
            </a:p>
          </p:txBody>
        </p:sp>
        <p:sp>
          <p:nvSpPr>
            <p:cNvPr id="98508" name="Freeform 33"/>
            <p:cNvSpPr/>
            <p:nvPr/>
          </p:nvSpPr>
          <p:spPr>
            <a:xfrm>
              <a:off x="7292" y="14577"/>
              <a:ext cx="472" cy="209"/>
            </a:xfrm>
            <a:custGeom>
              <a:avLst/>
              <a:gdLst>
                <a:gd name="txL" fmla="*/ 0 w 472"/>
                <a:gd name="txT" fmla="*/ 0 h 209"/>
                <a:gd name="txR" fmla="*/ 472 w 472"/>
                <a:gd name="txB" fmla="*/ 209 h 209"/>
              </a:gdLst>
              <a:ahLst/>
              <a:cxnLst>
                <a:cxn ang="0">
                  <a:pos x="47" y="209"/>
                </a:cxn>
                <a:cxn ang="0">
                  <a:pos x="472" y="84"/>
                </a:cxn>
                <a:cxn ang="0">
                  <a:pos x="215" y="0"/>
                </a:cxn>
                <a:cxn ang="0">
                  <a:pos x="5" y="24"/>
                </a:cxn>
                <a:cxn ang="0">
                  <a:pos x="0" y="197"/>
                </a:cxn>
                <a:cxn ang="0">
                  <a:pos x="47" y="209"/>
                </a:cxn>
              </a:cxnLst>
              <a:rect l="txL" t="txT" r="txR" b="txB"/>
              <a:pathLst>
                <a:path w="472" h="209">
                  <a:moveTo>
                    <a:pt x="47" y="209"/>
                  </a:moveTo>
                  <a:lnTo>
                    <a:pt x="472" y="84"/>
                  </a:lnTo>
                  <a:lnTo>
                    <a:pt x="215" y="0"/>
                  </a:lnTo>
                  <a:lnTo>
                    <a:pt x="5" y="24"/>
                  </a:lnTo>
                  <a:lnTo>
                    <a:pt x="0" y="197"/>
                  </a:lnTo>
                  <a:lnTo>
                    <a:pt x="47" y="209"/>
                  </a:lnTo>
                  <a:close/>
                </a:path>
              </a:pathLst>
            </a:custGeom>
            <a:solidFill>
              <a:srgbClr val="808080">
                <a:alpha val="100000"/>
              </a:srgbClr>
            </a:solidFill>
            <a:ln w="9525">
              <a:noFill/>
            </a:ln>
          </p:spPr>
          <p:txBody>
            <a:bodyPr/>
            <a:p>
              <a:endParaRPr lang="zh-CN" altLang="en-US"/>
            </a:p>
          </p:txBody>
        </p:sp>
        <p:sp>
          <p:nvSpPr>
            <p:cNvPr id="98509" name="Freeform 34"/>
            <p:cNvSpPr/>
            <p:nvPr/>
          </p:nvSpPr>
          <p:spPr>
            <a:xfrm>
              <a:off x="6073" y="13679"/>
              <a:ext cx="251" cy="999"/>
            </a:xfrm>
            <a:custGeom>
              <a:avLst/>
              <a:gdLst>
                <a:gd name="txL" fmla="*/ 0 w 251"/>
                <a:gd name="txT" fmla="*/ 0 h 999"/>
                <a:gd name="txR" fmla="*/ 251 w 251"/>
                <a:gd name="txB" fmla="*/ 999 h 999"/>
              </a:gdLst>
              <a:ahLst/>
              <a:cxnLst>
                <a:cxn ang="0">
                  <a:pos x="251" y="23"/>
                </a:cxn>
                <a:cxn ang="0">
                  <a:pos x="250" y="22"/>
                </a:cxn>
                <a:cxn ang="0">
                  <a:pos x="246" y="20"/>
                </a:cxn>
                <a:cxn ang="0">
                  <a:pos x="239" y="18"/>
                </a:cxn>
                <a:cxn ang="0">
                  <a:pos x="230" y="15"/>
                </a:cxn>
                <a:cxn ang="0">
                  <a:pos x="218" y="11"/>
                </a:cxn>
                <a:cxn ang="0">
                  <a:pos x="205" y="7"/>
                </a:cxn>
                <a:cxn ang="0">
                  <a:pos x="190" y="4"/>
                </a:cxn>
                <a:cxn ang="0">
                  <a:pos x="173" y="1"/>
                </a:cxn>
                <a:cxn ang="0">
                  <a:pos x="155" y="0"/>
                </a:cxn>
                <a:cxn ang="0">
                  <a:pos x="134" y="0"/>
                </a:cxn>
                <a:cxn ang="0">
                  <a:pos x="114" y="2"/>
                </a:cxn>
                <a:cxn ang="0">
                  <a:pos x="92" y="5"/>
                </a:cxn>
                <a:cxn ang="0">
                  <a:pos x="70" y="12"/>
                </a:cxn>
                <a:cxn ang="0">
                  <a:pos x="47" y="20"/>
                </a:cxn>
                <a:cxn ang="0">
                  <a:pos x="23" y="32"/>
                </a:cxn>
                <a:cxn ang="0">
                  <a:pos x="0" y="47"/>
                </a:cxn>
                <a:cxn ang="0">
                  <a:pos x="0" y="999"/>
                </a:cxn>
                <a:cxn ang="0">
                  <a:pos x="1" y="999"/>
                </a:cxn>
                <a:cxn ang="0">
                  <a:pos x="6" y="999"/>
                </a:cxn>
                <a:cxn ang="0">
                  <a:pos x="14" y="998"/>
                </a:cxn>
                <a:cxn ang="0">
                  <a:pos x="23" y="997"/>
                </a:cxn>
                <a:cxn ang="0">
                  <a:pos x="35" y="995"/>
                </a:cxn>
                <a:cxn ang="0">
                  <a:pos x="49" y="993"/>
                </a:cxn>
                <a:cxn ang="0">
                  <a:pos x="65" y="990"/>
                </a:cxn>
                <a:cxn ang="0">
                  <a:pos x="83" y="985"/>
                </a:cxn>
                <a:cxn ang="0">
                  <a:pos x="102" y="980"/>
                </a:cxn>
                <a:cxn ang="0">
                  <a:pos x="121" y="973"/>
                </a:cxn>
                <a:cxn ang="0">
                  <a:pos x="143" y="966"/>
                </a:cxn>
                <a:cxn ang="0">
                  <a:pos x="164" y="956"/>
                </a:cxn>
                <a:cxn ang="0">
                  <a:pos x="186" y="945"/>
                </a:cxn>
                <a:cxn ang="0">
                  <a:pos x="208" y="934"/>
                </a:cxn>
                <a:cxn ang="0">
                  <a:pos x="230" y="919"/>
                </a:cxn>
                <a:cxn ang="0">
                  <a:pos x="251" y="903"/>
                </a:cxn>
                <a:cxn ang="0">
                  <a:pos x="251" y="23"/>
                </a:cxn>
              </a:cxnLst>
              <a:rect l="txL" t="txT" r="txR" b="txB"/>
              <a:pathLst>
                <a:path w="251" h="999">
                  <a:moveTo>
                    <a:pt x="251" y="23"/>
                  </a:moveTo>
                  <a:lnTo>
                    <a:pt x="250" y="22"/>
                  </a:lnTo>
                  <a:lnTo>
                    <a:pt x="246" y="20"/>
                  </a:lnTo>
                  <a:lnTo>
                    <a:pt x="239" y="18"/>
                  </a:lnTo>
                  <a:lnTo>
                    <a:pt x="230" y="15"/>
                  </a:lnTo>
                  <a:lnTo>
                    <a:pt x="218" y="11"/>
                  </a:lnTo>
                  <a:lnTo>
                    <a:pt x="205" y="7"/>
                  </a:lnTo>
                  <a:lnTo>
                    <a:pt x="190" y="4"/>
                  </a:lnTo>
                  <a:lnTo>
                    <a:pt x="173" y="1"/>
                  </a:lnTo>
                  <a:lnTo>
                    <a:pt x="155" y="0"/>
                  </a:lnTo>
                  <a:lnTo>
                    <a:pt x="134" y="0"/>
                  </a:lnTo>
                  <a:lnTo>
                    <a:pt x="114" y="2"/>
                  </a:lnTo>
                  <a:lnTo>
                    <a:pt x="92" y="5"/>
                  </a:lnTo>
                  <a:lnTo>
                    <a:pt x="70" y="12"/>
                  </a:lnTo>
                  <a:lnTo>
                    <a:pt x="47" y="20"/>
                  </a:lnTo>
                  <a:lnTo>
                    <a:pt x="23" y="32"/>
                  </a:lnTo>
                  <a:lnTo>
                    <a:pt x="0" y="47"/>
                  </a:lnTo>
                  <a:lnTo>
                    <a:pt x="0" y="999"/>
                  </a:lnTo>
                  <a:lnTo>
                    <a:pt x="1" y="999"/>
                  </a:lnTo>
                  <a:lnTo>
                    <a:pt x="6" y="999"/>
                  </a:lnTo>
                  <a:lnTo>
                    <a:pt x="14" y="998"/>
                  </a:lnTo>
                  <a:lnTo>
                    <a:pt x="23" y="997"/>
                  </a:lnTo>
                  <a:lnTo>
                    <a:pt x="35" y="995"/>
                  </a:lnTo>
                  <a:lnTo>
                    <a:pt x="49" y="993"/>
                  </a:lnTo>
                  <a:lnTo>
                    <a:pt x="65" y="990"/>
                  </a:lnTo>
                  <a:lnTo>
                    <a:pt x="83" y="985"/>
                  </a:lnTo>
                  <a:lnTo>
                    <a:pt x="102" y="980"/>
                  </a:lnTo>
                  <a:lnTo>
                    <a:pt x="121" y="973"/>
                  </a:lnTo>
                  <a:lnTo>
                    <a:pt x="143" y="966"/>
                  </a:lnTo>
                  <a:lnTo>
                    <a:pt x="164" y="956"/>
                  </a:lnTo>
                  <a:lnTo>
                    <a:pt x="186" y="945"/>
                  </a:lnTo>
                  <a:lnTo>
                    <a:pt x="208" y="934"/>
                  </a:lnTo>
                  <a:lnTo>
                    <a:pt x="230" y="919"/>
                  </a:lnTo>
                  <a:lnTo>
                    <a:pt x="251" y="903"/>
                  </a:lnTo>
                  <a:lnTo>
                    <a:pt x="251" y="23"/>
                  </a:lnTo>
                  <a:close/>
                </a:path>
              </a:pathLst>
            </a:custGeom>
            <a:solidFill>
              <a:srgbClr val="808080">
                <a:alpha val="100000"/>
              </a:srgbClr>
            </a:solidFill>
            <a:ln w="9525">
              <a:noFill/>
            </a:ln>
          </p:spPr>
          <p:txBody>
            <a:bodyPr/>
            <a:p>
              <a:endParaRPr lang="zh-CN" altLang="en-US"/>
            </a:p>
          </p:txBody>
        </p:sp>
        <p:sp>
          <p:nvSpPr>
            <p:cNvPr id="98510" name="Freeform 35"/>
            <p:cNvSpPr/>
            <p:nvPr/>
          </p:nvSpPr>
          <p:spPr>
            <a:xfrm>
              <a:off x="6080" y="13687"/>
              <a:ext cx="215" cy="843"/>
            </a:xfrm>
            <a:custGeom>
              <a:avLst/>
              <a:gdLst>
                <a:gd name="txL" fmla="*/ 0 w 215"/>
                <a:gd name="txT" fmla="*/ 0 h 843"/>
                <a:gd name="txR" fmla="*/ 215 w 215"/>
                <a:gd name="txB" fmla="*/ 843 h 843"/>
              </a:gdLst>
              <a:ahLst/>
              <a:cxnLst>
                <a:cxn ang="0">
                  <a:pos x="215" y="20"/>
                </a:cxn>
                <a:cxn ang="0">
                  <a:pos x="214" y="19"/>
                </a:cxn>
                <a:cxn ang="0">
                  <a:pos x="211" y="18"/>
                </a:cxn>
                <a:cxn ang="0">
                  <a:pos x="205" y="15"/>
                </a:cxn>
                <a:cxn ang="0">
                  <a:pos x="197" y="12"/>
                </a:cxn>
                <a:cxn ang="0">
                  <a:pos x="187" y="9"/>
                </a:cxn>
                <a:cxn ang="0">
                  <a:pos x="176" y="6"/>
                </a:cxn>
                <a:cxn ang="0">
                  <a:pos x="163" y="4"/>
                </a:cxn>
                <a:cxn ang="0">
                  <a:pos x="149" y="1"/>
                </a:cxn>
                <a:cxn ang="0">
                  <a:pos x="133" y="0"/>
                </a:cxn>
                <a:cxn ang="0">
                  <a:pos x="115" y="0"/>
                </a:cxn>
                <a:cxn ang="0">
                  <a:pos x="98" y="1"/>
                </a:cxn>
                <a:cxn ang="0">
                  <a:pos x="79" y="5"/>
                </a:cxn>
                <a:cxn ang="0">
                  <a:pos x="60" y="10"/>
                </a:cxn>
                <a:cxn ang="0">
                  <a:pos x="40" y="18"/>
                </a:cxn>
                <a:cxn ang="0">
                  <a:pos x="21" y="27"/>
                </a:cxn>
                <a:cxn ang="0">
                  <a:pos x="0" y="40"/>
                </a:cxn>
                <a:cxn ang="0">
                  <a:pos x="0" y="843"/>
                </a:cxn>
                <a:cxn ang="0">
                  <a:pos x="1" y="843"/>
                </a:cxn>
                <a:cxn ang="0">
                  <a:pos x="6" y="843"/>
                </a:cxn>
                <a:cxn ang="0">
                  <a:pos x="12" y="842"/>
                </a:cxn>
                <a:cxn ang="0">
                  <a:pos x="21" y="841"/>
                </a:cxn>
                <a:cxn ang="0">
                  <a:pos x="30" y="840"/>
                </a:cxn>
                <a:cxn ang="0">
                  <a:pos x="43" y="838"/>
                </a:cxn>
                <a:cxn ang="0">
                  <a:pos x="56" y="835"/>
                </a:cxn>
                <a:cxn ang="0">
                  <a:pos x="71" y="831"/>
                </a:cxn>
                <a:cxn ang="0">
                  <a:pos x="87" y="826"/>
                </a:cxn>
                <a:cxn ang="0">
                  <a:pos x="105" y="821"/>
                </a:cxn>
                <a:cxn ang="0">
                  <a:pos x="123" y="814"/>
                </a:cxn>
                <a:cxn ang="0">
                  <a:pos x="141" y="806"/>
                </a:cxn>
                <a:cxn ang="0">
                  <a:pos x="159" y="797"/>
                </a:cxn>
                <a:cxn ang="0">
                  <a:pos x="179" y="786"/>
                </a:cxn>
                <a:cxn ang="0">
                  <a:pos x="197" y="774"/>
                </a:cxn>
                <a:cxn ang="0">
                  <a:pos x="215" y="760"/>
                </a:cxn>
                <a:cxn ang="0">
                  <a:pos x="215" y="20"/>
                </a:cxn>
              </a:cxnLst>
              <a:rect l="txL" t="txT" r="txR" b="txB"/>
              <a:pathLst>
                <a:path w="215" h="843">
                  <a:moveTo>
                    <a:pt x="215" y="20"/>
                  </a:moveTo>
                  <a:lnTo>
                    <a:pt x="214" y="19"/>
                  </a:lnTo>
                  <a:lnTo>
                    <a:pt x="211" y="18"/>
                  </a:lnTo>
                  <a:lnTo>
                    <a:pt x="205" y="15"/>
                  </a:lnTo>
                  <a:lnTo>
                    <a:pt x="197" y="12"/>
                  </a:lnTo>
                  <a:lnTo>
                    <a:pt x="187" y="9"/>
                  </a:lnTo>
                  <a:lnTo>
                    <a:pt x="176" y="6"/>
                  </a:lnTo>
                  <a:lnTo>
                    <a:pt x="163" y="4"/>
                  </a:lnTo>
                  <a:lnTo>
                    <a:pt x="149" y="1"/>
                  </a:lnTo>
                  <a:lnTo>
                    <a:pt x="133" y="0"/>
                  </a:lnTo>
                  <a:lnTo>
                    <a:pt x="115" y="0"/>
                  </a:lnTo>
                  <a:lnTo>
                    <a:pt x="98" y="1"/>
                  </a:lnTo>
                  <a:lnTo>
                    <a:pt x="79" y="5"/>
                  </a:lnTo>
                  <a:lnTo>
                    <a:pt x="60" y="10"/>
                  </a:lnTo>
                  <a:lnTo>
                    <a:pt x="40" y="18"/>
                  </a:lnTo>
                  <a:lnTo>
                    <a:pt x="21" y="27"/>
                  </a:lnTo>
                  <a:lnTo>
                    <a:pt x="0" y="40"/>
                  </a:lnTo>
                  <a:lnTo>
                    <a:pt x="0" y="843"/>
                  </a:lnTo>
                  <a:lnTo>
                    <a:pt x="1" y="843"/>
                  </a:lnTo>
                  <a:lnTo>
                    <a:pt x="6" y="843"/>
                  </a:lnTo>
                  <a:lnTo>
                    <a:pt x="12" y="842"/>
                  </a:lnTo>
                  <a:lnTo>
                    <a:pt x="21" y="841"/>
                  </a:lnTo>
                  <a:lnTo>
                    <a:pt x="30" y="840"/>
                  </a:lnTo>
                  <a:lnTo>
                    <a:pt x="43" y="838"/>
                  </a:lnTo>
                  <a:lnTo>
                    <a:pt x="56" y="835"/>
                  </a:lnTo>
                  <a:lnTo>
                    <a:pt x="71" y="831"/>
                  </a:lnTo>
                  <a:lnTo>
                    <a:pt x="87" y="826"/>
                  </a:lnTo>
                  <a:lnTo>
                    <a:pt x="105" y="821"/>
                  </a:lnTo>
                  <a:lnTo>
                    <a:pt x="123" y="814"/>
                  </a:lnTo>
                  <a:lnTo>
                    <a:pt x="141" y="806"/>
                  </a:lnTo>
                  <a:lnTo>
                    <a:pt x="159" y="797"/>
                  </a:lnTo>
                  <a:lnTo>
                    <a:pt x="179" y="786"/>
                  </a:lnTo>
                  <a:lnTo>
                    <a:pt x="197" y="774"/>
                  </a:lnTo>
                  <a:lnTo>
                    <a:pt x="215" y="760"/>
                  </a:lnTo>
                  <a:lnTo>
                    <a:pt x="215" y="20"/>
                  </a:lnTo>
                  <a:close/>
                </a:path>
              </a:pathLst>
            </a:custGeom>
            <a:solidFill>
              <a:srgbClr val="808080">
                <a:alpha val="100000"/>
              </a:srgbClr>
            </a:solidFill>
            <a:ln w="9525">
              <a:noFill/>
            </a:ln>
          </p:spPr>
          <p:txBody>
            <a:bodyPr/>
            <a:p>
              <a:endParaRPr lang="zh-CN" altLang="en-US"/>
            </a:p>
          </p:txBody>
        </p:sp>
        <p:sp>
          <p:nvSpPr>
            <p:cNvPr id="98511" name="Freeform 36"/>
            <p:cNvSpPr/>
            <p:nvPr/>
          </p:nvSpPr>
          <p:spPr>
            <a:xfrm>
              <a:off x="6087" y="13696"/>
              <a:ext cx="180" cy="685"/>
            </a:xfrm>
            <a:custGeom>
              <a:avLst/>
              <a:gdLst>
                <a:gd name="txL" fmla="*/ 0 w 180"/>
                <a:gd name="txT" fmla="*/ 0 h 685"/>
                <a:gd name="txR" fmla="*/ 180 w 180"/>
                <a:gd name="txB" fmla="*/ 685 h 685"/>
              </a:gdLst>
              <a:ahLst/>
              <a:cxnLst>
                <a:cxn ang="0">
                  <a:pos x="180" y="16"/>
                </a:cxn>
                <a:cxn ang="0">
                  <a:pos x="179" y="16"/>
                </a:cxn>
                <a:cxn ang="0">
                  <a:pos x="176" y="14"/>
                </a:cxn>
                <a:cxn ang="0">
                  <a:pos x="172" y="12"/>
                </a:cxn>
                <a:cxn ang="0">
                  <a:pos x="165" y="10"/>
                </a:cxn>
                <a:cxn ang="0">
                  <a:pos x="157" y="8"/>
                </a:cxn>
                <a:cxn ang="0">
                  <a:pos x="147" y="4"/>
                </a:cxn>
                <a:cxn ang="0">
                  <a:pos x="136" y="2"/>
                </a:cxn>
                <a:cxn ang="0">
                  <a:pos x="125" y="0"/>
                </a:cxn>
                <a:cxn ang="0">
                  <a:pos x="111" y="0"/>
                </a:cxn>
                <a:cxn ang="0">
                  <a:pos x="97" y="0"/>
                </a:cxn>
                <a:cxn ang="0">
                  <a:pos x="81" y="1"/>
                </a:cxn>
                <a:cxn ang="0">
                  <a:pos x="66" y="3"/>
                </a:cxn>
                <a:cxn ang="0">
                  <a:pos x="50" y="8"/>
                </a:cxn>
                <a:cxn ang="0">
                  <a:pos x="33" y="14"/>
                </a:cxn>
                <a:cxn ang="0">
                  <a:pos x="17" y="23"/>
                </a:cxn>
                <a:cxn ang="0">
                  <a:pos x="0" y="33"/>
                </a:cxn>
                <a:cxn ang="0">
                  <a:pos x="0" y="685"/>
                </a:cxn>
                <a:cxn ang="0">
                  <a:pos x="1" y="685"/>
                </a:cxn>
                <a:cxn ang="0">
                  <a:pos x="4" y="685"/>
                </a:cxn>
                <a:cxn ang="0">
                  <a:pos x="9" y="684"/>
                </a:cxn>
                <a:cxn ang="0">
                  <a:pos x="17" y="683"/>
                </a:cxn>
                <a:cxn ang="0">
                  <a:pos x="26" y="682"/>
                </a:cxn>
                <a:cxn ang="0">
                  <a:pos x="35" y="681"/>
                </a:cxn>
                <a:cxn ang="0">
                  <a:pos x="47" y="678"/>
                </a:cxn>
                <a:cxn ang="0">
                  <a:pos x="60" y="676"/>
                </a:cxn>
                <a:cxn ang="0">
                  <a:pos x="73" y="671"/>
                </a:cxn>
                <a:cxn ang="0">
                  <a:pos x="87" y="667"/>
                </a:cxn>
                <a:cxn ang="0">
                  <a:pos x="102" y="662"/>
                </a:cxn>
                <a:cxn ang="0">
                  <a:pos x="118" y="655"/>
                </a:cxn>
                <a:cxn ang="0">
                  <a:pos x="133" y="648"/>
                </a:cxn>
                <a:cxn ang="0">
                  <a:pos x="149" y="639"/>
                </a:cxn>
                <a:cxn ang="0">
                  <a:pos x="165" y="628"/>
                </a:cxn>
                <a:cxn ang="0">
                  <a:pos x="180" y="617"/>
                </a:cxn>
                <a:cxn ang="0">
                  <a:pos x="180" y="16"/>
                </a:cxn>
              </a:cxnLst>
              <a:rect l="txL" t="txT" r="txR" b="txB"/>
              <a:pathLst>
                <a:path w="180" h="685">
                  <a:moveTo>
                    <a:pt x="180" y="16"/>
                  </a:moveTo>
                  <a:lnTo>
                    <a:pt x="179" y="16"/>
                  </a:lnTo>
                  <a:lnTo>
                    <a:pt x="176" y="14"/>
                  </a:lnTo>
                  <a:lnTo>
                    <a:pt x="172" y="12"/>
                  </a:lnTo>
                  <a:lnTo>
                    <a:pt x="165" y="10"/>
                  </a:lnTo>
                  <a:lnTo>
                    <a:pt x="157" y="8"/>
                  </a:lnTo>
                  <a:lnTo>
                    <a:pt x="147" y="4"/>
                  </a:lnTo>
                  <a:lnTo>
                    <a:pt x="136" y="2"/>
                  </a:lnTo>
                  <a:lnTo>
                    <a:pt x="125" y="0"/>
                  </a:lnTo>
                  <a:lnTo>
                    <a:pt x="111" y="0"/>
                  </a:lnTo>
                  <a:lnTo>
                    <a:pt x="97" y="0"/>
                  </a:lnTo>
                  <a:lnTo>
                    <a:pt x="81" y="1"/>
                  </a:lnTo>
                  <a:lnTo>
                    <a:pt x="66" y="3"/>
                  </a:lnTo>
                  <a:lnTo>
                    <a:pt x="50" y="8"/>
                  </a:lnTo>
                  <a:lnTo>
                    <a:pt x="33" y="14"/>
                  </a:lnTo>
                  <a:lnTo>
                    <a:pt x="17" y="23"/>
                  </a:lnTo>
                  <a:lnTo>
                    <a:pt x="0" y="33"/>
                  </a:lnTo>
                  <a:lnTo>
                    <a:pt x="0" y="685"/>
                  </a:lnTo>
                  <a:lnTo>
                    <a:pt x="1" y="685"/>
                  </a:lnTo>
                  <a:lnTo>
                    <a:pt x="4" y="685"/>
                  </a:lnTo>
                  <a:lnTo>
                    <a:pt x="9" y="684"/>
                  </a:lnTo>
                  <a:lnTo>
                    <a:pt x="17" y="683"/>
                  </a:lnTo>
                  <a:lnTo>
                    <a:pt x="26" y="682"/>
                  </a:lnTo>
                  <a:lnTo>
                    <a:pt x="35" y="681"/>
                  </a:lnTo>
                  <a:lnTo>
                    <a:pt x="47" y="678"/>
                  </a:lnTo>
                  <a:lnTo>
                    <a:pt x="60" y="676"/>
                  </a:lnTo>
                  <a:lnTo>
                    <a:pt x="73" y="671"/>
                  </a:lnTo>
                  <a:lnTo>
                    <a:pt x="87" y="667"/>
                  </a:lnTo>
                  <a:lnTo>
                    <a:pt x="102" y="662"/>
                  </a:lnTo>
                  <a:lnTo>
                    <a:pt x="118" y="655"/>
                  </a:lnTo>
                  <a:lnTo>
                    <a:pt x="133" y="648"/>
                  </a:lnTo>
                  <a:lnTo>
                    <a:pt x="149" y="639"/>
                  </a:lnTo>
                  <a:lnTo>
                    <a:pt x="165" y="628"/>
                  </a:lnTo>
                  <a:lnTo>
                    <a:pt x="180" y="617"/>
                  </a:lnTo>
                  <a:lnTo>
                    <a:pt x="180" y="16"/>
                  </a:lnTo>
                  <a:close/>
                </a:path>
              </a:pathLst>
            </a:custGeom>
            <a:solidFill>
              <a:srgbClr val="808080">
                <a:alpha val="100000"/>
              </a:srgbClr>
            </a:solidFill>
            <a:ln w="9525">
              <a:noFill/>
            </a:ln>
          </p:spPr>
          <p:txBody>
            <a:bodyPr/>
            <a:p>
              <a:endParaRPr lang="zh-CN" altLang="en-US"/>
            </a:p>
          </p:txBody>
        </p:sp>
        <p:sp>
          <p:nvSpPr>
            <p:cNvPr id="98512" name="Freeform 37"/>
            <p:cNvSpPr/>
            <p:nvPr/>
          </p:nvSpPr>
          <p:spPr>
            <a:xfrm>
              <a:off x="6093" y="13704"/>
              <a:ext cx="146" cy="530"/>
            </a:xfrm>
            <a:custGeom>
              <a:avLst/>
              <a:gdLst>
                <a:gd name="txL" fmla="*/ 0 w 146"/>
                <a:gd name="txT" fmla="*/ 0 h 530"/>
                <a:gd name="txR" fmla="*/ 146 w 146"/>
                <a:gd name="txB" fmla="*/ 530 h 530"/>
              </a:gdLst>
              <a:ahLst/>
              <a:cxnLst>
                <a:cxn ang="0">
                  <a:pos x="146" y="14"/>
                </a:cxn>
                <a:cxn ang="0">
                  <a:pos x="143" y="12"/>
                </a:cxn>
                <a:cxn ang="0">
                  <a:pos x="134" y="8"/>
                </a:cxn>
                <a:cxn ang="0">
                  <a:pos x="120" y="4"/>
                </a:cxn>
                <a:cxn ang="0">
                  <a:pos x="101" y="1"/>
                </a:cxn>
                <a:cxn ang="0">
                  <a:pos x="79" y="0"/>
                </a:cxn>
                <a:cxn ang="0">
                  <a:pos x="54" y="3"/>
                </a:cxn>
                <a:cxn ang="0">
                  <a:pos x="27" y="11"/>
                </a:cxn>
                <a:cxn ang="0">
                  <a:pos x="0" y="27"/>
                </a:cxn>
                <a:cxn ang="0">
                  <a:pos x="0" y="530"/>
                </a:cxn>
                <a:cxn ang="0">
                  <a:pos x="3" y="530"/>
                </a:cxn>
                <a:cxn ang="0">
                  <a:pos x="14" y="529"/>
                </a:cxn>
                <a:cxn ang="0">
                  <a:pos x="29" y="526"/>
                </a:cxn>
                <a:cxn ang="0">
                  <a:pos x="49" y="521"/>
                </a:cxn>
                <a:cxn ang="0">
                  <a:pos x="71" y="514"/>
                </a:cxn>
                <a:cxn ang="0">
                  <a:pos x="96" y="505"/>
                </a:cxn>
                <a:cxn ang="0">
                  <a:pos x="121" y="492"/>
                </a:cxn>
                <a:cxn ang="0">
                  <a:pos x="146" y="475"/>
                </a:cxn>
                <a:cxn ang="0">
                  <a:pos x="146" y="14"/>
                </a:cxn>
              </a:cxnLst>
              <a:rect l="txL" t="txT" r="txR" b="txB"/>
              <a:pathLst>
                <a:path w="146" h="530">
                  <a:moveTo>
                    <a:pt x="146" y="14"/>
                  </a:moveTo>
                  <a:lnTo>
                    <a:pt x="143" y="12"/>
                  </a:lnTo>
                  <a:lnTo>
                    <a:pt x="134" y="8"/>
                  </a:lnTo>
                  <a:lnTo>
                    <a:pt x="120" y="4"/>
                  </a:lnTo>
                  <a:lnTo>
                    <a:pt x="101" y="1"/>
                  </a:lnTo>
                  <a:lnTo>
                    <a:pt x="79" y="0"/>
                  </a:lnTo>
                  <a:lnTo>
                    <a:pt x="54" y="3"/>
                  </a:lnTo>
                  <a:lnTo>
                    <a:pt x="27" y="11"/>
                  </a:lnTo>
                  <a:lnTo>
                    <a:pt x="0" y="27"/>
                  </a:lnTo>
                  <a:lnTo>
                    <a:pt x="0" y="530"/>
                  </a:lnTo>
                  <a:lnTo>
                    <a:pt x="3" y="530"/>
                  </a:lnTo>
                  <a:lnTo>
                    <a:pt x="14" y="529"/>
                  </a:lnTo>
                  <a:lnTo>
                    <a:pt x="29" y="526"/>
                  </a:lnTo>
                  <a:lnTo>
                    <a:pt x="49" y="521"/>
                  </a:lnTo>
                  <a:lnTo>
                    <a:pt x="71" y="514"/>
                  </a:lnTo>
                  <a:lnTo>
                    <a:pt x="96" y="505"/>
                  </a:lnTo>
                  <a:lnTo>
                    <a:pt x="121" y="492"/>
                  </a:lnTo>
                  <a:lnTo>
                    <a:pt x="146" y="475"/>
                  </a:lnTo>
                  <a:lnTo>
                    <a:pt x="146" y="14"/>
                  </a:lnTo>
                  <a:close/>
                </a:path>
              </a:pathLst>
            </a:custGeom>
            <a:solidFill>
              <a:srgbClr val="808080">
                <a:alpha val="100000"/>
              </a:srgbClr>
            </a:solidFill>
            <a:ln w="9525">
              <a:noFill/>
            </a:ln>
          </p:spPr>
          <p:txBody>
            <a:bodyPr/>
            <a:p>
              <a:endParaRPr lang="zh-CN" altLang="en-US"/>
            </a:p>
          </p:txBody>
        </p:sp>
        <p:sp>
          <p:nvSpPr>
            <p:cNvPr id="98513" name="Freeform 38"/>
            <p:cNvSpPr/>
            <p:nvPr/>
          </p:nvSpPr>
          <p:spPr>
            <a:xfrm>
              <a:off x="6101" y="13712"/>
              <a:ext cx="109" cy="373"/>
            </a:xfrm>
            <a:custGeom>
              <a:avLst/>
              <a:gdLst>
                <a:gd name="txL" fmla="*/ 0 w 109"/>
                <a:gd name="txT" fmla="*/ 0 h 373"/>
                <a:gd name="txR" fmla="*/ 109 w 109"/>
                <a:gd name="txB" fmla="*/ 373 h 373"/>
              </a:gdLst>
              <a:ahLst/>
              <a:cxnLst>
                <a:cxn ang="0">
                  <a:pos x="109" y="10"/>
                </a:cxn>
                <a:cxn ang="0">
                  <a:pos x="107" y="9"/>
                </a:cxn>
                <a:cxn ang="0">
                  <a:pos x="100" y="6"/>
                </a:cxn>
                <a:cxn ang="0">
                  <a:pos x="89" y="2"/>
                </a:cxn>
                <a:cxn ang="0">
                  <a:pos x="75" y="0"/>
                </a:cxn>
                <a:cxn ang="0">
                  <a:pos x="59" y="0"/>
                </a:cxn>
                <a:cxn ang="0">
                  <a:pos x="39" y="2"/>
                </a:cxn>
                <a:cxn ang="0">
                  <a:pos x="20" y="9"/>
                </a:cxn>
                <a:cxn ang="0">
                  <a:pos x="0" y="21"/>
                </a:cxn>
                <a:cxn ang="0">
                  <a:pos x="0" y="373"/>
                </a:cxn>
                <a:cxn ang="0">
                  <a:pos x="2" y="373"/>
                </a:cxn>
                <a:cxn ang="0">
                  <a:pos x="9" y="372"/>
                </a:cxn>
                <a:cxn ang="0">
                  <a:pos x="21" y="369"/>
                </a:cxn>
                <a:cxn ang="0">
                  <a:pos x="36" y="366"/>
                </a:cxn>
                <a:cxn ang="0">
                  <a:pos x="53" y="362"/>
                </a:cxn>
                <a:cxn ang="0">
                  <a:pos x="72" y="354"/>
                </a:cxn>
                <a:cxn ang="0">
                  <a:pos x="90" y="343"/>
                </a:cxn>
                <a:cxn ang="0">
                  <a:pos x="109" y="331"/>
                </a:cxn>
                <a:cxn ang="0">
                  <a:pos x="109" y="10"/>
                </a:cxn>
              </a:cxnLst>
              <a:rect l="txL" t="txT" r="txR" b="txB"/>
              <a:pathLst>
                <a:path w="109" h="373">
                  <a:moveTo>
                    <a:pt x="109" y="10"/>
                  </a:moveTo>
                  <a:lnTo>
                    <a:pt x="107" y="9"/>
                  </a:lnTo>
                  <a:lnTo>
                    <a:pt x="100" y="6"/>
                  </a:lnTo>
                  <a:lnTo>
                    <a:pt x="89" y="2"/>
                  </a:lnTo>
                  <a:lnTo>
                    <a:pt x="75" y="0"/>
                  </a:lnTo>
                  <a:lnTo>
                    <a:pt x="59" y="0"/>
                  </a:lnTo>
                  <a:lnTo>
                    <a:pt x="39" y="2"/>
                  </a:lnTo>
                  <a:lnTo>
                    <a:pt x="20" y="9"/>
                  </a:lnTo>
                  <a:lnTo>
                    <a:pt x="0" y="21"/>
                  </a:lnTo>
                  <a:lnTo>
                    <a:pt x="0" y="373"/>
                  </a:lnTo>
                  <a:lnTo>
                    <a:pt x="2" y="373"/>
                  </a:lnTo>
                  <a:lnTo>
                    <a:pt x="9" y="372"/>
                  </a:lnTo>
                  <a:lnTo>
                    <a:pt x="21" y="369"/>
                  </a:lnTo>
                  <a:lnTo>
                    <a:pt x="36" y="366"/>
                  </a:lnTo>
                  <a:lnTo>
                    <a:pt x="53" y="362"/>
                  </a:lnTo>
                  <a:lnTo>
                    <a:pt x="72" y="354"/>
                  </a:lnTo>
                  <a:lnTo>
                    <a:pt x="90" y="343"/>
                  </a:lnTo>
                  <a:lnTo>
                    <a:pt x="109" y="331"/>
                  </a:lnTo>
                  <a:lnTo>
                    <a:pt x="109" y="10"/>
                  </a:lnTo>
                  <a:close/>
                </a:path>
              </a:pathLst>
            </a:custGeom>
            <a:solidFill>
              <a:srgbClr val="808080">
                <a:alpha val="100000"/>
              </a:srgbClr>
            </a:solidFill>
            <a:ln w="9525">
              <a:noFill/>
            </a:ln>
          </p:spPr>
          <p:txBody>
            <a:bodyPr/>
            <a:p>
              <a:endParaRPr lang="zh-CN" altLang="en-US"/>
            </a:p>
          </p:txBody>
        </p:sp>
        <p:sp>
          <p:nvSpPr>
            <p:cNvPr id="98514" name="Freeform 39"/>
            <p:cNvSpPr/>
            <p:nvPr/>
          </p:nvSpPr>
          <p:spPr>
            <a:xfrm>
              <a:off x="6107" y="13721"/>
              <a:ext cx="75" cy="216"/>
            </a:xfrm>
            <a:custGeom>
              <a:avLst/>
              <a:gdLst>
                <a:gd name="txL" fmla="*/ 0 w 75"/>
                <a:gd name="txT" fmla="*/ 0 h 216"/>
                <a:gd name="txR" fmla="*/ 75 w 75"/>
                <a:gd name="txB" fmla="*/ 216 h 216"/>
              </a:gdLst>
              <a:ahLst/>
              <a:cxnLst>
                <a:cxn ang="0">
                  <a:pos x="75" y="6"/>
                </a:cxn>
                <a:cxn ang="0">
                  <a:pos x="73" y="5"/>
                </a:cxn>
                <a:cxn ang="0">
                  <a:pos x="69" y="4"/>
                </a:cxn>
                <a:cxn ang="0">
                  <a:pos x="61" y="2"/>
                </a:cxn>
                <a:cxn ang="0">
                  <a:pos x="52" y="0"/>
                </a:cxn>
                <a:cxn ang="0">
                  <a:pos x="41" y="0"/>
                </a:cxn>
                <a:cxn ang="0">
                  <a:pos x="28" y="1"/>
                </a:cxn>
                <a:cxn ang="0">
                  <a:pos x="14" y="6"/>
                </a:cxn>
                <a:cxn ang="0">
                  <a:pos x="0" y="14"/>
                </a:cxn>
                <a:cxn ang="0">
                  <a:pos x="0" y="216"/>
                </a:cxn>
                <a:cxn ang="0">
                  <a:pos x="2" y="216"/>
                </a:cxn>
                <a:cxn ang="0">
                  <a:pos x="7" y="215"/>
                </a:cxn>
                <a:cxn ang="0">
                  <a:pos x="15" y="214"/>
                </a:cxn>
                <a:cxn ang="0">
                  <a:pos x="25" y="211"/>
                </a:cxn>
                <a:cxn ang="0">
                  <a:pos x="37" y="208"/>
                </a:cxn>
                <a:cxn ang="0">
                  <a:pos x="50" y="203"/>
                </a:cxn>
                <a:cxn ang="0">
                  <a:pos x="63" y="195"/>
                </a:cxn>
                <a:cxn ang="0">
                  <a:pos x="75" y="187"/>
                </a:cxn>
                <a:cxn ang="0">
                  <a:pos x="75" y="6"/>
                </a:cxn>
              </a:cxnLst>
              <a:rect l="txL" t="txT" r="txR" b="txB"/>
              <a:pathLst>
                <a:path w="75" h="216">
                  <a:moveTo>
                    <a:pt x="75" y="6"/>
                  </a:moveTo>
                  <a:lnTo>
                    <a:pt x="73" y="5"/>
                  </a:lnTo>
                  <a:lnTo>
                    <a:pt x="69" y="4"/>
                  </a:lnTo>
                  <a:lnTo>
                    <a:pt x="61" y="2"/>
                  </a:lnTo>
                  <a:lnTo>
                    <a:pt x="52" y="0"/>
                  </a:lnTo>
                  <a:lnTo>
                    <a:pt x="41" y="0"/>
                  </a:lnTo>
                  <a:lnTo>
                    <a:pt x="28" y="1"/>
                  </a:lnTo>
                  <a:lnTo>
                    <a:pt x="14" y="6"/>
                  </a:lnTo>
                  <a:lnTo>
                    <a:pt x="0" y="14"/>
                  </a:lnTo>
                  <a:lnTo>
                    <a:pt x="0" y="216"/>
                  </a:lnTo>
                  <a:lnTo>
                    <a:pt x="2" y="216"/>
                  </a:lnTo>
                  <a:lnTo>
                    <a:pt x="7" y="215"/>
                  </a:lnTo>
                  <a:lnTo>
                    <a:pt x="15" y="214"/>
                  </a:lnTo>
                  <a:lnTo>
                    <a:pt x="25" y="211"/>
                  </a:lnTo>
                  <a:lnTo>
                    <a:pt x="37" y="208"/>
                  </a:lnTo>
                  <a:lnTo>
                    <a:pt x="50" y="203"/>
                  </a:lnTo>
                  <a:lnTo>
                    <a:pt x="63" y="195"/>
                  </a:lnTo>
                  <a:lnTo>
                    <a:pt x="75" y="187"/>
                  </a:lnTo>
                  <a:lnTo>
                    <a:pt x="75" y="6"/>
                  </a:lnTo>
                  <a:close/>
                </a:path>
              </a:pathLst>
            </a:custGeom>
            <a:solidFill>
              <a:srgbClr val="808080">
                <a:alpha val="100000"/>
              </a:srgbClr>
            </a:solidFill>
            <a:ln w="9525">
              <a:noFill/>
            </a:ln>
          </p:spPr>
          <p:txBody>
            <a:bodyPr/>
            <a:p>
              <a:endParaRPr lang="zh-CN" altLang="en-US"/>
            </a:p>
          </p:txBody>
        </p:sp>
        <p:sp>
          <p:nvSpPr>
            <p:cNvPr id="98515" name="Freeform 40"/>
            <p:cNvSpPr/>
            <p:nvPr/>
          </p:nvSpPr>
          <p:spPr>
            <a:xfrm>
              <a:off x="7013" y="14340"/>
              <a:ext cx="110" cy="111"/>
            </a:xfrm>
            <a:custGeom>
              <a:avLst/>
              <a:gdLst>
                <a:gd name="txL" fmla="*/ 0 w 110"/>
                <a:gd name="txT" fmla="*/ 0 h 111"/>
                <a:gd name="txR" fmla="*/ 110 w 110"/>
                <a:gd name="txB" fmla="*/ 111 h 111"/>
              </a:gdLst>
              <a:ahLst/>
              <a:cxnLst>
                <a:cxn ang="0">
                  <a:pos x="55" y="111"/>
                </a:cxn>
                <a:cxn ang="0">
                  <a:pos x="66" y="110"/>
                </a:cxn>
                <a:cxn ang="0">
                  <a:pos x="76" y="106"/>
                </a:cxn>
                <a:cxn ang="0">
                  <a:pos x="85" y="101"/>
                </a:cxn>
                <a:cxn ang="0">
                  <a:pos x="94" y="94"/>
                </a:cxn>
                <a:cxn ang="0">
                  <a:pos x="100" y="86"/>
                </a:cxn>
                <a:cxn ang="0">
                  <a:pos x="106" y="77"/>
                </a:cxn>
                <a:cxn ang="0">
                  <a:pos x="109" y="66"/>
                </a:cxn>
                <a:cxn ang="0">
                  <a:pos x="110" y="56"/>
                </a:cxn>
                <a:cxn ang="0">
                  <a:pos x="109" y="44"/>
                </a:cxn>
                <a:cxn ang="0">
                  <a:pos x="106" y="34"/>
                </a:cxn>
                <a:cxn ang="0">
                  <a:pos x="100" y="24"/>
                </a:cxn>
                <a:cxn ang="0">
                  <a:pos x="94" y="17"/>
                </a:cxn>
                <a:cxn ang="0">
                  <a:pos x="85" y="9"/>
                </a:cxn>
                <a:cxn ang="0">
                  <a:pos x="76" y="5"/>
                </a:cxn>
                <a:cxn ang="0">
                  <a:pos x="66" y="2"/>
                </a:cxn>
                <a:cxn ang="0">
                  <a:pos x="55" y="0"/>
                </a:cxn>
                <a:cxn ang="0">
                  <a:pos x="44" y="2"/>
                </a:cxn>
                <a:cxn ang="0">
                  <a:pos x="33" y="5"/>
                </a:cxn>
                <a:cxn ang="0">
                  <a:pos x="25" y="9"/>
                </a:cxn>
                <a:cxn ang="0">
                  <a:pos x="16" y="17"/>
                </a:cxn>
                <a:cxn ang="0">
                  <a:pos x="10" y="24"/>
                </a:cxn>
                <a:cxn ang="0">
                  <a:pos x="4" y="34"/>
                </a:cxn>
                <a:cxn ang="0">
                  <a:pos x="1" y="44"/>
                </a:cxn>
                <a:cxn ang="0">
                  <a:pos x="0" y="56"/>
                </a:cxn>
                <a:cxn ang="0">
                  <a:pos x="1" y="66"/>
                </a:cxn>
                <a:cxn ang="0">
                  <a:pos x="4" y="77"/>
                </a:cxn>
                <a:cxn ang="0">
                  <a:pos x="10" y="86"/>
                </a:cxn>
                <a:cxn ang="0">
                  <a:pos x="16" y="94"/>
                </a:cxn>
                <a:cxn ang="0">
                  <a:pos x="25" y="101"/>
                </a:cxn>
                <a:cxn ang="0">
                  <a:pos x="33" y="106"/>
                </a:cxn>
                <a:cxn ang="0">
                  <a:pos x="44" y="110"/>
                </a:cxn>
                <a:cxn ang="0">
                  <a:pos x="55" y="111"/>
                </a:cxn>
              </a:cxnLst>
              <a:rect l="txL" t="txT" r="txR" b="txB"/>
              <a:pathLst>
                <a:path w="110" h="111">
                  <a:moveTo>
                    <a:pt x="55" y="111"/>
                  </a:moveTo>
                  <a:lnTo>
                    <a:pt x="66" y="110"/>
                  </a:lnTo>
                  <a:lnTo>
                    <a:pt x="76" y="106"/>
                  </a:lnTo>
                  <a:lnTo>
                    <a:pt x="85" y="101"/>
                  </a:lnTo>
                  <a:lnTo>
                    <a:pt x="94" y="94"/>
                  </a:lnTo>
                  <a:lnTo>
                    <a:pt x="100" y="86"/>
                  </a:lnTo>
                  <a:lnTo>
                    <a:pt x="106" y="77"/>
                  </a:lnTo>
                  <a:lnTo>
                    <a:pt x="109" y="66"/>
                  </a:lnTo>
                  <a:lnTo>
                    <a:pt x="110" y="56"/>
                  </a:lnTo>
                  <a:lnTo>
                    <a:pt x="109" y="44"/>
                  </a:lnTo>
                  <a:lnTo>
                    <a:pt x="106" y="34"/>
                  </a:lnTo>
                  <a:lnTo>
                    <a:pt x="100" y="24"/>
                  </a:lnTo>
                  <a:lnTo>
                    <a:pt x="94" y="17"/>
                  </a:lnTo>
                  <a:lnTo>
                    <a:pt x="85" y="9"/>
                  </a:lnTo>
                  <a:lnTo>
                    <a:pt x="76" y="5"/>
                  </a:lnTo>
                  <a:lnTo>
                    <a:pt x="66" y="2"/>
                  </a:lnTo>
                  <a:lnTo>
                    <a:pt x="55" y="0"/>
                  </a:lnTo>
                  <a:lnTo>
                    <a:pt x="44" y="2"/>
                  </a:lnTo>
                  <a:lnTo>
                    <a:pt x="33" y="5"/>
                  </a:lnTo>
                  <a:lnTo>
                    <a:pt x="25" y="9"/>
                  </a:lnTo>
                  <a:lnTo>
                    <a:pt x="16" y="17"/>
                  </a:lnTo>
                  <a:lnTo>
                    <a:pt x="10" y="24"/>
                  </a:lnTo>
                  <a:lnTo>
                    <a:pt x="4" y="34"/>
                  </a:lnTo>
                  <a:lnTo>
                    <a:pt x="1" y="44"/>
                  </a:lnTo>
                  <a:lnTo>
                    <a:pt x="0" y="56"/>
                  </a:lnTo>
                  <a:lnTo>
                    <a:pt x="1" y="66"/>
                  </a:lnTo>
                  <a:lnTo>
                    <a:pt x="4" y="77"/>
                  </a:lnTo>
                  <a:lnTo>
                    <a:pt x="10" y="86"/>
                  </a:lnTo>
                  <a:lnTo>
                    <a:pt x="16" y="94"/>
                  </a:lnTo>
                  <a:lnTo>
                    <a:pt x="25" y="101"/>
                  </a:lnTo>
                  <a:lnTo>
                    <a:pt x="33" y="106"/>
                  </a:lnTo>
                  <a:lnTo>
                    <a:pt x="44" y="110"/>
                  </a:lnTo>
                  <a:lnTo>
                    <a:pt x="55" y="111"/>
                  </a:lnTo>
                  <a:close/>
                </a:path>
              </a:pathLst>
            </a:custGeom>
            <a:solidFill>
              <a:srgbClr val="808080">
                <a:alpha val="100000"/>
              </a:srgbClr>
            </a:solidFill>
            <a:ln w="9525">
              <a:noFill/>
            </a:ln>
          </p:spPr>
          <p:txBody>
            <a:bodyPr/>
            <a:p>
              <a:endParaRPr lang="zh-CN" altLang="en-US"/>
            </a:p>
          </p:txBody>
        </p:sp>
        <p:sp>
          <p:nvSpPr>
            <p:cNvPr id="98516" name="Freeform 41"/>
            <p:cNvSpPr/>
            <p:nvPr/>
          </p:nvSpPr>
          <p:spPr>
            <a:xfrm>
              <a:off x="6676" y="14343"/>
              <a:ext cx="55" cy="55"/>
            </a:xfrm>
            <a:custGeom>
              <a:avLst/>
              <a:gdLst>
                <a:gd name="txL" fmla="*/ 0 w 55"/>
                <a:gd name="txT" fmla="*/ 0 h 55"/>
                <a:gd name="txR" fmla="*/ 55 w 55"/>
                <a:gd name="txB" fmla="*/ 55 h 55"/>
              </a:gdLst>
              <a:ahLst/>
              <a:cxnLst>
                <a:cxn ang="0">
                  <a:pos x="27" y="55"/>
                </a:cxn>
                <a:cxn ang="0">
                  <a:pos x="38" y="53"/>
                </a:cxn>
                <a:cxn ang="0">
                  <a:pos x="48" y="46"/>
                </a:cxn>
                <a:cxn ang="0">
                  <a:pos x="53" y="37"/>
                </a:cxn>
                <a:cxn ang="0">
                  <a:pos x="55" y="27"/>
                </a:cxn>
                <a:cxn ang="0">
                  <a:pos x="53" y="16"/>
                </a:cxn>
                <a:cxn ang="0">
                  <a:pos x="48" y="7"/>
                </a:cxn>
                <a:cxn ang="0">
                  <a:pos x="38" y="2"/>
                </a:cxn>
                <a:cxn ang="0">
                  <a:pos x="27" y="0"/>
                </a:cxn>
                <a:cxn ang="0">
                  <a:pos x="16" y="2"/>
                </a:cxn>
                <a:cxn ang="0">
                  <a:pos x="8" y="7"/>
                </a:cxn>
                <a:cxn ang="0">
                  <a:pos x="2" y="16"/>
                </a:cxn>
                <a:cxn ang="0">
                  <a:pos x="0" y="27"/>
                </a:cxn>
                <a:cxn ang="0">
                  <a:pos x="2" y="37"/>
                </a:cxn>
                <a:cxn ang="0">
                  <a:pos x="8" y="46"/>
                </a:cxn>
                <a:cxn ang="0">
                  <a:pos x="16" y="53"/>
                </a:cxn>
                <a:cxn ang="0">
                  <a:pos x="27" y="55"/>
                </a:cxn>
              </a:cxnLst>
              <a:rect l="txL" t="txT" r="txR" b="txB"/>
              <a:pathLst>
                <a:path w="55" h="55">
                  <a:moveTo>
                    <a:pt x="27" y="55"/>
                  </a:moveTo>
                  <a:lnTo>
                    <a:pt x="38" y="53"/>
                  </a:lnTo>
                  <a:lnTo>
                    <a:pt x="48" y="46"/>
                  </a:lnTo>
                  <a:lnTo>
                    <a:pt x="53" y="37"/>
                  </a:lnTo>
                  <a:lnTo>
                    <a:pt x="55" y="27"/>
                  </a:lnTo>
                  <a:lnTo>
                    <a:pt x="53" y="16"/>
                  </a:lnTo>
                  <a:lnTo>
                    <a:pt x="48" y="7"/>
                  </a:lnTo>
                  <a:lnTo>
                    <a:pt x="38" y="2"/>
                  </a:lnTo>
                  <a:lnTo>
                    <a:pt x="27" y="0"/>
                  </a:lnTo>
                  <a:lnTo>
                    <a:pt x="16" y="2"/>
                  </a:lnTo>
                  <a:lnTo>
                    <a:pt x="8" y="7"/>
                  </a:lnTo>
                  <a:lnTo>
                    <a:pt x="2" y="16"/>
                  </a:lnTo>
                  <a:lnTo>
                    <a:pt x="0" y="27"/>
                  </a:lnTo>
                  <a:lnTo>
                    <a:pt x="2" y="37"/>
                  </a:lnTo>
                  <a:lnTo>
                    <a:pt x="8" y="46"/>
                  </a:lnTo>
                  <a:lnTo>
                    <a:pt x="16" y="53"/>
                  </a:lnTo>
                  <a:lnTo>
                    <a:pt x="27" y="55"/>
                  </a:lnTo>
                  <a:close/>
                </a:path>
              </a:pathLst>
            </a:custGeom>
            <a:solidFill>
              <a:srgbClr val="808080">
                <a:alpha val="100000"/>
              </a:srgbClr>
            </a:solidFill>
            <a:ln w="9525">
              <a:noFill/>
            </a:ln>
          </p:spPr>
          <p:txBody>
            <a:bodyPr/>
            <a:p>
              <a:endParaRPr lang="zh-CN" altLang="en-US"/>
            </a:p>
          </p:txBody>
        </p:sp>
        <p:sp>
          <p:nvSpPr>
            <p:cNvPr id="98517" name="Freeform 42"/>
            <p:cNvSpPr/>
            <p:nvPr/>
          </p:nvSpPr>
          <p:spPr>
            <a:xfrm>
              <a:off x="6770" y="14345"/>
              <a:ext cx="55" cy="55"/>
            </a:xfrm>
            <a:custGeom>
              <a:avLst/>
              <a:gdLst>
                <a:gd name="txL" fmla="*/ 0 w 55"/>
                <a:gd name="txT" fmla="*/ 0 h 55"/>
                <a:gd name="txR" fmla="*/ 55 w 55"/>
                <a:gd name="txB" fmla="*/ 55 h 55"/>
              </a:gdLst>
              <a:ahLst/>
              <a:cxnLst>
                <a:cxn ang="0">
                  <a:pos x="28" y="55"/>
                </a:cxn>
                <a:cxn ang="0">
                  <a:pos x="39" y="53"/>
                </a:cxn>
                <a:cxn ang="0">
                  <a:pos x="47" y="47"/>
                </a:cxn>
                <a:cxn ang="0">
                  <a:pos x="53" y="39"/>
                </a:cxn>
                <a:cxn ang="0">
                  <a:pos x="55" y="28"/>
                </a:cxn>
                <a:cxn ang="0">
                  <a:pos x="53" y="17"/>
                </a:cxn>
                <a:cxn ang="0">
                  <a:pos x="47" y="8"/>
                </a:cxn>
                <a:cxn ang="0">
                  <a:pos x="39" y="2"/>
                </a:cxn>
                <a:cxn ang="0">
                  <a:pos x="28" y="0"/>
                </a:cxn>
                <a:cxn ang="0">
                  <a:pos x="17" y="2"/>
                </a:cxn>
                <a:cxn ang="0">
                  <a:pos x="9" y="8"/>
                </a:cxn>
                <a:cxn ang="0">
                  <a:pos x="2" y="17"/>
                </a:cxn>
                <a:cxn ang="0">
                  <a:pos x="0" y="28"/>
                </a:cxn>
                <a:cxn ang="0">
                  <a:pos x="2" y="39"/>
                </a:cxn>
                <a:cxn ang="0">
                  <a:pos x="9" y="47"/>
                </a:cxn>
                <a:cxn ang="0">
                  <a:pos x="17" y="53"/>
                </a:cxn>
                <a:cxn ang="0">
                  <a:pos x="28" y="55"/>
                </a:cxn>
              </a:cxnLst>
              <a:rect l="txL" t="txT" r="txR" b="txB"/>
              <a:pathLst>
                <a:path w="55" h="55">
                  <a:moveTo>
                    <a:pt x="28" y="55"/>
                  </a:moveTo>
                  <a:lnTo>
                    <a:pt x="39" y="53"/>
                  </a:lnTo>
                  <a:lnTo>
                    <a:pt x="47" y="47"/>
                  </a:lnTo>
                  <a:lnTo>
                    <a:pt x="53" y="39"/>
                  </a:lnTo>
                  <a:lnTo>
                    <a:pt x="55" y="28"/>
                  </a:lnTo>
                  <a:lnTo>
                    <a:pt x="53" y="17"/>
                  </a:lnTo>
                  <a:lnTo>
                    <a:pt x="47" y="8"/>
                  </a:lnTo>
                  <a:lnTo>
                    <a:pt x="39" y="2"/>
                  </a:lnTo>
                  <a:lnTo>
                    <a:pt x="28" y="0"/>
                  </a:lnTo>
                  <a:lnTo>
                    <a:pt x="17" y="2"/>
                  </a:lnTo>
                  <a:lnTo>
                    <a:pt x="9" y="8"/>
                  </a:lnTo>
                  <a:lnTo>
                    <a:pt x="2" y="17"/>
                  </a:lnTo>
                  <a:lnTo>
                    <a:pt x="0" y="28"/>
                  </a:lnTo>
                  <a:lnTo>
                    <a:pt x="2" y="39"/>
                  </a:lnTo>
                  <a:lnTo>
                    <a:pt x="9" y="47"/>
                  </a:lnTo>
                  <a:lnTo>
                    <a:pt x="17" y="53"/>
                  </a:lnTo>
                  <a:lnTo>
                    <a:pt x="28" y="55"/>
                  </a:lnTo>
                  <a:close/>
                </a:path>
              </a:pathLst>
            </a:custGeom>
            <a:solidFill>
              <a:srgbClr val="808080">
                <a:alpha val="100000"/>
              </a:srgbClr>
            </a:solidFill>
            <a:ln w="9525">
              <a:noFill/>
            </a:ln>
          </p:spPr>
          <p:txBody>
            <a:bodyPr/>
            <a:p>
              <a:endParaRPr lang="zh-CN" altLang="en-US"/>
            </a:p>
          </p:txBody>
        </p:sp>
        <p:sp>
          <p:nvSpPr>
            <p:cNvPr id="98518" name="Freeform 43"/>
            <p:cNvSpPr/>
            <p:nvPr/>
          </p:nvSpPr>
          <p:spPr>
            <a:xfrm>
              <a:off x="6401" y="13591"/>
              <a:ext cx="156" cy="752"/>
            </a:xfrm>
            <a:custGeom>
              <a:avLst/>
              <a:gdLst>
                <a:gd name="txL" fmla="*/ 0 w 156"/>
                <a:gd name="txT" fmla="*/ 0 h 752"/>
                <a:gd name="txR" fmla="*/ 156 w 156"/>
                <a:gd name="txB" fmla="*/ 752 h 752"/>
              </a:gdLst>
              <a:ahLst/>
              <a:cxnLst>
                <a:cxn ang="0">
                  <a:pos x="48" y="15"/>
                </a:cxn>
                <a:cxn ang="0">
                  <a:pos x="44" y="30"/>
                </a:cxn>
                <a:cxn ang="0">
                  <a:pos x="33" y="73"/>
                </a:cxn>
                <a:cxn ang="0">
                  <a:pos x="19" y="140"/>
                </a:cxn>
                <a:cxn ang="0">
                  <a:pos x="7" y="229"/>
                </a:cxn>
                <a:cxn ang="0">
                  <a:pos x="0" y="337"/>
                </a:cxn>
                <a:cxn ang="0">
                  <a:pos x="1" y="462"/>
                </a:cxn>
                <a:cxn ang="0">
                  <a:pos x="14" y="602"/>
                </a:cxn>
                <a:cxn ang="0">
                  <a:pos x="43" y="752"/>
                </a:cxn>
                <a:cxn ang="0">
                  <a:pos x="150" y="746"/>
                </a:cxn>
                <a:cxn ang="0">
                  <a:pos x="146" y="724"/>
                </a:cxn>
                <a:cxn ang="0">
                  <a:pos x="135" y="663"/>
                </a:cxn>
                <a:cxn ang="0">
                  <a:pos x="123" y="574"/>
                </a:cxn>
                <a:cxn ang="0">
                  <a:pos x="111" y="463"/>
                </a:cxn>
                <a:cxn ang="0">
                  <a:pos x="104" y="342"/>
                </a:cxn>
                <a:cxn ang="0">
                  <a:pos x="107" y="220"/>
                </a:cxn>
                <a:cxn ang="0">
                  <a:pos x="124" y="106"/>
                </a:cxn>
                <a:cxn ang="0">
                  <a:pos x="156" y="9"/>
                </a:cxn>
                <a:cxn ang="0">
                  <a:pos x="156" y="8"/>
                </a:cxn>
                <a:cxn ang="0">
                  <a:pos x="156" y="6"/>
                </a:cxn>
                <a:cxn ang="0">
                  <a:pos x="154" y="4"/>
                </a:cxn>
                <a:cxn ang="0">
                  <a:pos x="147" y="0"/>
                </a:cxn>
                <a:cxn ang="0">
                  <a:pos x="134" y="0"/>
                </a:cxn>
                <a:cxn ang="0">
                  <a:pos x="115" y="1"/>
                </a:cxn>
                <a:cxn ang="0">
                  <a:pos x="87" y="7"/>
                </a:cxn>
                <a:cxn ang="0">
                  <a:pos x="48" y="15"/>
                </a:cxn>
              </a:cxnLst>
              <a:rect l="txL" t="txT" r="txR" b="txB"/>
              <a:pathLst>
                <a:path w="156" h="752">
                  <a:moveTo>
                    <a:pt x="48" y="15"/>
                  </a:moveTo>
                  <a:lnTo>
                    <a:pt x="44" y="30"/>
                  </a:lnTo>
                  <a:lnTo>
                    <a:pt x="33" y="73"/>
                  </a:lnTo>
                  <a:lnTo>
                    <a:pt x="19" y="140"/>
                  </a:lnTo>
                  <a:lnTo>
                    <a:pt x="7" y="229"/>
                  </a:lnTo>
                  <a:lnTo>
                    <a:pt x="0" y="337"/>
                  </a:lnTo>
                  <a:lnTo>
                    <a:pt x="1" y="462"/>
                  </a:lnTo>
                  <a:lnTo>
                    <a:pt x="14" y="602"/>
                  </a:lnTo>
                  <a:lnTo>
                    <a:pt x="43" y="752"/>
                  </a:lnTo>
                  <a:lnTo>
                    <a:pt x="150" y="746"/>
                  </a:lnTo>
                  <a:lnTo>
                    <a:pt x="146" y="724"/>
                  </a:lnTo>
                  <a:lnTo>
                    <a:pt x="135" y="663"/>
                  </a:lnTo>
                  <a:lnTo>
                    <a:pt x="123" y="574"/>
                  </a:lnTo>
                  <a:lnTo>
                    <a:pt x="111" y="463"/>
                  </a:lnTo>
                  <a:lnTo>
                    <a:pt x="104" y="342"/>
                  </a:lnTo>
                  <a:lnTo>
                    <a:pt x="107" y="220"/>
                  </a:lnTo>
                  <a:lnTo>
                    <a:pt x="124" y="106"/>
                  </a:lnTo>
                  <a:lnTo>
                    <a:pt x="156" y="9"/>
                  </a:lnTo>
                  <a:lnTo>
                    <a:pt x="156" y="8"/>
                  </a:lnTo>
                  <a:lnTo>
                    <a:pt x="156" y="6"/>
                  </a:lnTo>
                  <a:lnTo>
                    <a:pt x="154" y="4"/>
                  </a:lnTo>
                  <a:lnTo>
                    <a:pt x="147" y="0"/>
                  </a:lnTo>
                  <a:lnTo>
                    <a:pt x="134" y="0"/>
                  </a:lnTo>
                  <a:lnTo>
                    <a:pt x="115" y="1"/>
                  </a:lnTo>
                  <a:lnTo>
                    <a:pt x="87" y="7"/>
                  </a:lnTo>
                  <a:lnTo>
                    <a:pt x="48" y="15"/>
                  </a:lnTo>
                  <a:close/>
                </a:path>
              </a:pathLst>
            </a:custGeom>
            <a:solidFill>
              <a:srgbClr val="808080">
                <a:alpha val="100000"/>
              </a:srgbClr>
            </a:solidFill>
            <a:ln w="9525">
              <a:noFill/>
            </a:ln>
          </p:spPr>
          <p:txBody>
            <a:bodyPr/>
            <a:p>
              <a:endParaRPr lang="zh-CN" altLang="en-US"/>
            </a:p>
          </p:txBody>
        </p:sp>
        <p:sp>
          <p:nvSpPr>
            <p:cNvPr id="98519" name="Freeform 44"/>
            <p:cNvSpPr/>
            <p:nvPr/>
          </p:nvSpPr>
          <p:spPr>
            <a:xfrm>
              <a:off x="7205" y="13498"/>
              <a:ext cx="212" cy="839"/>
            </a:xfrm>
            <a:custGeom>
              <a:avLst/>
              <a:gdLst>
                <a:gd name="txL" fmla="*/ 0 w 212"/>
                <a:gd name="txT" fmla="*/ 0 h 839"/>
                <a:gd name="txR" fmla="*/ 212 w 212"/>
                <a:gd name="txB" fmla="*/ 839 h 839"/>
              </a:gdLst>
              <a:ahLst/>
              <a:cxnLst>
                <a:cxn ang="0">
                  <a:pos x="212" y="6"/>
                </a:cxn>
                <a:cxn ang="0">
                  <a:pos x="206" y="11"/>
                </a:cxn>
                <a:cxn ang="0">
                  <a:pos x="192" y="33"/>
                </a:cxn>
                <a:cxn ang="0">
                  <a:pos x="174" y="77"/>
                </a:cxn>
                <a:cxn ang="0">
                  <a:pos x="156" y="148"/>
                </a:cxn>
                <a:cxn ang="0">
                  <a:pos x="141" y="254"/>
                </a:cxn>
                <a:cxn ang="0">
                  <a:pos x="133" y="401"/>
                </a:cxn>
                <a:cxn ang="0">
                  <a:pos x="137" y="593"/>
                </a:cxn>
                <a:cxn ang="0">
                  <a:pos x="158" y="839"/>
                </a:cxn>
                <a:cxn ang="0">
                  <a:pos x="38" y="839"/>
                </a:cxn>
                <a:cxn ang="0">
                  <a:pos x="34" y="814"/>
                </a:cxn>
                <a:cxn ang="0">
                  <a:pos x="24" y="746"/>
                </a:cxn>
                <a:cxn ang="0">
                  <a:pos x="12" y="645"/>
                </a:cxn>
                <a:cxn ang="0">
                  <a:pos x="3" y="521"/>
                </a:cxn>
                <a:cxn ang="0">
                  <a:pos x="0" y="384"/>
                </a:cxn>
                <a:cxn ang="0">
                  <a:pos x="6" y="244"/>
                </a:cxn>
                <a:cxn ang="0">
                  <a:pos x="29" y="114"/>
                </a:cxn>
                <a:cxn ang="0">
                  <a:pos x="68" y="0"/>
                </a:cxn>
                <a:cxn ang="0">
                  <a:pos x="212" y="6"/>
                </a:cxn>
              </a:cxnLst>
              <a:rect l="txL" t="txT" r="txR" b="txB"/>
              <a:pathLst>
                <a:path w="212" h="839">
                  <a:moveTo>
                    <a:pt x="212" y="6"/>
                  </a:moveTo>
                  <a:lnTo>
                    <a:pt x="206" y="11"/>
                  </a:lnTo>
                  <a:lnTo>
                    <a:pt x="192" y="33"/>
                  </a:lnTo>
                  <a:lnTo>
                    <a:pt x="174" y="77"/>
                  </a:lnTo>
                  <a:lnTo>
                    <a:pt x="156" y="148"/>
                  </a:lnTo>
                  <a:lnTo>
                    <a:pt x="141" y="254"/>
                  </a:lnTo>
                  <a:lnTo>
                    <a:pt x="133" y="401"/>
                  </a:lnTo>
                  <a:lnTo>
                    <a:pt x="137" y="593"/>
                  </a:lnTo>
                  <a:lnTo>
                    <a:pt x="158" y="839"/>
                  </a:lnTo>
                  <a:lnTo>
                    <a:pt x="38" y="839"/>
                  </a:lnTo>
                  <a:lnTo>
                    <a:pt x="34" y="814"/>
                  </a:lnTo>
                  <a:lnTo>
                    <a:pt x="24" y="746"/>
                  </a:lnTo>
                  <a:lnTo>
                    <a:pt x="12" y="645"/>
                  </a:lnTo>
                  <a:lnTo>
                    <a:pt x="3" y="521"/>
                  </a:lnTo>
                  <a:lnTo>
                    <a:pt x="0" y="384"/>
                  </a:lnTo>
                  <a:lnTo>
                    <a:pt x="6" y="244"/>
                  </a:lnTo>
                  <a:lnTo>
                    <a:pt x="29" y="114"/>
                  </a:lnTo>
                  <a:lnTo>
                    <a:pt x="68" y="0"/>
                  </a:lnTo>
                  <a:lnTo>
                    <a:pt x="212" y="6"/>
                  </a:lnTo>
                  <a:close/>
                </a:path>
              </a:pathLst>
            </a:custGeom>
            <a:solidFill>
              <a:srgbClr val="808080">
                <a:alpha val="100000"/>
              </a:srgbClr>
            </a:solidFill>
            <a:ln w="9525">
              <a:noFill/>
            </a:ln>
          </p:spPr>
          <p:txBody>
            <a:bodyPr/>
            <a:p>
              <a:endParaRPr lang="zh-CN" altLang="en-US"/>
            </a:p>
          </p:txBody>
        </p:sp>
        <p:sp>
          <p:nvSpPr>
            <p:cNvPr id="98520" name="Freeform 45"/>
            <p:cNvSpPr/>
            <p:nvPr/>
          </p:nvSpPr>
          <p:spPr>
            <a:xfrm>
              <a:off x="6406" y="13636"/>
              <a:ext cx="137" cy="656"/>
            </a:xfrm>
            <a:custGeom>
              <a:avLst/>
              <a:gdLst>
                <a:gd name="txL" fmla="*/ 0 w 137"/>
                <a:gd name="txT" fmla="*/ 0 h 656"/>
                <a:gd name="txR" fmla="*/ 137 w 137"/>
                <a:gd name="txB" fmla="*/ 656 h 656"/>
              </a:gdLst>
              <a:ahLst/>
              <a:cxnLst>
                <a:cxn ang="0">
                  <a:pos x="43" y="12"/>
                </a:cxn>
                <a:cxn ang="0">
                  <a:pos x="39" y="25"/>
                </a:cxn>
                <a:cxn ang="0">
                  <a:pos x="30" y="62"/>
                </a:cxn>
                <a:cxn ang="0">
                  <a:pos x="19" y="122"/>
                </a:cxn>
                <a:cxn ang="0">
                  <a:pos x="7" y="199"/>
                </a:cxn>
                <a:cxn ang="0">
                  <a:pos x="0" y="294"/>
                </a:cxn>
                <a:cxn ang="0">
                  <a:pos x="1" y="403"/>
                </a:cxn>
                <a:cxn ang="0">
                  <a:pos x="12" y="524"/>
                </a:cxn>
                <a:cxn ang="0">
                  <a:pos x="38" y="656"/>
                </a:cxn>
                <a:cxn ang="0">
                  <a:pos x="132" y="650"/>
                </a:cxn>
                <a:cxn ang="0">
                  <a:pos x="127" y="631"/>
                </a:cxn>
                <a:cxn ang="0">
                  <a:pos x="119" y="578"/>
                </a:cxn>
                <a:cxn ang="0">
                  <a:pos x="107" y="499"/>
                </a:cxn>
                <a:cxn ang="0">
                  <a:pos x="97" y="403"/>
                </a:cxn>
                <a:cxn ang="0">
                  <a:pos x="92" y="297"/>
                </a:cxn>
                <a:cxn ang="0">
                  <a:pos x="94" y="192"/>
                </a:cxn>
                <a:cxn ang="0">
                  <a:pos x="108" y="91"/>
                </a:cxn>
                <a:cxn ang="0">
                  <a:pos x="137" y="7"/>
                </a:cxn>
                <a:cxn ang="0">
                  <a:pos x="137" y="6"/>
                </a:cxn>
                <a:cxn ang="0">
                  <a:pos x="137" y="4"/>
                </a:cxn>
                <a:cxn ang="0">
                  <a:pos x="135" y="2"/>
                </a:cxn>
                <a:cxn ang="0">
                  <a:pos x="129" y="0"/>
                </a:cxn>
                <a:cxn ang="0">
                  <a:pos x="119" y="0"/>
                </a:cxn>
                <a:cxn ang="0">
                  <a:pos x="101" y="1"/>
                </a:cxn>
                <a:cxn ang="0">
                  <a:pos x="77" y="5"/>
                </a:cxn>
                <a:cxn ang="0">
                  <a:pos x="43" y="12"/>
                </a:cxn>
              </a:cxnLst>
              <a:rect l="txL" t="txT" r="txR" b="txB"/>
              <a:pathLst>
                <a:path w="137" h="656">
                  <a:moveTo>
                    <a:pt x="43" y="12"/>
                  </a:moveTo>
                  <a:lnTo>
                    <a:pt x="39" y="25"/>
                  </a:lnTo>
                  <a:lnTo>
                    <a:pt x="30" y="62"/>
                  </a:lnTo>
                  <a:lnTo>
                    <a:pt x="19" y="122"/>
                  </a:lnTo>
                  <a:lnTo>
                    <a:pt x="7" y="199"/>
                  </a:lnTo>
                  <a:lnTo>
                    <a:pt x="0" y="294"/>
                  </a:lnTo>
                  <a:lnTo>
                    <a:pt x="1" y="403"/>
                  </a:lnTo>
                  <a:lnTo>
                    <a:pt x="12" y="524"/>
                  </a:lnTo>
                  <a:lnTo>
                    <a:pt x="38" y="656"/>
                  </a:lnTo>
                  <a:lnTo>
                    <a:pt x="132" y="650"/>
                  </a:lnTo>
                  <a:lnTo>
                    <a:pt x="127" y="631"/>
                  </a:lnTo>
                  <a:lnTo>
                    <a:pt x="119" y="578"/>
                  </a:lnTo>
                  <a:lnTo>
                    <a:pt x="107" y="499"/>
                  </a:lnTo>
                  <a:lnTo>
                    <a:pt x="97" y="403"/>
                  </a:lnTo>
                  <a:lnTo>
                    <a:pt x="92" y="297"/>
                  </a:lnTo>
                  <a:lnTo>
                    <a:pt x="94" y="192"/>
                  </a:lnTo>
                  <a:lnTo>
                    <a:pt x="108" y="91"/>
                  </a:lnTo>
                  <a:lnTo>
                    <a:pt x="137" y="7"/>
                  </a:lnTo>
                  <a:lnTo>
                    <a:pt x="137" y="6"/>
                  </a:lnTo>
                  <a:lnTo>
                    <a:pt x="137" y="4"/>
                  </a:lnTo>
                  <a:lnTo>
                    <a:pt x="135" y="2"/>
                  </a:lnTo>
                  <a:lnTo>
                    <a:pt x="129" y="0"/>
                  </a:lnTo>
                  <a:lnTo>
                    <a:pt x="119" y="0"/>
                  </a:lnTo>
                  <a:lnTo>
                    <a:pt x="101" y="1"/>
                  </a:lnTo>
                  <a:lnTo>
                    <a:pt x="77" y="5"/>
                  </a:lnTo>
                  <a:lnTo>
                    <a:pt x="43" y="12"/>
                  </a:lnTo>
                  <a:close/>
                </a:path>
              </a:pathLst>
            </a:custGeom>
            <a:solidFill>
              <a:srgbClr val="808080">
                <a:alpha val="100000"/>
              </a:srgbClr>
            </a:solidFill>
            <a:ln w="9525">
              <a:noFill/>
            </a:ln>
          </p:spPr>
          <p:txBody>
            <a:bodyPr/>
            <a:p>
              <a:endParaRPr lang="zh-CN" altLang="en-US"/>
            </a:p>
          </p:txBody>
        </p:sp>
        <p:sp>
          <p:nvSpPr>
            <p:cNvPr id="98521" name="Freeform 46"/>
            <p:cNvSpPr/>
            <p:nvPr/>
          </p:nvSpPr>
          <p:spPr>
            <a:xfrm>
              <a:off x="6412" y="13680"/>
              <a:ext cx="116" cy="560"/>
            </a:xfrm>
            <a:custGeom>
              <a:avLst/>
              <a:gdLst>
                <a:gd name="txL" fmla="*/ 0 w 116"/>
                <a:gd name="txT" fmla="*/ 0 h 560"/>
                <a:gd name="txR" fmla="*/ 116 w 116"/>
                <a:gd name="txB" fmla="*/ 560 h 560"/>
              </a:gdLst>
              <a:ahLst/>
              <a:cxnLst>
                <a:cxn ang="0">
                  <a:pos x="36" y="11"/>
                </a:cxn>
                <a:cxn ang="0">
                  <a:pos x="33" y="21"/>
                </a:cxn>
                <a:cxn ang="0">
                  <a:pos x="24" y="53"/>
                </a:cxn>
                <a:cxn ang="0">
                  <a:pos x="15" y="103"/>
                </a:cxn>
                <a:cxn ang="0">
                  <a:pos x="5" y="169"/>
                </a:cxn>
                <a:cxn ang="0">
                  <a:pos x="0" y="250"/>
                </a:cxn>
                <a:cxn ang="0">
                  <a:pos x="1" y="344"/>
                </a:cxn>
                <a:cxn ang="0">
                  <a:pos x="10" y="448"/>
                </a:cxn>
                <a:cxn ang="0">
                  <a:pos x="32" y="560"/>
                </a:cxn>
                <a:cxn ang="0">
                  <a:pos x="112" y="555"/>
                </a:cxn>
                <a:cxn ang="0">
                  <a:pos x="108" y="538"/>
                </a:cxn>
                <a:cxn ang="0">
                  <a:pos x="101" y="493"/>
                </a:cxn>
                <a:cxn ang="0">
                  <a:pos x="91" y="426"/>
                </a:cxn>
                <a:cxn ang="0">
                  <a:pos x="82" y="344"/>
                </a:cxn>
                <a:cxn ang="0">
                  <a:pos x="77" y="255"/>
                </a:cxn>
                <a:cxn ang="0">
                  <a:pos x="79" y="164"/>
                </a:cxn>
                <a:cxn ang="0">
                  <a:pos x="91" y="79"/>
                </a:cxn>
                <a:cxn ang="0">
                  <a:pos x="116" y="6"/>
                </a:cxn>
                <a:cxn ang="0">
                  <a:pos x="116" y="5"/>
                </a:cxn>
                <a:cxn ang="0">
                  <a:pos x="116" y="4"/>
                </a:cxn>
                <a:cxn ang="0">
                  <a:pos x="114" y="2"/>
                </a:cxn>
                <a:cxn ang="0">
                  <a:pos x="109" y="0"/>
                </a:cxn>
                <a:cxn ang="0">
                  <a:pos x="100" y="0"/>
                </a:cxn>
                <a:cxn ang="0">
                  <a:pos x="86" y="1"/>
                </a:cxn>
                <a:cxn ang="0">
                  <a:pos x="65" y="4"/>
                </a:cxn>
                <a:cxn ang="0">
                  <a:pos x="36" y="11"/>
                </a:cxn>
              </a:cxnLst>
              <a:rect l="txL" t="txT" r="txR" b="txB"/>
              <a:pathLst>
                <a:path w="116" h="560">
                  <a:moveTo>
                    <a:pt x="36" y="11"/>
                  </a:moveTo>
                  <a:lnTo>
                    <a:pt x="33" y="21"/>
                  </a:lnTo>
                  <a:lnTo>
                    <a:pt x="24" y="53"/>
                  </a:lnTo>
                  <a:lnTo>
                    <a:pt x="15" y="103"/>
                  </a:lnTo>
                  <a:lnTo>
                    <a:pt x="5" y="169"/>
                  </a:lnTo>
                  <a:lnTo>
                    <a:pt x="0" y="250"/>
                  </a:lnTo>
                  <a:lnTo>
                    <a:pt x="1" y="344"/>
                  </a:lnTo>
                  <a:lnTo>
                    <a:pt x="10" y="448"/>
                  </a:lnTo>
                  <a:lnTo>
                    <a:pt x="32" y="560"/>
                  </a:lnTo>
                  <a:lnTo>
                    <a:pt x="112" y="555"/>
                  </a:lnTo>
                  <a:lnTo>
                    <a:pt x="108" y="538"/>
                  </a:lnTo>
                  <a:lnTo>
                    <a:pt x="101" y="493"/>
                  </a:lnTo>
                  <a:lnTo>
                    <a:pt x="91" y="426"/>
                  </a:lnTo>
                  <a:lnTo>
                    <a:pt x="82" y="344"/>
                  </a:lnTo>
                  <a:lnTo>
                    <a:pt x="77" y="255"/>
                  </a:lnTo>
                  <a:lnTo>
                    <a:pt x="79" y="164"/>
                  </a:lnTo>
                  <a:lnTo>
                    <a:pt x="91" y="79"/>
                  </a:lnTo>
                  <a:lnTo>
                    <a:pt x="116" y="6"/>
                  </a:lnTo>
                  <a:lnTo>
                    <a:pt x="116" y="5"/>
                  </a:lnTo>
                  <a:lnTo>
                    <a:pt x="116" y="4"/>
                  </a:lnTo>
                  <a:lnTo>
                    <a:pt x="114" y="2"/>
                  </a:lnTo>
                  <a:lnTo>
                    <a:pt x="109" y="0"/>
                  </a:lnTo>
                  <a:lnTo>
                    <a:pt x="100" y="0"/>
                  </a:lnTo>
                  <a:lnTo>
                    <a:pt x="86" y="1"/>
                  </a:lnTo>
                  <a:lnTo>
                    <a:pt x="65" y="4"/>
                  </a:lnTo>
                  <a:lnTo>
                    <a:pt x="36" y="11"/>
                  </a:lnTo>
                  <a:close/>
                </a:path>
              </a:pathLst>
            </a:custGeom>
            <a:solidFill>
              <a:srgbClr val="808080">
                <a:alpha val="100000"/>
              </a:srgbClr>
            </a:solidFill>
            <a:ln w="9525">
              <a:noFill/>
            </a:ln>
          </p:spPr>
          <p:txBody>
            <a:bodyPr/>
            <a:p>
              <a:endParaRPr lang="zh-CN" altLang="en-US"/>
            </a:p>
          </p:txBody>
        </p:sp>
        <p:sp>
          <p:nvSpPr>
            <p:cNvPr id="98522" name="Freeform 47"/>
            <p:cNvSpPr/>
            <p:nvPr/>
          </p:nvSpPr>
          <p:spPr>
            <a:xfrm>
              <a:off x="6417" y="13724"/>
              <a:ext cx="97" cy="463"/>
            </a:xfrm>
            <a:custGeom>
              <a:avLst/>
              <a:gdLst>
                <a:gd name="txL" fmla="*/ 0 w 97"/>
                <a:gd name="txT" fmla="*/ 0 h 463"/>
                <a:gd name="txR" fmla="*/ 97 w 97"/>
                <a:gd name="txB" fmla="*/ 463 h 463"/>
              </a:gdLst>
              <a:ahLst/>
              <a:cxnLst>
                <a:cxn ang="0">
                  <a:pos x="30" y="9"/>
                </a:cxn>
                <a:cxn ang="0">
                  <a:pos x="27" y="17"/>
                </a:cxn>
                <a:cxn ang="0">
                  <a:pos x="20" y="44"/>
                </a:cxn>
                <a:cxn ang="0">
                  <a:pos x="12" y="85"/>
                </a:cxn>
                <a:cxn ang="0">
                  <a:pos x="4" y="140"/>
                </a:cxn>
                <a:cxn ang="0">
                  <a:pos x="0" y="207"/>
                </a:cxn>
                <a:cxn ang="0">
                  <a:pos x="0" y="285"/>
                </a:cxn>
                <a:cxn ang="0">
                  <a:pos x="9" y="370"/>
                </a:cxn>
                <a:cxn ang="0">
                  <a:pos x="26" y="463"/>
                </a:cxn>
                <a:cxn ang="0">
                  <a:pos x="93" y="460"/>
                </a:cxn>
                <a:cxn ang="0">
                  <a:pos x="89" y="446"/>
                </a:cxn>
                <a:cxn ang="0">
                  <a:pos x="83" y="408"/>
                </a:cxn>
                <a:cxn ang="0">
                  <a:pos x="75" y="353"/>
                </a:cxn>
                <a:cxn ang="0">
                  <a:pos x="68" y="285"/>
                </a:cxn>
                <a:cxn ang="0">
                  <a:pos x="65" y="211"/>
                </a:cxn>
                <a:cxn ang="0">
                  <a:pos x="67" y="136"/>
                </a:cxn>
                <a:cxn ang="0">
                  <a:pos x="76" y="65"/>
                </a:cxn>
                <a:cxn ang="0">
                  <a:pos x="97" y="5"/>
                </a:cxn>
                <a:cxn ang="0">
                  <a:pos x="97" y="4"/>
                </a:cxn>
                <a:cxn ang="0">
                  <a:pos x="97" y="3"/>
                </a:cxn>
                <a:cxn ang="0">
                  <a:pos x="95" y="1"/>
                </a:cxn>
                <a:cxn ang="0">
                  <a:pos x="91" y="0"/>
                </a:cxn>
                <a:cxn ang="0">
                  <a:pos x="84" y="0"/>
                </a:cxn>
                <a:cxn ang="0">
                  <a:pos x="71" y="0"/>
                </a:cxn>
                <a:cxn ang="0">
                  <a:pos x="54" y="3"/>
                </a:cxn>
                <a:cxn ang="0">
                  <a:pos x="30" y="9"/>
                </a:cxn>
              </a:cxnLst>
              <a:rect l="txL" t="txT" r="txR" b="txB"/>
              <a:pathLst>
                <a:path w="97" h="463">
                  <a:moveTo>
                    <a:pt x="30" y="9"/>
                  </a:moveTo>
                  <a:lnTo>
                    <a:pt x="27" y="17"/>
                  </a:lnTo>
                  <a:lnTo>
                    <a:pt x="20" y="44"/>
                  </a:lnTo>
                  <a:lnTo>
                    <a:pt x="12" y="85"/>
                  </a:lnTo>
                  <a:lnTo>
                    <a:pt x="4" y="140"/>
                  </a:lnTo>
                  <a:lnTo>
                    <a:pt x="0" y="207"/>
                  </a:lnTo>
                  <a:lnTo>
                    <a:pt x="0" y="285"/>
                  </a:lnTo>
                  <a:lnTo>
                    <a:pt x="9" y="370"/>
                  </a:lnTo>
                  <a:lnTo>
                    <a:pt x="26" y="463"/>
                  </a:lnTo>
                  <a:lnTo>
                    <a:pt x="93" y="460"/>
                  </a:lnTo>
                  <a:lnTo>
                    <a:pt x="89" y="446"/>
                  </a:lnTo>
                  <a:lnTo>
                    <a:pt x="83" y="408"/>
                  </a:lnTo>
                  <a:lnTo>
                    <a:pt x="75" y="353"/>
                  </a:lnTo>
                  <a:lnTo>
                    <a:pt x="68" y="285"/>
                  </a:lnTo>
                  <a:lnTo>
                    <a:pt x="65" y="211"/>
                  </a:lnTo>
                  <a:lnTo>
                    <a:pt x="67" y="136"/>
                  </a:lnTo>
                  <a:lnTo>
                    <a:pt x="76" y="65"/>
                  </a:lnTo>
                  <a:lnTo>
                    <a:pt x="97" y="5"/>
                  </a:lnTo>
                  <a:lnTo>
                    <a:pt x="97" y="4"/>
                  </a:lnTo>
                  <a:lnTo>
                    <a:pt x="97" y="3"/>
                  </a:lnTo>
                  <a:lnTo>
                    <a:pt x="95" y="1"/>
                  </a:lnTo>
                  <a:lnTo>
                    <a:pt x="91" y="0"/>
                  </a:lnTo>
                  <a:lnTo>
                    <a:pt x="84" y="0"/>
                  </a:lnTo>
                  <a:lnTo>
                    <a:pt x="71" y="0"/>
                  </a:lnTo>
                  <a:lnTo>
                    <a:pt x="54" y="3"/>
                  </a:lnTo>
                  <a:lnTo>
                    <a:pt x="30" y="9"/>
                  </a:lnTo>
                  <a:close/>
                </a:path>
              </a:pathLst>
            </a:custGeom>
            <a:solidFill>
              <a:srgbClr val="808080">
                <a:alpha val="100000"/>
              </a:srgbClr>
            </a:solidFill>
            <a:ln w="9525">
              <a:noFill/>
            </a:ln>
          </p:spPr>
          <p:txBody>
            <a:bodyPr/>
            <a:p>
              <a:endParaRPr lang="zh-CN" altLang="en-US"/>
            </a:p>
          </p:txBody>
        </p:sp>
        <p:sp>
          <p:nvSpPr>
            <p:cNvPr id="98523" name="Freeform 48"/>
            <p:cNvSpPr/>
            <p:nvPr/>
          </p:nvSpPr>
          <p:spPr>
            <a:xfrm>
              <a:off x="6422" y="13768"/>
              <a:ext cx="77" cy="367"/>
            </a:xfrm>
            <a:custGeom>
              <a:avLst/>
              <a:gdLst>
                <a:gd name="txL" fmla="*/ 0 w 77"/>
                <a:gd name="txT" fmla="*/ 0 h 367"/>
                <a:gd name="txR" fmla="*/ 77 w 77"/>
                <a:gd name="txB" fmla="*/ 367 h 367"/>
              </a:gdLst>
              <a:ahLst/>
              <a:cxnLst>
                <a:cxn ang="0">
                  <a:pos x="24" y="8"/>
                </a:cxn>
                <a:cxn ang="0">
                  <a:pos x="22" y="15"/>
                </a:cxn>
                <a:cxn ang="0">
                  <a:pos x="17" y="36"/>
                </a:cxn>
                <a:cxn ang="0">
                  <a:pos x="10" y="68"/>
                </a:cxn>
                <a:cxn ang="0">
                  <a:pos x="4" y="112"/>
                </a:cxn>
                <a:cxn ang="0">
                  <a:pos x="0" y="164"/>
                </a:cxn>
                <a:cxn ang="0">
                  <a:pos x="0" y="226"/>
                </a:cxn>
                <a:cxn ang="0">
                  <a:pos x="7" y="294"/>
                </a:cxn>
                <a:cxn ang="0">
                  <a:pos x="21" y="367"/>
                </a:cxn>
                <a:cxn ang="0">
                  <a:pos x="74" y="364"/>
                </a:cxn>
                <a:cxn ang="0">
                  <a:pos x="71" y="353"/>
                </a:cxn>
                <a:cxn ang="0">
                  <a:pos x="66" y="323"/>
                </a:cxn>
                <a:cxn ang="0">
                  <a:pos x="60" y="280"/>
                </a:cxn>
                <a:cxn ang="0">
                  <a:pos x="54" y="226"/>
                </a:cxn>
                <a:cxn ang="0">
                  <a:pos x="51" y="168"/>
                </a:cxn>
                <a:cxn ang="0">
                  <a:pos x="53" y="107"/>
                </a:cxn>
                <a:cxn ang="0">
                  <a:pos x="61" y="52"/>
                </a:cxn>
                <a:cxn ang="0">
                  <a:pos x="77" y="5"/>
                </a:cxn>
                <a:cxn ang="0">
                  <a:pos x="77" y="5"/>
                </a:cxn>
                <a:cxn ang="0">
                  <a:pos x="77" y="2"/>
                </a:cxn>
                <a:cxn ang="0">
                  <a:pos x="76" y="1"/>
                </a:cxn>
                <a:cxn ang="0">
                  <a:pos x="72" y="0"/>
                </a:cxn>
                <a:cxn ang="0">
                  <a:pos x="66" y="0"/>
                </a:cxn>
                <a:cxn ang="0">
                  <a:pos x="56" y="1"/>
                </a:cxn>
                <a:cxn ang="0">
                  <a:pos x="43" y="4"/>
                </a:cxn>
                <a:cxn ang="0">
                  <a:pos x="24" y="8"/>
                </a:cxn>
              </a:cxnLst>
              <a:rect l="txL" t="txT" r="txR" b="txB"/>
              <a:pathLst>
                <a:path w="77" h="367">
                  <a:moveTo>
                    <a:pt x="24" y="8"/>
                  </a:moveTo>
                  <a:lnTo>
                    <a:pt x="22" y="15"/>
                  </a:lnTo>
                  <a:lnTo>
                    <a:pt x="17" y="36"/>
                  </a:lnTo>
                  <a:lnTo>
                    <a:pt x="10" y="68"/>
                  </a:lnTo>
                  <a:lnTo>
                    <a:pt x="4" y="112"/>
                  </a:lnTo>
                  <a:lnTo>
                    <a:pt x="0" y="164"/>
                  </a:lnTo>
                  <a:lnTo>
                    <a:pt x="0" y="226"/>
                  </a:lnTo>
                  <a:lnTo>
                    <a:pt x="7" y="294"/>
                  </a:lnTo>
                  <a:lnTo>
                    <a:pt x="21" y="367"/>
                  </a:lnTo>
                  <a:lnTo>
                    <a:pt x="74" y="364"/>
                  </a:lnTo>
                  <a:lnTo>
                    <a:pt x="71" y="353"/>
                  </a:lnTo>
                  <a:lnTo>
                    <a:pt x="66" y="323"/>
                  </a:lnTo>
                  <a:lnTo>
                    <a:pt x="60" y="280"/>
                  </a:lnTo>
                  <a:lnTo>
                    <a:pt x="54" y="226"/>
                  </a:lnTo>
                  <a:lnTo>
                    <a:pt x="51" y="168"/>
                  </a:lnTo>
                  <a:lnTo>
                    <a:pt x="53" y="107"/>
                  </a:lnTo>
                  <a:lnTo>
                    <a:pt x="61" y="52"/>
                  </a:lnTo>
                  <a:lnTo>
                    <a:pt x="77" y="5"/>
                  </a:lnTo>
                  <a:lnTo>
                    <a:pt x="77" y="2"/>
                  </a:lnTo>
                  <a:lnTo>
                    <a:pt x="76" y="1"/>
                  </a:lnTo>
                  <a:lnTo>
                    <a:pt x="72" y="0"/>
                  </a:lnTo>
                  <a:lnTo>
                    <a:pt x="66" y="0"/>
                  </a:lnTo>
                  <a:lnTo>
                    <a:pt x="56" y="1"/>
                  </a:lnTo>
                  <a:lnTo>
                    <a:pt x="43" y="4"/>
                  </a:lnTo>
                  <a:lnTo>
                    <a:pt x="24" y="8"/>
                  </a:lnTo>
                  <a:close/>
                </a:path>
              </a:pathLst>
            </a:custGeom>
            <a:solidFill>
              <a:srgbClr val="808080">
                <a:alpha val="100000"/>
              </a:srgbClr>
            </a:solidFill>
            <a:ln w="9525">
              <a:noFill/>
            </a:ln>
          </p:spPr>
          <p:txBody>
            <a:bodyPr/>
            <a:p>
              <a:endParaRPr lang="zh-CN" altLang="en-US"/>
            </a:p>
          </p:txBody>
        </p:sp>
        <p:sp>
          <p:nvSpPr>
            <p:cNvPr id="98524" name="Freeform 49"/>
            <p:cNvSpPr/>
            <p:nvPr/>
          </p:nvSpPr>
          <p:spPr>
            <a:xfrm>
              <a:off x="6428" y="13813"/>
              <a:ext cx="56" cy="271"/>
            </a:xfrm>
            <a:custGeom>
              <a:avLst/>
              <a:gdLst>
                <a:gd name="txL" fmla="*/ 0 w 56"/>
                <a:gd name="txT" fmla="*/ 0 h 271"/>
                <a:gd name="txR" fmla="*/ 56 w 56"/>
                <a:gd name="txB" fmla="*/ 271 h 271"/>
              </a:gdLst>
              <a:ahLst/>
              <a:cxnLst>
                <a:cxn ang="0">
                  <a:pos x="17" y="5"/>
                </a:cxn>
                <a:cxn ang="0">
                  <a:pos x="16" y="10"/>
                </a:cxn>
                <a:cxn ang="0">
                  <a:pos x="12" y="25"/>
                </a:cxn>
                <a:cxn ang="0">
                  <a:pos x="6" y="49"/>
                </a:cxn>
                <a:cxn ang="0">
                  <a:pos x="2" y="82"/>
                </a:cxn>
                <a:cxn ang="0">
                  <a:pos x="0" y="122"/>
                </a:cxn>
                <a:cxn ang="0">
                  <a:pos x="0" y="166"/>
                </a:cxn>
                <a:cxn ang="0">
                  <a:pos x="4" y="217"/>
                </a:cxn>
                <a:cxn ang="0">
                  <a:pos x="15" y="271"/>
                </a:cxn>
                <a:cxn ang="0">
                  <a:pos x="54" y="268"/>
                </a:cxn>
                <a:cxn ang="0">
                  <a:pos x="52" y="261"/>
                </a:cxn>
                <a:cxn ang="0">
                  <a:pos x="48" y="238"/>
                </a:cxn>
                <a:cxn ang="0">
                  <a:pos x="44" y="206"/>
                </a:cxn>
                <a:cxn ang="0">
                  <a:pos x="40" y="166"/>
                </a:cxn>
                <a:cxn ang="0">
                  <a:pos x="37" y="123"/>
                </a:cxn>
                <a:cxn ang="0">
                  <a:pos x="39" y="78"/>
                </a:cxn>
                <a:cxn ang="0">
                  <a:pos x="44" y="37"/>
                </a:cxn>
                <a:cxn ang="0">
                  <a:pos x="56" y="3"/>
                </a:cxn>
                <a:cxn ang="0">
                  <a:pos x="56" y="3"/>
                </a:cxn>
                <a:cxn ang="0">
                  <a:pos x="56" y="2"/>
                </a:cxn>
                <a:cxn ang="0">
                  <a:pos x="55" y="1"/>
                </a:cxn>
                <a:cxn ang="0">
                  <a:pos x="52" y="0"/>
                </a:cxn>
                <a:cxn ang="0">
                  <a:pos x="48" y="0"/>
                </a:cxn>
                <a:cxn ang="0">
                  <a:pos x="42" y="0"/>
                </a:cxn>
                <a:cxn ang="0">
                  <a:pos x="31" y="2"/>
                </a:cxn>
                <a:cxn ang="0">
                  <a:pos x="17" y="5"/>
                </a:cxn>
              </a:cxnLst>
              <a:rect l="txL" t="txT" r="txR" b="txB"/>
              <a:pathLst>
                <a:path w="56" h="271">
                  <a:moveTo>
                    <a:pt x="17" y="5"/>
                  </a:moveTo>
                  <a:lnTo>
                    <a:pt x="16" y="10"/>
                  </a:lnTo>
                  <a:lnTo>
                    <a:pt x="12" y="25"/>
                  </a:lnTo>
                  <a:lnTo>
                    <a:pt x="6" y="49"/>
                  </a:lnTo>
                  <a:lnTo>
                    <a:pt x="2" y="82"/>
                  </a:lnTo>
                  <a:lnTo>
                    <a:pt x="0" y="122"/>
                  </a:lnTo>
                  <a:lnTo>
                    <a:pt x="0" y="166"/>
                  </a:lnTo>
                  <a:lnTo>
                    <a:pt x="4" y="217"/>
                  </a:lnTo>
                  <a:lnTo>
                    <a:pt x="15" y="271"/>
                  </a:lnTo>
                  <a:lnTo>
                    <a:pt x="54" y="268"/>
                  </a:lnTo>
                  <a:lnTo>
                    <a:pt x="52" y="261"/>
                  </a:lnTo>
                  <a:lnTo>
                    <a:pt x="48" y="238"/>
                  </a:lnTo>
                  <a:lnTo>
                    <a:pt x="44" y="206"/>
                  </a:lnTo>
                  <a:lnTo>
                    <a:pt x="40" y="166"/>
                  </a:lnTo>
                  <a:lnTo>
                    <a:pt x="37" y="123"/>
                  </a:lnTo>
                  <a:lnTo>
                    <a:pt x="39" y="78"/>
                  </a:lnTo>
                  <a:lnTo>
                    <a:pt x="44" y="37"/>
                  </a:lnTo>
                  <a:lnTo>
                    <a:pt x="56" y="3"/>
                  </a:lnTo>
                  <a:lnTo>
                    <a:pt x="56" y="2"/>
                  </a:lnTo>
                  <a:lnTo>
                    <a:pt x="55" y="1"/>
                  </a:lnTo>
                  <a:lnTo>
                    <a:pt x="52" y="0"/>
                  </a:lnTo>
                  <a:lnTo>
                    <a:pt x="48" y="0"/>
                  </a:lnTo>
                  <a:lnTo>
                    <a:pt x="42" y="0"/>
                  </a:lnTo>
                  <a:lnTo>
                    <a:pt x="31" y="2"/>
                  </a:lnTo>
                  <a:lnTo>
                    <a:pt x="17" y="5"/>
                  </a:lnTo>
                  <a:close/>
                </a:path>
              </a:pathLst>
            </a:custGeom>
            <a:solidFill>
              <a:srgbClr val="808080">
                <a:alpha val="100000"/>
              </a:srgbClr>
            </a:solidFill>
            <a:ln w="9525">
              <a:noFill/>
            </a:ln>
          </p:spPr>
          <p:txBody>
            <a:bodyPr/>
            <a:p>
              <a:endParaRPr lang="zh-CN" altLang="en-US"/>
            </a:p>
          </p:txBody>
        </p:sp>
        <p:sp>
          <p:nvSpPr>
            <p:cNvPr id="98525" name="Freeform 50"/>
            <p:cNvSpPr/>
            <p:nvPr/>
          </p:nvSpPr>
          <p:spPr>
            <a:xfrm>
              <a:off x="7211" y="13549"/>
              <a:ext cx="186" cy="732"/>
            </a:xfrm>
            <a:custGeom>
              <a:avLst/>
              <a:gdLst>
                <a:gd name="txL" fmla="*/ 0 w 186"/>
                <a:gd name="txT" fmla="*/ 0 h 732"/>
                <a:gd name="txR" fmla="*/ 186 w 186"/>
                <a:gd name="txB" fmla="*/ 732 h 732"/>
              </a:gdLst>
              <a:ahLst/>
              <a:cxnLst>
                <a:cxn ang="0">
                  <a:pos x="186" y="6"/>
                </a:cxn>
                <a:cxn ang="0">
                  <a:pos x="182" y="11"/>
                </a:cxn>
                <a:cxn ang="0">
                  <a:pos x="169" y="29"/>
                </a:cxn>
                <a:cxn ang="0">
                  <a:pos x="153" y="67"/>
                </a:cxn>
                <a:cxn ang="0">
                  <a:pos x="137" y="130"/>
                </a:cxn>
                <a:cxn ang="0">
                  <a:pos x="124" y="221"/>
                </a:cxn>
                <a:cxn ang="0">
                  <a:pos x="117" y="350"/>
                </a:cxn>
                <a:cxn ang="0">
                  <a:pos x="122" y="517"/>
                </a:cxn>
                <a:cxn ang="0">
                  <a:pos x="139" y="732"/>
                </a:cxn>
                <a:cxn ang="0">
                  <a:pos x="34" y="732"/>
                </a:cxn>
                <a:cxn ang="0">
                  <a:pos x="31" y="711"/>
                </a:cxn>
                <a:cxn ang="0">
                  <a:pos x="22" y="651"/>
                </a:cxn>
                <a:cxn ang="0">
                  <a:pos x="12" y="563"/>
                </a:cxn>
                <a:cxn ang="0">
                  <a:pos x="3" y="454"/>
                </a:cxn>
                <a:cxn ang="0">
                  <a:pos x="0" y="335"/>
                </a:cxn>
                <a:cxn ang="0">
                  <a:pos x="6" y="213"/>
                </a:cxn>
                <a:cxn ang="0">
                  <a:pos x="25" y="98"/>
                </a:cxn>
                <a:cxn ang="0">
                  <a:pos x="60" y="0"/>
                </a:cxn>
                <a:cxn ang="0">
                  <a:pos x="186" y="6"/>
                </a:cxn>
              </a:cxnLst>
              <a:rect l="txL" t="txT" r="txR" b="txB"/>
              <a:pathLst>
                <a:path w="186" h="732">
                  <a:moveTo>
                    <a:pt x="186" y="6"/>
                  </a:moveTo>
                  <a:lnTo>
                    <a:pt x="182" y="11"/>
                  </a:lnTo>
                  <a:lnTo>
                    <a:pt x="169" y="29"/>
                  </a:lnTo>
                  <a:lnTo>
                    <a:pt x="153" y="67"/>
                  </a:lnTo>
                  <a:lnTo>
                    <a:pt x="137" y="130"/>
                  </a:lnTo>
                  <a:lnTo>
                    <a:pt x="124" y="221"/>
                  </a:lnTo>
                  <a:lnTo>
                    <a:pt x="117" y="350"/>
                  </a:lnTo>
                  <a:lnTo>
                    <a:pt x="122" y="517"/>
                  </a:lnTo>
                  <a:lnTo>
                    <a:pt x="139" y="732"/>
                  </a:lnTo>
                  <a:lnTo>
                    <a:pt x="34" y="732"/>
                  </a:lnTo>
                  <a:lnTo>
                    <a:pt x="31" y="711"/>
                  </a:lnTo>
                  <a:lnTo>
                    <a:pt x="22" y="651"/>
                  </a:lnTo>
                  <a:lnTo>
                    <a:pt x="12" y="563"/>
                  </a:lnTo>
                  <a:lnTo>
                    <a:pt x="3" y="454"/>
                  </a:lnTo>
                  <a:lnTo>
                    <a:pt x="0" y="335"/>
                  </a:lnTo>
                  <a:lnTo>
                    <a:pt x="6" y="213"/>
                  </a:lnTo>
                  <a:lnTo>
                    <a:pt x="25" y="98"/>
                  </a:lnTo>
                  <a:lnTo>
                    <a:pt x="60" y="0"/>
                  </a:lnTo>
                  <a:lnTo>
                    <a:pt x="186" y="6"/>
                  </a:lnTo>
                  <a:close/>
                </a:path>
              </a:pathLst>
            </a:custGeom>
            <a:solidFill>
              <a:srgbClr val="808080">
                <a:alpha val="100000"/>
              </a:srgbClr>
            </a:solidFill>
            <a:ln w="9525">
              <a:noFill/>
            </a:ln>
          </p:spPr>
          <p:txBody>
            <a:bodyPr/>
            <a:p>
              <a:endParaRPr lang="zh-CN" altLang="en-US"/>
            </a:p>
          </p:txBody>
        </p:sp>
        <p:sp>
          <p:nvSpPr>
            <p:cNvPr id="98526" name="Freeform 51"/>
            <p:cNvSpPr/>
            <p:nvPr/>
          </p:nvSpPr>
          <p:spPr>
            <a:xfrm>
              <a:off x="7219" y="13600"/>
              <a:ext cx="158" cy="625"/>
            </a:xfrm>
            <a:custGeom>
              <a:avLst/>
              <a:gdLst>
                <a:gd name="txL" fmla="*/ 0 w 158"/>
                <a:gd name="txT" fmla="*/ 0 h 625"/>
                <a:gd name="txR" fmla="*/ 158 w 158"/>
                <a:gd name="txB" fmla="*/ 625 h 625"/>
              </a:gdLst>
              <a:ahLst/>
              <a:cxnLst>
                <a:cxn ang="0">
                  <a:pos x="158" y="4"/>
                </a:cxn>
                <a:cxn ang="0">
                  <a:pos x="153" y="9"/>
                </a:cxn>
                <a:cxn ang="0">
                  <a:pos x="144" y="25"/>
                </a:cxn>
                <a:cxn ang="0">
                  <a:pos x="130" y="57"/>
                </a:cxn>
                <a:cxn ang="0">
                  <a:pos x="116" y="110"/>
                </a:cxn>
                <a:cxn ang="0">
                  <a:pos x="105" y="189"/>
                </a:cxn>
                <a:cxn ang="0">
                  <a:pos x="100" y="298"/>
                </a:cxn>
                <a:cxn ang="0">
                  <a:pos x="103" y="441"/>
                </a:cxn>
                <a:cxn ang="0">
                  <a:pos x="118" y="625"/>
                </a:cxn>
                <a:cxn ang="0">
                  <a:pos x="29" y="625"/>
                </a:cxn>
                <a:cxn ang="0">
                  <a:pos x="25" y="607"/>
                </a:cxn>
                <a:cxn ang="0">
                  <a:pos x="18" y="556"/>
                </a:cxn>
                <a:cxn ang="0">
                  <a:pos x="9" y="480"/>
                </a:cxn>
                <a:cxn ang="0">
                  <a:pos x="2" y="387"/>
                </a:cxn>
                <a:cxn ang="0">
                  <a:pos x="0" y="286"/>
                </a:cxn>
                <a:cxn ang="0">
                  <a:pos x="5" y="182"/>
                </a:cxn>
                <a:cxn ang="0">
                  <a:pos x="21" y="84"/>
                </a:cxn>
                <a:cxn ang="0">
                  <a:pos x="51" y="0"/>
                </a:cxn>
                <a:cxn ang="0">
                  <a:pos x="158" y="4"/>
                </a:cxn>
              </a:cxnLst>
              <a:rect l="txL" t="txT" r="txR" b="txB"/>
              <a:pathLst>
                <a:path w="158" h="625">
                  <a:moveTo>
                    <a:pt x="158" y="4"/>
                  </a:moveTo>
                  <a:lnTo>
                    <a:pt x="153" y="9"/>
                  </a:lnTo>
                  <a:lnTo>
                    <a:pt x="144" y="25"/>
                  </a:lnTo>
                  <a:lnTo>
                    <a:pt x="130" y="57"/>
                  </a:lnTo>
                  <a:lnTo>
                    <a:pt x="116" y="110"/>
                  </a:lnTo>
                  <a:lnTo>
                    <a:pt x="105" y="189"/>
                  </a:lnTo>
                  <a:lnTo>
                    <a:pt x="100" y="298"/>
                  </a:lnTo>
                  <a:lnTo>
                    <a:pt x="103" y="441"/>
                  </a:lnTo>
                  <a:lnTo>
                    <a:pt x="118" y="625"/>
                  </a:lnTo>
                  <a:lnTo>
                    <a:pt x="29" y="625"/>
                  </a:lnTo>
                  <a:lnTo>
                    <a:pt x="25" y="607"/>
                  </a:lnTo>
                  <a:lnTo>
                    <a:pt x="18" y="556"/>
                  </a:lnTo>
                  <a:lnTo>
                    <a:pt x="9" y="480"/>
                  </a:lnTo>
                  <a:lnTo>
                    <a:pt x="2" y="387"/>
                  </a:lnTo>
                  <a:lnTo>
                    <a:pt x="0" y="286"/>
                  </a:lnTo>
                  <a:lnTo>
                    <a:pt x="5" y="182"/>
                  </a:lnTo>
                  <a:lnTo>
                    <a:pt x="21" y="84"/>
                  </a:lnTo>
                  <a:lnTo>
                    <a:pt x="51" y="0"/>
                  </a:lnTo>
                  <a:lnTo>
                    <a:pt x="158" y="4"/>
                  </a:lnTo>
                  <a:close/>
                </a:path>
              </a:pathLst>
            </a:custGeom>
            <a:solidFill>
              <a:srgbClr val="808080">
                <a:alpha val="100000"/>
              </a:srgbClr>
            </a:solidFill>
            <a:ln w="9525">
              <a:noFill/>
            </a:ln>
          </p:spPr>
          <p:txBody>
            <a:bodyPr/>
            <a:p>
              <a:endParaRPr lang="zh-CN" altLang="en-US"/>
            </a:p>
          </p:txBody>
        </p:sp>
        <p:sp>
          <p:nvSpPr>
            <p:cNvPr id="98527" name="Freeform 52"/>
            <p:cNvSpPr/>
            <p:nvPr/>
          </p:nvSpPr>
          <p:spPr>
            <a:xfrm>
              <a:off x="7225" y="13651"/>
              <a:ext cx="131" cy="517"/>
            </a:xfrm>
            <a:custGeom>
              <a:avLst/>
              <a:gdLst>
                <a:gd name="txL" fmla="*/ 0 w 131"/>
                <a:gd name="txT" fmla="*/ 0 h 517"/>
                <a:gd name="txR" fmla="*/ 131 w 131"/>
                <a:gd name="txB" fmla="*/ 517 h 517"/>
              </a:gdLst>
              <a:ahLst/>
              <a:cxnLst>
                <a:cxn ang="0">
                  <a:pos x="131" y="4"/>
                </a:cxn>
                <a:cxn ang="0">
                  <a:pos x="128" y="7"/>
                </a:cxn>
                <a:cxn ang="0">
                  <a:pos x="119" y="21"/>
                </a:cxn>
                <a:cxn ang="0">
                  <a:pos x="109" y="47"/>
                </a:cxn>
                <a:cxn ang="0">
                  <a:pos x="97" y="91"/>
                </a:cxn>
                <a:cxn ang="0">
                  <a:pos x="88" y="156"/>
                </a:cxn>
                <a:cxn ang="0">
                  <a:pos x="84" y="247"/>
                </a:cxn>
                <a:cxn ang="0">
                  <a:pos x="86" y="366"/>
                </a:cxn>
                <a:cxn ang="0">
                  <a:pos x="99" y="517"/>
                </a:cxn>
                <a:cxn ang="0">
                  <a:pos x="25" y="517"/>
                </a:cxn>
                <a:cxn ang="0">
                  <a:pos x="23" y="502"/>
                </a:cxn>
                <a:cxn ang="0">
                  <a:pos x="16" y="460"/>
                </a:cxn>
                <a:cxn ang="0">
                  <a:pos x="9" y="397"/>
                </a:cxn>
                <a:cxn ang="0">
                  <a:pos x="2" y="320"/>
                </a:cxn>
                <a:cxn ang="0">
                  <a:pos x="0" y="236"/>
                </a:cxn>
                <a:cxn ang="0">
                  <a:pos x="4" y="151"/>
                </a:cxn>
                <a:cxn ang="0">
                  <a:pos x="18" y="70"/>
                </a:cxn>
                <a:cxn ang="0">
                  <a:pos x="43" y="0"/>
                </a:cxn>
                <a:cxn ang="0">
                  <a:pos x="131" y="4"/>
                </a:cxn>
              </a:cxnLst>
              <a:rect l="txL" t="txT" r="txR" b="txB"/>
              <a:pathLst>
                <a:path w="131" h="517">
                  <a:moveTo>
                    <a:pt x="131" y="4"/>
                  </a:moveTo>
                  <a:lnTo>
                    <a:pt x="128" y="7"/>
                  </a:lnTo>
                  <a:lnTo>
                    <a:pt x="119" y="21"/>
                  </a:lnTo>
                  <a:lnTo>
                    <a:pt x="109" y="47"/>
                  </a:lnTo>
                  <a:lnTo>
                    <a:pt x="97" y="91"/>
                  </a:lnTo>
                  <a:lnTo>
                    <a:pt x="88" y="156"/>
                  </a:lnTo>
                  <a:lnTo>
                    <a:pt x="84" y="247"/>
                  </a:lnTo>
                  <a:lnTo>
                    <a:pt x="86" y="366"/>
                  </a:lnTo>
                  <a:lnTo>
                    <a:pt x="99" y="517"/>
                  </a:lnTo>
                  <a:lnTo>
                    <a:pt x="25" y="517"/>
                  </a:lnTo>
                  <a:lnTo>
                    <a:pt x="23" y="502"/>
                  </a:lnTo>
                  <a:lnTo>
                    <a:pt x="16" y="460"/>
                  </a:lnTo>
                  <a:lnTo>
                    <a:pt x="9" y="397"/>
                  </a:lnTo>
                  <a:lnTo>
                    <a:pt x="2" y="320"/>
                  </a:lnTo>
                  <a:lnTo>
                    <a:pt x="0" y="236"/>
                  </a:lnTo>
                  <a:lnTo>
                    <a:pt x="4" y="151"/>
                  </a:lnTo>
                  <a:lnTo>
                    <a:pt x="18" y="70"/>
                  </a:lnTo>
                  <a:lnTo>
                    <a:pt x="43" y="0"/>
                  </a:lnTo>
                  <a:lnTo>
                    <a:pt x="131" y="4"/>
                  </a:lnTo>
                  <a:close/>
                </a:path>
              </a:pathLst>
            </a:custGeom>
            <a:solidFill>
              <a:srgbClr val="808080">
                <a:alpha val="100000"/>
              </a:srgbClr>
            </a:solidFill>
            <a:ln w="9525">
              <a:noFill/>
            </a:ln>
          </p:spPr>
          <p:txBody>
            <a:bodyPr/>
            <a:p>
              <a:endParaRPr lang="zh-CN" altLang="en-US"/>
            </a:p>
          </p:txBody>
        </p:sp>
        <p:sp>
          <p:nvSpPr>
            <p:cNvPr id="98528" name="Freeform 53"/>
            <p:cNvSpPr/>
            <p:nvPr/>
          </p:nvSpPr>
          <p:spPr>
            <a:xfrm>
              <a:off x="7233" y="13701"/>
              <a:ext cx="104" cy="411"/>
            </a:xfrm>
            <a:custGeom>
              <a:avLst/>
              <a:gdLst>
                <a:gd name="txL" fmla="*/ 0 w 104"/>
                <a:gd name="txT" fmla="*/ 0 h 411"/>
                <a:gd name="txR" fmla="*/ 104 w 104"/>
                <a:gd name="txB" fmla="*/ 411 h 411"/>
              </a:gdLst>
              <a:ahLst/>
              <a:cxnLst>
                <a:cxn ang="0">
                  <a:pos x="104" y="4"/>
                </a:cxn>
                <a:cxn ang="0">
                  <a:pos x="101" y="7"/>
                </a:cxn>
                <a:cxn ang="0">
                  <a:pos x="94" y="17"/>
                </a:cxn>
                <a:cxn ang="0">
                  <a:pos x="86" y="38"/>
                </a:cxn>
                <a:cxn ang="0">
                  <a:pos x="76" y="73"/>
                </a:cxn>
                <a:cxn ang="0">
                  <a:pos x="69" y="125"/>
                </a:cxn>
                <a:cxn ang="0">
                  <a:pos x="65" y="196"/>
                </a:cxn>
                <a:cxn ang="0">
                  <a:pos x="67" y="291"/>
                </a:cxn>
                <a:cxn ang="0">
                  <a:pos x="77" y="411"/>
                </a:cxn>
                <a:cxn ang="0">
                  <a:pos x="19" y="411"/>
                </a:cxn>
                <a:cxn ang="0">
                  <a:pos x="17" y="399"/>
                </a:cxn>
                <a:cxn ang="0">
                  <a:pos x="11" y="365"/>
                </a:cxn>
                <a:cxn ang="0">
                  <a:pos x="6" y="316"/>
                </a:cxn>
                <a:cxn ang="0">
                  <a:pos x="2" y="255"/>
                </a:cxn>
                <a:cxn ang="0">
                  <a:pos x="0" y="188"/>
                </a:cxn>
                <a:cxn ang="0">
                  <a:pos x="4" y="120"/>
                </a:cxn>
                <a:cxn ang="0">
                  <a:pos x="15" y="55"/>
                </a:cxn>
                <a:cxn ang="0">
                  <a:pos x="34" y="0"/>
                </a:cxn>
                <a:cxn ang="0">
                  <a:pos x="104" y="4"/>
                </a:cxn>
              </a:cxnLst>
              <a:rect l="txL" t="txT" r="txR" b="txB"/>
              <a:pathLst>
                <a:path w="104" h="411">
                  <a:moveTo>
                    <a:pt x="104" y="4"/>
                  </a:moveTo>
                  <a:lnTo>
                    <a:pt x="101" y="7"/>
                  </a:lnTo>
                  <a:lnTo>
                    <a:pt x="94" y="17"/>
                  </a:lnTo>
                  <a:lnTo>
                    <a:pt x="86" y="38"/>
                  </a:lnTo>
                  <a:lnTo>
                    <a:pt x="76" y="73"/>
                  </a:lnTo>
                  <a:lnTo>
                    <a:pt x="69" y="125"/>
                  </a:lnTo>
                  <a:lnTo>
                    <a:pt x="65" y="196"/>
                  </a:lnTo>
                  <a:lnTo>
                    <a:pt x="67" y="291"/>
                  </a:lnTo>
                  <a:lnTo>
                    <a:pt x="77" y="411"/>
                  </a:lnTo>
                  <a:lnTo>
                    <a:pt x="19" y="411"/>
                  </a:lnTo>
                  <a:lnTo>
                    <a:pt x="17" y="399"/>
                  </a:lnTo>
                  <a:lnTo>
                    <a:pt x="11" y="365"/>
                  </a:lnTo>
                  <a:lnTo>
                    <a:pt x="6" y="316"/>
                  </a:lnTo>
                  <a:lnTo>
                    <a:pt x="2" y="255"/>
                  </a:lnTo>
                  <a:lnTo>
                    <a:pt x="0" y="188"/>
                  </a:lnTo>
                  <a:lnTo>
                    <a:pt x="4" y="120"/>
                  </a:lnTo>
                  <a:lnTo>
                    <a:pt x="15" y="55"/>
                  </a:lnTo>
                  <a:lnTo>
                    <a:pt x="34" y="0"/>
                  </a:lnTo>
                  <a:lnTo>
                    <a:pt x="104" y="4"/>
                  </a:lnTo>
                  <a:close/>
                </a:path>
              </a:pathLst>
            </a:custGeom>
            <a:solidFill>
              <a:srgbClr val="808080">
                <a:alpha val="100000"/>
              </a:srgbClr>
            </a:solidFill>
            <a:ln w="9525">
              <a:noFill/>
            </a:ln>
          </p:spPr>
          <p:txBody>
            <a:bodyPr/>
            <a:p>
              <a:endParaRPr lang="zh-CN" altLang="en-US"/>
            </a:p>
          </p:txBody>
        </p:sp>
        <p:sp>
          <p:nvSpPr>
            <p:cNvPr id="98529" name="Freeform 54"/>
            <p:cNvSpPr/>
            <p:nvPr/>
          </p:nvSpPr>
          <p:spPr>
            <a:xfrm>
              <a:off x="7240" y="13752"/>
              <a:ext cx="76" cy="302"/>
            </a:xfrm>
            <a:custGeom>
              <a:avLst/>
              <a:gdLst>
                <a:gd name="txL" fmla="*/ 0 w 76"/>
                <a:gd name="txT" fmla="*/ 0 h 302"/>
                <a:gd name="txR" fmla="*/ 76 w 76"/>
                <a:gd name="txB" fmla="*/ 302 h 302"/>
              </a:gdLst>
              <a:ahLst/>
              <a:cxnLst>
                <a:cxn ang="0">
                  <a:pos x="76" y="2"/>
                </a:cxn>
                <a:cxn ang="0">
                  <a:pos x="74" y="4"/>
                </a:cxn>
                <a:cxn ang="0">
                  <a:pos x="70" y="12"/>
                </a:cxn>
                <a:cxn ang="0">
                  <a:pos x="62" y="28"/>
                </a:cxn>
                <a:cxn ang="0">
                  <a:pos x="56" y="53"/>
                </a:cxn>
                <a:cxn ang="0">
                  <a:pos x="51" y="92"/>
                </a:cxn>
                <a:cxn ang="0">
                  <a:pos x="49" y="145"/>
                </a:cxn>
                <a:cxn ang="0">
                  <a:pos x="50" y="214"/>
                </a:cxn>
                <a:cxn ang="0">
                  <a:pos x="57" y="302"/>
                </a:cxn>
                <a:cxn ang="0">
                  <a:pos x="14" y="302"/>
                </a:cxn>
                <a:cxn ang="0">
                  <a:pos x="13" y="294"/>
                </a:cxn>
                <a:cxn ang="0">
                  <a:pos x="9" y="269"/>
                </a:cxn>
                <a:cxn ang="0">
                  <a:pos x="4" y="232"/>
                </a:cxn>
                <a:cxn ang="0">
                  <a:pos x="1" y="188"/>
                </a:cxn>
                <a:cxn ang="0">
                  <a:pos x="0" y="138"/>
                </a:cxn>
                <a:cxn ang="0">
                  <a:pos x="2" y="89"/>
                </a:cxn>
                <a:cxn ang="0">
                  <a:pos x="10" y="41"/>
                </a:cxn>
                <a:cxn ang="0">
                  <a:pos x="25" y="0"/>
                </a:cxn>
                <a:cxn ang="0">
                  <a:pos x="76" y="2"/>
                </a:cxn>
              </a:cxnLst>
              <a:rect l="txL" t="txT" r="txR" b="txB"/>
              <a:pathLst>
                <a:path w="76" h="302">
                  <a:moveTo>
                    <a:pt x="76" y="2"/>
                  </a:moveTo>
                  <a:lnTo>
                    <a:pt x="74" y="4"/>
                  </a:lnTo>
                  <a:lnTo>
                    <a:pt x="70" y="12"/>
                  </a:lnTo>
                  <a:lnTo>
                    <a:pt x="62" y="28"/>
                  </a:lnTo>
                  <a:lnTo>
                    <a:pt x="56" y="53"/>
                  </a:lnTo>
                  <a:lnTo>
                    <a:pt x="51" y="92"/>
                  </a:lnTo>
                  <a:lnTo>
                    <a:pt x="49" y="145"/>
                  </a:lnTo>
                  <a:lnTo>
                    <a:pt x="50" y="214"/>
                  </a:lnTo>
                  <a:lnTo>
                    <a:pt x="57" y="302"/>
                  </a:lnTo>
                  <a:lnTo>
                    <a:pt x="14" y="302"/>
                  </a:lnTo>
                  <a:lnTo>
                    <a:pt x="13" y="294"/>
                  </a:lnTo>
                  <a:lnTo>
                    <a:pt x="9" y="269"/>
                  </a:lnTo>
                  <a:lnTo>
                    <a:pt x="4" y="232"/>
                  </a:lnTo>
                  <a:lnTo>
                    <a:pt x="1" y="188"/>
                  </a:lnTo>
                  <a:lnTo>
                    <a:pt x="0" y="138"/>
                  </a:lnTo>
                  <a:lnTo>
                    <a:pt x="2" y="89"/>
                  </a:lnTo>
                  <a:lnTo>
                    <a:pt x="10" y="41"/>
                  </a:lnTo>
                  <a:lnTo>
                    <a:pt x="25" y="0"/>
                  </a:lnTo>
                  <a:lnTo>
                    <a:pt x="76" y="2"/>
                  </a:lnTo>
                  <a:close/>
                </a:path>
              </a:pathLst>
            </a:custGeom>
            <a:solidFill>
              <a:srgbClr val="808080">
                <a:alpha val="100000"/>
              </a:srgbClr>
            </a:solidFill>
            <a:ln w="9525">
              <a:noFill/>
            </a:ln>
          </p:spPr>
          <p:txBody>
            <a:bodyPr/>
            <a:p>
              <a:endParaRPr lang="zh-CN" altLang="en-US"/>
            </a:p>
          </p:txBody>
        </p:sp>
        <p:sp>
          <p:nvSpPr>
            <p:cNvPr id="98530" name="Rectangle 55"/>
            <p:cNvSpPr/>
            <p:nvPr/>
          </p:nvSpPr>
          <p:spPr>
            <a:xfrm>
              <a:off x="6241" y="13678"/>
              <a:ext cx="23" cy="958"/>
            </a:xfrm>
            <a:prstGeom prst="rect">
              <a:avLst/>
            </a:prstGeom>
            <a:solidFill>
              <a:srgbClr val="000000"/>
            </a:solidFill>
            <a:ln w="9525">
              <a:noFill/>
            </a:ln>
          </p:spPr>
          <p:txBody>
            <a:bodyPr/>
            <a:p>
              <a:endParaRPr lang="zh-CN" altLang="en-US" dirty="0">
                <a:latin typeface="Comic Sans MS" panose="030F0702030302020204" pitchFamily="66" charset="0"/>
              </a:endParaRPr>
            </a:p>
          </p:txBody>
        </p:sp>
        <p:sp>
          <p:nvSpPr>
            <p:cNvPr id="98531" name="Freeform 56"/>
            <p:cNvSpPr/>
            <p:nvPr/>
          </p:nvSpPr>
          <p:spPr>
            <a:xfrm>
              <a:off x="6579" y="13664"/>
              <a:ext cx="375" cy="440"/>
            </a:xfrm>
            <a:custGeom>
              <a:avLst/>
              <a:gdLst>
                <a:gd name="txL" fmla="*/ 0 w 375"/>
                <a:gd name="txT" fmla="*/ 0 h 440"/>
                <a:gd name="txR" fmla="*/ 375 w 375"/>
                <a:gd name="txB" fmla="*/ 440 h 440"/>
              </a:gdLst>
              <a:ahLst/>
              <a:cxnLst>
                <a:cxn ang="0">
                  <a:pos x="35" y="41"/>
                </a:cxn>
                <a:cxn ang="0">
                  <a:pos x="32" y="49"/>
                </a:cxn>
                <a:cxn ang="0">
                  <a:pos x="25" y="74"/>
                </a:cxn>
                <a:cxn ang="0">
                  <a:pos x="17" y="112"/>
                </a:cxn>
                <a:cxn ang="0">
                  <a:pos x="8" y="163"/>
                </a:cxn>
                <a:cxn ang="0">
                  <a:pos x="2" y="223"/>
                </a:cxn>
                <a:cxn ang="0">
                  <a:pos x="0" y="290"/>
                </a:cxn>
                <a:cxn ang="0">
                  <a:pos x="7" y="363"/>
                </a:cxn>
                <a:cxn ang="0">
                  <a:pos x="23" y="440"/>
                </a:cxn>
                <a:cxn ang="0">
                  <a:pos x="23" y="437"/>
                </a:cxn>
                <a:cxn ang="0">
                  <a:pos x="23" y="427"/>
                </a:cxn>
                <a:cxn ang="0">
                  <a:pos x="23" y="411"/>
                </a:cxn>
                <a:cxn ang="0">
                  <a:pos x="23" y="391"/>
                </a:cxn>
                <a:cxn ang="0">
                  <a:pos x="25" y="367"/>
                </a:cxn>
                <a:cxn ang="0">
                  <a:pos x="28" y="341"/>
                </a:cxn>
                <a:cxn ang="0">
                  <a:pos x="33" y="312"/>
                </a:cxn>
                <a:cxn ang="0">
                  <a:pos x="39" y="281"/>
                </a:cxn>
                <a:cxn ang="0">
                  <a:pos x="49" y="251"/>
                </a:cxn>
                <a:cxn ang="0">
                  <a:pos x="61" y="222"/>
                </a:cxn>
                <a:cxn ang="0">
                  <a:pos x="75" y="194"/>
                </a:cxn>
                <a:cxn ang="0">
                  <a:pos x="93" y="168"/>
                </a:cxn>
                <a:cxn ang="0">
                  <a:pos x="116" y="145"/>
                </a:cxn>
                <a:cxn ang="0">
                  <a:pos x="141" y="127"/>
                </a:cxn>
                <a:cxn ang="0">
                  <a:pos x="173" y="114"/>
                </a:cxn>
                <a:cxn ang="0">
                  <a:pos x="208" y="106"/>
                </a:cxn>
                <a:cxn ang="0">
                  <a:pos x="210" y="104"/>
                </a:cxn>
                <a:cxn ang="0">
                  <a:pos x="217" y="100"/>
                </a:cxn>
                <a:cxn ang="0">
                  <a:pos x="227" y="92"/>
                </a:cxn>
                <a:cxn ang="0">
                  <a:pos x="245" y="82"/>
                </a:cxn>
                <a:cxn ang="0">
                  <a:pos x="267" y="69"/>
                </a:cxn>
                <a:cxn ang="0">
                  <a:pos x="296" y="54"/>
                </a:cxn>
                <a:cxn ang="0">
                  <a:pos x="332" y="36"/>
                </a:cxn>
                <a:cxn ang="0">
                  <a:pos x="375" y="17"/>
                </a:cxn>
                <a:cxn ang="0">
                  <a:pos x="373" y="16"/>
                </a:cxn>
                <a:cxn ang="0">
                  <a:pos x="366" y="15"/>
                </a:cxn>
                <a:cxn ang="0">
                  <a:pos x="357" y="13"/>
                </a:cxn>
                <a:cxn ang="0">
                  <a:pos x="343" y="10"/>
                </a:cxn>
                <a:cxn ang="0">
                  <a:pos x="326" y="7"/>
                </a:cxn>
                <a:cxn ang="0">
                  <a:pos x="307" y="5"/>
                </a:cxn>
                <a:cxn ang="0">
                  <a:pos x="285" y="3"/>
                </a:cxn>
                <a:cxn ang="0">
                  <a:pos x="261" y="1"/>
                </a:cxn>
                <a:cxn ang="0">
                  <a:pos x="235" y="0"/>
                </a:cxn>
                <a:cxn ang="0">
                  <a:pos x="208" y="1"/>
                </a:cxn>
                <a:cxn ang="0">
                  <a:pos x="180" y="2"/>
                </a:cxn>
                <a:cxn ang="0">
                  <a:pos x="151" y="5"/>
                </a:cxn>
                <a:cxn ang="0">
                  <a:pos x="122" y="10"/>
                </a:cxn>
                <a:cxn ang="0">
                  <a:pos x="92" y="18"/>
                </a:cxn>
                <a:cxn ang="0">
                  <a:pos x="63" y="28"/>
                </a:cxn>
                <a:cxn ang="0">
                  <a:pos x="35" y="41"/>
                </a:cxn>
              </a:cxnLst>
              <a:rect l="txL" t="txT" r="txR" b="txB"/>
              <a:pathLst>
                <a:path w="375" h="440">
                  <a:moveTo>
                    <a:pt x="35" y="41"/>
                  </a:moveTo>
                  <a:lnTo>
                    <a:pt x="32" y="49"/>
                  </a:lnTo>
                  <a:lnTo>
                    <a:pt x="25" y="74"/>
                  </a:lnTo>
                  <a:lnTo>
                    <a:pt x="17" y="112"/>
                  </a:lnTo>
                  <a:lnTo>
                    <a:pt x="8" y="163"/>
                  </a:lnTo>
                  <a:lnTo>
                    <a:pt x="2" y="223"/>
                  </a:lnTo>
                  <a:lnTo>
                    <a:pt x="0" y="290"/>
                  </a:lnTo>
                  <a:lnTo>
                    <a:pt x="7" y="363"/>
                  </a:lnTo>
                  <a:lnTo>
                    <a:pt x="23" y="440"/>
                  </a:lnTo>
                  <a:lnTo>
                    <a:pt x="23" y="437"/>
                  </a:lnTo>
                  <a:lnTo>
                    <a:pt x="23" y="427"/>
                  </a:lnTo>
                  <a:lnTo>
                    <a:pt x="23" y="411"/>
                  </a:lnTo>
                  <a:lnTo>
                    <a:pt x="23" y="391"/>
                  </a:lnTo>
                  <a:lnTo>
                    <a:pt x="25" y="367"/>
                  </a:lnTo>
                  <a:lnTo>
                    <a:pt x="28" y="341"/>
                  </a:lnTo>
                  <a:lnTo>
                    <a:pt x="33" y="312"/>
                  </a:lnTo>
                  <a:lnTo>
                    <a:pt x="39" y="281"/>
                  </a:lnTo>
                  <a:lnTo>
                    <a:pt x="49" y="251"/>
                  </a:lnTo>
                  <a:lnTo>
                    <a:pt x="61" y="222"/>
                  </a:lnTo>
                  <a:lnTo>
                    <a:pt x="75" y="194"/>
                  </a:lnTo>
                  <a:lnTo>
                    <a:pt x="93" y="168"/>
                  </a:lnTo>
                  <a:lnTo>
                    <a:pt x="116" y="145"/>
                  </a:lnTo>
                  <a:lnTo>
                    <a:pt x="141" y="127"/>
                  </a:lnTo>
                  <a:lnTo>
                    <a:pt x="173" y="114"/>
                  </a:lnTo>
                  <a:lnTo>
                    <a:pt x="208" y="106"/>
                  </a:lnTo>
                  <a:lnTo>
                    <a:pt x="210" y="104"/>
                  </a:lnTo>
                  <a:lnTo>
                    <a:pt x="217" y="100"/>
                  </a:lnTo>
                  <a:lnTo>
                    <a:pt x="227" y="92"/>
                  </a:lnTo>
                  <a:lnTo>
                    <a:pt x="245" y="82"/>
                  </a:lnTo>
                  <a:lnTo>
                    <a:pt x="267" y="69"/>
                  </a:lnTo>
                  <a:lnTo>
                    <a:pt x="296" y="54"/>
                  </a:lnTo>
                  <a:lnTo>
                    <a:pt x="332" y="36"/>
                  </a:lnTo>
                  <a:lnTo>
                    <a:pt x="375" y="17"/>
                  </a:lnTo>
                  <a:lnTo>
                    <a:pt x="373" y="16"/>
                  </a:lnTo>
                  <a:lnTo>
                    <a:pt x="366" y="15"/>
                  </a:lnTo>
                  <a:lnTo>
                    <a:pt x="357" y="13"/>
                  </a:lnTo>
                  <a:lnTo>
                    <a:pt x="343" y="10"/>
                  </a:lnTo>
                  <a:lnTo>
                    <a:pt x="326" y="7"/>
                  </a:lnTo>
                  <a:lnTo>
                    <a:pt x="307" y="5"/>
                  </a:lnTo>
                  <a:lnTo>
                    <a:pt x="285" y="3"/>
                  </a:lnTo>
                  <a:lnTo>
                    <a:pt x="261" y="1"/>
                  </a:lnTo>
                  <a:lnTo>
                    <a:pt x="235" y="0"/>
                  </a:lnTo>
                  <a:lnTo>
                    <a:pt x="208" y="1"/>
                  </a:lnTo>
                  <a:lnTo>
                    <a:pt x="180" y="2"/>
                  </a:lnTo>
                  <a:lnTo>
                    <a:pt x="151" y="5"/>
                  </a:lnTo>
                  <a:lnTo>
                    <a:pt x="122" y="10"/>
                  </a:lnTo>
                  <a:lnTo>
                    <a:pt x="92" y="18"/>
                  </a:lnTo>
                  <a:lnTo>
                    <a:pt x="63" y="28"/>
                  </a:lnTo>
                  <a:lnTo>
                    <a:pt x="35" y="41"/>
                  </a:lnTo>
                  <a:close/>
                </a:path>
              </a:pathLst>
            </a:custGeom>
            <a:solidFill>
              <a:srgbClr val="808080">
                <a:alpha val="100000"/>
              </a:srgbClr>
            </a:solidFill>
            <a:ln w="9525">
              <a:noFill/>
            </a:ln>
          </p:spPr>
          <p:txBody>
            <a:bodyPr/>
            <a:p>
              <a:endParaRPr lang="zh-CN" altLang="en-US"/>
            </a:p>
          </p:txBody>
        </p:sp>
        <p:sp>
          <p:nvSpPr>
            <p:cNvPr id="98532" name="Freeform 57"/>
            <p:cNvSpPr/>
            <p:nvPr/>
          </p:nvSpPr>
          <p:spPr>
            <a:xfrm>
              <a:off x="6061" y="13991"/>
              <a:ext cx="305" cy="83"/>
            </a:xfrm>
            <a:custGeom>
              <a:avLst/>
              <a:gdLst>
                <a:gd name="txL" fmla="*/ 0 w 305"/>
                <a:gd name="txT" fmla="*/ 0 h 83"/>
                <a:gd name="txR" fmla="*/ 305 w 305"/>
                <a:gd name="txB" fmla="*/ 83 h 83"/>
              </a:gdLst>
              <a:ahLst/>
              <a:cxnLst>
                <a:cxn ang="0">
                  <a:pos x="0" y="53"/>
                </a:cxn>
                <a:cxn ang="0">
                  <a:pos x="0" y="52"/>
                </a:cxn>
                <a:cxn ang="0">
                  <a:pos x="2" y="48"/>
                </a:cxn>
                <a:cxn ang="0">
                  <a:pos x="5" y="44"/>
                </a:cxn>
                <a:cxn ang="0">
                  <a:pos x="11" y="37"/>
                </a:cxn>
                <a:cxn ang="0">
                  <a:pos x="18" y="31"/>
                </a:cxn>
                <a:cxn ang="0">
                  <a:pos x="27" y="25"/>
                </a:cxn>
                <a:cxn ang="0">
                  <a:pos x="39" y="18"/>
                </a:cxn>
                <a:cxn ang="0">
                  <a:pos x="54" y="12"/>
                </a:cxn>
                <a:cxn ang="0">
                  <a:pos x="72" y="6"/>
                </a:cxn>
                <a:cxn ang="0">
                  <a:pos x="92" y="2"/>
                </a:cxn>
                <a:cxn ang="0">
                  <a:pos x="118" y="0"/>
                </a:cxn>
                <a:cxn ang="0">
                  <a:pos x="146" y="0"/>
                </a:cxn>
                <a:cxn ang="0">
                  <a:pos x="180" y="2"/>
                </a:cxn>
                <a:cxn ang="0">
                  <a:pos x="216" y="7"/>
                </a:cxn>
                <a:cxn ang="0">
                  <a:pos x="258" y="16"/>
                </a:cxn>
                <a:cxn ang="0">
                  <a:pos x="305" y="29"/>
                </a:cxn>
                <a:cxn ang="0">
                  <a:pos x="299" y="47"/>
                </a:cxn>
                <a:cxn ang="0">
                  <a:pos x="297" y="46"/>
                </a:cxn>
                <a:cxn ang="0">
                  <a:pos x="289" y="44"/>
                </a:cxn>
                <a:cxn ang="0">
                  <a:pos x="277" y="41"/>
                </a:cxn>
                <a:cxn ang="0">
                  <a:pos x="262" y="36"/>
                </a:cxn>
                <a:cxn ang="0">
                  <a:pos x="244" y="32"/>
                </a:cxn>
                <a:cxn ang="0">
                  <a:pos x="224" y="28"/>
                </a:cxn>
                <a:cxn ang="0">
                  <a:pos x="201" y="25"/>
                </a:cxn>
                <a:cxn ang="0">
                  <a:pos x="176" y="22"/>
                </a:cxn>
                <a:cxn ang="0">
                  <a:pos x="152" y="21"/>
                </a:cxn>
                <a:cxn ang="0">
                  <a:pos x="126" y="21"/>
                </a:cxn>
                <a:cxn ang="0">
                  <a:pos x="101" y="23"/>
                </a:cxn>
                <a:cxn ang="0">
                  <a:pos x="77" y="29"/>
                </a:cxn>
                <a:cxn ang="0">
                  <a:pos x="55" y="37"/>
                </a:cxn>
                <a:cxn ang="0">
                  <a:pos x="33" y="48"/>
                </a:cxn>
                <a:cxn ang="0">
                  <a:pos x="15" y="63"/>
                </a:cxn>
                <a:cxn ang="0">
                  <a:pos x="0" y="83"/>
                </a:cxn>
                <a:cxn ang="0">
                  <a:pos x="0" y="53"/>
                </a:cxn>
              </a:cxnLst>
              <a:rect l="txL" t="txT" r="txR" b="txB"/>
              <a:pathLst>
                <a:path w="305" h="83">
                  <a:moveTo>
                    <a:pt x="0" y="53"/>
                  </a:moveTo>
                  <a:lnTo>
                    <a:pt x="0" y="52"/>
                  </a:lnTo>
                  <a:lnTo>
                    <a:pt x="2" y="48"/>
                  </a:lnTo>
                  <a:lnTo>
                    <a:pt x="5" y="44"/>
                  </a:lnTo>
                  <a:lnTo>
                    <a:pt x="11" y="37"/>
                  </a:lnTo>
                  <a:lnTo>
                    <a:pt x="18" y="31"/>
                  </a:lnTo>
                  <a:lnTo>
                    <a:pt x="27" y="25"/>
                  </a:lnTo>
                  <a:lnTo>
                    <a:pt x="39" y="18"/>
                  </a:lnTo>
                  <a:lnTo>
                    <a:pt x="54" y="12"/>
                  </a:lnTo>
                  <a:lnTo>
                    <a:pt x="72" y="6"/>
                  </a:lnTo>
                  <a:lnTo>
                    <a:pt x="92" y="2"/>
                  </a:lnTo>
                  <a:lnTo>
                    <a:pt x="118" y="0"/>
                  </a:lnTo>
                  <a:lnTo>
                    <a:pt x="146" y="0"/>
                  </a:lnTo>
                  <a:lnTo>
                    <a:pt x="180" y="2"/>
                  </a:lnTo>
                  <a:lnTo>
                    <a:pt x="216" y="7"/>
                  </a:lnTo>
                  <a:lnTo>
                    <a:pt x="258" y="16"/>
                  </a:lnTo>
                  <a:lnTo>
                    <a:pt x="305" y="29"/>
                  </a:lnTo>
                  <a:lnTo>
                    <a:pt x="299" y="47"/>
                  </a:lnTo>
                  <a:lnTo>
                    <a:pt x="297" y="46"/>
                  </a:lnTo>
                  <a:lnTo>
                    <a:pt x="289" y="44"/>
                  </a:lnTo>
                  <a:lnTo>
                    <a:pt x="277" y="41"/>
                  </a:lnTo>
                  <a:lnTo>
                    <a:pt x="262" y="36"/>
                  </a:lnTo>
                  <a:lnTo>
                    <a:pt x="244" y="32"/>
                  </a:lnTo>
                  <a:lnTo>
                    <a:pt x="224" y="28"/>
                  </a:lnTo>
                  <a:lnTo>
                    <a:pt x="201" y="25"/>
                  </a:lnTo>
                  <a:lnTo>
                    <a:pt x="176" y="22"/>
                  </a:lnTo>
                  <a:lnTo>
                    <a:pt x="152" y="21"/>
                  </a:lnTo>
                  <a:lnTo>
                    <a:pt x="126" y="21"/>
                  </a:lnTo>
                  <a:lnTo>
                    <a:pt x="101" y="23"/>
                  </a:lnTo>
                  <a:lnTo>
                    <a:pt x="77" y="29"/>
                  </a:lnTo>
                  <a:lnTo>
                    <a:pt x="55" y="37"/>
                  </a:lnTo>
                  <a:lnTo>
                    <a:pt x="33" y="48"/>
                  </a:lnTo>
                  <a:lnTo>
                    <a:pt x="15" y="63"/>
                  </a:lnTo>
                  <a:lnTo>
                    <a:pt x="0" y="83"/>
                  </a:lnTo>
                  <a:lnTo>
                    <a:pt x="0" y="53"/>
                  </a:lnTo>
                  <a:close/>
                </a:path>
              </a:pathLst>
            </a:custGeom>
            <a:solidFill>
              <a:srgbClr val="808080">
                <a:alpha val="100000"/>
              </a:srgbClr>
            </a:solidFill>
            <a:ln w="9525">
              <a:noFill/>
            </a:ln>
          </p:spPr>
          <p:txBody>
            <a:bodyPr/>
            <a:p>
              <a:endParaRPr lang="zh-CN" altLang="en-US"/>
            </a:p>
          </p:txBody>
        </p:sp>
        <p:sp>
          <p:nvSpPr>
            <p:cNvPr id="98533" name="Freeform 58"/>
            <p:cNvSpPr/>
            <p:nvPr/>
          </p:nvSpPr>
          <p:spPr>
            <a:xfrm>
              <a:off x="6061" y="13793"/>
              <a:ext cx="305" cy="83"/>
            </a:xfrm>
            <a:custGeom>
              <a:avLst/>
              <a:gdLst>
                <a:gd name="txL" fmla="*/ 0 w 305"/>
                <a:gd name="txT" fmla="*/ 0 h 83"/>
                <a:gd name="txR" fmla="*/ 305 w 305"/>
                <a:gd name="txB" fmla="*/ 83 h 83"/>
              </a:gdLst>
              <a:ahLst/>
              <a:cxnLst>
                <a:cxn ang="0">
                  <a:pos x="0" y="53"/>
                </a:cxn>
                <a:cxn ang="0">
                  <a:pos x="0" y="52"/>
                </a:cxn>
                <a:cxn ang="0">
                  <a:pos x="2" y="49"/>
                </a:cxn>
                <a:cxn ang="0">
                  <a:pos x="5" y="44"/>
                </a:cxn>
                <a:cxn ang="0">
                  <a:pos x="11" y="38"/>
                </a:cxn>
                <a:cxn ang="0">
                  <a:pos x="18" y="31"/>
                </a:cxn>
                <a:cxn ang="0">
                  <a:pos x="27" y="25"/>
                </a:cxn>
                <a:cxn ang="0">
                  <a:pos x="39" y="17"/>
                </a:cxn>
                <a:cxn ang="0">
                  <a:pos x="54" y="12"/>
                </a:cxn>
                <a:cxn ang="0">
                  <a:pos x="72" y="7"/>
                </a:cxn>
                <a:cxn ang="0">
                  <a:pos x="92" y="2"/>
                </a:cxn>
                <a:cxn ang="0">
                  <a:pos x="118" y="0"/>
                </a:cxn>
                <a:cxn ang="0">
                  <a:pos x="146" y="0"/>
                </a:cxn>
                <a:cxn ang="0">
                  <a:pos x="180" y="2"/>
                </a:cxn>
                <a:cxn ang="0">
                  <a:pos x="216" y="8"/>
                </a:cxn>
                <a:cxn ang="0">
                  <a:pos x="258" y="16"/>
                </a:cxn>
                <a:cxn ang="0">
                  <a:pos x="305" y="29"/>
                </a:cxn>
                <a:cxn ang="0">
                  <a:pos x="299" y="47"/>
                </a:cxn>
                <a:cxn ang="0">
                  <a:pos x="297" y="45"/>
                </a:cxn>
                <a:cxn ang="0">
                  <a:pos x="289" y="43"/>
                </a:cxn>
                <a:cxn ang="0">
                  <a:pos x="277" y="40"/>
                </a:cxn>
                <a:cxn ang="0">
                  <a:pos x="262" y="36"/>
                </a:cxn>
                <a:cxn ang="0">
                  <a:pos x="244" y="33"/>
                </a:cxn>
                <a:cxn ang="0">
                  <a:pos x="224" y="28"/>
                </a:cxn>
                <a:cxn ang="0">
                  <a:pos x="201" y="25"/>
                </a:cxn>
                <a:cxn ang="0">
                  <a:pos x="176" y="22"/>
                </a:cxn>
                <a:cxn ang="0">
                  <a:pos x="152" y="21"/>
                </a:cxn>
                <a:cxn ang="0">
                  <a:pos x="126" y="22"/>
                </a:cxn>
                <a:cxn ang="0">
                  <a:pos x="101" y="24"/>
                </a:cxn>
                <a:cxn ang="0">
                  <a:pos x="77" y="29"/>
                </a:cxn>
                <a:cxn ang="0">
                  <a:pos x="55" y="38"/>
                </a:cxn>
                <a:cxn ang="0">
                  <a:pos x="33" y="49"/>
                </a:cxn>
                <a:cxn ang="0">
                  <a:pos x="15" y="64"/>
                </a:cxn>
                <a:cxn ang="0">
                  <a:pos x="0" y="83"/>
                </a:cxn>
                <a:cxn ang="0">
                  <a:pos x="0" y="53"/>
                </a:cxn>
              </a:cxnLst>
              <a:rect l="txL" t="txT" r="txR" b="txB"/>
              <a:pathLst>
                <a:path w="305" h="83">
                  <a:moveTo>
                    <a:pt x="0" y="53"/>
                  </a:moveTo>
                  <a:lnTo>
                    <a:pt x="0" y="52"/>
                  </a:lnTo>
                  <a:lnTo>
                    <a:pt x="2" y="49"/>
                  </a:lnTo>
                  <a:lnTo>
                    <a:pt x="5" y="44"/>
                  </a:lnTo>
                  <a:lnTo>
                    <a:pt x="11" y="38"/>
                  </a:lnTo>
                  <a:lnTo>
                    <a:pt x="18" y="31"/>
                  </a:lnTo>
                  <a:lnTo>
                    <a:pt x="27" y="25"/>
                  </a:lnTo>
                  <a:lnTo>
                    <a:pt x="39" y="17"/>
                  </a:lnTo>
                  <a:lnTo>
                    <a:pt x="54" y="12"/>
                  </a:lnTo>
                  <a:lnTo>
                    <a:pt x="72" y="7"/>
                  </a:lnTo>
                  <a:lnTo>
                    <a:pt x="92" y="2"/>
                  </a:lnTo>
                  <a:lnTo>
                    <a:pt x="118" y="0"/>
                  </a:lnTo>
                  <a:lnTo>
                    <a:pt x="146" y="0"/>
                  </a:lnTo>
                  <a:lnTo>
                    <a:pt x="180" y="2"/>
                  </a:lnTo>
                  <a:lnTo>
                    <a:pt x="216" y="8"/>
                  </a:lnTo>
                  <a:lnTo>
                    <a:pt x="258" y="16"/>
                  </a:lnTo>
                  <a:lnTo>
                    <a:pt x="305" y="29"/>
                  </a:lnTo>
                  <a:lnTo>
                    <a:pt x="299" y="47"/>
                  </a:lnTo>
                  <a:lnTo>
                    <a:pt x="297" y="45"/>
                  </a:lnTo>
                  <a:lnTo>
                    <a:pt x="289" y="43"/>
                  </a:lnTo>
                  <a:lnTo>
                    <a:pt x="277" y="40"/>
                  </a:lnTo>
                  <a:lnTo>
                    <a:pt x="262" y="36"/>
                  </a:lnTo>
                  <a:lnTo>
                    <a:pt x="244" y="33"/>
                  </a:lnTo>
                  <a:lnTo>
                    <a:pt x="224" y="28"/>
                  </a:lnTo>
                  <a:lnTo>
                    <a:pt x="201" y="25"/>
                  </a:lnTo>
                  <a:lnTo>
                    <a:pt x="176" y="22"/>
                  </a:lnTo>
                  <a:lnTo>
                    <a:pt x="152" y="21"/>
                  </a:lnTo>
                  <a:lnTo>
                    <a:pt x="126" y="22"/>
                  </a:lnTo>
                  <a:lnTo>
                    <a:pt x="101" y="24"/>
                  </a:lnTo>
                  <a:lnTo>
                    <a:pt x="77" y="29"/>
                  </a:lnTo>
                  <a:lnTo>
                    <a:pt x="55" y="38"/>
                  </a:lnTo>
                  <a:lnTo>
                    <a:pt x="33" y="49"/>
                  </a:lnTo>
                  <a:lnTo>
                    <a:pt x="15" y="64"/>
                  </a:lnTo>
                  <a:lnTo>
                    <a:pt x="0" y="83"/>
                  </a:lnTo>
                  <a:lnTo>
                    <a:pt x="0" y="53"/>
                  </a:lnTo>
                  <a:close/>
                </a:path>
              </a:pathLst>
            </a:custGeom>
            <a:solidFill>
              <a:srgbClr val="808080">
                <a:alpha val="100000"/>
              </a:srgbClr>
            </a:solidFill>
            <a:ln w="9525">
              <a:noFill/>
            </a:ln>
          </p:spPr>
          <p:txBody>
            <a:bodyPr/>
            <a:p>
              <a:endParaRPr lang="zh-CN" altLang="en-US"/>
            </a:p>
          </p:txBody>
        </p:sp>
        <p:sp>
          <p:nvSpPr>
            <p:cNvPr id="98534" name="Freeform 59"/>
            <p:cNvSpPr/>
            <p:nvPr/>
          </p:nvSpPr>
          <p:spPr>
            <a:xfrm>
              <a:off x="6348" y="13696"/>
              <a:ext cx="496" cy="917"/>
            </a:xfrm>
            <a:custGeom>
              <a:avLst/>
              <a:gdLst>
                <a:gd name="txL" fmla="*/ 0 w 496"/>
                <a:gd name="txT" fmla="*/ 0 h 917"/>
                <a:gd name="txR" fmla="*/ 496 w 496"/>
                <a:gd name="txB" fmla="*/ 917 h 917"/>
              </a:gdLst>
              <a:ahLst/>
              <a:cxnLst>
                <a:cxn ang="0">
                  <a:pos x="0" y="0"/>
                </a:cxn>
                <a:cxn ang="0">
                  <a:pos x="0" y="886"/>
                </a:cxn>
                <a:cxn ang="0">
                  <a:pos x="150" y="917"/>
                </a:cxn>
                <a:cxn ang="0">
                  <a:pos x="143" y="797"/>
                </a:cxn>
                <a:cxn ang="0">
                  <a:pos x="496" y="851"/>
                </a:cxn>
                <a:cxn ang="0">
                  <a:pos x="490" y="803"/>
                </a:cxn>
                <a:cxn ang="0">
                  <a:pos x="245" y="773"/>
                </a:cxn>
                <a:cxn ang="0">
                  <a:pos x="239" y="670"/>
                </a:cxn>
                <a:cxn ang="0">
                  <a:pos x="72" y="670"/>
                </a:cxn>
                <a:cxn ang="0">
                  <a:pos x="68" y="657"/>
                </a:cxn>
                <a:cxn ang="0">
                  <a:pos x="56" y="620"/>
                </a:cxn>
                <a:cxn ang="0">
                  <a:pos x="41" y="559"/>
                </a:cxn>
                <a:cxn ang="0">
                  <a:pos x="26" y="480"/>
                </a:cxn>
                <a:cxn ang="0">
                  <a:pos x="15" y="385"/>
                </a:cxn>
                <a:cxn ang="0">
                  <a:pos x="11" y="276"/>
                </a:cxn>
                <a:cxn ang="0">
                  <a:pos x="20" y="158"/>
                </a:cxn>
                <a:cxn ang="0">
                  <a:pos x="42" y="30"/>
                </a:cxn>
                <a:cxn ang="0">
                  <a:pos x="0" y="0"/>
                </a:cxn>
              </a:cxnLst>
              <a:rect l="txL" t="txT" r="txR" b="txB"/>
              <a:pathLst>
                <a:path w="496" h="917">
                  <a:moveTo>
                    <a:pt x="0" y="0"/>
                  </a:moveTo>
                  <a:lnTo>
                    <a:pt x="0" y="886"/>
                  </a:lnTo>
                  <a:lnTo>
                    <a:pt x="150" y="917"/>
                  </a:lnTo>
                  <a:lnTo>
                    <a:pt x="143" y="797"/>
                  </a:lnTo>
                  <a:lnTo>
                    <a:pt x="496" y="851"/>
                  </a:lnTo>
                  <a:lnTo>
                    <a:pt x="490" y="803"/>
                  </a:lnTo>
                  <a:lnTo>
                    <a:pt x="245" y="773"/>
                  </a:lnTo>
                  <a:lnTo>
                    <a:pt x="239" y="670"/>
                  </a:lnTo>
                  <a:lnTo>
                    <a:pt x="72" y="670"/>
                  </a:lnTo>
                  <a:lnTo>
                    <a:pt x="68" y="657"/>
                  </a:lnTo>
                  <a:lnTo>
                    <a:pt x="56" y="620"/>
                  </a:lnTo>
                  <a:lnTo>
                    <a:pt x="41" y="559"/>
                  </a:lnTo>
                  <a:lnTo>
                    <a:pt x="26" y="480"/>
                  </a:lnTo>
                  <a:lnTo>
                    <a:pt x="15" y="385"/>
                  </a:lnTo>
                  <a:lnTo>
                    <a:pt x="11" y="276"/>
                  </a:lnTo>
                  <a:lnTo>
                    <a:pt x="20" y="158"/>
                  </a:lnTo>
                  <a:lnTo>
                    <a:pt x="42" y="30"/>
                  </a:lnTo>
                  <a:lnTo>
                    <a:pt x="0" y="0"/>
                  </a:lnTo>
                  <a:close/>
                </a:path>
              </a:pathLst>
            </a:custGeom>
            <a:solidFill>
              <a:srgbClr val="808080">
                <a:alpha val="100000"/>
              </a:srgbClr>
            </a:solidFill>
            <a:ln w="9525">
              <a:noFill/>
            </a:ln>
          </p:spPr>
          <p:txBody>
            <a:bodyPr/>
            <a:p>
              <a:endParaRPr lang="zh-CN" altLang="en-US"/>
            </a:p>
          </p:txBody>
        </p:sp>
        <p:sp>
          <p:nvSpPr>
            <p:cNvPr id="98535" name="Freeform 60"/>
            <p:cNvSpPr/>
            <p:nvPr/>
          </p:nvSpPr>
          <p:spPr>
            <a:xfrm>
              <a:off x="6593" y="13487"/>
              <a:ext cx="638" cy="125"/>
            </a:xfrm>
            <a:custGeom>
              <a:avLst/>
              <a:gdLst>
                <a:gd name="txL" fmla="*/ 0 w 638"/>
                <a:gd name="txT" fmla="*/ 0 h 125"/>
                <a:gd name="txR" fmla="*/ 638 w 638"/>
                <a:gd name="txB" fmla="*/ 125 h 125"/>
              </a:gdLst>
              <a:ahLst/>
              <a:cxnLst>
                <a:cxn ang="0">
                  <a:pos x="0" y="125"/>
                </a:cxn>
                <a:cxn ang="0">
                  <a:pos x="4" y="124"/>
                </a:cxn>
                <a:cxn ang="0">
                  <a:pos x="14" y="119"/>
                </a:cxn>
                <a:cxn ang="0">
                  <a:pos x="31" y="114"/>
                </a:cxn>
                <a:cxn ang="0">
                  <a:pos x="53" y="106"/>
                </a:cxn>
                <a:cxn ang="0">
                  <a:pos x="81" y="98"/>
                </a:cxn>
                <a:cxn ang="0">
                  <a:pos x="113" y="89"/>
                </a:cxn>
                <a:cxn ang="0">
                  <a:pos x="151" y="81"/>
                </a:cxn>
                <a:cxn ang="0">
                  <a:pos x="192" y="73"/>
                </a:cxn>
                <a:cxn ang="0">
                  <a:pos x="237" y="65"/>
                </a:cxn>
                <a:cxn ang="0">
                  <a:pos x="286" y="60"/>
                </a:cxn>
                <a:cxn ang="0">
                  <a:pos x="337" y="56"/>
                </a:cxn>
                <a:cxn ang="0">
                  <a:pos x="390" y="55"/>
                </a:cxn>
                <a:cxn ang="0">
                  <a:pos x="446" y="56"/>
                </a:cxn>
                <a:cxn ang="0">
                  <a:pos x="503" y="61"/>
                </a:cxn>
                <a:cxn ang="0">
                  <a:pos x="561" y="70"/>
                </a:cxn>
                <a:cxn ang="0">
                  <a:pos x="620" y="83"/>
                </a:cxn>
                <a:cxn ang="0">
                  <a:pos x="638" y="0"/>
                </a:cxn>
                <a:cxn ang="0">
                  <a:pos x="634" y="0"/>
                </a:cxn>
                <a:cxn ang="0">
                  <a:pos x="620" y="0"/>
                </a:cxn>
                <a:cxn ang="0">
                  <a:pos x="599" y="0"/>
                </a:cxn>
                <a:cxn ang="0">
                  <a:pos x="571" y="1"/>
                </a:cxn>
                <a:cxn ang="0">
                  <a:pos x="536" y="2"/>
                </a:cxn>
                <a:cxn ang="0">
                  <a:pos x="496" y="3"/>
                </a:cxn>
                <a:cxn ang="0">
                  <a:pos x="452" y="6"/>
                </a:cxn>
                <a:cxn ang="0">
                  <a:pos x="405" y="8"/>
                </a:cxn>
                <a:cxn ang="0">
                  <a:pos x="354" y="13"/>
                </a:cxn>
                <a:cxn ang="0">
                  <a:pos x="302" y="17"/>
                </a:cxn>
                <a:cxn ang="0">
                  <a:pos x="249" y="22"/>
                </a:cxn>
                <a:cxn ang="0">
                  <a:pos x="196" y="30"/>
                </a:cxn>
                <a:cxn ang="0">
                  <a:pos x="144" y="37"/>
                </a:cxn>
                <a:cxn ang="0">
                  <a:pos x="93" y="47"/>
                </a:cxn>
                <a:cxn ang="0">
                  <a:pos x="45" y="58"/>
                </a:cxn>
                <a:cxn ang="0">
                  <a:pos x="0" y="71"/>
                </a:cxn>
                <a:cxn ang="0">
                  <a:pos x="0" y="125"/>
                </a:cxn>
              </a:cxnLst>
              <a:rect l="txL" t="txT" r="txR" b="txB"/>
              <a:pathLst>
                <a:path w="638" h="125">
                  <a:moveTo>
                    <a:pt x="0" y="125"/>
                  </a:moveTo>
                  <a:lnTo>
                    <a:pt x="4" y="124"/>
                  </a:lnTo>
                  <a:lnTo>
                    <a:pt x="14" y="119"/>
                  </a:lnTo>
                  <a:lnTo>
                    <a:pt x="31" y="114"/>
                  </a:lnTo>
                  <a:lnTo>
                    <a:pt x="53" y="106"/>
                  </a:lnTo>
                  <a:lnTo>
                    <a:pt x="81" y="98"/>
                  </a:lnTo>
                  <a:lnTo>
                    <a:pt x="113" y="89"/>
                  </a:lnTo>
                  <a:lnTo>
                    <a:pt x="151" y="81"/>
                  </a:lnTo>
                  <a:lnTo>
                    <a:pt x="192" y="73"/>
                  </a:lnTo>
                  <a:lnTo>
                    <a:pt x="237" y="65"/>
                  </a:lnTo>
                  <a:lnTo>
                    <a:pt x="286" y="60"/>
                  </a:lnTo>
                  <a:lnTo>
                    <a:pt x="337" y="56"/>
                  </a:lnTo>
                  <a:lnTo>
                    <a:pt x="390" y="55"/>
                  </a:lnTo>
                  <a:lnTo>
                    <a:pt x="446" y="56"/>
                  </a:lnTo>
                  <a:lnTo>
                    <a:pt x="503" y="61"/>
                  </a:lnTo>
                  <a:lnTo>
                    <a:pt x="561" y="70"/>
                  </a:lnTo>
                  <a:lnTo>
                    <a:pt x="620" y="83"/>
                  </a:lnTo>
                  <a:lnTo>
                    <a:pt x="638" y="0"/>
                  </a:lnTo>
                  <a:lnTo>
                    <a:pt x="634" y="0"/>
                  </a:lnTo>
                  <a:lnTo>
                    <a:pt x="620" y="0"/>
                  </a:lnTo>
                  <a:lnTo>
                    <a:pt x="599" y="0"/>
                  </a:lnTo>
                  <a:lnTo>
                    <a:pt x="571" y="1"/>
                  </a:lnTo>
                  <a:lnTo>
                    <a:pt x="536" y="2"/>
                  </a:lnTo>
                  <a:lnTo>
                    <a:pt x="496" y="3"/>
                  </a:lnTo>
                  <a:lnTo>
                    <a:pt x="452" y="6"/>
                  </a:lnTo>
                  <a:lnTo>
                    <a:pt x="405" y="8"/>
                  </a:lnTo>
                  <a:lnTo>
                    <a:pt x="354" y="13"/>
                  </a:lnTo>
                  <a:lnTo>
                    <a:pt x="302" y="17"/>
                  </a:lnTo>
                  <a:lnTo>
                    <a:pt x="249" y="22"/>
                  </a:lnTo>
                  <a:lnTo>
                    <a:pt x="196" y="30"/>
                  </a:lnTo>
                  <a:lnTo>
                    <a:pt x="144" y="37"/>
                  </a:lnTo>
                  <a:lnTo>
                    <a:pt x="93" y="47"/>
                  </a:lnTo>
                  <a:lnTo>
                    <a:pt x="45" y="58"/>
                  </a:lnTo>
                  <a:lnTo>
                    <a:pt x="0" y="71"/>
                  </a:lnTo>
                  <a:lnTo>
                    <a:pt x="0" y="125"/>
                  </a:lnTo>
                  <a:close/>
                </a:path>
              </a:pathLst>
            </a:custGeom>
            <a:solidFill>
              <a:srgbClr val="808080">
                <a:alpha val="100000"/>
              </a:srgbClr>
            </a:solidFill>
            <a:ln w="9525">
              <a:noFill/>
            </a:ln>
          </p:spPr>
          <p:txBody>
            <a:bodyPr/>
            <a:p>
              <a:endParaRPr lang="zh-CN" altLang="en-US"/>
            </a:p>
          </p:txBody>
        </p:sp>
        <p:sp>
          <p:nvSpPr>
            <p:cNvPr id="98536" name="Freeform 61"/>
            <p:cNvSpPr/>
            <p:nvPr/>
          </p:nvSpPr>
          <p:spPr>
            <a:xfrm>
              <a:off x="6217" y="14634"/>
              <a:ext cx="1075" cy="356"/>
            </a:xfrm>
            <a:custGeom>
              <a:avLst/>
              <a:gdLst>
                <a:gd name="txL" fmla="*/ 0 w 1075"/>
                <a:gd name="txT" fmla="*/ 0 h 356"/>
                <a:gd name="txR" fmla="*/ 1075 w 1075"/>
                <a:gd name="txB" fmla="*/ 356 h 356"/>
              </a:gdLst>
              <a:ahLst/>
              <a:cxnLst>
                <a:cxn ang="0">
                  <a:pos x="454" y="344"/>
                </a:cxn>
                <a:cxn ang="0">
                  <a:pos x="456" y="343"/>
                </a:cxn>
                <a:cxn ang="0">
                  <a:pos x="463" y="341"/>
                </a:cxn>
                <a:cxn ang="0">
                  <a:pos x="472" y="337"/>
                </a:cxn>
                <a:cxn ang="0">
                  <a:pos x="485" y="332"/>
                </a:cxn>
                <a:cxn ang="0">
                  <a:pos x="501" y="325"/>
                </a:cxn>
                <a:cxn ang="0">
                  <a:pos x="518" y="317"/>
                </a:cxn>
                <a:cxn ang="0">
                  <a:pos x="538" y="308"/>
                </a:cxn>
                <a:cxn ang="0">
                  <a:pos x="558" y="298"/>
                </a:cxn>
                <a:cxn ang="0">
                  <a:pos x="580" y="287"/>
                </a:cxn>
                <a:cxn ang="0">
                  <a:pos x="600" y="274"/>
                </a:cxn>
                <a:cxn ang="0">
                  <a:pos x="621" y="262"/>
                </a:cxn>
                <a:cxn ang="0">
                  <a:pos x="640" y="248"/>
                </a:cxn>
                <a:cxn ang="0">
                  <a:pos x="658" y="234"/>
                </a:cxn>
                <a:cxn ang="0">
                  <a:pos x="674" y="219"/>
                </a:cxn>
                <a:cxn ang="0">
                  <a:pos x="688" y="204"/>
                </a:cxn>
                <a:cxn ang="0">
                  <a:pos x="699" y="189"/>
                </a:cxn>
                <a:cxn ang="0">
                  <a:pos x="0" y="18"/>
                </a:cxn>
                <a:cxn ang="0">
                  <a:pos x="54" y="0"/>
                </a:cxn>
                <a:cxn ang="0">
                  <a:pos x="1075" y="251"/>
                </a:cxn>
                <a:cxn ang="0">
                  <a:pos x="1033" y="274"/>
                </a:cxn>
                <a:cxn ang="0">
                  <a:pos x="738" y="199"/>
                </a:cxn>
                <a:cxn ang="0">
                  <a:pos x="737" y="200"/>
                </a:cxn>
                <a:cxn ang="0">
                  <a:pos x="735" y="203"/>
                </a:cxn>
                <a:cxn ang="0">
                  <a:pos x="730" y="207"/>
                </a:cxn>
                <a:cxn ang="0">
                  <a:pos x="724" y="214"/>
                </a:cxn>
                <a:cxn ang="0">
                  <a:pos x="716" y="222"/>
                </a:cxn>
                <a:cxn ang="0">
                  <a:pos x="706" y="231"/>
                </a:cxn>
                <a:cxn ang="0">
                  <a:pos x="694" y="242"/>
                </a:cxn>
                <a:cxn ang="0">
                  <a:pos x="679" y="253"/>
                </a:cxn>
                <a:cxn ang="0">
                  <a:pos x="662" y="265"/>
                </a:cxn>
                <a:cxn ang="0">
                  <a:pos x="643" y="278"/>
                </a:cxn>
                <a:cxn ang="0">
                  <a:pos x="621" y="291"/>
                </a:cxn>
                <a:cxn ang="0">
                  <a:pos x="597" y="303"/>
                </a:cxn>
                <a:cxn ang="0">
                  <a:pos x="570" y="317"/>
                </a:cxn>
                <a:cxn ang="0">
                  <a:pos x="540" y="330"/>
                </a:cxn>
                <a:cxn ang="0">
                  <a:pos x="508" y="343"/>
                </a:cxn>
                <a:cxn ang="0">
                  <a:pos x="472" y="356"/>
                </a:cxn>
                <a:cxn ang="0">
                  <a:pos x="454" y="344"/>
                </a:cxn>
              </a:cxnLst>
              <a:rect l="txL" t="txT" r="txR" b="txB"/>
              <a:pathLst>
                <a:path w="1075" h="356">
                  <a:moveTo>
                    <a:pt x="454" y="344"/>
                  </a:moveTo>
                  <a:lnTo>
                    <a:pt x="456" y="343"/>
                  </a:lnTo>
                  <a:lnTo>
                    <a:pt x="463" y="341"/>
                  </a:lnTo>
                  <a:lnTo>
                    <a:pt x="472" y="337"/>
                  </a:lnTo>
                  <a:lnTo>
                    <a:pt x="485" y="332"/>
                  </a:lnTo>
                  <a:lnTo>
                    <a:pt x="501" y="325"/>
                  </a:lnTo>
                  <a:lnTo>
                    <a:pt x="518" y="317"/>
                  </a:lnTo>
                  <a:lnTo>
                    <a:pt x="538" y="308"/>
                  </a:lnTo>
                  <a:lnTo>
                    <a:pt x="558" y="298"/>
                  </a:lnTo>
                  <a:lnTo>
                    <a:pt x="580" y="287"/>
                  </a:lnTo>
                  <a:lnTo>
                    <a:pt x="600" y="274"/>
                  </a:lnTo>
                  <a:lnTo>
                    <a:pt x="621" y="262"/>
                  </a:lnTo>
                  <a:lnTo>
                    <a:pt x="640" y="248"/>
                  </a:lnTo>
                  <a:lnTo>
                    <a:pt x="658" y="234"/>
                  </a:lnTo>
                  <a:lnTo>
                    <a:pt x="674" y="219"/>
                  </a:lnTo>
                  <a:lnTo>
                    <a:pt x="688" y="204"/>
                  </a:lnTo>
                  <a:lnTo>
                    <a:pt x="699" y="189"/>
                  </a:lnTo>
                  <a:lnTo>
                    <a:pt x="0" y="18"/>
                  </a:lnTo>
                  <a:lnTo>
                    <a:pt x="54" y="0"/>
                  </a:lnTo>
                  <a:lnTo>
                    <a:pt x="1075" y="251"/>
                  </a:lnTo>
                  <a:lnTo>
                    <a:pt x="1033" y="274"/>
                  </a:lnTo>
                  <a:lnTo>
                    <a:pt x="738" y="199"/>
                  </a:lnTo>
                  <a:lnTo>
                    <a:pt x="737" y="200"/>
                  </a:lnTo>
                  <a:lnTo>
                    <a:pt x="735" y="203"/>
                  </a:lnTo>
                  <a:lnTo>
                    <a:pt x="730" y="207"/>
                  </a:lnTo>
                  <a:lnTo>
                    <a:pt x="724" y="214"/>
                  </a:lnTo>
                  <a:lnTo>
                    <a:pt x="716" y="222"/>
                  </a:lnTo>
                  <a:lnTo>
                    <a:pt x="706" y="231"/>
                  </a:lnTo>
                  <a:lnTo>
                    <a:pt x="694" y="242"/>
                  </a:lnTo>
                  <a:lnTo>
                    <a:pt x="679" y="253"/>
                  </a:lnTo>
                  <a:lnTo>
                    <a:pt x="662" y="265"/>
                  </a:lnTo>
                  <a:lnTo>
                    <a:pt x="643" y="278"/>
                  </a:lnTo>
                  <a:lnTo>
                    <a:pt x="621" y="291"/>
                  </a:lnTo>
                  <a:lnTo>
                    <a:pt x="597" y="303"/>
                  </a:lnTo>
                  <a:lnTo>
                    <a:pt x="570" y="317"/>
                  </a:lnTo>
                  <a:lnTo>
                    <a:pt x="540" y="330"/>
                  </a:lnTo>
                  <a:lnTo>
                    <a:pt x="508" y="343"/>
                  </a:lnTo>
                  <a:lnTo>
                    <a:pt x="472" y="356"/>
                  </a:lnTo>
                  <a:lnTo>
                    <a:pt x="454" y="344"/>
                  </a:lnTo>
                  <a:close/>
                </a:path>
              </a:pathLst>
            </a:custGeom>
            <a:solidFill>
              <a:srgbClr val="000000">
                <a:alpha val="100000"/>
              </a:srgbClr>
            </a:solidFill>
            <a:ln w="9525">
              <a:noFill/>
            </a:ln>
          </p:spPr>
          <p:txBody>
            <a:bodyPr/>
            <a:p>
              <a:endParaRPr lang="zh-CN" altLang="en-US"/>
            </a:p>
          </p:txBody>
        </p:sp>
        <p:sp>
          <p:nvSpPr>
            <p:cNvPr id="98537" name="Freeform 62"/>
            <p:cNvSpPr/>
            <p:nvPr/>
          </p:nvSpPr>
          <p:spPr>
            <a:xfrm>
              <a:off x="5997" y="14727"/>
              <a:ext cx="1095" cy="319"/>
            </a:xfrm>
            <a:custGeom>
              <a:avLst/>
              <a:gdLst>
                <a:gd name="txL" fmla="*/ 0 w 1095"/>
                <a:gd name="txT" fmla="*/ 0 h 319"/>
                <a:gd name="txR" fmla="*/ 1095 w 1095"/>
                <a:gd name="txB" fmla="*/ 319 h 319"/>
              </a:gdLst>
              <a:ahLst/>
              <a:cxnLst>
                <a:cxn ang="0">
                  <a:pos x="0" y="0"/>
                </a:cxn>
                <a:cxn ang="0">
                  <a:pos x="1071" y="319"/>
                </a:cxn>
                <a:cxn ang="0">
                  <a:pos x="1095" y="319"/>
                </a:cxn>
                <a:cxn ang="0">
                  <a:pos x="33" y="0"/>
                </a:cxn>
                <a:cxn ang="0">
                  <a:pos x="0" y="0"/>
                </a:cxn>
              </a:cxnLst>
              <a:rect l="txL" t="txT" r="txR" b="txB"/>
              <a:pathLst>
                <a:path w="1095" h="319">
                  <a:moveTo>
                    <a:pt x="0" y="0"/>
                  </a:moveTo>
                  <a:lnTo>
                    <a:pt x="1071" y="319"/>
                  </a:lnTo>
                  <a:lnTo>
                    <a:pt x="1095" y="319"/>
                  </a:lnTo>
                  <a:lnTo>
                    <a:pt x="33" y="0"/>
                  </a:lnTo>
                  <a:lnTo>
                    <a:pt x="0" y="0"/>
                  </a:lnTo>
                  <a:close/>
                </a:path>
              </a:pathLst>
            </a:custGeom>
            <a:solidFill>
              <a:srgbClr val="000000">
                <a:alpha val="100000"/>
              </a:srgbClr>
            </a:solidFill>
            <a:ln w="9525">
              <a:noFill/>
            </a:ln>
          </p:spPr>
          <p:txBody>
            <a:bodyPr/>
            <a:p>
              <a:endParaRPr lang="zh-CN" altLang="en-US"/>
            </a:p>
          </p:txBody>
        </p:sp>
        <p:sp>
          <p:nvSpPr>
            <p:cNvPr id="98538" name="Freeform 63"/>
            <p:cNvSpPr/>
            <p:nvPr/>
          </p:nvSpPr>
          <p:spPr>
            <a:xfrm>
              <a:off x="6181" y="14684"/>
              <a:ext cx="1082" cy="285"/>
            </a:xfrm>
            <a:custGeom>
              <a:avLst/>
              <a:gdLst>
                <a:gd name="txL" fmla="*/ 0 w 1082"/>
                <a:gd name="txT" fmla="*/ 0 h 285"/>
                <a:gd name="txR" fmla="*/ 1082 w 1082"/>
                <a:gd name="txB" fmla="*/ 285 h 285"/>
              </a:gdLst>
              <a:ahLst/>
              <a:cxnLst>
                <a:cxn ang="0">
                  <a:pos x="0" y="1"/>
                </a:cxn>
                <a:cxn ang="0">
                  <a:pos x="1058" y="285"/>
                </a:cxn>
                <a:cxn ang="0">
                  <a:pos x="1082" y="284"/>
                </a:cxn>
                <a:cxn ang="0">
                  <a:pos x="33" y="0"/>
                </a:cxn>
                <a:cxn ang="0">
                  <a:pos x="0" y="1"/>
                </a:cxn>
              </a:cxnLst>
              <a:rect l="txL" t="txT" r="txR" b="txB"/>
              <a:pathLst>
                <a:path w="1082" h="285">
                  <a:moveTo>
                    <a:pt x="0" y="1"/>
                  </a:moveTo>
                  <a:lnTo>
                    <a:pt x="1058" y="285"/>
                  </a:lnTo>
                  <a:lnTo>
                    <a:pt x="1082" y="284"/>
                  </a:lnTo>
                  <a:lnTo>
                    <a:pt x="33" y="0"/>
                  </a:lnTo>
                  <a:lnTo>
                    <a:pt x="0" y="1"/>
                  </a:lnTo>
                  <a:close/>
                </a:path>
              </a:pathLst>
            </a:custGeom>
            <a:solidFill>
              <a:srgbClr val="000000">
                <a:alpha val="100000"/>
              </a:srgbClr>
            </a:solidFill>
            <a:ln w="9525">
              <a:noFill/>
            </a:ln>
          </p:spPr>
          <p:txBody>
            <a:bodyPr/>
            <a:p>
              <a:endParaRPr lang="zh-CN" altLang="en-US"/>
            </a:p>
          </p:txBody>
        </p:sp>
        <p:sp>
          <p:nvSpPr>
            <p:cNvPr id="98539" name="Freeform 64"/>
            <p:cNvSpPr/>
            <p:nvPr/>
          </p:nvSpPr>
          <p:spPr>
            <a:xfrm>
              <a:off x="6093" y="14699"/>
              <a:ext cx="1087" cy="315"/>
            </a:xfrm>
            <a:custGeom>
              <a:avLst/>
              <a:gdLst>
                <a:gd name="txL" fmla="*/ 0 w 1087"/>
                <a:gd name="txT" fmla="*/ 0 h 315"/>
                <a:gd name="txR" fmla="*/ 1087 w 1087"/>
                <a:gd name="txB" fmla="*/ 315 h 315"/>
              </a:gdLst>
              <a:ahLst/>
              <a:cxnLst>
                <a:cxn ang="0">
                  <a:pos x="0" y="0"/>
                </a:cxn>
                <a:cxn ang="0">
                  <a:pos x="1066" y="315"/>
                </a:cxn>
                <a:cxn ang="0">
                  <a:pos x="1087" y="308"/>
                </a:cxn>
                <a:cxn ang="0">
                  <a:pos x="31" y="0"/>
                </a:cxn>
                <a:cxn ang="0">
                  <a:pos x="0" y="0"/>
                </a:cxn>
              </a:cxnLst>
              <a:rect l="txL" t="txT" r="txR" b="txB"/>
              <a:pathLst>
                <a:path w="1087" h="315">
                  <a:moveTo>
                    <a:pt x="0" y="0"/>
                  </a:moveTo>
                  <a:lnTo>
                    <a:pt x="1066" y="315"/>
                  </a:lnTo>
                  <a:lnTo>
                    <a:pt x="1087" y="308"/>
                  </a:lnTo>
                  <a:lnTo>
                    <a:pt x="31" y="0"/>
                  </a:lnTo>
                  <a:lnTo>
                    <a:pt x="0" y="0"/>
                  </a:lnTo>
                  <a:close/>
                </a:path>
              </a:pathLst>
            </a:custGeom>
            <a:solidFill>
              <a:srgbClr val="000000">
                <a:alpha val="100000"/>
              </a:srgbClr>
            </a:solidFill>
            <a:ln w="9525">
              <a:noFill/>
            </a:ln>
          </p:spPr>
          <p:txBody>
            <a:bodyPr/>
            <a:p>
              <a:endParaRPr lang="zh-CN" altLang="en-US"/>
            </a:p>
          </p:txBody>
        </p:sp>
      </p:grpSp>
      <p:grpSp>
        <p:nvGrpSpPr>
          <p:cNvPr id="98324" name="Group 65"/>
          <p:cNvGrpSpPr/>
          <p:nvPr/>
        </p:nvGrpSpPr>
        <p:grpSpPr>
          <a:xfrm>
            <a:off x="4459288" y="1636713"/>
            <a:ext cx="650875" cy="904875"/>
            <a:chOff x="12762" y="10336"/>
            <a:chExt cx="1027" cy="1700"/>
          </a:xfrm>
        </p:grpSpPr>
        <p:sp>
          <p:nvSpPr>
            <p:cNvPr id="98495" name="Rectangle 66"/>
            <p:cNvSpPr/>
            <p:nvPr/>
          </p:nvSpPr>
          <p:spPr>
            <a:xfrm>
              <a:off x="12824" y="10394"/>
              <a:ext cx="965" cy="1642"/>
            </a:xfrm>
            <a:prstGeom prst="rect">
              <a:avLst/>
            </a:prstGeom>
            <a:solidFill>
              <a:srgbClr val="969696"/>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98496" name="Rectangle 67"/>
            <p:cNvSpPr/>
            <p:nvPr/>
          </p:nvSpPr>
          <p:spPr>
            <a:xfrm>
              <a:off x="12766" y="10336"/>
              <a:ext cx="965" cy="1642"/>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98497" name="Line 68"/>
            <p:cNvSpPr/>
            <p:nvPr/>
          </p:nvSpPr>
          <p:spPr>
            <a:xfrm>
              <a:off x="12766" y="10682"/>
              <a:ext cx="965" cy="2"/>
            </a:xfrm>
            <a:prstGeom prst="line">
              <a:avLst/>
            </a:prstGeom>
            <a:ln w="9525" cap="flat" cmpd="sng">
              <a:solidFill>
                <a:srgbClr val="000000"/>
              </a:solidFill>
              <a:prstDash val="solid"/>
              <a:headEnd type="none" w="med" len="med"/>
              <a:tailEnd type="none" w="med" len="med"/>
            </a:ln>
          </p:spPr>
        </p:sp>
        <p:sp>
          <p:nvSpPr>
            <p:cNvPr id="98498" name="Line 69"/>
            <p:cNvSpPr/>
            <p:nvPr/>
          </p:nvSpPr>
          <p:spPr>
            <a:xfrm>
              <a:off x="12780" y="11042"/>
              <a:ext cx="980" cy="1"/>
            </a:xfrm>
            <a:prstGeom prst="line">
              <a:avLst/>
            </a:prstGeom>
            <a:ln w="9525" cap="flat" cmpd="sng">
              <a:solidFill>
                <a:srgbClr val="000000"/>
              </a:solidFill>
              <a:prstDash val="solid"/>
              <a:headEnd type="none" w="med" len="med"/>
              <a:tailEnd type="none" w="med" len="med"/>
            </a:ln>
          </p:spPr>
        </p:sp>
        <p:sp>
          <p:nvSpPr>
            <p:cNvPr id="98499" name="Line 70"/>
            <p:cNvSpPr/>
            <p:nvPr/>
          </p:nvSpPr>
          <p:spPr>
            <a:xfrm>
              <a:off x="12764" y="11374"/>
              <a:ext cx="980" cy="1"/>
            </a:xfrm>
            <a:prstGeom prst="line">
              <a:avLst/>
            </a:prstGeom>
            <a:ln w="9525" cap="flat" cmpd="sng">
              <a:solidFill>
                <a:srgbClr val="000000"/>
              </a:solidFill>
              <a:prstDash val="solid"/>
              <a:headEnd type="none" w="med" len="med"/>
              <a:tailEnd type="none" w="med" len="med"/>
            </a:ln>
          </p:spPr>
        </p:sp>
        <p:sp>
          <p:nvSpPr>
            <p:cNvPr id="98500" name="Line 71"/>
            <p:cNvSpPr/>
            <p:nvPr/>
          </p:nvSpPr>
          <p:spPr>
            <a:xfrm>
              <a:off x="12762" y="11675"/>
              <a:ext cx="967" cy="2"/>
            </a:xfrm>
            <a:prstGeom prst="line">
              <a:avLst/>
            </a:prstGeom>
            <a:ln w="9525" cap="flat" cmpd="sng">
              <a:solidFill>
                <a:srgbClr val="000000"/>
              </a:solidFill>
              <a:prstDash val="solid"/>
              <a:headEnd type="none" w="med" len="med"/>
              <a:tailEnd type="none" w="med" len="med"/>
            </a:ln>
          </p:spPr>
        </p:sp>
      </p:grpSp>
      <p:sp>
        <p:nvSpPr>
          <p:cNvPr id="98325" name="Text Box 72"/>
          <p:cNvSpPr txBox="1"/>
          <p:nvPr/>
        </p:nvSpPr>
        <p:spPr>
          <a:xfrm>
            <a:off x="4343400" y="1322388"/>
            <a:ext cx="838200" cy="242887"/>
          </a:xfrm>
          <a:prstGeom prst="rect">
            <a:avLst/>
          </a:prstGeom>
          <a:noFill/>
          <a:ln w="9525">
            <a:noFill/>
          </a:ln>
        </p:spPr>
        <p:txBody>
          <a:bodyPr/>
          <a:p>
            <a:pPr algn="l" eaLnBrk="1" hangingPunct="1"/>
            <a:r>
              <a:rPr lang="zh-CN" altLang="en-US" dirty="0">
                <a:solidFill>
                  <a:schemeClr val="tx2"/>
                </a:solidFill>
                <a:latin typeface="Arial" panose="020B0604020202020204" pitchFamily="34" charset="0"/>
              </a:rPr>
              <a:t>主机</a:t>
            </a:r>
            <a:r>
              <a:rPr lang="en-US" altLang="zh-CN" dirty="0">
                <a:solidFill>
                  <a:schemeClr val="tx2"/>
                </a:solidFill>
                <a:latin typeface="Arial" panose="020B0604020202020204" pitchFamily="34" charset="0"/>
              </a:rPr>
              <a:t>A</a:t>
            </a:r>
            <a:endParaRPr lang="en-US" altLang="zh-CN" dirty="0">
              <a:solidFill>
                <a:schemeClr val="tx2"/>
              </a:solidFill>
              <a:latin typeface="Comic Sans MS" panose="030F0702030302020204" pitchFamily="66" charset="0"/>
            </a:endParaRPr>
          </a:p>
        </p:txBody>
      </p:sp>
      <p:sp>
        <p:nvSpPr>
          <p:cNvPr id="98326" name="Text Box 73"/>
          <p:cNvSpPr txBox="1"/>
          <p:nvPr/>
        </p:nvSpPr>
        <p:spPr>
          <a:xfrm>
            <a:off x="5110163" y="1417638"/>
            <a:ext cx="1195387" cy="366712"/>
          </a:xfrm>
          <a:prstGeom prst="rect">
            <a:avLst/>
          </a:prstGeom>
          <a:noFill/>
          <a:ln w="9525">
            <a:noFill/>
          </a:ln>
        </p:spPr>
        <p:txBody>
          <a:bodyPr/>
          <a:p>
            <a:pPr algn="l" eaLnBrk="1" hangingPunct="1"/>
            <a:r>
              <a:rPr lang="en-US" altLang="zh-CN" dirty="0">
                <a:solidFill>
                  <a:srgbClr val="FF0000"/>
                </a:solidFill>
                <a:latin typeface="Symbol" panose="05050102010706020507" pitchFamily="18" charset="2"/>
              </a:rPr>
              <a:t>l</a:t>
            </a:r>
            <a:r>
              <a:rPr lang="en-US" altLang="zh-CN" baseline="-25000" dirty="0">
                <a:solidFill>
                  <a:srgbClr val="FF0000"/>
                </a:solidFill>
                <a:latin typeface="Arial" panose="020B0604020202020204" pitchFamily="34" charset="0"/>
              </a:rPr>
              <a:t>in </a:t>
            </a:r>
            <a:r>
              <a:rPr lang="en-US" altLang="zh-CN" dirty="0">
                <a:solidFill>
                  <a:srgbClr val="FF0000"/>
                </a:solidFill>
                <a:latin typeface="Arial" panose="020B0604020202020204" pitchFamily="34" charset="0"/>
              </a:rPr>
              <a:t>: </a:t>
            </a:r>
            <a:r>
              <a:rPr lang="zh-CN" altLang="en-US" sz="1200" dirty="0">
                <a:solidFill>
                  <a:srgbClr val="FF0000"/>
                </a:solidFill>
                <a:latin typeface="Arial" panose="020B0604020202020204" pitchFamily="34" charset="0"/>
              </a:rPr>
              <a:t>原始数据</a:t>
            </a:r>
            <a:endParaRPr lang="zh-CN" altLang="en-US" sz="1200" dirty="0">
              <a:solidFill>
                <a:schemeClr val="tx2"/>
              </a:solidFill>
              <a:latin typeface="Comic Sans MS" panose="030F0702030302020204" pitchFamily="66" charset="0"/>
            </a:endParaRPr>
          </a:p>
        </p:txBody>
      </p:sp>
      <p:sp>
        <p:nvSpPr>
          <p:cNvPr id="98327" name="Line 74"/>
          <p:cNvSpPr/>
          <p:nvPr/>
        </p:nvSpPr>
        <p:spPr>
          <a:xfrm flipH="1">
            <a:off x="4081463" y="3513138"/>
            <a:ext cx="438150" cy="1587"/>
          </a:xfrm>
          <a:prstGeom prst="line">
            <a:avLst/>
          </a:prstGeom>
          <a:ln w="9525" cap="flat" cmpd="sng">
            <a:solidFill>
              <a:srgbClr val="000000"/>
            </a:solidFill>
            <a:prstDash val="solid"/>
            <a:headEnd type="none" w="med" len="med"/>
            <a:tailEnd type="none" w="med" len="med"/>
          </a:ln>
        </p:spPr>
      </p:sp>
      <p:grpSp>
        <p:nvGrpSpPr>
          <p:cNvPr id="98328" name="Group 76"/>
          <p:cNvGrpSpPr/>
          <p:nvPr/>
        </p:nvGrpSpPr>
        <p:grpSpPr>
          <a:xfrm>
            <a:off x="3376613" y="2819400"/>
            <a:ext cx="979487" cy="901700"/>
            <a:chOff x="5850" y="13487"/>
            <a:chExt cx="2023" cy="1840"/>
          </a:xfrm>
        </p:grpSpPr>
        <p:sp>
          <p:nvSpPr>
            <p:cNvPr id="98456" name="Freeform 77"/>
            <p:cNvSpPr/>
            <p:nvPr/>
          </p:nvSpPr>
          <p:spPr>
            <a:xfrm>
              <a:off x="5850" y="13632"/>
              <a:ext cx="2023" cy="1695"/>
            </a:xfrm>
            <a:custGeom>
              <a:avLst/>
              <a:gdLst>
                <a:gd name="txL" fmla="*/ 0 w 2023"/>
                <a:gd name="txT" fmla="*/ 0 h 1695"/>
                <a:gd name="txR" fmla="*/ 2023 w 2023"/>
                <a:gd name="txB" fmla="*/ 1695 h 1695"/>
              </a:gdLst>
              <a:ahLst/>
              <a:cxnLst>
                <a:cxn ang="0">
                  <a:pos x="570" y="121"/>
                </a:cxn>
                <a:cxn ang="0">
                  <a:pos x="575" y="120"/>
                </a:cxn>
                <a:cxn ang="0">
                  <a:pos x="586" y="116"/>
                </a:cxn>
                <a:cxn ang="0">
                  <a:pos x="607" y="108"/>
                </a:cxn>
                <a:cxn ang="0">
                  <a:pos x="636" y="101"/>
                </a:cxn>
                <a:cxn ang="0">
                  <a:pos x="672" y="90"/>
                </a:cxn>
                <a:cxn ang="0">
                  <a:pos x="718" y="79"/>
                </a:cxn>
                <a:cxn ang="0">
                  <a:pos x="771" y="67"/>
                </a:cxn>
                <a:cxn ang="0">
                  <a:pos x="834" y="55"/>
                </a:cxn>
                <a:cxn ang="0">
                  <a:pos x="904" y="43"/>
                </a:cxn>
                <a:cxn ang="0">
                  <a:pos x="982" y="33"/>
                </a:cxn>
                <a:cxn ang="0">
                  <a:pos x="1071" y="22"/>
                </a:cxn>
                <a:cxn ang="0">
                  <a:pos x="1166" y="13"/>
                </a:cxn>
                <a:cxn ang="0">
                  <a:pos x="1271" y="7"/>
                </a:cxn>
                <a:cxn ang="0">
                  <a:pos x="1384" y="1"/>
                </a:cxn>
                <a:cxn ang="0">
                  <a:pos x="1506" y="0"/>
                </a:cxn>
                <a:cxn ang="0">
                  <a:pos x="1636" y="1"/>
                </a:cxn>
                <a:cxn ang="0">
                  <a:pos x="1692" y="233"/>
                </a:cxn>
                <a:cxn ang="0">
                  <a:pos x="1713" y="243"/>
                </a:cxn>
                <a:cxn ang="0">
                  <a:pos x="1758" y="274"/>
                </a:cxn>
                <a:cxn ang="0">
                  <a:pos x="1806" y="329"/>
                </a:cxn>
                <a:cxn ang="0">
                  <a:pos x="1836" y="409"/>
                </a:cxn>
                <a:cxn ang="0">
                  <a:pos x="1955" y="948"/>
                </a:cxn>
                <a:cxn ang="0">
                  <a:pos x="2003" y="1171"/>
                </a:cxn>
                <a:cxn ang="0">
                  <a:pos x="2011" y="1188"/>
                </a:cxn>
                <a:cxn ang="0">
                  <a:pos x="2022" y="1231"/>
                </a:cxn>
                <a:cxn ang="0">
                  <a:pos x="2021" y="1297"/>
                </a:cxn>
                <a:cxn ang="0">
                  <a:pos x="1992" y="1380"/>
                </a:cxn>
                <a:cxn ang="0">
                  <a:pos x="0" y="1328"/>
                </a:cxn>
                <a:cxn ang="0">
                  <a:pos x="199" y="1223"/>
                </a:cxn>
                <a:cxn ang="0">
                  <a:pos x="200" y="232"/>
                </a:cxn>
                <a:cxn ang="0">
                  <a:pos x="210" y="226"/>
                </a:cxn>
                <a:cxn ang="0">
                  <a:pos x="230" y="214"/>
                </a:cxn>
                <a:cxn ang="0">
                  <a:pos x="259" y="201"/>
                </a:cxn>
                <a:cxn ang="0">
                  <a:pos x="297" y="189"/>
                </a:cxn>
                <a:cxn ang="0">
                  <a:pos x="344" y="183"/>
                </a:cxn>
                <a:cxn ang="0">
                  <a:pos x="399" y="181"/>
                </a:cxn>
                <a:cxn ang="0">
                  <a:pos x="464" y="191"/>
                </a:cxn>
                <a:cxn ang="0">
                  <a:pos x="548" y="225"/>
                </a:cxn>
              </a:cxnLst>
              <a:rect l="txL" t="txT" r="txR" b="txB"/>
              <a:pathLst>
                <a:path w="2023" h="1695">
                  <a:moveTo>
                    <a:pt x="548" y="225"/>
                  </a:moveTo>
                  <a:lnTo>
                    <a:pt x="570" y="121"/>
                  </a:lnTo>
                  <a:lnTo>
                    <a:pt x="571" y="121"/>
                  </a:lnTo>
                  <a:lnTo>
                    <a:pt x="575" y="120"/>
                  </a:lnTo>
                  <a:lnTo>
                    <a:pt x="580" y="118"/>
                  </a:lnTo>
                  <a:lnTo>
                    <a:pt x="586" y="116"/>
                  </a:lnTo>
                  <a:lnTo>
                    <a:pt x="596" y="112"/>
                  </a:lnTo>
                  <a:lnTo>
                    <a:pt x="607" y="108"/>
                  </a:lnTo>
                  <a:lnTo>
                    <a:pt x="620" y="105"/>
                  </a:lnTo>
                  <a:lnTo>
                    <a:pt x="636" y="101"/>
                  </a:lnTo>
                  <a:lnTo>
                    <a:pt x="653" y="95"/>
                  </a:lnTo>
                  <a:lnTo>
                    <a:pt x="672" y="90"/>
                  </a:lnTo>
                  <a:lnTo>
                    <a:pt x="694" y="84"/>
                  </a:lnTo>
                  <a:lnTo>
                    <a:pt x="718" y="79"/>
                  </a:lnTo>
                  <a:lnTo>
                    <a:pt x="743" y="74"/>
                  </a:lnTo>
                  <a:lnTo>
                    <a:pt x="771" y="67"/>
                  </a:lnTo>
                  <a:lnTo>
                    <a:pt x="802" y="61"/>
                  </a:lnTo>
                  <a:lnTo>
                    <a:pt x="834" y="55"/>
                  </a:lnTo>
                  <a:lnTo>
                    <a:pt x="867" y="49"/>
                  </a:lnTo>
                  <a:lnTo>
                    <a:pt x="904" y="43"/>
                  </a:lnTo>
                  <a:lnTo>
                    <a:pt x="943" y="38"/>
                  </a:lnTo>
                  <a:lnTo>
                    <a:pt x="982" y="33"/>
                  </a:lnTo>
                  <a:lnTo>
                    <a:pt x="1025" y="27"/>
                  </a:lnTo>
                  <a:lnTo>
                    <a:pt x="1071" y="22"/>
                  </a:lnTo>
                  <a:lnTo>
                    <a:pt x="1117" y="17"/>
                  </a:lnTo>
                  <a:lnTo>
                    <a:pt x="1166" y="13"/>
                  </a:lnTo>
                  <a:lnTo>
                    <a:pt x="1218" y="10"/>
                  </a:lnTo>
                  <a:lnTo>
                    <a:pt x="1271" y="7"/>
                  </a:lnTo>
                  <a:lnTo>
                    <a:pt x="1327" y="3"/>
                  </a:lnTo>
                  <a:lnTo>
                    <a:pt x="1384" y="1"/>
                  </a:lnTo>
                  <a:lnTo>
                    <a:pt x="1444" y="0"/>
                  </a:lnTo>
                  <a:lnTo>
                    <a:pt x="1506" y="0"/>
                  </a:lnTo>
                  <a:lnTo>
                    <a:pt x="1570" y="0"/>
                  </a:lnTo>
                  <a:lnTo>
                    <a:pt x="1636" y="1"/>
                  </a:lnTo>
                  <a:lnTo>
                    <a:pt x="1709" y="41"/>
                  </a:lnTo>
                  <a:lnTo>
                    <a:pt x="1692" y="233"/>
                  </a:lnTo>
                  <a:lnTo>
                    <a:pt x="1698" y="235"/>
                  </a:lnTo>
                  <a:lnTo>
                    <a:pt x="1713" y="243"/>
                  </a:lnTo>
                  <a:lnTo>
                    <a:pt x="1733" y="256"/>
                  </a:lnTo>
                  <a:lnTo>
                    <a:pt x="1758" y="274"/>
                  </a:lnTo>
                  <a:lnTo>
                    <a:pt x="1784" y="299"/>
                  </a:lnTo>
                  <a:lnTo>
                    <a:pt x="1806" y="329"/>
                  </a:lnTo>
                  <a:lnTo>
                    <a:pt x="1825" y="366"/>
                  </a:lnTo>
                  <a:lnTo>
                    <a:pt x="1836" y="409"/>
                  </a:lnTo>
                  <a:lnTo>
                    <a:pt x="1999" y="557"/>
                  </a:lnTo>
                  <a:lnTo>
                    <a:pt x="1955" y="948"/>
                  </a:lnTo>
                  <a:lnTo>
                    <a:pt x="1692" y="1080"/>
                  </a:lnTo>
                  <a:lnTo>
                    <a:pt x="2003" y="1171"/>
                  </a:lnTo>
                  <a:lnTo>
                    <a:pt x="2006" y="1176"/>
                  </a:lnTo>
                  <a:lnTo>
                    <a:pt x="2011" y="1188"/>
                  </a:lnTo>
                  <a:lnTo>
                    <a:pt x="2016" y="1206"/>
                  </a:lnTo>
                  <a:lnTo>
                    <a:pt x="2022" y="1231"/>
                  </a:lnTo>
                  <a:lnTo>
                    <a:pt x="2023" y="1261"/>
                  </a:lnTo>
                  <a:lnTo>
                    <a:pt x="2021" y="1297"/>
                  </a:lnTo>
                  <a:lnTo>
                    <a:pt x="2010" y="1337"/>
                  </a:lnTo>
                  <a:lnTo>
                    <a:pt x="1992" y="1380"/>
                  </a:lnTo>
                  <a:lnTo>
                    <a:pt x="1171" y="1695"/>
                  </a:lnTo>
                  <a:lnTo>
                    <a:pt x="0" y="1328"/>
                  </a:lnTo>
                  <a:lnTo>
                    <a:pt x="20" y="1285"/>
                  </a:lnTo>
                  <a:lnTo>
                    <a:pt x="199" y="1223"/>
                  </a:lnTo>
                  <a:lnTo>
                    <a:pt x="199" y="233"/>
                  </a:lnTo>
                  <a:lnTo>
                    <a:pt x="200" y="232"/>
                  </a:lnTo>
                  <a:lnTo>
                    <a:pt x="204" y="229"/>
                  </a:lnTo>
                  <a:lnTo>
                    <a:pt x="210" y="226"/>
                  </a:lnTo>
                  <a:lnTo>
                    <a:pt x="218" y="220"/>
                  </a:lnTo>
                  <a:lnTo>
                    <a:pt x="230" y="214"/>
                  </a:lnTo>
                  <a:lnTo>
                    <a:pt x="243" y="207"/>
                  </a:lnTo>
                  <a:lnTo>
                    <a:pt x="259" y="201"/>
                  </a:lnTo>
                  <a:lnTo>
                    <a:pt x="277" y="194"/>
                  </a:lnTo>
                  <a:lnTo>
                    <a:pt x="297" y="189"/>
                  </a:lnTo>
                  <a:lnTo>
                    <a:pt x="320" y="185"/>
                  </a:lnTo>
                  <a:lnTo>
                    <a:pt x="344" y="183"/>
                  </a:lnTo>
                  <a:lnTo>
                    <a:pt x="370" y="180"/>
                  </a:lnTo>
                  <a:lnTo>
                    <a:pt x="399" y="181"/>
                  </a:lnTo>
                  <a:lnTo>
                    <a:pt x="430" y="185"/>
                  </a:lnTo>
                  <a:lnTo>
                    <a:pt x="464" y="191"/>
                  </a:lnTo>
                  <a:lnTo>
                    <a:pt x="498" y="201"/>
                  </a:lnTo>
                  <a:lnTo>
                    <a:pt x="548" y="225"/>
                  </a:lnTo>
                  <a:close/>
                </a:path>
              </a:pathLst>
            </a:custGeom>
            <a:solidFill>
              <a:srgbClr val="969696">
                <a:alpha val="100000"/>
              </a:srgbClr>
            </a:solidFill>
            <a:ln w="9525">
              <a:noFill/>
            </a:ln>
          </p:spPr>
          <p:txBody>
            <a:bodyPr/>
            <a:p>
              <a:endParaRPr lang="zh-CN" altLang="en-US"/>
            </a:p>
          </p:txBody>
        </p:sp>
        <p:sp>
          <p:nvSpPr>
            <p:cNvPr id="98457" name="Freeform 78"/>
            <p:cNvSpPr/>
            <p:nvPr/>
          </p:nvSpPr>
          <p:spPr>
            <a:xfrm>
              <a:off x="6551" y="13597"/>
              <a:ext cx="650" cy="735"/>
            </a:xfrm>
            <a:custGeom>
              <a:avLst/>
              <a:gdLst>
                <a:gd name="txL" fmla="*/ 0 w 650"/>
                <a:gd name="txT" fmla="*/ 0 h 735"/>
                <a:gd name="txR" fmla="*/ 650 w 650"/>
                <a:gd name="txB" fmla="*/ 735 h 735"/>
              </a:gdLst>
              <a:ahLst/>
              <a:cxnLst>
                <a:cxn ang="0">
                  <a:pos x="645" y="27"/>
                </a:cxn>
                <a:cxn ang="0">
                  <a:pos x="642" y="26"/>
                </a:cxn>
                <a:cxn ang="0">
                  <a:pos x="631" y="23"/>
                </a:cxn>
                <a:cxn ang="0">
                  <a:pos x="615" y="19"/>
                </a:cxn>
                <a:cxn ang="0">
                  <a:pos x="592" y="15"/>
                </a:cxn>
                <a:cxn ang="0">
                  <a:pos x="565" y="10"/>
                </a:cxn>
                <a:cxn ang="0">
                  <a:pos x="533" y="6"/>
                </a:cxn>
                <a:cxn ang="0">
                  <a:pos x="496" y="3"/>
                </a:cxn>
                <a:cxn ang="0">
                  <a:pos x="456" y="1"/>
                </a:cxn>
                <a:cxn ang="0">
                  <a:pos x="411" y="0"/>
                </a:cxn>
                <a:cxn ang="0">
                  <a:pos x="364" y="2"/>
                </a:cxn>
                <a:cxn ang="0">
                  <a:pos x="315" y="6"/>
                </a:cxn>
                <a:cxn ang="0">
                  <a:pos x="262" y="15"/>
                </a:cxn>
                <a:cxn ang="0">
                  <a:pos x="209" y="26"/>
                </a:cxn>
                <a:cxn ang="0">
                  <a:pos x="154" y="42"/>
                </a:cxn>
                <a:cxn ang="0">
                  <a:pos x="98" y="61"/>
                </a:cxn>
                <a:cxn ang="0">
                  <a:pos x="42" y="87"/>
                </a:cxn>
                <a:cxn ang="0">
                  <a:pos x="38" y="101"/>
                </a:cxn>
                <a:cxn ang="0">
                  <a:pos x="28" y="141"/>
                </a:cxn>
                <a:cxn ang="0">
                  <a:pos x="17" y="203"/>
                </a:cxn>
                <a:cxn ang="0">
                  <a:pos x="6" y="283"/>
                </a:cxn>
                <a:cxn ang="0">
                  <a:pos x="0" y="378"/>
                </a:cxn>
                <a:cxn ang="0">
                  <a:pos x="5" y="484"/>
                </a:cxn>
                <a:cxn ang="0">
                  <a:pos x="21" y="599"/>
                </a:cxn>
                <a:cxn ang="0">
                  <a:pos x="54" y="716"/>
                </a:cxn>
                <a:cxn ang="0">
                  <a:pos x="58" y="716"/>
                </a:cxn>
                <a:cxn ang="0">
                  <a:pos x="66" y="715"/>
                </a:cxn>
                <a:cxn ang="0">
                  <a:pos x="80" y="713"/>
                </a:cxn>
                <a:cxn ang="0">
                  <a:pos x="99" y="712"/>
                </a:cxn>
                <a:cxn ang="0">
                  <a:pos x="124" y="710"/>
                </a:cxn>
                <a:cxn ang="0">
                  <a:pos x="153" y="708"/>
                </a:cxn>
                <a:cxn ang="0">
                  <a:pos x="188" y="707"/>
                </a:cxn>
                <a:cxn ang="0">
                  <a:pos x="225" y="706"/>
                </a:cxn>
                <a:cxn ang="0">
                  <a:pos x="267" y="705"/>
                </a:cxn>
                <a:cxn ang="0">
                  <a:pos x="313" y="706"/>
                </a:cxn>
                <a:cxn ang="0">
                  <a:pos x="362" y="707"/>
                </a:cxn>
                <a:cxn ang="0">
                  <a:pos x="415" y="709"/>
                </a:cxn>
                <a:cxn ang="0">
                  <a:pos x="470" y="713"/>
                </a:cxn>
                <a:cxn ang="0">
                  <a:pos x="528" y="719"/>
                </a:cxn>
                <a:cxn ang="0">
                  <a:pos x="588" y="726"/>
                </a:cxn>
                <a:cxn ang="0">
                  <a:pos x="650" y="735"/>
                </a:cxn>
                <a:cxn ang="0">
                  <a:pos x="647" y="713"/>
                </a:cxn>
                <a:cxn ang="0">
                  <a:pos x="641" y="655"/>
                </a:cxn>
                <a:cxn ang="0">
                  <a:pos x="631" y="568"/>
                </a:cxn>
                <a:cxn ang="0">
                  <a:pos x="623" y="462"/>
                </a:cxn>
                <a:cxn ang="0">
                  <a:pos x="618" y="345"/>
                </a:cxn>
                <a:cxn ang="0">
                  <a:pos x="618" y="229"/>
                </a:cxn>
                <a:cxn ang="0">
                  <a:pos x="627" y="119"/>
                </a:cxn>
                <a:cxn ang="0">
                  <a:pos x="645" y="27"/>
                </a:cxn>
              </a:cxnLst>
              <a:rect l="txL" t="txT" r="txR" b="txB"/>
              <a:pathLst>
                <a:path w="650" h="735">
                  <a:moveTo>
                    <a:pt x="645" y="27"/>
                  </a:moveTo>
                  <a:lnTo>
                    <a:pt x="642" y="26"/>
                  </a:lnTo>
                  <a:lnTo>
                    <a:pt x="631" y="23"/>
                  </a:lnTo>
                  <a:lnTo>
                    <a:pt x="615" y="19"/>
                  </a:lnTo>
                  <a:lnTo>
                    <a:pt x="592" y="15"/>
                  </a:lnTo>
                  <a:lnTo>
                    <a:pt x="565" y="10"/>
                  </a:lnTo>
                  <a:lnTo>
                    <a:pt x="533" y="6"/>
                  </a:lnTo>
                  <a:lnTo>
                    <a:pt x="496" y="3"/>
                  </a:lnTo>
                  <a:lnTo>
                    <a:pt x="456" y="1"/>
                  </a:lnTo>
                  <a:lnTo>
                    <a:pt x="411" y="0"/>
                  </a:lnTo>
                  <a:lnTo>
                    <a:pt x="364" y="2"/>
                  </a:lnTo>
                  <a:lnTo>
                    <a:pt x="315" y="6"/>
                  </a:lnTo>
                  <a:lnTo>
                    <a:pt x="262" y="15"/>
                  </a:lnTo>
                  <a:lnTo>
                    <a:pt x="209" y="26"/>
                  </a:lnTo>
                  <a:lnTo>
                    <a:pt x="154" y="42"/>
                  </a:lnTo>
                  <a:lnTo>
                    <a:pt x="98" y="61"/>
                  </a:lnTo>
                  <a:lnTo>
                    <a:pt x="42" y="87"/>
                  </a:lnTo>
                  <a:lnTo>
                    <a:pt x="38" y="101"/>
                  </a:lnTo>
                  <a:lnTo>
                    <a:pt x="28" y="141"/>
                  </a:lnTo>
                  <a:lnTo>
                    <a:pt x="17" y="203"/>
                  </a:lnTo>
                  <a:lnTo>
                    <a:pt x="6" y="283"/>
                  </a:lnTo>
                  <a:lnTo>
                    <a:pt x="0" y="378"/>
                  </a:lnTo>
                  <a:lnTo>
                    <a:pt x="5" y="484"/>
                  </a:lnTo>
                  <a:lnTo>
                    <a:pt x="21" y="599"/>
                  </a:lnTo>
                  <a:lnTo>
                    <a:pt x="54" y="716"/>
                  </a:lnTo>
                  <a:lnTo>
                    <a:pt x="58" y="716"/>
                  </a:lnTo>
                  <a:lnTo>
                    <a:pt x="66" y="715"/>
                  </a:lnTo>
                  <a:lnTo>
                    <a:pt x="80" y="713"/>
                  </a:lnTo>
                  <a:lnTo>
                    <a:pt x="99" y="712"/>
                  </a:lnTo>
                  <a:lnTo>
                    <a:pt x="124" y="710"/>
                  </a:lnTo>
                  <a:lnTo>
                    <a:pt x="153" y="708"/>
                  </a:lnTo>
                  <a:lnTo>
                    <a:pt x="188" y="707"/>
                  </a:lnTo>
                  <a:lnTo>
                    <a:pt x="225" y="706"/>
                  </a:lnTo>
                  <a:lnTo>
                    <a:pt x="267" y="705"/>
                  </a:lnTo>
                  <a:lnTo>
                    <a:pt x="313" y="706"/>
                  </a:lnTo>
                  <a:lnTo>
                    <a:pt x="362" y="707"/>
                  </a:lnTo>
                  <a:lnTo>
                    <a:pt x="415" y="709"/>
                  </a:lnTo>
                  <a:lnTo>
                    <a:pt x="470" y="713"/>
                  </a:lnTo>
                  <a:lnTo>
                    <a:pt x="528" y="719"/>
                  </a:lnTo>
                  <a:lnTo>
                    <a:pt x="588" y="726"/>
                  </a:lnTo>
                  <a:lnTo>
                    <a:pt x="650" y="735"/>
                  </a:lnTo>
                  <a:lnTo>
                    <a:pt x="647" y="713"/>
                  </a:lnTo>
                  <a:lnTo>
                    <a:pt x="641" y="655"/>
                  </a:lnTo>
                  <a:lnTo>
                    <a:pt x="631" y="568"/>
                  </a:lnTo>
                  <a:lnTo>
                    <a:pt x="623" y="462"/>
                  </a:lnTo>
                  <a:lnTo>
                    <a:pt x="618" y="345"/>
                  </a:lnTo>
                  <a:lnTo>
                    <a:pt x="618" y="229"/>
                  </a:lnTo>
                  <a:lnTo>
                    <a:pt x="627" y="119"/>
                  </a:lnTo>
                  <a:lnTo>
                    <a:pt x="645" y="27"/>
                  </a:lnTo>
                  <a:close/>
                </a:path>
              </a:pathLst>
            </a:custGeom>
            <a:solidFill>
              <a:srgbClr val="808080">
                <a:alpha val="100000"/>
              </a:srgbClr>
            </a:solidFill>
            <a:ln w="9525">
              <a:noFill/>
            </a:ln>
          </p:spPr>
          <p:txBody>
            <a:bodyPr/>
            <a:p>
              <a:endParaRPr lang="zh-CN" altLang="en-US"/>
            </a:p>
          </p:txBody>
        </p:sp>
        <p:sp>
          <p:nvSpPr>
            <p:cNvPr id="98458" name="Freeform 79"/>
            <p:cNvSpPr/>
            <p:nvPr/>
          </p:nvSpPr>
          <p:spPr>
            <a:xfrm>
              <a:off x="6623" y="13797"/>
              <a:ext cx="1071" cy="731"/>
            </a:xfrm>
            <a:custGeom>
              <a:avLst/>
              <a:gdLst>
                <a:gd name="txL" fmla="*/ 0 w 1071"/>
                <a:gd name="txT" fmla="*/ 0 h 731"/>
                <a:gd name="txR" fmla="*/ 1071 w 1071"/>
                <a:gd name="txB" fmla="*/ 731 h 731"/>
              </a:gdLst>
              <a:ahLst/>
              <a:cxnLst>
                <a:cxn ang="0">
                  <a:pos x="6" y="552"/>
                </a:cxn>
                <a:cxn ang="0">
                  <a:pos x="0" y="642"/>
                </a:cxn>
                <a:cxn ang="0">
                  <a:pos x="698" y="731"/>
                </a:cxn>
                <a:cxn ang="0">
                  <a:pos x="703" y="729"/>
                </a:cxn>
                <a:cxn ang="0">
                  <a:pos x="717" y="722"/>
                </a:cxn>
                <a:cxn ang="0">
                  <a:pos x="740" y="710"/>
                </a:cxn>
                <a:cxn ang="0">
                  <a:pos x="768" y="694"/>
                </a:cxn>
                <a:cxn ang="0">
                  <a:pos x="801" y="672"/>
                </a:cxn>
                <a:cxn ang="0">
                  <a:pos x="838" y="645"/>
                </a:cxn>
                <a:cxn ang="0">
                  <a:pos x="876" y="614"/>
                </a:cxn>
                <a:cxn ang="0">
                  <a:pos x="915" y="577"/>
                </a:cxn>
                <a:cxn ang="0">
                  <a:pos x="953" y="536"/>
                </a:cxn>
                <a:cxn ang="0">
                  <a:pos x="988" y="491"/>
                </a:cxn>
                <a:cxn ang="0">
                  <a:pos x="1018" y="439"/>
                </a:cxn>
                <a:cxn ang="0">
                  <a:pos x="1043" y="383"/>
                </a:cxn>
                <a:cxn ang="0">
                  <a:pos x="1061" y="322"/>
                </a:cxn>
                <a:cxn ang="0">
                  <a:pos x="1071" y="255"/>
                </a:cxn>
                <a:cxn ang="0">
                  <a:pos x="1070" y="185"/>
                </a:cxn>
                <a:cxn ang="0">
                  <a:pos x="1057" y="108"/>
                </a:cxn>
                <a:cxn ang="0">
                  <a:pos x="1055" y="104"/>
                </a:cxn>
                <a:cxn ang="0">
                  <a:pos x="1049" y="92"/>
                </a:cxn>
                <a:cxn ang="0">
                  <a:pos x="1037" y="76"/>
                </a:cxn>
                <a:cxn ang="0">
                  <a:pos x="1022" y="57"/>
                </a:cxn>
                <a:cxn ang="0">
                  <a:pos x="1002" y="37"/>
                </a:cxn>
                <a:cxn ang="0">
                  <a:pos x="979" y="20"/>
                </a:cxn>
                <a:cxn ang="0">
                  <a:pos x="951" y="7"/>
                </a:cxn>
                <a:cxn ang="0">
                  <a:pos x="919" y="0"/>
                </a:cxn>
                <a:cxn ang="0">
                  <a:pos x="924" y="12"/>
                </a:cxn>
                <a:cxn ang="0">
                  <a:pos x="934" y="44"/>
                </a:cxn>
                <a:cxn ang="0">
                  <a:pos x="947" y="94"/>
                </a:cxn>
                <a:cxn ang="0">
                  <a:pos x="958" y="159"/>
                </a:cxn>
                <a:cxn ang="0">
                  <a:pos x="961" y="238"/>
                </a:cxn>
                <a:cxn ang="0">
                  <a:pos x="953" y="324"/>
                </a:cxn>
                <a:cxn ang="0">
                  <a:pos x="928" y="418"/>
                </a:cxn>
                <a:cxn ang="0">
                  <a:pos x="884" y="516"/>
                </a:cxn>
                <a:cxn ang="0">
                  <a:pos x="883" y="518"/>
                </a:cxn>
                <a:cxn ang="0">
                  <a:pos x="879" y="521"/>
                </a:cxn>
                <a:cxn ang="0">
                  <a:pos x="872" y="526"/>
                </a:cxn>
                <a:cxn ang="0">
                  <a:pos x="862" y="534"/>
                </a:cxn>
                <a:cxn ang="0">
                  <a:pos x="851" y="541"/>
                </a:cxn>
                <a:cxn ang="0">
                  <a:pos x="837" y="550"/>
                </a:cxn>
                <a:cxn ang="0">
                  <a:pos x="819" y="559"/>
                </a:cxn>
                <a:cxn ang="0">
                  <a:pos x="800" y="567"/>
                </a:cxn>
                <a:cxn ang="0">
                  <a:pos x="778" y="575"/>
                </a:cxn>
                <a:cxn ang="0">
                  <a:pos x="754" y="582"/>
                </a:cxn>
                <a:cxn ang="0">
                  <a:pos x="727" y="588"/>
                </a:cxn>
                <a:cxn ang="0">
                  <a:pos x="697" y="592"/>
                </a:cxn>
                <a:cxn ang="0">
                  <a:pos x="666" y="593"/>
                </a:cxn>
                <a:cxn ang="0">
                  <a:pos x="631" y="592"/>
                </a:cxn>
                <a:cxn ang="0">
                  <a:pos x="593" y="589"/>
                </a:cxn>
                <a:cxn ang="0">
                  <a:pos x="555" y="581"/>
                </a:cxn>
                <a:cxn ang="0">
                  <a:pos x="555" y="677"/>
                </a:cxn>
                <a:cxn ang="0">
                  <a:pos x="24" y="623"/>
                </a:cxn>
                <a:cxn ang="0">
                  <a:pos x="6" y="552"/>
                </a:cxn>
              </a:cxnLst>
              <a:rect l="txL" t="txT" r="txR" b="txB"/>
              <a:pathLst>
                <a:path w="1071" h="731">
                  <a:moveTo>
                    <a:pt x="6" y="552"/>
                  </a:moveTo>
                  <a:lnTo>
                    <a:pt x="0" y="642"/>
                  </a:lnTo>
                  <a:lnTo>
                    <a:pt x="698" y="731"/>
                  </a:lnTo>
                  <a:lnTo>
                    <a:pt x="703" y="729"/>
                  </a:lnTo>
                  <a:lnTo>
                    <a:pt x="717" y="722"/>
                  </a:lnTo>
                  <a:lnTo>
                    <a:pt x="740" y="710"/>
                  </a:lnTo>
                  <a:lnTo>
                    <a:pt x="768" y="694"/>
                  </a:lnTo>
                  <a:lnTo>
                    <a:pt x="801" y="672"/>
                  </a:lnTo>
                  <a:lnTo>
                    <a:pt x="838" y="645"/>
                  </a:lnTo>
                  <a:lnTo>
                    <a:pt x="876" y="614"/>
                  </a:lnTo>
                  <a:lnTo>
                    <a:pt x="915" y="577"/>
                  </a:lnTo>
                  <a:lnTo>
                    <a:pt x="953" y="536"/>
                  </a:lnTo>
                  <a:lnTo>
                    <a:pt x="988" y="491"/>
                  </a:lnTo>
                  <a:lnTo>
                    <a:pt x="1018" y="439"/>
                  </a:lnTo>
                  <a:lnTo>
                    <a:pt x="1043" y="383"/>
                  </a:lnTo>
                  <a:lnTo>
                    <a:pt x="1061" y="322"/>
                  </a:lnTo>
                  <a:lnTo>
                    <a:pt x="1071" y="255"/>
                  </a:lnTo>
                  <a:lnTo>
                    <a:pt x="1070" y="185"/>
                  </a:lnTo>
                  <a:lnTo>
                    <a:pt x="1057" y="108"/>
                  </a:lnTo>
                  <a:lnTo>
                    <a:pt x="1055" y="104"/>
                  </a:lnTo>
                  <a:lnTo>
                    <a:pt x="1049" y="92"/>
                  </a:lnTo>
                  <a:lnTo>
                    <a:pt x="1037" y="76"/>
                  </a:lnTo>
                  <a:lnTo>
                    <a:pt x="1022" y="57"/>
                  </a:lnTo>
                  <a:lnTo>
                    <a:pt x="1002" y="37"/>
                  </a:lnTo>
                  <a:lnTo>
                    <a:pt x="979" y="20"/>
                  </a:lnTo>
                  <a:lnTo>
                    <a:pt x="951" y="7"/>
                  </a:lnTo>
                  <a:lnTo>
                    <a:pt x="919" y="0"/>
                  </a:lnTo>
                  <a:lnTo>
                    <a:pt x="924" y="12"/>
                  </a:lnTo>
                  <a:lnTo>
                    <a:pt x="934" y="44"/>
                  </a:lnTo>
                  <a:lnTo>
                    <a:pt x="947" y="94"/>
                  </a:lnTo>
                  <a:lnTo>
                    <a:pt x="958" y="159"/>
                  </a:lnTo>
                  <a:lnTo>
                    <a:pt x="961" y="238"/>
                  </a:lnTo>
                  <a:lnTo>
                    <a:pt x="953" y="324"/>
                  </a:lnTo>
                  <a:lnTo>
                    <a:pt x="928" y="418"/>
                  </a:lnTo>
                  <a:lnTo>
                    <a:pt x="884" y="516"/>
                  </a:lnTo>
                  <a:lnTo>
                    <a:pt x="883" y="518"/>
                  </a:lnTo>
                  <a:lnTo>
                    <a:pt x="879" y="521"/>
                  </a:lnTo>
                  <a:lnTo>
                    <a:pt x="872" y="526"/>
                  </a:lnTo>
                  <a:lnTo>
                    <a:pt x="862" y="534"/>
                  </a:lnTo>
                  <a:lnTo>
                    <a:pt x="851" y="541"/>
                  </a:lnTo>
                  <a:lnTo>
                    <a:pt x="837" y="550"/>
                  </a:lnTo>
                  <a:lnTo>
                    <a:pt x="819" y="559"/>
                  </a:lnTo>
                  <a:lnTo>
                    <a:pt x="800" y="567"/>
                  </a:lnTo>
                  <a:lnTo>
                    <a:pt x="778" y="575"/>
                  </a:lnTo>
                  <a:lnTo>
                    <a:pt x="754" y="582"/>
                  </a:lnTo>
                  <a:lnTo>
                    <a:pt x="727" y="588"/>
                  </a:lnTo>
                  <a:lnTo>
                    <a:pt x="697" y="592"/>
                  </a:lnTo>
                  <a:lnTo>
                    <a:pt x="666" y="593"/>
                  </a:lnTo>
                  <a:lnTo>
                    <a:pt x="631" y="592"/>
                  </a:lnTo>
                  <a:lnTo>
                    <a:pt x="593" y="589"/>
                  </a:lnTo>
                  <a:lnTo>
                    <a:pt x="555" y="581"/>
                  </a:lnTo>
                  <a:lnTo>
                    <a:pt x="555" y="677"/>
                  </a:lnTo>
                  <a:lnTo>
                    <a:pt x="24" y="623"/>
                  </a:lnTo>
                  <a:lnTo>
                    <a:pt x="6" y="552"/>
                  </a:lnTo>
                  <a:close/>
                </a:path>
              </a:pathLst>
            </a:custGeom>
            <a:solidFill>
              <a:srgbClr val="FFFFFF">
                <a:alpha val="100000"/>
              </a:srgbClr>
            </a:solidFill>
            <a:ln w="9525">
              <a:noFill/>
            </a:ln>
          </p:spPr>
          <p:txBody>
            <a:bodyPr/>
            <a:p>
              <a:endParaRPr lang="zh-CN" altLang="en-US"/>
            </a:p>
          </p:txBody>
        </p:sp>
        <p:sp>
          <p:nvSpPr>
            <p:cNvPr id="98459" name="Freeform 80"/>
            <p:cNvSpPr/>
            <p:nvPr/>
          </p:nvSpPr>
          <p:spPr>
            <a:xfrm>
              <a:off x="6486" y="14516"/>
              <a:ext cx="787" cy="253"/>
            </a:xfrm>
            <a:custGeom>
              <a:avLst/>
              <a:gdLst>
                <a:gd name="txL" fmla="*/ 0 w 787"/>
                <a:gd name="txT" fmla="*/ 0 h 253"/>
                <a:gd name="txR" fmla="*/ 787 w 787"/>
                <a:gd name="txB" fmla="*/ 253 h 253"/>
              </a:gdLst>
              <a:ahLst/>
              <a:cxnLst>
                <a:cxn ang="0">
                  <a:pos x="787" y="91"/>
                </a:cxn>
                <a:cxn ang="0">
                  <a:pos x="12" y="0"/>
                </a:cxn>
                <a:cxn ang="0">
                  <a:pos x="0" y="91"/>
                </a:cxn>
                <a:cxn ang="0">
                  <a:pos x="764" y="253"/>
                </a:cxn>
                <a:cxn ang="0">
                  <a:pos x="787" y="91"/>
                </a:cxn>
              </a:cxnLst>
              <a:rect l="txL" t="txT" r="txR" b="txB"/>
              <a:pathLst>
                <a:path w="787" h="253">
                  <a:moveTo>
                    <a:pt x="787" y="91"/>
                  </a:moveTo>
                  <a:lnTo>
                    <a:pt x="12" y="0"/>
                  </a:lnTo>
                  <a:lnTo>
                    <a:pt x="0" y="91"/>
                  </a:lnTo>
                  <a:lnTo>
                    <a:pt x="764" y="253"/>
                  </a:lnTo>
                  <a:lnTo>
                    <a:pt x="787" y="91"/>
                  </a:lnTo>
                  <a:close/>
                </a:path>
              </a:pathLst>
            </a:custGeom>
            <a:solidFill>
              <a:srgbClr val="808080">
                <a:alpha val="100000"/>
              </a:srgbClr>
            </a:solidFill>
            <a:ln w="9525">
              <a:noFill/>
            </a:ln>
          </p:spPr>
          <p:txBody>
            <a:bodyPr/>
            <a:p>
              <a:endParaRPr lang="zh-CN" altLang="en-US"/>
            </a:p>
          </p:txBody>
        </p:sp>
        <p:sp>
          <p:nvSpPr>
            <p:cNvPr id="98460" name="Freeform 81"/>
            <p:cNvSpPr/>
            <p:nvPr/>
          </p:nvSpPr>
          <p:spPr>
            <a:xfrm>
              <a:off x="6879" y="14597"/>
              <a:ext cx="336" cy="115"/>
            </a:xfrm>
            <a:custGeom>
              <a:avLst/>
              <a:gdLst>
                <a:gd name="txL" fmla="*/ 0 w 336"/>
                <a:gd name="txT" fmla="*/ 0 h 115"/>
                <a:gd name="txR" fmla="*/ 336 w 336"/>
                <a:gd name="txB" fmla="*/ 115 h 115"/>
              </a:gdLst>
              <a:ahLst/>
              <a:cxnLst>
                <a:cxn ang="0">
                  <a:pos x="336" y="50"/>
                </a:cxn>
                <a:cxn ang="0">
                  <a:pos x="4" y="0"/>
                </a:cxn>
                <a:cxn ang="0">
                  <a:pos x="0" y="48"/>
                </a:cxn>
                <a:cxn ang="0">
                  <a:pos x="327" y="115"/>
                </a:cxn>
                <a:cxn ang="0">
                  <a:pos x="336" y="50"/>
                </a:cxn>
              </a:cxnLst>
              <a:rect l="txL" t="txT" r="txR" b="txB"/>
              <a:pathLst>
                <a:path w="336" h="115">
                  <a:moveTo>
                    <a:pt x="336" y="50"/>
                  </a:moveTo>
                  <a:lnTo>
                    <a:pt x="4" y="0"/>
                  </a:lnTo>
                  <a:lnTo>
                    <a:pt x="0" y="48"/>
                  </a:lnTo>
                  <a:lnTo>
                    <a:pt x="327" y="115"/>
                  </a:lnTo>
                  <a:lnTo>
                    <a:pt x="336" y="50"/>
                  </a:lnTo>
                  <a:close/>
                </a:path>
              </a:pathLst>
            </a:custGeom>
            <a:solidFill>
              <a:srgbClr val="808080">
                <a:alpha val="100000"/>
              </a:srgbClr>
            </a:solidFill>
            <a:ln w="9525">
              <a:noFill/>
            </a:ln>
          </p:spPr>
          <p:txBody>
            <a:bodyPr/>
            <a:p>
              <a:endParaRPr lang="zh-CN" altLang="en-US"/>
            </a:p>
          </p:txBody>
        </p:sp>
        <p:sp>
          <p:nvSpPr>
            <p:cNvPr id="98461" name="Freeform 82"/>
            <p:cNvSpPr/>
            <p:nvPr/>
          </p:nvSpPr>
          <p:spPr>
            <a:xfrm>
              <a:off x="6536" y="14540"/>
              <a:ext cx="225" cy="85"/>
            </a:xfrm>
            <a:custGeom>
              <a:avLst/>
              <a:gdLst>
                <a:gd name="txL" fmla="*/ 0 w 225"/>
                <a:gd name="txT" fmla="*/ 0 h 85"/>
                <a:gd name="txR" fmla="*/ 225 w 225"/>
                <a:gd name="txB" fmla="*/ 85 h 85"/>
              </a:gdLst>
              <a:ahLst/>
              <a:cxnLst>
                <a:cxn ang="0">
                  <a:pos x="225" y="39"/>
                </a:cxn>
                <a:cxn ang="0">
                  <a:pos x="0" y="0"/>
                </a:cxn>
                <a:cxn ang="0">
                  <a:pos x="3" y="41"/>
                </a:cxn>
                <a:cxn ang="0">
                  <a:pos x="218" y="85"/>
                </a:cxn>
                <a:cxn ang="0">
                  <a:pos x="225" y="39"/>
                </a:cxn>
              </a:cxnLst>
              <a:rect l="txL" t="txT" r="txR" b="txB"/>
              <a:pathLst>
                <a:path w="225" h="85">
                  <a:moveTo>
                    <a:pt x="225" y="39"/>
                  </a:moveTo>
                  <a:lnTo>
                    <a:pt x="0" y="0"/>
                  </a:lnTo>
                  <a:lnTo>
                    <a:pt x="3" y="41"/>
                  </a:lnTo>
                  <a:lnTo>
                    <a:pt x="218" y="85"/>
                  </a:lnTo>
                  <a:lnTo>
                    <a:pt x="225" y="39"/>
                  </a:lnTo>
                  <a:close/>
                </a:path>
              </a:pathLst>
            </a:custGeom>
            <a:solidFill>
              <a:srgbClr val="808080">
                <a:alpha val="100000"/>
              </a:srgbClr>
            </a:solidFill>
            <a:ln w="9525">
              <a:noFill/>
            </a:ln>
          </p:spPr>
          <p:txBody>
            <a:bodyPr/>
            <a:p>
              <a:endParaRPr lang="zh-CN" altLang="en-US"/>
            </a:p>
          </p:txBody>
        </p:sp>
        <p:sp>
          <p:nvSpPr>
            <p:cNvPr id="98462" name="Freeform 83"/>
            <p:cNvSpPr/>
            <p:nvPr/>
          </p:nvSpPr>
          <p:spPr>
            <a:xfrm>
              <a:off x="5972" y="14624"/>
              <a:ext cx="1325" cy="439"/>
            </a:xfrm>
            <a:custGeom>
              <a:avLst/>
              <a:gdLst>
                <a:gd name="txL" fmla="*/ 0 w 1325"/>
                <a:gd name="txT" fmla="*/ 0 h 439"/>
                <a:gd name="txR" fmla="*/ 1325 w 1325"/>
                <a:gd name="txB" fmla="*/ 439 h 439"/>
              </a:gdLst>
              <a:ahLst/>
              <a:cxnLst>
                <a:cxn ang="0">
                  <a:pos x="0" y="132"/>
                </a:cxn>
                <a:cxn ang="0">
                  <a:pos x="3" y="132"/>
                </a:cxn>
                <a:cxn ang="0">
                  <a:pos x="10" y="130"/>
                </a:cxn>
                <a:cxn ang="0">
                  <a:pos x="24" y="128"/>
                </a:cxn>
                <a:cxn ang="0">
                  <a:pos x="42" y="125"/>
                </a:cxn>
                <a:cxn ang="0">
                  <a:pos x="62" y="121"/>
                </a:cxn>
                <a:cxn ang="0">
                  <a:pos x="86" y="116"/>
                </a:cxn>
                <a:cxn ang="0">
                  <a:pos x="113" y="109"/>
                </a:cxn>
                <a:cxn ang="0">
                  <a:pos x="141" y="102"/>
                </a:cxn>
                <a:cxn ang="0">
                  <a:pos x="170" y="94"/>
                </a:cxn>
                <a:cxn ang="0">
                  <a:pos x="199" y="85"/>
                </a:cxn>
                <a:cxn ang="0">
                  <a:pos x="228" y="74"/>
                </a:cxn>
                <a:cxn ang="0">
                  <a:pos x="257" y="62"/>
                </a:cxn>
                <a:cxn ang="0">
                  <a:pos x="285" y="48"/>
                </a:cxn>
                <a:cxn ang="0">
                  <a:pos x="309" y="34"/>
                </a:cxn>
                <a:cxn ang="0">
                  <a:pos x="333" y="18"/>
                </a:cxn>
                <a:cxn ang="0">
                  <a:pos x="352" y="0"/>
                </a:cxn>
                <a:cxn ang="0">
                  <a:pos x="1325" y="223"/>
                </a:cxn>
                <a:cxn ang="0">
                  <a:pos x="1323" y="225"/>
                </a:cxn>
                <a:cxn ang="0">
                  <a:pos x="1318" y="230"/>
                </a:cxn>
                <a:cxn ang="0">
                  <a:pos x="1309" y="239"/>
                </a:cxn>
                <a:cxn ang="0">
                  <a:pos x="1297" y="250"/>
                </a:cxn>
                <a:cxn ang="0">
                  <a:pos x="1282" y="263"/>
                </a:cxn>
                <a:cxn ang="0">
                  <a:pos x="1265" y="278"/>
                </a:cxn>
                <a:cxn ang="0">
                  <a:pos x="1247" y="295"/>
                </a:cxn>
                <a:cxn ang="0">
                  <a:pos x="1225" y="312"/>
                </a:cxn>
                <a:cxn ang="0">
                  <a:pos x="1202" y="331"/>
                </a:cxn>
                <a:cxn ang="0">
                  <a:pos x="1179" y="349"/>
                </a:cxn>
                <a:cxn ang="0">
                  <a:pos x="1154" y="367"/>
                </a:cxn>
                <a:cxn ang="0">
                  <a:pos x="1128" y="385"/>
                </a:cxn>
                <a:cxn ang="0">
                  <a:pos x="1102" y="401"/>
                </a:cxn>
                <a:cxn ang="0">
                  <a:pos x="1077" y="415"/>
                </a:cxn>
                <a:cxn ang="0">
                  <a:pos x="1051" y="428"/>
                </a:cxn>
                <a:cxn ang="0">
                  <a:pos x="1026" y="439"/>
                </a:cxn>
                <a:cxn ang="0">
                  <a:pos x="0" y="132"/>
                </a:cxn>
              </a:cxnLst>
              <a:rect l="txL" t="txT" r="txR" b="txB"/>
              <a:pathLst>
                <a:path w="1325" h="439">
                  <a:moveTo>
                    <a:pt x="0" y="132"/>
                  </a:moveTo>
                  <a:lnTo>
                    <a:pt x="3" y="132"/>
                  </a:lnTo>
                  <a:lnTo>
                    <a:pt x="10" y="130"/>
                  </a:lnTo>
                  <a:lnTo>
                    <a:pt x="24" y="128"/>
                  </a:lnTo>
                  <a:lnTo>
                    <a:pt x="42" y="125"/>
                  </a:lnTo>
                  <a:lnTo>
                    <a:pt x="62" y="121"/>
                  </a:lnTo>
                  <a:lnTo>
                    <a:pt x="86" y="116"/>
                  </a:lnTo>
                  <a:lnTo>
                    <a:pt x="113" y="109"/>
                  </a:lnTo>
                  <a:lnTo>
                    <a:pt x="141" y="102"/>
                  </a:lnTo>
                  <a:lnTo>
                    <a:pt x="170" y="94"/>
                  </a:lnTo>
                  <a:lnTo>
                    <a:pt x="199" y="85"/>
                  </a:lnTo>
                  <a:lnTo>
                    <a:pt x="228" y="74"/>
                  </a:lnTo>
                  <a:lnTo>
                    <a:pt x="257" y="62"/>
                  </a:lnTo>
                  <a:lnTo>
                    <a:pt x="285" y="48"/>
                  </a:lnTo>
                  <a:lnTo>
                    <a:pt x="309" y="34"/>
                  </a:lnTo>
                  <a:lnTo>
                    <a:pt x="333" y="18"/>
                  </a:lnTo>
                  <a:lnTo>
                    <a:pt x="352" y="0"/>
                  </a:lnTo>
                  <a:lnTo>
                    <a:pt x="1325" y="223"/>
                  </a:lnTo>
                  <a:lnTo>
                    <a:pt x="1323" y="225"/>
                  </a:lnTo>
                  <a:lnTo>
                    <a:pt x="1318" y="230"/>
                  </a:lnTo>
                  <a:lnTo>
                    <a:pt x="1309" y="239"/>
                  </a:lnTo>
                  <a:lnTo>
                    <a:pt x="1297" y="250"/>
                  </a:lnTo>
                  <a:lnTo>
                    <a:pt x="1282" y="263"/>
                  </a:lnTo>
                  <a:lnTo>
                    <a:pt x="1265" y="278"/>
                  </a:lnTo>
                  <a:lnTo>
                    <a:pt x="1247" y="295"/>
                  </a:lnTo>
                  <a:lnTo>
                    <a:pt x="1225" y="312"/>
                  </a:lnTo>
                  <a:lnTo>
                    <a:pt x="1202" y="331"/>
                  </a:lnTo>
                  <a:lnTo>
                    <a:pt x="1179" y="349"/>
                  </a:lnTo>
                  <a:lnTo>
                    <a:pt x="1154" y="367"/>
                  </a:lnTo>
                  <a:lnTo>
                    <a:pt x="1128" y="385"/>
                  </a:lnTo>
                  <a:lnTo>
                    <a:pt x="1102" y="401"/>
                  </a:lnTo>
                  <a:lnTo>
                    <a:pt x="1077" y="415"/>
                  </a:lnTo>
                  <a:lnTo>
                    <a:pt x="1051" y="428"/>
                  </a:lnTo>
                  <a:lnTo>
                    <a:pt x="1026" y="439"/>
                  </a:lnTo>
                  <a:lnTo>
                    <a:pt x="0" y="132"/>
                  </a:lnTo>
                  <a:close/>
                </a:path>
              </a:pathLst>
            </a:custGeom>
            <a:solidFill>
              <a:srgbClr val="808080">
                <a:alpha val="100000"/>
              </a:srgbClr>
            </a:solidFill>
            <a:ln w="9525">
              <a:noFill/>
            </a:ln>
          </p:spPr>
          <p:txBody>
            <a:bodyPr/>
            <a:p>
              <a:endParaRPr lang="zh-CN" altLang="en-US"/>
            </a:p>
          </p:txBody>
        </p:sp>
        <p:sp>
          <p:nvSpPr>
            <p:cNvPr id="98463" name="Freeform 84"/>
            <p:cNvSpPr/>
            <p:nvPr/>
          </p:nvSpPr>
          <p:spPr>
            <a:xfrm>
              <a:off x="7292" y="14577"/>
              <a:ext cx="472" cy="209"/>
            </a:xfrm>
            <a:custGeom>
              <a:avLst/>
              <a:gdLst>
                <a:gd name="txL" fmla="*/ 0 w 472"/>
                <a:gd name="txT" fmla="*/ 0 h 209"/>
                <a:gd name="txR" fmla="*/ 472 w 472"/>
                <a:gd name="txB" fmla="*/ 209 h 209"/>
              </a:gdLst>
              <a:ahLst/>
              <a:cxnLst>
                <a:cxn ang="0">
                  <a:pos x="47" y="209"/>
                </a:cxn>
                <a:cxn ang="0">
                  <a:pos x="472" y="84"/>
                </a:cxn>
                <a:cxn ang="0">
                  <a:pos x="215" y="0"/>
                </a:cxn>
                <a:cxn ang="0">
                  <a:pos x="5" y="24"/>
                </a:cxn>
                <a:cxn ang="0">
                  <a:pos x="0" y="197"/>
                </a:cxn>
                <a:cxn ang="0">
                  <a:pos x="47" y="209"/>
                </a:cxn>
              </a:cxnLst>
              <a:rect l="txL" t="txT" r="txR" b="txB"/>
              <a:pathLst>
                <a:path w="472" h="209">
                  <a:moveTo>
                    <a:pt x="47" y="209"/>
                  </a:moveTo>
                  <a:lnTo>
                    <a:pt x="472" y="84"/>
                  </a:lnTo>
                  <a:lnTo>
                    <a:pt x="215" y="0"/>
                  </a:lnTo>
                  <a:lnTo>
                    <a:pt x="5" y="24"/>
                  </a:lnTo>
                  <a:lnTo>
                    <a:pt x="0" y="197"/>
                  </a:lnTo>
                  <a:lnTo>
                    <a:pt x="47" y="209"/>
                  </a:lnTo>
                  <a:close/>
                </a:path>
              </a:pathLst>
            </a:custGeom>
            <a:solidFill>
              <a:srgbClr val="808080">
                <a:alpha val="100000"/>
              </a:srgbClr>
            </a:solidFill>
            <a:ln w="9525">
              <a:noFill/>
            </a:ln>
          </p:spPr>
          <p:txBody>
            <a:bodyPr/>
            <a:p>
              <a:endParaRPr lang="zh-CN" altLang="en-US"/>
            </a:p>
          </p:txBody>
        </p:sp>
        <p:sp>
          <p:nvSpPr>
            <p:cNvPr id="98464" name="Freeform 85"/>
            <p:cNvSpPr/>
            <p:nvPr/>
          </p:nvSpPr>
          <p:spPr>
            <a:xfrm>
              <a:off x="6073" y="13679"/>
              <a:ext cx="251" cy="999"/>
            </a:xfrm>
            <a:custGeom>
              <a:avLst/>
              <a:gdLst>
                <a:gd name="txL" fmla="*/ 0 w 251"/>
                <a:gd name="txT" fmla="*/ 0 h 999"/>
                <a:gd name="txR" fmla="*/ 251 w 251"/>
                <a:gd name="txB" fmla="*/ 999 h 999"/>
              </a:gdLst>
              <a:ahLst/>
              <a:cxnLst>
                <a:cxn ang="0">
                  <a:pos x="251" y="23"/>
                </a:cxn>
                <a:cxn ang="0">
                  <a:pos x="250" y="22"/>
                </a:cxn>
                <a:cxn ang="0">
                  <a:pos x="246" y="20"/>
                </a:cxn>
                <a:cxn ang="0">
                  <a:pos x="239" y="18"/>
                </a:cxn>
                <a:cxn ang="0">
                  <a:pos x="230" y="15"/>
                </a:cxn>
                <a:cxn ang="0">
                  <a:pos x="218" y="11"/>
                </a:cxn>
                <a:cxn ang="0">
                  <a:pos x="205" y="7"/>
                </a:cxn>
                <a:cxn ang="0">
                  <a:pos x="190" y="4"/>
                </a:cxn>
                <a:cxn ang="0">
                  <a:pos x="173" y="1"/>
                </a:cxn>
                <a:cxn ang="0">
                  <a:pos x="155" y="0"/>
                </a:cxn>
                <a:cxn ang="0">
                  <a:pos x="134" y="0"/>
                </a:cxn>
                <a:cxn ang="0">
                  <a:pos x="114" y="2"/>
                </a:cxn>
                <a:cxn ang="0">
                  <a:pos x="92" y="5"/>
                </a:cxn>
                <a:cxn ang="0">
                  <a:pos x="70" y="12"/>
                </a:cxn>
                <a:cxn ang="0">
                  <a:pos x="47" y="20"/>
                </a:cxn>
                <a:cxn ang="0">
                  <a:pos x="23" y="32"/>
                </a:cxn>
                <a:cxn ang="0">
                  <a:pos x="0" y="47"/>
                </a:cxn>
                <a:cxn ang="0">
                  <a:pos x="0" y="999"/>
                </a:cxn>
                <a:cxn ang="0">
                  <a:pos x="1" y="999"/>
                </a:cxn>
                <a:cxn ang="0">
                  <a:pos x="6" y="999"/>
                </a:cxn>
                <a:cxn ang="0">
                  <a:pos x="14" y="998"/>
                </a:cxn>
                <a:cxn ang="0">
                  <a:pos x="23" y="997"/>
                </a:cxn>
                <a:cxn ang="0">
                  <a:pos x="35" y="995"/>
                </a:cxn>
                <a:cxn ang="0">
                  <a:pos x="49" y="993"/>
                </a:cxn>
                <a:cxn ang="0">
                  <a:pos x="65" y="990"/>
                </a:cxn>
                <a:cxn ang="0">
                  <a:pos x="83" y="985"/>
                </a:cxn>
                <a:cxn ang="0">
                  <a:pos x="102" y="980"/>
                </a:cxn>
                <a:cxn ang="0">
                  <a:pos x="121" y="973"/>
                </a:cxn>
                <a:cxn ang="0">
                  <a:pos x="143" y="966"/>
                </a:cxn>
                <a:cxn ang="0">
                  <a:pos x="164" y="956"/>
                </a:cxn>
                <a:cxn ang="0">
                  <a:pos x="186" y="945"/>
                </a:cxn>
                <a:cxn ang="0">
                  <a:pos x="208" y="934"/>
                </a:cxn>
                <a:cxn ang="0">
                  <a:pos x="230" y="919"/>
                </a:cxn>
                <a:cxn ang="0">
                  <a:pos x="251" y="903"/>
                </a:cxn>
                <a:cxn ang="0">
                  <a:pos x="251" y="23"/>
                </a:cxn>
              </a:cxnLst>
              <a:rect l="txL" t="txT" r="txR" b="txB"/>
              <a:pathLst>
                <a:path w="251" h="999">
                  <a:moveTo>
                    <a:pt x="251" y="23"/>
                  </a:moveTo>
                  <a:lnTo>
                    <a:pt x="250" y="22"/>
                  </a:lnTo>
                  <a:lnTo>
                    <a:pt x="246" y="20"/>
                  </a:lnTo>
                  <a:lnTo>
                    <a:pt x="239" y="18"/>
                  </a:lnTo>
                  <a:lnTo>
                    <a:pt x="230" y="15"/>
                  </a:lnTo>
                  <a:lnTo>
                    <a:pt x="218" y="11"/>
                  </a:lnTo>
                  <a:lnTo>
                    <a:pt x="205" y="7"/>
                  </a:lnTo>
                  <a:lnTo>
                    <a:pt x="190" y="4"/>
                  </a:lnTo>
                  <a:lnTo>
                    <a:pt x="173" y="1"/>
                  </a:lnTo>
                  <a:lnTo>
                    <a:pt x="155" y="0"/>
                  </a:lnTo>
                  <a:lnTo>
                    <a:pt x="134" y="0"/>
                  </a:lnTo>
                  <a:lnTo>
                    <a:pt x="114" y="2"/>
                  </a:lnTo>
                  <a:lnTo>
                    <a:pt x="92" y="5"/>
                  </a:lnTo>
                  <a:lnTo>
                    <a:pt x="70" y="12"/>
                  </a:lnTo>
                  <a:lnTo>
                    <a:pt x="47" y="20"/>
                  </a:lnTo>
                  <a:lnTo>
                    <a:pt x="23" y="32"/>
                  </a:lnTo>
                  <a:lnTo>
                    <a:pt x="0" y="47"/>
                  </a:lnTo>
                  <a:lnTo>
                    <a:pt x="0" y="999"/>
                  </a:lnTo>
                  <a:lnTo>
                    <a:pt x="1" y="999"/>
                  </a:lnTo>
                  <a:lnTo>
                    <a:pt x="6" y="999"/>
                  </a:lnTo>
                  <a:lnTo>
                    <a:pt x="14" y="998"/>
                  </a:lnTo>
                  <a:lnTo>
                    <a:pt x="23" y="997"/>
                  </a:lnTo>
                  <a:lnTo>
                    <a:pt x="35" y="995"/>
                  </a:lnTo>
                  <a:lnTo>
                    <a:pt x="49" y="993"/>
                  </a:lnTo>
                  <a:lnTo>
                    <a:pt x="65" y="990"/>
                  </a:lnTo>
                  <a:lnTo>
                    <a:pt x="83" y="985"/>
                  </a:lnTo>
                  <a:lnTo>
                    <a:pt x="102" y="980"/>
                  </a:lnTo>
                  <a:lnTo>
                    <a:pt x="121" y="973"/>
                  </a:lnTo>
                  <a:lnTo>
                    <a:pt x="143" y="966"/>
                  </a:lnTo>
                  <a:lnTo>
                    <a:pt x="164" y="956"/>
                  </a:lnTo>
                  <a:lnTo>
                    <a:pt x="186" y="945"/>
                  </a:lnTo>
                  <a:lnTo>
                    <a:pt x="208" y="934"/>
                  </a:lnTo>
                  <a:lnTo>
                    <a:pt x="230" y="919"/>
                  </a:lnTo>
                  <a:lnTo>
                    <a:pt x="251" y="903"/>
                  </a:lnTo>
                  <a:lnTo>
                    <a:pt x="251" y="23"/>
                  </a:lnTo>
                  <a:close/>
                </a:path>
              </a:pathLst>
            </a:custGeom>
            <a:solidFill>
              <a:srgbClr val="808080">
                <a:alpha val="100000"/>
              </a:srgbClr>
            </a:solidFill>
            <a:ln w="9525">
              <a:noFill/>
            </a:ln>
          </p:spPr>
          <p:txBody>
            <a:bodyPr/>
            <a:p>
              <a:endParaRPr lang="zh-CN" altLang="en-US"/>
            </a:p>
          </p:txBody>
        </p:sp>
        <p:sp>
          <p:nvSpPr>
            <p:cNvPr id="98465" name="Freeform 86"/>
            <p:cNvSpPr/>
            <p:nvPr/>
          </p:nvSpPr>
          <p:spPr>
            <a:xfrm>
              <a:off x="6080" y="13687"/>
              <a:ext cx="215" cy="843"/>
            </a:xfrm>
            <a:custGeom>
              <a:avLst/>
              <a:gdLst>
                <a:gd name="txL" fmla="*/ 0 w 215"/>
                <a:gd name="txT" fmla="*/ 0 h 843"/>
                <a:gd name="txR" fmla="*/ 215 w 215"/>
                <a:gd name="txB" fmla="*/ 843 h 843"/>
              </a:gdLst>
              <a:ahLst/>
              <a:cxnLst>
                <a:cxn ang="0">
                  <a:pos x="215" y="20"/>
                </a:cxn>
                <a:cxn ang="0">
                  <a:pos x="214" y="19"/>
                </a:cxn>
                <a:cxn ang="0">
                  <a:pos x="211" y="18"/>
                </a:cxn>
                <a:cxn ang="0">
                  <a:pos x="205" y="15"/>
                </a:cxn>
                <a:cxn ang="0">
                  <a:pos x="197" y="12"/>
                </a:cxn>
                <a:cxn ang="0">
                  <a:pos x="187" y="9"/>
                </a:cxn>
                <a:cxn ang="0">
                  <a:pos x="176" y="6"/>
                </a:cxn>
                <a:cxn ang="0">
                  <a:pos x="163" y="4"/>
                </a:cxn>
                <a:cxn ang="0">
                  <a:pos x="149" y="1"/>
                </a:cxn>
                <a:cxn ang="0">
                  <a:pos x="133" y="0"/>
                </a:cxn>
                <a:cxn ang="0">
                  <a:pos x="115" y="0"/>
                </a:cxn>
                <a:cxn ang="0">
                  <a:pos x="98" y="1"/>
                </a:cxn>
                <a:cxn ang="0">
                  <a:pos x="79" y="5"/>
                </a:cxn>
                <a:cxn ang="0">
                  <a:pos x="60" y="10"/>
                </a:cxn>
                <a:cxn ang="0">
                  <a:pos x="40" y="18"/>
                </a:cxn>
                <a:cxn ang="0">
                  <a:pos x="21" y="27"/>
                </a:cxn>
                <a:cxn ang="0">
                  <a:pos x="0" y="40"/>
                </a:cxn>
                <a:cxn ang="0">
                  <a:pos x="0" y="843"/>
                </a:cxn>
                <a:cxn ang="0">
                  <a:pos x="1" y="843"/>
                </a:cxn>
                <a:cxn ang="0">
                  <a:pos x="6" y="843"/>
                </a:cxn>
                <a:cxn ang="0">
                  <a:pos x="12" y="842"/>
                </a:cxn>
                <a:cxn ang="0">
                  <a:pos x="21" y="841"/>
                </a:cxn>
                <a:cxn ang="0">
                  <a:pos x="30" y="840"/>
                </a:cxn>
                <a:cxn ang="0">
                  <a:pos x="43" y="838"/>
                </a:cxn>
                <a:cxn ang="0">
                  <a:pos x="56" y="835"/>
                </a:cxn>
                <a:cxn ang="0">
                  <a:pos x="71" y="831"/>
                </a:cxn>
                <a:cxn ang="0">
                  <a:pos x="87" y="826"/>
                </a:cxn>
                <a:cxn ang="0">
                  <a:pos x="105" y="821"/>
                </a:cxn>
                <a:cxn ang="0">
                  <a:pos x="123" y="814"/>
                </a:cxn>
                <a:cxn ang="0">
                  <a:pos x="141" y="806"/>
                </a:cxn>
                <a:cxn ang="0">
                  <a:pos x="159" y="797"/>
                </a:cxn>
                <a:cxn ang="0">
                  <a:pos x="179" y="786"/>
                </a:cxn>
                <a:cxn ang="0">
                  <a:pos x="197" y="774"/>
                </a:cxn>
                <a:cxn ang="0">
                  <a:pos x="215" y="760"/>
                </a:cxn>
                <a:cxn ang="0">
                  <a:pos x="215" y="20"/>
                </a:cxn>
              </a:cxnLst>
              <a:rect l="txL" t="txT" r="txR" b="txB"/>
              <a:pathLst>
                <a:path w="215" h="843">
                  <a:moveTo>
                    <a:pt x="215" y="20"/>
                  </a:moveTo>
                  <a:lnTo>
                    <a:pt x="214" y="19"/>
                  </a:lnTo>
                  <a:lnTo>
                    <a:pt x="211" y="18"/>
                  </a:lnTo>
                  <a:lnTo>
                    <a:pt x="205" y="15"/>
                  </a:lnTo>
                  <a:lnTo>
                    <a:pt x="197" y="12"/>
                  </a:lnTo>
                  <a:lnTo>
                    <a:pt x="187" y="9"/>
                  </a:lnTo>
                  <a:lnTo>
                    <a:pt x="176" y="6"/>
                  </a:lnTo>
                  <a:lnTo>
                    <a:pt x="163" y="4"/>
                  </a:lnTo>
                  <a:lnTo>
                    <a:pt x="149" y="1"/>
                  </a:lnTo>
                  <a:lnTo>
                    <a:pt x="133" y="0"/>
                  </a:lnTo>
                  <a:lnTo>
                    <a:pt x="115" y="0"/>
                  </a:lnTo>
                  <a:lnTo>
                    <a:pt x="98" y="1"/>
                  </a:lnTo>
                  <a:lnTo>
                    <a:pt x="79" y="5"/>
                  </a:lnTo>
                  <a:lnTo>
                    <a:pt x="60" y="10"/>
                  </a:lnTo>
                  <a:lnTo>
                    <a:pt x="40" y="18"/>
                  </a:lnTo>
                  <a:lnTo>
                    <a:pt x="21" y="27"/>
                  </a:lnTo>
                  <a:lnTo>
                    <a:pt x="0" y="40"/>
                  </a:lnTo>
                  <a:lnTo>
                    <a:pt x="0" y="843"/>
                  </a:lnTo>
                  <a:lnTo>
                    <a:pt x="1" y="843"/>
                  </a:lnTo>
                  <a:lnTo>
                    <a:pt x="6" y="843"/>
                  </a:lnTo>
                  <a:lnTo>
                    <a:pt x="12" y="842"/>
                  </a:lnTo>
                  <a:lnTo>
                    <a:pt x="21" y="841"/>
                  </a:lnTo>
                  <a:lnTo>
                    <a:pt x="30" y="840"/>
                  </a:lnTo>
                  <a:lnTo>
                    <a:pt x="43" y="838"/>
                  </a:lnTo>
                  <a:lnTo>
                    <a:pt x="56" y="835"/>
                  </a:lnTo>
                  <a:lnTo>
                    <a:pt x="71" y="831"/>
                  </a:lnTo>
                  <a:lnTo>
                    <a:pt x="87" y="826"/>
                  </a:lnTo>
                  <a:lnTo>
                    <a:pt x="105" y="821"/>
                  </a:lnTo>
                  <a:lnTo>
                    <a:pt x="123" y="814"/>
                  </a:lnTo>
                  <a:lnTo>
                    <a:pt x="141" y="806"/>
                  </a:lnTo>
                  <a:lnTo>
                    <a:pt x="159" y="797"/>
                  </a:lnTo>
                  <a:lnTo>
                    <a:pt x="179" y="786"/>
                  </a:lnTo>
                  <a:lnTo>
                    <a:pt x="197" y="774"/>
                  </a:lnTo>
                  <a:lnTo>
                    <a:pt x="215" y="760"/>
                  </a:lnTo>
                  <a:lnTo>
                    <a:pt x="215" y="20"/>
                  </a:lnTo>
                  <a:close/>
                </a:path>
              </a:pathLst>
            </a:custGeom>
            <a:solidFill>
              <a:srgbClr val="808080">
                <a:alpha val="100000"/>
              </a:srgbClr>
            </a:solidFill>
            <a:ln w="9525">
              <a:noFill/>
            </a:ln>
          </p:spPr>
          <p:txBody>
            <a:bodyPr/>
            <a:p>
              <a:endParaRPr lang="zh-CN" altLang="en-US"/>
            </a:p>
          </p:txBody>
        </p:sp>
        <p:sp>
          <p:nvSpPr>
            <p:cNvPr id="98466" name="Freeform 87"/>
            <p:cNvSpPr/>
            <p:nvPr/>
          </p:nvSpPr>
          <p:spPr>
            <a:xfrm>
              <a:off x="6087" y="13696"/>
              <a:ext cx="180" cy="685"/>
            </a:xfrm>
            <a:custGeom>
              <a:avLst/>
              <a:gdLst>
                <a:gd name="txL" fmla="*/ 0 w 180"/>
                <a:gd name="txT" fmla="*/ 0 h 685"/>
                <a:gd name="txR" fmla="*/ 180 w 180"/>
                <a:gd name="txB" fmla="*/ 685 h 685"/>
              </a:gdLst>
              <a:ahLst/>
              <a:cxnLst>
                <a:cxn ang="0">
                  <a:pos x="180" y="16"/>
                </a:cxn>
                <a:cxn ang="0">
                  <a:pos x="179" y="16"/>
                </a:cxn>
                <a:cxn ang="0">
                  <a:pos x="176" y="14"/>
                </a:cxn>
                <a:cxn ang="0">
                  <a:pos x="172" y="12"/>
                </a:cxn>
                <a:cxn ang="0">
                  <a:pos x="165" y="10"/>
                </a:cxn>
                <a:cxn ang="0">
                  <a:pos x="157" y="8"/>
                </a:cxn>
                <a:cxn ang="0">
                  <a:pos x="147" y="4"/>
                </a:cxn>
                <a:cxn ang="0">
                  <a:pos x="136" y="2"/>
                </a:cxn>
                <a:cxn ang="0">
                  <a:pos x="125" y="0"/>
                </a:cxn>
                <a:cxn ang="0">
                  <a:pos x="111" y="0"/>
                </a:cxn>
                <a:cxn ang="0">
                  <a:pos x="97" y="0"/>
                </a:cxn>
                <a:cxn ang="0">
                  <a:pos x="81" y="1"/>
                </a:cxn>
                <a:cxn ang="0">
                  <a:pos x="66" y="3"/>
                </a:cxn>
                <a:cxn ang="0">
                  <a:pos x="50" y="8"/>
                </a:cxn>
                <a:cxn ang="0">
                  <a:pos x="33" y="14"/>
                </a:cxn>
                <a:cxn ang="0">
                  <a:pos x="17" y="23"/>
                </a:cxn>
                <a:cxn ang="0">
                  <a:pos x="0" y="33"/>
                </a:cxn>
                <a:cxn ang="0">
                  <a:pos x="0" y="685"/>
                </a:cxn>
                <a:cxn ang="0">
                  <a:pos x="1" y="685"/>
                </a:cxn>
                <a:cxn ang="0">
                  <a:pos x="4" y="685"/>
                </a:cxn>
                <a:cxn ang="0">
                  <a:pos x="9" y="684"/>
                </a:cxn>
                <a:cxn ang="0">
                  <a:pos x="17" y="683"/>
                </a:cxn>
                <a:cxn ang="0">
                  <a:pos x="26" y="682"/>
                </a:cxn>
                <a:cxn ang="0">
                  <a:pos x="35" y="681"/>
                </a:cxn>
                <a:cxn ang="0">
                  <a:pos x="47" y="678"/>
                </a:cxn>
                <a:cxn ang="0">
                  <a:pos x="60" y="676"/>
                </a:cxn>
                <a:cxn ang="0">
                  <a:pos x="73" y="671"/>
                </a:cxn>
                <a:cxn ang="0">
                  <a:pos x="87" y="667"/>
                </a:cxn>
                <a:cxn ang="0">
                  <a:pos x="102" y="662"/>
                </a:cxn>
                <a:cxn ang="0">
                  <a:pos x="118" y="655"/>
                </a:cxn>
                <a:cxn ang="0">
                  <a:pos x="133" y="648"/>
                </a:cxn>
                <a:cxn ang="0">
                  <a:pos x="149" y="639"/>
                </a:cxn>
                <a:cxn ang="0">
                  <a:pos x="165" y="628"/>
                </a:cxn>
                <a:cxn ang="0">
                  <a:pos x="180" y="617"/>
                </a:cxn>
                <a:cxn ang="0">
                  <a:pos x="180" y="16"/>
                </a:cxn>
              </a:cxnLst>
              <a:rect l="txL" t="txT" r="txR" b="txB"/>
              <a:pathLst>
                <a:path w="180" h="685">
                  <a:moveTo>
                    <a:pt x="180" y="16"/>
                  </a:moveTo>
                  <a:lnTo>
                    <a:pt x="179" y="16"/>
                  </a:lnTo>
                  <a:lnTo>
                    <a:pt x="176" y="14"/>
                  </a:lnTo>
                  <a:lnTo>
                    <a:pt x="172" y="12"/>
                  </a:lnTo>
                  <a:lnTo>
                    <a:pt x="165" y="10"/>
                  </a:lnTo>
                  <a:lnTo>
                    <a:pt x="157" y="8"/>
                  </a:lnTo>
                  <a:lnTo>
                    <a:pt x="147" y="4"/>
                  </a:lnTo>
                  <a:lnTo>
                    <a:pt x="136" y="2"/>
                  </a:lnTo>
                  <a:lnTo>
                    <a:pt x="125" y="0"/>
                  </a:lnTo>
                  <a:lnTo>
                    <a:pt x="111" y="0"/>
                  </a:lnTo>
                  <a:lnTo>
                    <a:pt x="97" y="0"/>
                  </a:lnTo>
                  <a:lnTo>
                    <a:pt x="81" y="1"/>
                  </a:lnTo>
                  <a:lnTo>
                    <a:pt x="66" y="3"/>
                  </a:lnTo>
                  <a:lnTo>
                    <a:pt x="50" y="8"/>
                  </a:lnTo>
                  <a:lnTo>
                    <a:pt x="33" y="14"/>
                  </a:lnTo>
                  <a:lnTo>
                    <a:pt x="17" y="23"/>
                  </a:lnTo>
                  <a:lnTo>
                    <a:pt x="0" y="33"/>
                  </a:lnTo>
                  <a:lnTo>
                    <a:pt x="0" y="685"/>
                  </a:lnTo>
                  <a:lnTo>
                    <a:pt x="1" y="685"/>
                  </a:lnTo>
                  <a:lnTo>
                    <a:pt x="4" y="685"/>
                  </a:lnTo>
                  <a:lnTo>
                    <a:pt x="9" y="684"/>
                  </a:lnTo>
                  <a:lnTo>
                    <a:pt x="17" y="683"/>
                  </a:lnTo>
                  <a:lnTo>
                    <a:pt x="26" y="682"/>
                  </a:lnTo>
                  <a:lnTo>
                    <a:pt x="35" y="681"/>
                  </a:lnTo>
                  <a:lnTo>
                    <a:pt x="47" y="678"/>
                  </a:lnTo>
                  <a:lnTo>
                    <a:pt x="60" y="676"/>
                  </a:lnTo>
                  <a:lnTo>
                    <a:pt x="73" y="671"/>
                  </a:lnTo>
                  <a:lnTo>
                    <a:pt x="87" y="667"/>
                  </a:lnTo>
                  <a:lnTo>
                    <a:pt x="102" y="662"/>
                  </a:lnTo>
                  <a:lnTo>
                    <a:pt x="118" y="655"/>
                  </a:lnTo>
                  <a:lnTo>
                    <a:pt x="133" y="648"/>
                  </a:lnTo>
                  <a:lnTo>
                    <a:pt x="149" y="639"/>
                  </a:lnTo>
                  <a:lnTo>
                    <a:pt x="165" y="628"/>
                  </a:lnTo>
                  <a:lnTo>
                    <a:pt x="180" y="617"/>
                  </a:lnTo>
                  <a:lnTo>
                    <a:pt x="180" y="16"/>
                  </a:lnTo>
                  <a:close/>
                </a:path>
              </a:pathLst>
            </a:custGeom>
            <a:solidFill>
              <a:srgbClr val="808080">
                <a:alpha val="100000"/>
              </a:srgbClr>
            </a:solidFill>
            <a:ln w="9525">
              <a:noFill/>
            </a:ln>
          </p:spPr>
          <p:txBody>
            <a:bodyPr/>
            <a:p>
              <a:endParaRPr lang="zh-CN" altLang="en-US"/>
            </a:p>
          </p:txBody>
        </p:sp>
        <p:sp>
          <p:nvSpPr>
            <p:cNvPr id="98467" name="Freeform 88"/>
            <p:cNvSpPr/>
            <p:nvPr/>
          </p:nvSpPr>
          <p:spPr>
            <a:xfrm>
              <a:off x="6093" y="13704"/>
              <a:ext cx="146" cy="530"/>
            </a:xfrm>
            <a:custGeom>
              <a:avLst/>
              <a:gdLst>
                <a:gd name="txL" fmla="*/ 0 w 146"/>
                <a:gd name="txT" fmla="*/ 0 h 530"/>
                <a:gd name="txR" fmla="*/ 146 w 146"/>
                <a:gd name="txB" fmla="*/ 530 h 530"/>
              </a:gdLst>
              <a:ahLst/>
              <a:cxnLst>
                <a:cxn ang="0">
                  <a:pos x="146" y="14"/>
                </a:cxn>
                <a:cxn ang="0">
                  <a:pos x="143" y="12"/>
                </a:cxn>
                <a:cxn ang="0">
                  <a:pos x="134" y="8"/>
                </a:cxn>
                <a:cxn ang="0">
                  <a:pos x="120" y="4"/>
                </a:cxn>
                <a:cxn ang="0">
                  <a:pos x="101" y="1"/>
                </a:cxn>
                <a:cxn ang="0">
                  <a:pos x="79" y="0"/>
                </a:cxn>
                <a:cxn ang="0">
                  <a:pos x="54" y="3"/>
                </a:cxn>
                <a:cxn ang="0">
                  <a:pos x="27" y="11"/>
                </a:cxn>
                <a:cxn ang="0">
                  <a:pos x="0" y="27"/>
                </a:cxn>
                <a:cxn ang="0">
                  <a:pos x="0" y="530"/>
                </a:cxn>
                <a:cxn ang="0">
                  <a:pos x="3" y="530"/>
                </a:cxn>
                <a:cxn ang="0">
                  <a:pos x="14" y="529"/>
                </a:cxn>
                <a:cxn ang="0">
                  <a:pos x="29" y="526"/>
                </a:cxn>
                <a:cxn ang="0">
                  <a:pos x="49" y="521"/>
                </a:cxn>
                <a:cxn ang="0">
                  <a:pos x="71" y="514"/>
                </a:cxn>
                <a:cxn ang="0">
                  <a:pos x="96" y="505"/>
                </a:cxn>
                <a:cxn ang="0">
                  <a:pos x="121" y="492"/>
                </a:cxn>
                <a:cxn ang="0">
                  <a:pos x="146" y="475"/>
                </a:cxn>
                <a:cxn ang="0">
                  <a:pos x="146" y="14"/>
                </a:cxn>
              </a:cxnLst>
              <a:rect l="txL" t="txT" r="txR" b="txB"/>
              <a:pathLst>
                <a:path w="146" h="530">
                  <a:moveTo>
                    <a:pt x="146" y="14"/>
                  </a:moveTo>
                  <a:lnTo>
                    <a:pt x="143" y="12"/>
                  </a:lnTo>
                  <a:lnTo>
                    <a:pt x="134" y="8"/>
                  </a:lnTo>
                  <a:lnTo>
                    <a:pt x="120" y="4"/>
                  </a:lnTo>
                  <a:lnTo>
                    <a:pt x="101" y="1"/>
                  </a:lnTo>
                  <a:lnTo>
                    <a:pt x="79" y="0"/>
                  </a:lnTo>
                  <a:lnTo>
                    <a:pt x="54" y="3"/>
                  </a:lnTo>
                  <a:lnTo>
                    <a:pt x="27" y="11"/>
                  </a:lnTo>
                  <a:lnTo>
                    <a:pt x="0" y="27"/>
                  </a:lnTo>
                  <a:lnTo>
                    <a:pt x="0" y="530"/>
                  </a:lnTo>
                  <a:lnTo>
                    <a:pt x="3" y="530"/>
                  </a:lnTo>
                  <a:lnTo>
                    <a:pt x="14" y="529"/>
                  </a:lnTo>
                  <a:lnTo>
                    <a:pt x="29" y="526"/>
                  </a:lnTo>
                  <a:lnTo>
                    <a:pt x="49" y="521"/>
                  </a:lnTo>
                  <a:lnTo>
                    <a:pt x="71" y="514"/>
                  </a:lnTo>
                  <a:lnTo>
                    <a:pt x="96" y="505"/>
                  </a:lnTo>
                  <a:lnTo>
                    <a:pt x="121" y="492"/>
                  </a:lnTo>
                  <a:lnTo>
                    <a:pt x="146" y="475"/>
                  </a:lnTo>
                  <a:lnTo>
                    <a:pt x="146" y="14"/>
                  </a:lnTo>
                  <a:close/>
                </a:path>
              </a:pathLst>
            </a:custGeom>
            <a:solidFill>
              <a:srgbClr val="808080">
                <a:alpha val="100000"/>
              </a:srgbClr>
            </a:solidFill>
            <a:ln w="9525">
              <a:noFill/>
            </a:ln>
          </p:spPr>
          <p:txBody>
            <a:bodyPr/>
            <a:p>
              <a:endParaRPr lang="zh-CN" altLang="en-US"/>
            </a:p>
          </p:txBody>
        </p:sp>
        <p:sp>
          <p:nvSpPr>
            <p:cNvPr id="98468" name="Freeform 89"/>
            <p:cNvSpPr/>
            <p:nvPr/>
          </p:nvSpPr>
          <p:spPr>
            <a:xfrm>
              <a:off x="6101" y="13712"/>
              <a:ext cx="109" cy="373"/>
            </a:xfrm>
            <a:custGeom>
              <a:avLst/>
              <a:gdLst>
                <a:gd name="txL" fmla="*/ 0 w 109"/>
                <a:gd name="txT" fmla="*/ 0 h 373"/>
                <a:gd name="txR" fmla="*/ 109 w 109"/>
                <a:gd name="txB" fmla="*/ 373 h 373"/>
              </a:gdLst>
              <a:ahLst/>
              <a:cxnLst>
                <a:cxn ang="0">
                  <a:pos x="109" y="10"/>
                </a:cxn>
                <a:cxn ang="0">
                  <a:pos x="107" y="9"/>
                </a:cxn>
                <a:cxn ang="0">
                  <a:pos x="100" y="6"/>
                </a:cxn>
                <a:cxn ang="0">
                  <a:pos x="89" y="2"/>
                </a:cxn>
                <a:cxn ang="0">
                  <a:pos x="75" y="0"/>
                </a:cxn>
                <a:cxn ang="0">
                  <a:pos x="59" y="0"/>
                </a:cxn>
                <a:cxn ang="0">
                  <a:pos x="39" y="2"/>
                </a:cxn>
                <a:cxn ang="0">
                  <a:pos x="20" y="9"/>
                </a:cxn>
                <a:cxn ang="0">
                  <a:pos x="0" y="21"/>
                </a:cxn>
                <a:cxn ang="0">
                  <a:pos x="0" y="373"/>
                </a:cxn>
                <a:cxn ang="0">
                  <a:pos x="2" y="373"/>
                </a:cxn>
                <a:cxn ang="0">
                  <a:pos x="9" y="372"/>
                </a:cxn>
                <a:cxn ang="0">
                  <a:pos x="21" y="369"/>
                </a:cxn>
                <a:cxn ang="0">
                  <a:pos x="36" y="366"/>
                </a:cxn>
                <a:cxn ang="0">
                  <a:pos x="53" y="362"/>
                </a:cxn>
                <a:cxn ang="0">
                  <a:pos x="72" y="354"/>
                </a:cxn>
                <a:cxn ang="0">
                  <a:pos x="90" y="343"/>
                </a:cxn>
                <a:cxn ang="0">
                  <a:pos x="109" y="331"/>
                </a:cxn>
                <a:cxn ang="0">
                  <a:pos x="109" y="10"/>
                </a:cxn>
              </a:cxnLst>
              <a:rect l="txL" t="txT" r="txR" b="txB"/>
              <a:pathLst>
                <a:path w="109" h="373">
                  <a:moveTo>
                    <a:pt x="109" y="10"/>
                  </a:moveTo>
                  <a:lnTo>
                    <a:pt x="107" y="9"/>
                  </a:lnTo>
                  <a:lnTo>
                    <a:pt x="100" y="6"/>
                  </a:lnTo>
                  <a:lnTo>
                    <a:pt x="89" y="2"/>
                  </a:lnTo>
                  <a:lnTo>
                    <a:pt x="75" y="0"/>
                  </a:lnTo>
                  <a:lnTo>
                    <a:pt x="59" y="0"/>
                  </a:lnTo>
                  <a:lnTo>
                    <a:pt x="39" y="2"/>
                  </a:lnTo>
                  <a:lnTo>
                    <a:pt x="20" y="9"/>
                  </a:lnTo>
                  <a:lnTo>
                    <a:pt x="0" y="21"/>
                  </a:lnTo>
                  <a:lnTo>
                    <a:pt x="0" y="373"/>
                  </a:lnTo>
                  <a:lnTo>
                    <a:pt x="2" y="373"/>
                  </a:lnTo>
                  <a:lnTo>
                    <a:pt x="9" y="372"/>
                  </a:lnTo>
                  <a:lnTo>
                    <a:pt x="21" y="369"/>
                  </a:lnTo>
                  <a:lnTo>
                    <a:pt x="36" y="366"/>
                  </a:lnTo>
                  <a:lnTo>
                    <a:pt x="53" y="362"/>
                  </a:lnTo>
                  <a:lnTo>
                    <a:pt x="72" y="354"/>
                  </a:lnTo>
                  <a:lnTo>
                    <a:pt x="90" y="343"/>
                  </a:lnTo>
                  <a:lnTo>
                    <a:pt x="109" y="331"/>
                  </a:lnTo>
                  <a:lnTo>
                    <a:pt x="109" y="10"/>
                  </a:lnTo>
                  <a:close/>
                </a:path>
              </a:pathLst>
            </a:custGeom>
            <a:solidFill>
              <a:srgbClr val="808080">
                <a:alpha val="100000"/>
              </a:srgbClr>
            </a:solidFill>
            <a:ln w="9525">
              <a:noFill/>
            </a:ln>
          </p:spPr>
          <p:txBody>
            <a:bodyPr/>
            <a:p>
              <a:endParaRPr lang="zh-CN" altLang="en-US"/>
            </a:p>
          </p:txBody>
        </p:sp>
        <p:sp>
          <p:nvSpPr>
            <p:cNvPr id="98469" name="Freeform 90"/>
            <p:cNvSpPr/>
            <p:nvPr/>
          </p:nvSpPr>
          <p:spPr>
            <a:xfrm>
              <a:off x="6107" y="13721"/>
              <a:ext cx="75" cy="216"/>
            </a:xfrm>
            <a:custGeom>
              <a:avLst/>
              <a:gdLst>
                <a:gd name="txL" fmla="*/ 0 w 75"/>
                <a:gd name="txT" fmla="*/ 0 h 216"/>
                <a:gd name="txR" fmla="*/ 75 w 75"/>
                <a:gd name="txB" fmla="*/ 216 h 216"/>
              </a:gdLst>
              <a:ahLst/>
              <a:cxnLst>
                <a:cxn ang="0">
                  <a:pos x="75" y="6"/>
                </a:cxn>
                <a:cxn ang="0">
                  <a:pos x="73" y="5"/>
                </a:cxn>
                <a:cxn ang="0">
                  <a:pos x="69" y="4"/>
                </a:cxn>
                <a:cxn ang="0">
                  <a:pos x="61" y="2"/>
                </a:cxn>
                <a:cxn ang="0">
                  <a:pos x="52" y="0"/>
                </a:cxn>
                <a:cxn ang="0">
                  <a:pos x="41" y="0"/>
                </a:cxn>
                <a:cxn ang="0">
                  <a:pos x="28" y="1"/>
                </a:cxn>
                <a:cxn ang="0">
                  <a:pos x="14" y="6"/>
                </a:cxn>
                <a:cxn ang="0">
                  <a:pos x="0" y="14"/>
                </a:cxn>
                <a:cxn ang="0">
                  <a:pos x="0" y="216"/>
                </a:cxn>
                <a:cxn ang="0">
                  <a:pos x="2" y="216"/>
                </a:cxn>
                <a:cxn ang="0">
                  <a:pos x="7" y="215"/>
                </a:cxn>
                <a:cxn ang="0">
                  <a:pos x="15" y="214"/>
                </a:cxn>
                <a:cxn ang="0">
                  <a:pos x="25" y="211"/>
                </a:cxn>
                <a:cxn ang="0">
                  <a:pos x="37" y="208"/>
                </a:cxn>
                <a:cxn ang="0">
                  <a:pos x="50" y="203"/>
                </a:cxn>
                <a:cxn ang="0">
                  <a:pos x="63" y="195"/>
                </a:cxn>
                <a:cxn ang="0">
                  <a:pos x="75" y="187"/>
                </a:cxn>
                <a:cxn ang="0">
                  <a:pos x="75" y="6"/>
                </a:cxn>
              </a:cxnLst>
              <a:rect l="txL" t="txT" r="txR" b="txB"/>
              <a:pathLst>
                <a:path w="75" h="216">
                  <a:moveTo>
                    <a:pt x="75" y="6"/>
                  </a:moveTo>
                  <a:lnTo>
                    <a:pt x="73" y="5"/>
                  </a:lnTo>
                  <a:lnTo>
                    <a:pt x="69" y="4"/>
                  </a:lnTo>
                  <a:lnTo>
                    <a:pt x="61" y="2"/>
                  </a:lnTo>
                  <a:lnTo>
                    <a:pt x="52" y="0"/>
                  </a:lnTo>
                  <a:lnTo>
                    <a:pt x="41" y="0"/>
                  </a:lnTo>
                  <a:lnTo>
                    <a:pt x="28" y="1"/>
                  </a:lnTo>
                  <a:lnTo>
                    <a:pt x="14" y="6"/>
                  </a:lnTo>
                  <a:lnTo>
                    <a:pt x="0" y="14"/>
                  </a:lnTo>
                  <a:lnTo>
                    <a:pt x="0" y="216"/>
                  </a:lnTo>
                  <a:lnTo>
                    <a:pt x="2" y="216"/>
                  </a:lnTo>
                  <a:lnTo>
                    <a:pt x="7" y="215"/>
                  </a:lnTo>
                  <a:lnTo>
                    <a:pt x="15" y="214"/>
                  </a:lnTo>
                  <a:lnTo>
                    <a:pt x="25" y="211"/>
                  </a:lnTo>
                  <a:lnTo>
                    <a:pt x="37" y="208"/>
                  </a:lnTo>
                  <a:lnTo>
                    <a:pt x="50" y="203"/>
                  </a:lnTo>
                  <a:lnTo>
                    <a:pt x="63" y="195"/>
                  </a:lnTo>
                  <a:lnTo>
                    <a:pt x="75" y="187"/>
                  </a:lnTo>
                  <a:lnTo>
                    <a:pt x="75" y="6"/>
                  </a:lnTo>
                  <a:close/>
                </a:path>
              </a:pathLst>
            </a:custGeom>
            <a:solidFill>
              <a:srgbClr val="808080">
                <a:alpha val="100000"/>
              </a:srgbClr>
            </a:solidFill>
            <a:ln w="9525">
              <a:noFill/>
            </a:ln>
          </p:spPr>
          <p:txBody>
            <a:bodyPr/>
            <a:p>
              <a:endParaRPr lang="zh-CN" altLang="en-US"/>
            </a:p>
          </p:txBody>
        </p:sp>
        <p:sp>
          <p:nvSpPr>
            <p:cNvPr id="98470" name="Freeform 91"/>
            <p:cNvSpPr/>
            <p:nvPr/>
          </p:nvSpPr>
          <p:spPr>
            <a:xfrm>
              <a:off x="7013" y="14340"/>
              <a:ext cx="110" cy="111"/>
            </a:xfrm>
            <a:custGeom>
              <a:avLst/>
              <a:gdLst>
                <a:gd name="txL" fmla="*/ 0 w 110"/>
                <a:gd name="txT" fmla="*/ 0 h 111"/>
                <a:gd name="txR" fmla="*/ 110 w 110"/>
                <a:gd name="txB" fmla="*/ 111 h 111"/>
              </a:gdLst>
              <a:ahLst/>
              <a:cxnLst>
                <a:cxn ang="0">
                  <a:pos x="55" y="111"/>
                </a:cxn>
                <a:cxn ang="0">
                  <a:pos x="66" y="110"/>
                </a:cxn>
                <a:cxn ang="0">
                  <a:pos x="76" y="106"/>
                </a:cxn>
                <a:cxn ang="0">
                  <a:pos x="85" y="101"/>
                </a:cxn>
                <a:cxn ang="0">
                  <a:pos x="94" y="94"/>
                </a:cxn>
                <a:cxn ang="0">
                  <a:pos x="100" y="86"/>
                </a:cxn>
                <a:cxn ang="0">
                  <a:pos x="106" y="77"/>
                </a:cxn>
                <a:cxn ang="0">
                  <a:pos x="109" y="66"/>
                </a:cxn>
                <a:cxn ang="0">
                  <a:pos x="110" y="56"/>
                </a:cxn>
                <a:cxn ang="0">
                  <a:pos x="109" y="44"/>
                </a:cxn>
                <a:cxn ang="0">
                  <a:pos x="106" y="34"/>
                </a:cxn>
                <a:cxn ang="0">
                  <a:pos x="100" y="24"/>
                </a:cxn>
                <a:cxn ang="0">
                  <a:pos x="94" y="17"/>
                </a:cxn>
                <a:cxn ang="0">
                  <a:pos x="85" y="9"/>
                </a:cxn>
                <a:cxn ang="0">
                  <a:pos x="76" y="5"/>
                </a:cxn>
                <a:cxn ang="0">
                  <a:pos x="66" y="2"/>
                </a:cxn>
                <a:cxn ang="0">
                  <a:pos x="55" y="0"/>
                </a:cxn>
                <a:cxn ang="0">
                  <a:pos x="44" y="2"/>
                </a:cxn>
                <a:cxn ang="0">
                  <a:pos x="33" y="5"/>
                </a:cxn>
                <a:cxn ang="0">
                  <a:pos x="25" y="9"/>
                </a:cxn>
                <a:cxn ang="0">
                  <a:pos x="16" y="17"/>
                </a:cxn>
                <a:cxn ang="0">
                  <a:pos x="10" y="24"/>
                </a:cxn>
                <a:cxn ang="0">
                  <a:pos x="4" y="34"/>
                </a:cxn>
                <a:cxn ang="0">
                  <a:pos x="1" y="44"/>
                </a:cxn>
                <a:cxn ang="0">
                  <a:pos x="0" y="56"/>
                </a:cxn>
                <a:cxn ang="0">
                  <a:pos x="1" y="66"/>
                </a:cxn>
                <a:cxn ang="0">
                  <a:pos x="4" y="77"/>
                </a:cxn>
                <a:cxn ang="0">
                  <a:pos x="10" y="86"/>
                </a:cxn>
                <a:cxn ang="0">
                  <a:pos x="16" y="94"/>
                </a:cxn>
                <a:cxn ang="0">
                  <a:pos x="25" y="101"/>
                </a:cxn>
                <a:cxn ang="0">
                  <a:pos x="33" y="106"/>
                </a:cxn>
                <a:cxn ang="0">
                  <a:pos x="44" y="110"/>
                </a:cxn>
                <a:cxn ang="0">
                  <a:pos x="55" y="111"/>
                </a:cxn>
              </a:cxnLst>
              <a:rect l="txL" t="txT" r="txR" b="txB"/>
              <a:pathLst>
                <a:path w="110" h="111">
                  <a:moveTo>
                    <a:pt x="55" y="111"/>
                  </a:moveTo>
                  <a:lnTo>
                    <a:pt x="66" y="110"/>
                  </a:lnTo>
                  <a:lnTo>
                    <a:pt x="76" y="106"/>
                  </a:lnTo>
                  <a:lnTo>
                    <a:pt x="85" y="101"/>
                  </a:lnTo>
                  <a:lnTo>
                    <a:pt x="94" y="94"/>
                  </a:lnTo>
                  <a:lnTo>
                    <a:pt x="100" y="86"/>
                  </a:lnTo>
                  <a:lnTo>
                    <a:pt x="106" y="77"/>
                  </a:lnTo>
                  <a:lnTo>
                    <a:pt x="109" y="66"/>
                  </a:lnTo>
                  <a:lnTo>
                    <a:pt x="110" y="56"/>
                  </a:lnTo>
                  <a:lnTo>
                    <a:pt x="109" y="44"/>
                  </a:lnTo>
                  <a:lnTo>
                    <a:pt x="106" y="34"/>
                  </a:lnTo>
                  <a:lnTo>
                    <a:pt x="100" y="24"/>
                  </a:lnTo>
                  <a:lnTo>
                    <a:pt x="94" y="17"/>
                  </a:lnTo>
                  <a:lnTo>
                    <a:pt x="85" y="9"/>
                  </a:lnTo>
                  <a:lnTo>
                    <a:pt x="76" y="5"/>
                  </a:lnTo>
                  <a:lnTo>
                    <a:pt x="66" y="2"/>
                  </a:lnTo>
                  <a:lnTo>
                    <a:pt x="55" y="0"/>
                  </a:lnTo>
                  <a:lnTo>
                    <a:pt x="44" y="2"/>
                  </a:lnTo>
                  <a:lnTo>
                    <a:pt x="33" y="5"/>
                  </a:lnTo>
                  <a:lnTo>
                    <a:pt x="25" y="9"/>
                  </a:lnTo>
                  <a:lnTo>
                    <a:pt x="16" y="17"/>
                  </a:lnTo>
                  <a:lnTo>
                    <a:pt x="10" y="24"/>
                  </a:lnTo>
                  <a:lnTo>
                    <a:pt x="4" y="34"/>
                  </a:lnTo>
                  <a:lnTo>
                    <a:pt x="1" y="44"/>
                  </a:lnTo>
                  <a:lnTo>
                    <a:pt x="0" y="56"/>
                  </a:lnTo>
                  <a:lnTo>
                    <a:pt x="1" y="66"/>
                  </a:lnTo>
                  <a:lnTo>
                    <a:pt x="4" y="77"/>
                  </a:lnTo>
                  <a:lnTo>
                    <a:pt x="10" y="86"/>
                  </a:lnTo>
                  <a:lnTo>
                    <a:pt x="16" y="94"/>
                  </a:lnTo>
                  <a:lnTo>
                    <a:pt x="25" y="101"/>
                  </a:lnTo>
                  <a:lnTo>
                    <a:pt x="33" y="106"/>
                  </a:lnTo>
                  <a:lnTo>
                    <a:pt x="44" y="110"/>
                  </a:lnTo>
                  <a:lnTo>
                    <a:pt x="55" y="111"/>
                  </a:lnTo>
                  <a:close/>
                </a:path>
              </a:pathLst>
            </a:custGeom>
            <a:solidFill>
              <a:srgbClr val="808080">
                <a:alpha val="100000"/>
              </a:srgbClr>
            </a:solidFill>
            <a:ln w="9525">
              <a:noFill/>
            </a:ln>
          </p:spPr>
          <p:txBody>
            <a:bodyPr/>
            <a:p>
              <a:endParaRPr lang="zh-CN" altLang="en-US"/>
            </a:p>
          </p:txBody>
        </p:sp>
        <p:sp>
          <p:nvSpPr>
            <p:cNvPr id="98471" name="Freeform 92"/>
            <p:cNvSpPr/>
            <p:nvPr/>
          </p:nvSpPr>
          <p:spPr>
            <a:xfrm>
              <a:off x="6676" y="14343"/>
              <a:ext cx="55" cy="55"/>
            </a:xfrm>
            <a:custGeom>
              <a:avLst/>
              <a:gdLst>
                <a:gd name="txL" fmla="*/ 0 w 55"/>
                <a:gd name="txT" fmla="*/ 0 h 55"/>
                <a:gd name="txR" fmla="*/ 55 w 55"/>
                <a:gd name="txB" fmla="*/ 55 h 55"/>
              </a:gdLst>
              <a:ahLst/>
              <a:cxnLst>
                <a:cxn ang="0">
                  <a:pos x="27" y="55"/>
                </a:cxn>
                <a:cxn ang="0">
                  <a:pos x="38" y="53"/>
                </a:cxn>
                <a:cxn ang="0">
                  <a:pos x="48" y="46"/>
                </a:cxn>
                <a:cxn ang="0">
                  <a:pos x="53" y="37"/>
                </a:cxn>
                <a:cxn ang="0">
                  <a:pos x="55" y="27"/>
                </a:cxn>
                <a:cxn ang="0">
                  <a:pos x="53" y="16"/>
                </a:cxn>
                <a:cxn ang="0">
                  <a:pos x="48" y="7"/>
                </a:cxn>
                <a:cxn ang="0">
                  <a:pos x="38" y="2"/>
                </a:cxn>
                <a:cxn ang="0">
                  <a:pos x="27" y="0"/>
                </a:cxn>
                <a:cxn ang="0">
                  <a:pos x="16" y="2"/>
                </a:cxn>
                <a:cxn ang="0">
                  <a:pos x="8" y="7"/>
                </a:cxn>
                <a:cxn ang="0">
                  <a:pos x="2" y="16"/>
                </a:cxn>
                <a:cxn ang="0">
                  <a:pos x="0" y="27"/>
                </a:cxn>
                <a:cxn ang="0">
                  <a:pos x="2" y="37"/>
                </a:cxn>
                <a:cxn ang="0">
                  <a:pos x="8" y="46"/>
                </a:cxn>
                <a:cxn ang="0">
                  <a:pos x="16" y="53"/>
                </a:cxn>
                <a:cxn ang="0">
                  <a:pos x="27" y="55"/>
                </a:cxn>
              </a:cxnLst>
              <a:rect l="txL" t="txT" r="txR" b="txB"/>
              <a:pathLst>
                <a:path w="55" h="55">
                  <a:moveTo>
                    <a:pt x="27" y="55"/>
                  </a:moveTo>
                  <a:lnTo>
                    <a:pt x="38" y="53"/>
                  </a:lnTo>
                  <a:lnTo>
                    <a:pt x="48" y="46"/>
                  </a:lnTo>
                  <a:lnTo>
                    <a:pt x="53" y="37"/>
                  </a:lnTo>
                  <a:lnTo>
                    <a:pt x="55" y="27"/>
                  </a:lnTo>
                  <a:lnTo>
                    <a:pt x="53" y="16"/>
                  </a:lnTo>
                  <a:lnTo>
                    <a:pt x="48" y="7"/>
                  </a:lnTo>
                  <a:lnTo>
                    <a:pt x="38" y="2"/>
                  </a:lnTo>
                  <a:lnTo>
                    <a:pt x="27" y="0"/>
                  </a:lnTo>
                  <a:lnTo>
                    <a:pt x="16" y="2"/>
                  </a:lnTo>
                  <a:lnTo>
                    <a:pt x="8" y="7"/>
                  </a:lnTo>
                  <a:lnTo>
                    <a:pt x="2" y="16"/>
                  </a:lnTo>
                  <a:lnTo>
                    <a:pt x="0" y="27"/>
                  </a:lnTo>
                  <a:lnTo>
                    <a:pt x="2" y="37"/>
                  </a:lnTo>
                  <a:lnTo>
                    <a:pt x="8" y="46"/>
                  </a:lnTo>
                  <a:lnTo>
                    <a:pt x="16" y="53"/>
                  </a:lnTo>
                  <a:lnTo>
                    <a:pt x="27" y="55"/>
                  </a:lnTo>
                  <a:close/>
                </a:path>
              </a:pathLst>
            </a:custGeom>
            <a:solidFill>
              <a:srgbClr val="808080">
                <a:alpha val="100000"/>
              </a:srgbClr>
            </a:solidFill>
            <a:ln w="9525">
              <a:noFill/>
            </a:ln>
          </p:spPr>
          <p:txBody>
            <a:bodyPr/>
            <a:p>
              <a:endParaRPr lang="zh-CN" altLang="en-US"/>
            </a:p>
          </p:txBody>
        </p:sp>
        <p:sp>
          <p:nvSpPr>
            <p:cNvPr id="98472" name="Freeform 93"/>
            <p:cNvSpPr/>
            <p:nvPr/>
          </p:nvSpPr>
          <p:spPr>
            <a:xfrm>
              <a:off x="6770" y="14345"/>
              <a:ext cx="55" cy="55"/>
            </a:xfrm>
            <a:custGeom>
              <a:avLst/>
              <a:gdLst>
                <a:gd name="txL" fmla="*/ 0 w 55"/>
                <a:gd name="txT" fmla="*/ 0 h 55"/>
                <a:gd name="txR" fmla="*/ 55 w 55"/>
                <a:gd name="txB" fmla="*/ 55 h 55"/>
              </a:gdLst>
              <a:ahLst/>
              <a:cxnLst>
                <a:cxn ang="0">
                  <a:pos x="28" y="55"/>
                </a:cxn>
                <a:cxn ang="0">
                  <a:pos x="39" y="53"/>
                </a:cxn>
                <a:cxn ang="0">
                  <a:pos x="47" y="47"/>
                </a:cxn>
                <a:cxn ang="0">
                  <a:pos x="53" y="39"/>
                </a:cxn>
                <a:cxn ang="0">
                  <a:pos x="55" y="28"/>
                </a:cxn>
                <a:cxn ang="0">
                  <a:pos x="53" y="17"/>
                </a:cxn>
                <a:cxn ang="0">
                  <a:pos x="47" y="8"/>
                </a:cxn>
                <a:cxn ang="0">
                  <a:pos x="39" y="2"/>
                </a:cxn>
                <a:cxn ang="0">
                  <a:pos x="28" y="0"/>
                </a:cxn>
                <a:cxn ang="0">
                  <a:pos x="17" y="2"/>
                </a:cxn>
                <a:cxn ang="0">
                  <a:pos x="9" y="8"/>
                </a:cxn>
                <a:cxn ang="0">
                  <a:pos x="2" y="17"/>
                </a:cxn>
                <a:cxn ang="0">
                  <a:pos x="0" y="28"/>
                </a:cxn>
                <a:cxn ang="0">
                  <a:pos x="2" y="39"/>
                </a:cxn>
                <a:cxn ang="0">
                  <a:pos x="9" y="47"/>
                </a:cxn>
                <a:cxn ang="0">
                  <a:pos x="17" y="53"/>
                </a:cxn>
                <a:cxn ang="0">
                  <a:pos x="28" y="55"/>
                </a:cxn>
              </a:cxnLst>
              <a:rect l="txL" t="txT" r="txR" b="txB"/>
              <a:pathLst>
                <a:path w="55" h="55">
                  <a:moveTo>
                    <a:pt x="28" y="55"/>
                  </a:moveTo>
                  <a:lnTo>
                    <a:pt x="39" y="53"/>
                  </a:lnTo>
                  <a:lnTo>
                    <a:pt x="47" y="47"/>
                  </a:lnTo>
                  <a:lnTo>
                    <a:pt x="53" y="39"/>
                  </a:lnTo>
                  <a:lnTo>
                    <a:pt x="55" y="28"/>
                  </a:lnTo>
                  <a:lnTo>
                    <a:pt x="53" y="17"/>
                  </a:lnTo>
                  <a:lnTo>
                    <a:pt x="47" y="8"/>
                  </a:lnTo>
                  <a:lnTo>
                    <a:pt x="39" y="2"/>
                  </a:lnTo>
                  <a:lnTo>
                    <a:pt x="28" y="0"/>
                  </a:lnTo>
                  <a:lnTo>
                    <a:pt x="17" y="2"/>
                  </a:lnTo>
                  <a:lnTo>
                    <a:pt x="9" y="8"/>
                  </a:lnTo>
                  <a:lnTo>
                    <a:pt x="2" y="17"/>
                  </a:lnTo>
                  <a:lnTo>
                    <a:pt x="0" y="28"/>
                  </a:lnTo>
                  <a:lnTo>
                    <a:pt x="2" y="39"/>
                  </a:lnTo>
                  <a:lnTo>
                    <a:pt x="9" y="47"/>
                  </a:lnTo>
                  <a:lnTo>
                    <a:pt x="17" y="53"/>
                  </a:lnTo>
                  <a:lnTo>
                    <a:pt x="28" y="55"/>
                  </a:lnTo>
                  <a:close/>
                </a:path>
              </a:pathLst>
            </a:custGeom>
            <a:solidFill>
              <a:srgbClr val="808080">
                <a:alpha val="100000"/>
              </a:srgbClr>
            </a:solidFill>
            <a:ln w="9525">
              <a:noFill/>
            </a:ln>
          </p:spPr>
          <p:txBody>
            <a:bodyPr/>
            <a:p>
              <a:endParaRPr lang="zh-CN" altLang="en-US"/>
            </a:p>
          </p:txBody>
        </p:sp>
        <p:sp>
          <p:nvSpPr>
            <p:cNvPr id="98473" name="Freeform 94"/>
            <p:cNvSpPr/>
            <p:nvPr/>
          </p:nvSpPr>
          <p:spPr>
            <a:xfrm>
              <a:off x="6401" y="13591"/>
              <a:ext cx="156" cy="752"/>
            </a:xfrm>
            <a:custGeom>
              <a:avLst/>
              <a:gdLst>
                <a:gd name="txL" fmla="*/ 0 w 156"/>
                <a:gd name="txT" fmla="*/ 0 h 752"/>
                <a:gd name="txR" fmla="*/ 156 w 156"/>
                <a:gd name="txB" fmla="*/ 752 h 752"/>
              </a:gdLst>
              <a:ahLst/>
              <a:cxnLst>
                <a:cxn ang="0">
                  <a:pos x="48" y="15"/>
                </a:cxn>
                <a:cxn ang="0">
                  <a:pos x="44" y="30"/>
                </a:cxn>
                <a:cxn ang="0">
                  <a:pos x="33" y="73"/>
                </a:cxn>
                <a:cxn ang="0">
                  <a:pos x="19" y="140"/>
                </a:cxn>
                <a:cxn ang="0">
                  <a:pos x="7" y="229"/>
                </a:cxn>
                <a:cxn ang="0">
                  <a:pos x="0" y="337"/>
                </a:cxn>
                <a:cxn ang="0">
                  <a:pos x="1" y="462"/>
                </a:cxn>
                <a:cxn ang="0">
                  <a:pos x="14" y="602"/>
                </a:cxn>
                <a:cxn ang="0">
                  <a:pos x="43" y="752"/>
                </a:cxn>
                <a:cxn ang="0">
                  <a:pos x="150" y="746"/>
                </a:cxn>
                <a:cxn ang="0">
                  <a:pos x="146" y="724"/>
                </a:cxn>
                <a:cxn ang="0">
                  <a:pos x="135" y="663"/>
                </a:cxn>
                <a:cxn ang="0">
                  <a:pos x="123" y="574"/>
                </a:cxn>
                <a:cxn ang="0">
                  <a:pos x="111" y="463"/>
                </a:cxn>
                <a:cxn ang="0">
                  <a:pos x="104" y="342"/>
                </a:cxn>
                <a:cxn ang="0">
                  <a:pos x="107" y="220"/>
                </a:cxn>
                <a:cxn ang="0">
                  <a:pos x="124" y="106"/>
                </a:cxn>
                <a:cxn ang="0">
                  <a:pos x="156" y="9"/>
                </a:cxn>
                <a:cxn ang="0">
                  <a:pos x="156" y="8"/>
                </a:cxn>
                <a:cxn ang="0">
                  <a:pos x="156" y="6"/>
                </a:cxn>
                <a:cxn ang="0">
                  <a:pos x="154" y="4"/>
                </a:cxn>
                <a:cxn ang="0">
                  <a:pos x="147" y="0"/>
                </a:cxn>
                <a:cxn ang="0">
                  <a:pos x="134" y="0"/>
                </a:cxn>
                <a:cxn ang="0">
                  <a:pos x="115" y="1"/>
                </a:cxn>
                <a:cxn ang="0">
                  <a:pos x="87" y="7"/>
                </a:cxn>
                <a:cxn ang="0">
                  <a:pos x="48" y="15"/>
                </a:cxn>
              </a:cxnLst>
              <a:rect l="txL" t="txT" r="txR" b="txB"/>
              <a:pathLst>
                <a:path w="156" h="752">
                  <a:moveTo>
                    <a:pt x="48" y="15"/>
                  </a:moveTo>
                  <a:lnTo>
                    <a:pt x="44" y="30"/>
                  </a:lnTo>
                  <a:lnTo>
                    <a:pt x="33" y="73"/>
                  </a:lnTo>
                  <a:lnTo>
                    <a:pt x="19" y="140"/>
                  </a:lnTo>
                  <a:lnTo>
                    <a:pt x="7" y="229"/>
                  </a:lnTo>
                  <a:lnTo>
                    <a:pt x="0" y="337"/>
                  </a:lnTo>
                  <a:lnTo>
                    <a:pt x="1" y="462"/>
                  </a:lnTo>
                  <a:lnTo>
                    <a:pt x="14" y="602"/>
                  </a:lnTo>
                  <a:lnTo>
                    <a:pt x="43" y="752"/>
                  </a:lnTo>
                  <a:lnTo>
                    <a:pt x="150" y="746"/>
                  </a:lnTo>
                  <a:lnTo>
                    <a:pt x="146" y="724"/>
                  </a:lnTo>
                  <a:lnTo>
                    <a:pt x="135" y="663"/>
                  </a:lnTo>
                  <a:lnTo>
                    <a:pt x="123" y="574"/>
                  </a:lnTo>
                  <a:lnTo>
                    <a:pt x="111" y="463"/>
                  </a:lnTo>
                  <a:lnTo>
                    <a:pt x="104" y="342"/>
                  </a:lnTo>
                  <a:lnTo>
                    <a:pt x="107" y="220"/>
                  </a:lnTo>
                  <a:lnTo>
                    <a:pt x="124" y="106"/>
                  </a:lnTo>
                  <a:lnTo>
                    <a:pt x="156" y="9"/>
                  </a:lnTo>
                  <a:lnTo>
                    <a:pt x="156" y="8"/>
                  </a:lnTo>
                  <a:lnTo>
                    <a:pt x="156" y="6"/>
                  </a:lnTo>
                  <a:lnTo>
                    <a:pt x="154" y="4"/>
                  </a:lnTo>
                  <a:lnTo>
                    <a:pt x="147" y="0"/>
                  </a:lnTo>
                  <a:lnTo>
                    <a:pt x="134" y="0"/>
                  </a:lnTo>
                  <a:lnTo>
                    <a:pt x="115" y="1"/>
                  </a:lnTo>
                  <a:lnTo>
                    <a:pt x="87" y="7"/>
                  </a:lnTo>
                  <a:lnTo>
                    <a:pt x="48" y="15"/>
                  </a:lnTo>
                  <a:close/>
                </a:path>
              </a:pathLst>
            </a:custGeom>
            <a:solidFill>
              <a:srgbClr val="808080">
                <a:alpha val="100000"/>
              </a:srgbClr>
            </a:solidFill>
            <a:ln w="9525">
              <a:noFill/>
            </a:ln>
          </p:spPr>
          <p:txBody>
            <a:bodyPr/>
            <a:p>
              <a:endParaRPr lang="zh-CN" altLang="en-US"/>
            </a:p>
          </p:txBody>
        </p:sp>
        <p:sp>
          <p:nvSpPr>
            <p:cNvPr id="98474" name="Freeform 95"/>
            <p:cNvSpPr/>
            <p:nvPr/>
          </p:nvSpPr>
          <p:spPr>
            <a:xfrm>
              <a:off x="7205" y="13498"/>
              <a:ext cx="212" cy="839"/>
            </a:xfrm>
            <a:custGeom>
              <a:avLst/>
              <a:gdLst>
                <a:gd name="txL" fmla="*/ 0 w 212"/>
                <a:gd name="txT" fmla="*/ 0 h 839"/>
                <a:gd name="txR" fmla="*/ 212 w 212"/>
                <a:gd name="txB" fmla="*/ 839 h 839"/>
              </a:gdLst>
              <a:ahLst/>
              <a:cxnLst>
                <a:cxn ang="0">
                  <a:pos x="212" y="6"/>
                </a:cxn>
                <a:cxn ang="0">
                  <a:pos x="206" y="11"/>
                </a:cxn>
                <a:cxn ang="0">
                  <a:pos x="192" y="33"/>
                </a:cxn>
                <a:cxn ang="0">
                  <a:pos x="174" y="77"/>
                </a:cxn>
                <a:cxn ang="0">
                  <a:pos x="156" y="148"/>
                </a:cxn>
                <a:cxn ang="0">
                  <a:pos x="141" y="254"/>
                </a:cxn>
                <a:cxn ang="0">
                  <a:pos x="133" y="401"/>
                </a:cxn>
                <a:cxn ang="0">
                  <a:pos x="137" y="593"/>
                </a:cxn>
                <a:cxn ang="0">
                  <a:pos x="158" y="839"/>
                </a:cxn>
                <a:cxn ang="0">
                  <a:pos x="38" y="839"/>
                </a:cxn>
                <a:cxn ang="0">
                  <a:pos x="34" y="814"/>
                </a:cxn>
                <a:cxn ang="0">
                  <a:pos x="24" y="746"/>
                </a:cxn>
                <a:cxn ang="0">
                  <a:pos x="12" y="645"/>
                </a:cxn>
                <a:cxn ang="0">
                  <a:pos x="3" y="521"/>
                </a:cxn>
                <a:cxn ang="0">
                  <a:pos x="0" y="384"/>
                </a:cxn>
                <a:cxn ang="0">
                  <a:pos x="6" y="244"/>
                </a:cxn>
                <a:cxn ang="0">
                  <a:pos x="29" y="114"/>
                </a:cxn>
                <a:cxn ang="0">
                  <a:pos x="68" y="0"/>
                </a:cxn>
                <a:cxn ang="0">
                  <a:pos x="212" y="6"/>
                </a:cxn>
              </a:cxnLst>
              <a:rect l="txL" t="txT" r="txR" b="txB"/>
              <a:pathLst>
                <a:path w="212" h="839">
                  <a:moveTo>
                    <a:pt x="212" y="6"/>
                  </a:moveTo>
                  <a:lnTo>
                    <a:pt x="206" y="11"/>
                  </a:lnTo>
                  <a:lnTo>
                    <a:pt x="192" y="33"/>
                  </a:lnTo>
                  <a:lnTo>
                    <a:pt x="174" y="77"/>
                  </a:lnTo>
                  <a:lnTo>
                    <a:pt x="156" y="148"/>
                  </a:lnTo>
                  <a:lnTo>
                    <a:pt x="141" y="254"/>
                  </a:lnTo>
                  <a:lnTo>
                    <a:pt x="133" y="401"/>
                  </a:lnTo>
                  <a:lnTo>
                    <a:pt x="137" y="593"/>
                  </a:lnTo>
                  <a:lnTo>
                    <a:pt x="158" y="839"/>
                  </a:lnTo>
                  <a:lnTo>
                    <a:pt x="38" y="839"/>
                  </a:lnTo>
                  <a:lnTo>
                    <a:pt x="34" y="814"/>
                  </a:lnTo>
                  <a:lnTo>
                    <a:pt x="24" y="746"/>
                  </a:lnTo>
                  <a:lnTo>
                    <a:pt x="12" y="645"/>
                  </a:lnTo>
                  <a:lnTo>
                    <a:pt x="3" y="521"/>
                  </a:lnTo>
                  <a:lnTo>
                    <a:pt x="0" y="384"/>
                  </a:lnTo>
                  <a:lnTo>
                    <a:pt x="6" y="244"/>
                  </a:lnTo>
                  <a:lnTo>
                    <a:pt x="29" y="114"/>
                  </a:lnTo>
                  <a:lnTo>
                    <a:pt x="68" y="0"/>
                  </a:lnTo>
                  <a:lnTo>
                    <a:pt x="212" y="6"/>
                  </a:lnTo>
                  <a:close/>
                </a:path>
              </a:pathLst>
            </a:custGeom>
            <a:solidFill>
              <a:srgbClr val="808080">
                <a:alpha val="100000"/>
              </a:srgbClr>
            </a:solidFill>
            <a:ln w="9525">
              <a:noFill/>
            </a:ln>
          </p:spPr>
          <p:txBody>
            <a:bodyPr/>
            <a:p>
              <a:endParaRPr lang="zh-CN" altLang="en-US"/>
            </a:p>
          </p:txBody>
        </p:sp>
        <p:sp>
          <p:nvSpPr>
            <p:cNvPr id="98475" name="Freeform 96"/>
            <p:cNvSpPr/>
            <p:nvPr/>
          </p:nvSpPr>
          <p:spPr>
            <a:xfrm>
              <a:off x="6406" y="13636"/>
              <a:ext cx="137" cy="656"/>
            </a:xfrm>
            <a:custGeom>
              <a:avLst/>
              <a:gdLst>
                <a:gd name="txL" fmla="*/ 0 w 137"/>
                <a:gd name="txT" fmla="*/ 0 h 656"/>
                <a:gd name="txR" fmla="*/ 137 w 137"/>
                <a:gd name="txB" fmla="*/ 656 h 656"/>
              </a:gdLst>
              <a:ahLst/>
              <a:cxnLst>
                <a:cxn ang="0">
                  <a:pos x="43" y="12"/>
                </a:cxn>
                <a:cxn ang="0">
                  <a:pos x="39" y="25"/>
                </a:cxn>
                <a:cxn ang="0">
                  <a:pos x="30" y="62"/>
                </a:cxn>
                <a:cxn ang="0">
                  <a:pos x="19" y="122"/>
                </a:cxn>
                <a:cxn ang="0">
                  <a:pos x="7" y="199"/>
                </a:cxn>
                <a:cxn ang="0">
                  <a:pos x="0" y="294"/>
                </a:cxn>
                <a:cxn ang="0">
                  <a:pos x="1" y="403"/>
                </a:cxn>
                <a:cxn ang="0">
                  <a:pos x="12" y="524"/>
                </a:cxn>
                <a:cxn ang="0">
                  <a:pos x="38" y="656"/>
                </a:cxn>
                <a:cxn ang="0">
                  <a:pos x="132" y="650"/>
                </a:cxn>
                <a:cxn ang="0">
                  <a:pos x="127" y="631"/>
                </a:cxn>
                <a:cxn ang="0">
                  <a:pos x="119" y="578"/>
                </a:cxn>
                <a:cxn ang="0">
                  <a:pos x="107" y="499"/>
                </a:cxn>
                <a:cxn ang="0">
                  <a:pos x="97" y="403"/>
                </a:cxn>
                <a:cxn ang="0">
                  <a:pos x="92" y="297"/>
                </a:cxn>
                <a:cxn ang="0">
                  <a:pos x="94" y="192"/>
                </a:cxn>
                <a:cxn ang="0">
                  <a:pos x="108" y="91"/>
                </a:cxn>
                <a:cxn ang="0">
                  <a:pos x="137" y="7"/>
                </a:cxn>
                <a:cxn ang="0">
                  <a:pos x="137" y="6"/>
                </a:cxn>
                <a:cxn ang="0">
                  <a:pos x="137" y="4"/>
                </a:cxn>
                <a:cxn ang="0">
                  <a:pos x="135" y="2"/>
                </a:cxn>
                <a:cxn ang="0">
                  <a:pos x="129" y="0"/>
                </a:cxn>
                <a:cxn ang="0">
                  <a:pos x="119" y="0"/>
                </a:cxn>
                <a:cxn ang="0">
                  <a:pos x="101" y="1"/>
                </a:cxn>
                <a:cxn ang="0">
                  <a:pos x="77" y="5"/>
                </a:cxn>
                <a:cxn ang="0">
                  <a:pos x="43" y="12"/>
                </a:cxn>
              </a:cxnLst>
              <a:rect l="txL" t="txT" r="txR" b="txB"/>
              <a:pathLst>
                <a:path w="137" h="656">
                  <a:moveTo>
                    <a:pt x="43" y="12"/>
                  </a:moveTo>
                  <a:lnTo>
                    <a:pt x="39" y="25"/>
                  </a:lnTo>
                  <a:lnTo>
                    <a:pt x="30" y="62"/>
                  </a:lnTo>
                  <a:lnTo>
                    <a:pt x="19" y="122"/>
                  </a:lnTo>
                  <a:lnTo>
                    <a:pt x="7" y="199"/>
                  </a:lnTo>
                  <a:lnTo>
                    <a:pt x="0" y="294"/>
                  </a:lnTo>
                  <a:lnTo>
                    <a:pt x="1" y="403"/>
                  </a:lnTo>
                  <a:lnTo>
                    <a:pt x="12" y="524"/>
                  </a:lnTo>
                  <a:lnTo>
                    <a:pt x="38" y="656"/>
                  </a:lnTo>
                  <a:lnTo>
                    <a:pt x="132" y="650"/>
                  </a:lnTo>
                  <a:lnTo>
                    <a:pt x="127" y="631"/>
                  </a:lnTo>
                  <a:lnTo>
                    <a:pt x="119" y="578"/>
                  </a:lnTo>
                  <a:lnTo>
                    <a:pt x="107" y="499"/>
                  </a:lnTo>
                  <a:lnTo>
                    <a:pt x="97" y="403"/>
                  </a:lnTo>
                  <a:lnTo>
                    <a:pt x="92" y="297"/>
                  </a:lnTo>
                  <a:lnTo>
                    <a:pt x="94" y="192"/>
                  </a:lnTo>
                  <a:lnTo>
                    <a:pt x="108" y="91"/>
                  </a:lnTo>
                  <a:lnTo>
                    <a:pt x="137" y="7"/>
                  </a:lnTo>
                  <a:lnTo>
                    <a:pt x="137" y="6"/>
                  </a:lnTo>
                  <a:lnTo>
                    <a:pt x="137" y="4"/>
                  </a:lnTo>
                  <a:lnTo>
                    <a:pt x="135" y="2"/>
                  </a:lnTo>
                  <a:lnTo>
                    <a:pt x="129" y="0"/>
                  </a:lnTo>
                  <a:lnTo>
                    <a:pt x="119" y="0"/>
                  </a:lnTo>
                  <a:lnTo>
                    <a:pt x="101" y="1"/>
                  </a:lnTo>
                  <a:lnTo>
                    <a:pt x="77" y="5"/>
                  </a:lnTo>
                  <a:lnTo>
                    <a:pt x="43" y="12"/>
                  </a:lnTo>
                  <a:close/>
                </a:path>
              </a:pathLst>
            </a:custGeom>
            <a:solidFill>
              <a:srgbClr val="808080">
                <a:alpha val="100000"/>
              </a:srgbClr>
            </a:solidFill>
            <a:ln w="9525">
              <a:noFill/>
            </a:ln>
          </p:spPr>
          <p:txBody>
            <a:bodyPr/>
            <a:p>
              <a:endParaRPr lang="zh-CN" altLang="en-US"/>
            </a:p>
          </p:txBody>
        </p:sp>
        <p:sp>
          <p:nvSpPr>
            <p:cNvPr id="98476" name="Freeform 97"/>
            <p:cNvSpPr/>
            <p:nvPr/>
          </p:nvSpPr>
          <p:spPr>
            <a:xfrm>
              <a:off x="6412" y="13680"/>
              <a:ext cx="116" cy="560"/>
            </a:xfrm>
            <a:custGeom>
              <a:avLst/>
              <a:gdLst>
                <a:gd name="txL" fmla="*/ 0 w 116"/>
                <a:gd name="txT" fmla="*/ 0 h 560"/>
                <a:gd name="txR" fmla="*/ 116 w 116"/>
                <a:gd name="txB" fmla="*/ 560 h 560"/>
              </a:gdLst>
              <a:ahLst/>
              <a:cxnLst>
                <a:cxn ang="0">
                  <a:pos x="36" y="11"/>
                </a:cxn>
                <a:cxn ang="0">
                  <a:pos x="33" y="21"/>
                </a:cxn>
                <a:cxn ang="0">
                  <a:pos x="24" y="53"/>
                </a:cxn>
                <a:cxn ang="0">
                  <a:pos x="15" y="103"/>
                </a:cxn>
                <a:cxn ang="0">
                  <a:pos x="5" y="169"/>
                </a:cxn>
                <a:cxn ang="0">
                  <a:pos x="0" y="250"/>
                </a:cxn>
                <a:cxn ang="0">
                  <a:pos x="1" y="344"/>
                </a:cxn>
                <a:cxn ang="0">
                  <a:pos x="10" y="448"/>
                </a:cxn>
                <a:cxn ang="0">
                  <a:pos x="32" y="560"/>
                </a:cxn>
                <a:cxn ang="0">
                  <a:pos x="112" y="555"/>
                </a:cxn>
                <a:cxn ang="0">
                  <a:pos x="108" y="538"/>
                </a:cxn>
                <a:cxn ang="0">
                  <a:pos x="101" y="493"/>
                </a:cxn>
                <a:cxn ang="0">
                  <a:pos x="91" y="426"/>
                </a:cxn>
                <a:cxn ang="0">
                  <a:pos x="82" y="344"/>
                </a:cxn>
                <a:cxn ang="0">
                  <a:pos x="77" y="255"/>
                </a:cxn>
                <a:cxn ang="0">
                  <a:pos x="79" y="164"/>
                </a:cxn>
                <a:cxn ang="0">
                  <a:pos x="91" y="79"/>
                </a:cxn>
                <a:cxn ang="0">
                  <a:pos x="116" y="6"/>
                </a:cxn>
                <a:cxn ang="0">
                  <a:pos x="116" y="5"/>
                </a:cxn>
                <a:cxn ang="0">
                  <a:pos x="116" y="4"/>
                </a:cxn>
                <a:cxn ang="0">
                  <a:pos x="114" y="2"/>
                </a:cxn>
                <a:cxn ang="0">
                  <a:pos x="109" y="0"/>
                </a:cxn>
                <a:cxn ang="0">
                  <a:pos x="100" y="0"/>
                </a:cxn>
                <a:cxn ang="0">
                  <a:pos x="86" y="1"/>
                </a:cxn>
                <a:cxn ang="0">
                  <a:pos x="65" y="4"/>
                </a:cxn>
                <a:cxn ang="0">
                  <a:pos x="36" y="11"/>
                </a:cxn>
              </a:cxnLst>
              <a:rect l="txL" t="txT" r="txR" b="txB"/>
              <a:pathLst>
                <a:path w="116" h="560">
                  <a:moveTo>
                    <a:pt x="36" y="11"/>
                  </a:moveTo>
                  <a:lnTo>
                    <a:pt x="33" y="21"/>
                  </a:lnTo>
                  <a:lnTo>
                    <a:pt x="24" y="53"/>
                  </a:lnTo>
                  <a:lnTo>
                    <a:pt x="15" y="103"/>
                  </a:lnTo>
                  <a:lnTo>
                    <a:pt x="5" y="169"/>
                  </a:lnTo>
                  <a:lnTo>
                    <a:pt x="0" y="250"/>
                  </a:lnTo>
                  <a:lnTo>
                    <a:pt x="1" y="344"/>
                  </a:lnTo>
                  <a:lnTo>
                    <a:pt x="10" y="448"/>
                  </a:lnTo>
                  <a:lnTo>
                    <a:pt x="32" y="560"/>
                  </a:lnTo>
                  <a:lnTo>
                    <a:pt x="112" y="555"/>
                  </a:lnTo>
                  <a:lnTo>
                    <a:pt x="108" y="538"/>
                  </a:lnTo>
                  <a:lnTo>
                    <a:pt x="101" y="493"/>
                  </a:lnTo>
                  <a:lnTo>
                    <a:pt x="91" y="426"/>
                  </a:lnTo>
                  <a:lnTo>
                    <a:pt x="82" y="344"/>
                  </a:lnTo>
                  <a:lnTo>
                    <a:pt x="77" y="255"/>
                  </a:lnTo>
                  <a:lnTo>
                    <a:pt x="79" y="164"/>
                  </a:lnTo>
                  <a:lnTo>
                    <a:pt x="91" y="79"/>
                  </a:lnTo>
                  <a:lnTo>
                    <a:pt x="116" y="6"/>
                  </a:lnTo>
                  <a:lnTo>
                    <a:pt x="116" y="5"/>
                  </a:lnTo>
                  <a:lnTo>
                    <a:pt x="116" y="4"/>
                  </a:lnTo>
                  <a:lnTo>
                    <a:pt x="114" y="2"/>
                  </a:lnTo>
                  <a:lnTo>
                    <a:pt x="109" y="0"/>
                  </a:lnTo>
                  <a:lnTo>
                    <a:pt x="100" y="0"/>
                  </a:lnTo>
                  <a:lnTo>
                    <a:pt x="86" y="1"/>
                  </a:lnTo>
                  <a:lnTo>
                    <a:pt x="65" y="4"/>
                  </a:lnTo>
                  <a:lnTo>
                    <a:pt x="36" y="11"/>
                  </a:lnTo>
                  <a:close/>
                </a:path>
              </a:pathLst>
            </a:custGeom>
            <a:solidFill>
              <a:srgbClr val="808080">
                <a:alpha val="100000"/>
              </a:srgbClr>
            </a:solidFill>
            <a:ln w="9525">
              <a:noFill/>
            </a:ln>
          </p:spPr>
          <p:txBody>
            <a:bodyPr/>
            <a:p>
              <a:endParaRPr lang="zh-CN" altLang="en-US"/>
            </a:p>
          </p:txBody>
        </p:sp>
        <p:sp>
          <p:nvSpPr>
            <p:cNvPr id="98477" name="Freeform 98"/>
            <p:cNvSpPr/>
            <p:nvPr/>
          </p:nvSpPr>
          <p:spPr>
            <a:xfrm>
              <a:off x="6417" y="13724"/>
              <a:ext cx="97" cy="463"/>
            </a:xfrm>
            <a:custGeom>
              <a:avLst/>
              <a:gdLst>
                <a:gd name="txL" fmla="*/ 0 w 97"/>
                <a:gd name="txT" fmla="*/ 0 h 463"/>
                <a:gd name="txR" fmla="*/ 97 w 97"/>
                <a:gd name="txB" fmla="*/ 463 h 463"/>
              </a:gdLst>
              <a:ahLst/>
              <a:cxnLst>
                <a:cxn ang="0">
                  <a:pos x="30" y="9"/>
                </a:cxn>
                <a:cxn ang="0">
                  <a:pos x="27" y="17"/>
                </a:cxn>
                <a:cxn ang="0">
                  <a:pos x="20" y="44"/>
                </a:cxn>
                <a:cxn ang="0">
                  <a:pos x="12" y="85"/>
                </a:cxn>
                <a:cxn ang="0">
                  <a:pos x="4" y="140"/>
                </a:cxn>
                <a:cxn ang="0">
                  <a:pos x="0" y="207"/>
                </a:cxn>
                <a:cxn ang="0">
                  <a:pos x="0" y="285"/>
                </a:cxn>
                <a:cxn ang="0">
                  <a:pos x="9" y="370"/>
                </a:cxn>
                <a:cxn ang="0">
                  <a:pos x="26" y="463"/>
                </a:cxn>
                <a:cxn ang="0">
                  <a:pos x="93" y="460"/>
                </a:cxn>
                <a:cxn ang="0">
                  <a:pos x="89" y="446"/>
                </a:cxn>
                <a:cxn ang="0">
                  <a:pos x="83" y="408"/>
                </a:cxn>
                <a:cxn ang="0">
                  <a:pos x="75" y="353"/>
                </a:cxn>
                <a:cxn ang="0">
                  <a:pos x="68" y="285"/>
                </a:cxn>
                <a:cxn ang="0">
                  <a:pos x="65" y="211"/>
                </a:cxn>
                <a:cxn ang="0">
                  <a:pos x="67" y="136"/>
                </a:cxn>
                <a:cxn ang="0">
                  <a:pos x="76" y="65"/>
                </a:cxn>
                <a:cxn ang="0">
                  <a:pos x="97" y="5"/>
                </a:cxn>
                <a:cxn ang="0">
                  <a:pos x="97" y="4"/>
                </a:cxn>
                <a:cxn ang="0">
                  <a:pos x="97" y="3"/>
                </a:cxn>
                <a:cxn ang="0">
                  <a:pos x="95" y="1"/>
                </a:cxn>
                <a:cxn ang="0">
                  <a:pos x="91" y="0"/>
                </a:cxn>
                <a:cxn ang="0">
                  <a:pos x="84" y="0"/>
                </a:cxn>
                <a:cxn ang="0">
                  <a:pos x="71" y="0"/>
                </a:cxn>
                <a:cxn ang="0">
                  <a:pos x="54" y="3"/>
                </a:cxn>
                <a:cxn ang="0">
                  <a:pos x="30" y="9"/>
                </a:cxn>
              </a:cxnLst>
              <a:rect l="txL" t="txT" r="txR" b="txB"/>
              <a:pathLst>
                <a:path w="97" h="463">
                  <a:moveTo>
                    <a:pt x="30" y="9"/>
                  </a:moveTo>
                  <a:lnTo>
                    <a:pt x="27" y="17"/>
                  </a:lnTo>
                  <a:lnTo>
                    <a:pt x="20" y="44"/>
                  </a:lnTo>
                  <a:lnTo>
                    <a:pt x="12" y="85"/>
                  </a:lnTo>
                  <a:lnTo>
                    <a:pt x="4" y="140"/>
                  </a:lnTo>
                  <a:lnTo>
                    <a:pt x="0" y="207"/>
                  </a:lnTo>
                  <a:lnTo>
                    <a:pt x="0" y="285"/>
                  </a:lnTo>
                  <a:lnTo>
                    <a:pt x="9" y="370"/>
                  </a:lnTo>
                  <a:lnTo>
                    <a:pt x="26" y="463"/>
                  </a:lnTo>
                  <a:lnTo>
                    <a:pt x="93" y="460"/>
                  </a:lnTo>
                  <a:lnTo>
                    <a:pt x="89" y="446"/>
                  </a:lnTo>
                  <a:lnTo>
                    <a:pt x="83" y="408"/>
                  </a:lnTo>
                  <a:lnTo>
                    <a:pt x="75" y="353"/>
                  </a:lnTo>
                  <a:lnTo>
                    <a:pt x="68" y="285"/>
                  </a:lnTo>
                  <a:lnTo>
                    <a:pt x="65" y="211"/>
                  </a:lnTo>
                  <a:lnTo>
                    <a:pt x="67" y="136"/>
                  </a:lnTo>
                  <a:lnTo>
                    <a:pt x="76" y="65"/>
                  </a:lnTo>
                  <a:lnTo>
                    <a:pt x="97" y="5"/>
                  </a:lnTo>
                  <a:lnTo>
                    <a:pt x="97" y="4"/>
                  </a:lnTo>
                  <a:lnTo>
                    <a:pt x="97" y="3"/>
                  </a:lnTo>
                  <a:lnTo>
                    <a:pt x="95" y="1"/>
                  </a:lnTo>
                  <a:lnTo>
                    <a:pt x="91" y="0"/>
                  </a:lnTo>
                  <a:lnTo>
                    <a:pt x="84" y="0"/>
                  </a:lnTo>
                  <a:lnTo>
                    <a:pt x="71" y="0"/>
                  </a:lnTo>
                  <a:lnTo>
                    <a:pt x="54" y="3"/>
                  </a:lnTo>
                  <a:lnTo>
                    <a:pt x="30" y="9"/>
                  </a:lnTo>
                  <a:close/>
                </a:path>
              </a:pathLst>
            </a:custGeom>
            <a:solidFill>
              <a:srgbClr val="808080">
                <a:alpha val="100000"/>
              </a:srgbClr>
            </a:solidFill>
            <a:ln w="9525">
              <a:noFill/>
            </a:ln>
          </p:spPr>
          <p:txBody>
            <a:bodyPr/>
            <a:p>
              <a:endParaRPr lang="zh-CN" altLang="en-US"/>
            </a:p>
          </p:txBody>
        </p:sp>
        <p:sp>
          <p:nvSpPr>
            <p:cNvPr id="98478" name="Freeform 99"/>
            <p:cNvSpPr/>
            <p:nvPr/>
          </p:nvSpPr>
          <p:spPr>
            <a:xfrm>
              <a:off x="6422" y="13768"/>
              <a:ext cx="77" cy="367"/>
            </a:xfrm>
            <a:custGeom>
              <a:avLst/>
              <a:gdLst>
                <a:gd name="txL" fmla="*/ 0 w 77"/>
                <a:gd name="txT" fmla="*/ 0 h 367"/>
                <a:gd name="txR" fmla="*/ 77 w 77"/>
                <a:gd name="txB" fmla="*/ 367 h 367"/>
              </a:gdLst>
              <a:ahLst/>
              <a:cxnLst>
                <a:cxn ang="0">
                  <a:pos x="24" y="8"/>
                </a:cxn>
                <a:cxn ang="0">
                  <a:pos x="22" y="15"/>
                </a:cxn>
                <a:cxn ang="0">
                  <a:pos x="17" y="36"/>
                </a:cxn>
                <a:cxn ang="0">
                  <a:pos x="10" y="68"/>
                </a:cxn>
                <a:cxn ang="0">
                  <a:pos x="4" y="112"/>
                </a:cxn>
                <a:cxn ang="0">
                  <a:pos x="0" y="164"/>
                </a:cxn>
                <a:cxn ang="0">
                  <a:pos x="0" y="226"/>
                </a:cxn>
                <a:cxn ang="0">
                  <a:pos x="7" y="294"/>
                </a:cxn>
                <a:cxn ang="0">
                  <a:pos x="21" y="367"/>
                </a:cxn>
                <a:cxn ang="0">
                  <a:pos x="74" y="364"/>
                </a:cxn>
                <a:cxn ang="0">
                  <a:pos x="71" y="353"/>
                </a:cxn>
                <a:cxn ang="0">
                  <a:pos x="66" y="323"/>
                </a:cxn>
                <a:cxn ang="0">
                  <a:pos x="60" y="280"/>
                </a:cxn>
                <a:cxn ang="0">
                  <a:pos x="54" y="226"/>
                </a:cxn>
                <a:cxn ang="0">
                  <a:pos x="51" y="168"/>
                </a:cxn>
                <a:cxn ang="0">
                  <a:pos x="53" y="107"/>
                </a:cxn>
                <a:cxn ang="0">
                  <a:pos x="61" y="52"/>
                </a:cxn>
                <a:cxn ang="0">
                  <a:pos x="77" y="5"/>
                </a:cxn>
                <a:cxn ang="0">
                  <a:pos x="77" y="5"/>
                </a:cxn>
                <a:cxn ang="0">
                  <a:pos x="77" y="2"/>
                </a:cxn>
                <a:cxn ang="0">
                  <a:pos x="76" y="1"/>
                </a:cxn>
                <a:cxn ang="0">
                  <a:pos x="72" y="0"/>
                </a:cxn>
                <a:cxn ang="0">
                  <a:pos x="66" y="0"/>
                </a:cxn>
                <a:cxn ang="0">
                  <a:pos x="56" y="1"/>
                </a:cxn>
                <a:cxn ang="0">
                  <a:pos x="43" y="4"/>
                </a:cxn>
                <a:cxn ang="0">
                  <a:pos x="24" y="8"/>
                </a:cxn>
              </a:cxnLst>
              <a:rect l="txL" t="txT" r="txR" b="txB"/>
              <a:pathLst>
                <a:path w="77" h="367">
                  <a:moveTo>
                    <a:pt x="24" y="8"/>
                  </a:moveTo>
                  <a:lnTo>
                    <a:pt x="22" y="15"/>
                  </a:lnTo>
                  <a:lnTo>
                    <a:pt x="17" y="36"/>
                  </a:lnTo>
                  <a:lnTo>
                    <a:pt x="10" y="68"/>
                  </a:lnTo>
                  <a:lnTo>
                    <a:pt x="4" y="112"/>
                  </a:lnTo>
                  <a:lnTo>
                    <a:pt x="0" y="164"/>
                  </a:lnTo>
                  <a:lnTo>
                    <a:pt x="0" y="226"/>
                  </a:lnTo>
                  <a:lnTo>
                    <a:pt x="7" y="294"/>
                  </a:lnTo>
                  <a:lnTo>
                    <a:pt x="21" y="367"/>
                  </a:lnTo>
                  <a:lnTo>
                    <a:pt x="74" y="364"/>
                  </a:lnTo>
                  <a:lnTo>
                    <a:pt x="71" y="353"/>
                  </a:lnTo>
                  <a:lnTo>
                    <a:pt x="66" y="323"/>
                  </a:lnTo>
                  <a:lnTo>
                    <a:pt x="60" y="280"/>
                  </a:lnTo>
                  <a:lnTo>
                    <a:pt x="54" y="226"/>
                  </a:lnTo>
                  <a:lnTo>
                    <a:pt x="51" y="168"/>
                  </a:lnTo>
                  <a:lnTo>
                    <a:pt x="53" y="107"/>
                  </a:lnTo>
                  <a:lnTo>
                    <a:pt x="61" y="52"/>
                  </a:lnTo>
                  <a:lnTo>
                    <a:pt x="77" y="5"/>
                  </a:lnTo>
                  <a:lnTo>
                    <a:pt x="77" y="2"/>
                  </a:lnTo>
                  <a:lnTo>
                    <a:pt x="76" y="1"/>
                  </a:lnTo>
                  <a:lnTo>
                    <a:pt x="72" y="0"/>
                  </a:lnTo>
                  <a:lnTo>
                    <a:pt x="66" y="0"/>
                  </a:lnTo>
                  <a:lnTo>
                    <a:pt x="56" y="1"/>
                  </a:lnTo>
                  <a:lnTo>
                    <a:pt x="43" y="4"/>
                  </a:lnTo>
                  <a:lnTo>
                    <a:pt x="24" y="8"/>
                  </a:lnTo>
                  <a:close/>
                </a:path>
              </a:pathLst>
            </a:custGeom>
            <a:solidFill>
              <a:srgbClr val="808080">
                <a:alpha val="100000"/>
              </a:srgbClr>
            </a:solidFill>
            <a:ln w="9525">
              <a:noFill/>
            </a:ln>
          </p:spPr>
          <p:txBody>
            <a:bodyPr/>
            <a:p>
              <a:endParaRPr lang="zh-CN" altLang="en-US"/>
            </a:p>
          </p:txBody>
        </p:sp>
        <p:sp>
          <p:nvSpPr>
            <p:cNvPr id="98479" name="Freeform 100"/>
            <p:cNvSpPr/>
            <p:nvPr/>
          </p:nvSpPr>
          <p:spPr>
            <a:xfrm>
              <a:off x="6428" y="13813"/>
              <a:ext cx="56" cy="271"/>
            </a:xfrm>
            <a:custGeom>
              <a:avLst/>
              <a:gdLst>
                <a:gd name="txL" fmla="*/ 0 w 56"/>
                <a:gd name="txT" fmla="*/ 0 h 271"/>
                <a:gd name="txR" fmla="*/ 56 w 56"/>
                <a:gd name="txB" fmla="*/ 271 h 271"/>
              </a:gdLst>
              <a:ahLst/>
              <a:cxnLst>
                <a:cxn ang="0">
                  <a:pos x="17" y="5"/>
                </a:cxn>
                <a:cxn ang="0">
                  <a:pos x="16" y="10"/>
                </a:cxn>
                <a:cxn ang="0">
                  <a:pos x="12" y="25"/>
                </a:cxn>
                <a:cxn ang="0">
                  <a:pos x="6" y="49"/>
                </a:cxn>
                <a:cxn ang="0">
                  <a:pos x="2" y="82"/>
                </a:cxn>
                <a:cxn ang="0">
                  <a:pos x="0" y="122"/>
                </a:cxn>
                <a:cxn ang="0">
                  <a:pos x="0" y="166"/>
                </a:cxn>
                <a:cxn ang="0">
                  <a:pos x="4" y="217"/>
                </a:cxn>
                <a:cxn ang="0">
                  <a:pos x="15" y="271"/>
                </a:cxn>
                <a:cxn ang="0">
                  <a:pos x="54" y="268"/>
                </a:cxn>
                <a:cxn ang="0">
                  <a:pos x="52" y="261"/>
                </a:cxn>
                <a:cxn ang="0">
                  <a:pos x="48" y="238"/>
                </a:cxn>
                <a:cxn ang="0">
                  <a:pos x="44" y="206"/>
                </a:cxn>
                <a:cxn ang="0">
                  <a:pos x="40" y="166"/>
                </a:cxn>
                <a:cxn ang="0">
                  <a:pos x="37" y="123"/>
                </a:cxn>
                <a:cxn ang="0">
                  <a:pos x="39" y="78"/>
                </a:cxn>
                <a:cxn ang="0">
                  <a:pos x="44" y="37"/>
                </a:cxn>
                <a:cxn ang="0">
                  <a:pos x="56" y="3"/>
                </a:cxn>
                <a:cxn ang="0">
                  <a:pos x="56" y="3"/>
                </a:cxn>
                <a:cxn ang="0">
                  <a:pos x="56" y="2"/>
                </a:cxn>
                <a:cxn ang="0">
                  <a:pos x="55" y="1"/>
                </a:cxn>
                <a:cxn ang="0">
                  <a:pos x="52" y="0"/>
                </a:cxn>
                <a:cxn ang="0">
                  <a:pos x="48" y="0"/>
                </a:cxn>
                <a:cxn ang="0">
                  <a:pos x="42" y="0"/>
                </a:cxn>
                <a:cxn ang="0">
                  <a:pos x="31" y="2"/>
                </a:cxn>
                <a:cxn ang="0">
                  <a:pos x="17" y="5"/>
                </a:cxn>
              </a:cxnLst>
              <a:rect l="txL" t="txT" r="txR" b="txB"/>
              <a:pathLst>
                <a:path w="56" h="271">
                  <a:moveTo>
                    <a:pt x="17" y="5"/>
                  </a:moveTo>
                  <a:lnTo>
                    <a:pt x="16" y="10"/>
                  </a:lnTo>
                  <a:lnTo>
                    <a:pt x="12" y="25"/>
                  </a:lnTo>
                  <a:lnTo>
                    <a:pt x="6" y="49"/>
                  </a:lnTo>
                  <a:lnTo>
                    <a:pt x="2" y="82"/>
                  </a:lnTo>
                  <a:lnTo>
                    <a:pt x="0" y="122"/>
                  </a:lnTo>
                  <a:lnTo>
                    <a:pt x="0" y="166"/>
                  </a:lnTo>
                  <a:lnTo>
                    <a:pt x="4" y="217"/>
                  </a:lnTo>
                  <a:lnTo>
                    <a:pt x="15" y="271"/>
                  </a:lnTo>
                  <a:lnTo>
                    <a:pt x="54" y="268"/>
                  </a:lnTo>
                  <a:lnTo>
                    <a:pt x="52" y="261"/>
                  </a:lnTo>
                  <a:lnTo>
                    <a:pt x="48" y="238"/>
                  </a:lnTo>
                  <a:lnTo>
                    <a:pt x="44" y="206"/>
                  </a:lnTo>
                  <a:lnTo>
                    <a:pt x="40" y="166"/>
                  </a:lnTo>
                  <a:lnTo>
                    <a:pt x="37" y="123"/>
                  </a:lnTo>
                  <a:lnTo>
                    <a:pt x="39" y="78"/>
                  </a:lnTo>
                  <a:lnTo>
                    <a:pt x="44" y="37"/>
                  </a:lnTo>
                  <a:lnTo>
                    <a:pt x="56" y="3"/>
                  </a:lnTo>
                  <a:lnTo>
                    <a:pt x="56" y="2"/>
                  </a:lnTo>
                  <a:lnTo>
                    <a:pt x="55" y="1"/>
                  </a:lnTo>
                  <a:lnTo>
                    <a:pt x="52" y="0"/>
                  </a:lnTo>
                  <a:lnTo>
                    <a:pt x="48" y="0"/>
                  </a:lnTo>
                  <a:lnTo>
                    <a:pt x="42" y="0"/>
                  </a:lnTo>
                  <a:lnTo>
                    <a:pt x="31" y="2"/>
                  </a:lnTo>
                  <a:lnTo>
                    <a:pt x="17" y="5"/>
                  </a:lnTo>
                  <a:close/>
                </a:path>
              </a:pathLst>
            </a:custGeom>
            <a:solidFill>
              <a:srgbClr val="808080">
                <a:alpha val="100000"/>
              </a:srgbClr>
            </a:solidFill>
            <a:ln w="9525">
              <a:noFill/>
            </a:ln>
          </p:spPr>
          <p:txBody>
            <a:bodyPr/>
            <a:p>
              <a:endParaRPr lang="zh-CN" altLang="en-US"/>
            </a:p>
          </p:txBody>
        </p:sp>
        <p:sp>
          <p:nvSpPr>
            <p:cNvPr id="98480" name="Freeform 101"/>
            <p:cNvSpPr/>
            <p:nvPr/>
          </p:nvSpPr>
          <p:spPr>
            <a:xfrm>
              <a:off x="7211" y="13549"/>
              <a:ext cx="186" cy="732"/>
            </a:xfrm>
            <a:custGeom>
              <a:avLst/>
              <a:gdLst>
                <a:gd name="txL" fmla="*/ 0 w 186"/>
                <a:gd name="txT" fmla="*/ 0 h 732"/>
                <a:gd name="txR" fmla="*/ 186 w 186"/>
                <a:gd name="txB" fmla="*/ 732 h 732"/>
              </a:gdLst>
              <a:ahLst/>
              <a:cxnLst>
                <a:cxn ang="0">
                  <a:pos x="186" y="6"/>
                </a:cxn>
                <a:cxn ang="0">
                  <a:pos x="182" y="11"/>
                </a:cxn>
                <a:cxn ang="0">
                  <a:pos x="169" y="29"/>
                </a:cxn>
                <a:cxn ang="0">
                  <a:pos x="153" y="67"/>
                </a:cxn>
                <a:cxn ang="0">
                  <a:pos x="137" y="130"/>
                </a:cxn>
                <a:cxn ang="0">
                  <a:pos x="124" y="221"/>
                </a:cxn>
                <a:cxn ang="0">
                  <a:pos x="117" y="350"/>
                </a:cxn>
                <a:cxn ang="0">
                  <a:pos x="122" y="517"/>
                </a:cxn>
                <a:cxn ang="0">
                  <a:pos x="139" y="732"/>
                </a:cxn>
                <a:cxn ang="0">
                  <a:pos x="34" y="732"/>
                </a:cxn>
                <a:cxn ang="0">
                  <a:pos x="31" y="711"/>
                </a:cxn>
                <a:cxn ang="0">
                  <a:pos x="22" y="651"/>
                </a:cxn>
                <a:cxn ang="0">
                  <a:pos x="12" y="563"/>
                </a:cxn>
                <a:cxn ang="0">
                  <a:pos x="3" y="454"/>
                </a:cxn>
                <a:cxn ang="0">
                  <a:pos x="0" y="335"/>
                </a:cxn>
                <a:cxn ang="0">
                  <a:pos x="6" y="213"/>
                </a:cxn>
                <a:cxn ang="0">
                  <a:pos x="25" y="98"/>
                </a:cxn>
                <a:cxn ang="0">
                  <a:pos x="60" y="0"/>
                </a:cxn>
                <a:cxn ang="0">
                  <a:pos x="186" y="6"/>
                </a:cxn>
              </a:cxnLst>
              <a:rect l="txL" t="txT" r="txR" b="txB"/>
              <a:pathLst>
                <a:path w="186" h="732">
                  <a:moveTo>
                    <a:pt x="186" y="6"/>
                  </a:moveTo>
                  <a:lnTo>
                    <a:pt x="182" y="11"/>
                  </a:lnTo>
                  <a:lnTo>
                    <a:pt x="169" y="29"/>
                  </a:lnTo>
                  <a:lnTo>
                    <a:pt x="153" y="67"/>
                  </a:lnTo>
                  <a:lnTo>
                    <a:pt x="137" y="130"/>
                  </a:lnTo>
                  <a:lnTo>
                    <a:pt x="124" y="221"/>
                  </a:lnTo>
                  <a:lnTo>
                    <a:pt x="117" y="350"/>
                  </a:lnTo>
                  <a:lnTo>
                    <a:pt x="122" y="517"/>
                  </a:lnTo>
                  <a:lnTo>
                    <a:pt x="139" y="732"/>
                  </a:lnTo>
                  <a:lnTo>
                    <a:pt x="34" y="732"/>
                  </a:lnTo>
                  <a:lnTo>
                    <a:pt x="31" y="711"/>
                  </a:lnTo>
                  <a:lnTo>
                    <a:pt x="22" y="651"/>
                  </a:lnTo>
                  <a:lnTo>
                    <a:pt x="12" y="563"/>
                  </a:lnTo>
                  <a:lnTo>
                    <a:pt x="3" y="454"/>
                  </a:lnTo>
                  <a:lnTo>
                    <a:pt x="0" y="335"/>
                  </a:lnTo>
                  <a:lnTo>
                    <a:pt x="6" y="213"/>
                  </a:lnTo>
                  <a:lnTo>
                    <a:pt x="25" y="98"/>
                  </a:lnTo>
                  <a:lnTo>
                    <a:pt x="60" y="0"/>
                  </a:lnTo>
                  <a:lnTo>
                    <a:pt x="186" y="6"/>
                  </a:lnTo>
                  <a:close/>
                </a:path>
              </a:pathLst>
            </a:custGeom>
            <a:solidFill>
              <a:srgbClr val="808080">
                <a:alpha val="100000"/>
              </a:srgbClr>
            </a:solidFill>
            <a:ln w="9525">
              <a:noFill/>
            </a:ln>
          </p:spPr>
          <p:txBody>
            <a:bodyPr/>
            <a:p>
              <a:endParaRPr lang="zh-CN" altLang="en-US"/>
            </a:p>
          </p:txBody>
        </p:sp>
        <p:sp>
          <p:nvSpPr>
            <p:cNvPr id="98481" name="Freeform 102"/>
            <p:cNvSpPr/>
            <p:nvPr/>
          </p:nvSpPr>
          <p:spPr>
            <a:xfrm>
              <a:off x="7219" y="13600"/>
              <a:ext cx="158" cy="625"/>
            </a:xfrm>
            <a:custGeom>
              <a:avLst/>
              <a:gdLst>
                <a:gd name="txL" fmla="*/ 0 w 158"/>
                <a:gd name="txT" fmla="*/ 0 h 625"/>
                <a:gd name="txR" fmla="*/ 158 w 158"/>
                <a:gd name="txB" fmla="*/ 625 h 625"/>
              </a:gdLst>
              <a:ahLst/>
              <a:cxnLst>
                <a:cxn ang="0">
                  <a:pos x="158" y="4"/>
                </a:cxn>
                <a:cxn ang="0">
                  <a:pos x="153" y="9"/>
                </a:cxn>
                <a:cxn ang="0">
                  <a:pos x="144" y="25"/>
                </a:cxn>
                <a:cxn ang="0">
                  <a:pos x="130" y="57"/>
                </a:cxn>
                <a:cxn ang="0">
                  <a:pos x="116" y="110"/>
                </a:cxn>
                <a:cxn ang="0">
                  <a:pos x="105" y="189"/>
                </a:cxn>
                <a:cxn ang="0">
                  <a:pos x="100" y="298"/>
                </a:cxn>
                <a:cxn ang="0">
                  <a:pos x="103" y="441"/>
                </a:cxn>
                <a:cxn ang="0">
                  <a:pos x="118" y="625"/>
                </a:cxn>
                <a:cxn ang="0">
                  <a:pos x="29" y="625"/>
                </a:cxn>
                <a:cxn ang="0">
                  <a:pos x="25" y="607"/>
                </a:cxn>
                <a:cxn ang="0">
                  <a:pos x="18" y="556"/>
                </a:cxn>
                <a:cxn ang="0">
                  <a:pos x="9" y="480"/>
                </a:cxn>
                <a:cxn ang="0">
                  <a:pos x="2" y="387"/>
                </a:cxn>
                <a:cxn ang="0">
                  <a:pos x="0" y="286"/>
                </a:cxn>
                <a:cxn ang="0">
                  <a:pos x="5" y="182"/>
                </a:cxn>
                <a:cxn ang="0">
                  <a:pos x="21" y="84"/>
                </a:cxn>
                <a:cxn ang="0">
                  <a:pos x="51" y="0"/>
                </a:cxn>
                <a:cxn ang="0">
                  <a:pos x="158" y="4"/>
                </a:cxn>
              </a:cxnLst>
              <a:rect l="txL" t="txT" r="txR" b="txB"/>
              <a:pathLst>
                <a:path w="158" h="625">
                  <a:moveTo>
                    <a:pt x="158" y="4"/>
                  </a:moveTo>
                  <a:lnTo>
                    <a:pt x="153" y="9"/>
                  </a:lnTo>
                  <a:lnTo>
                    <a:pt x="144" y="25"/>
                  </a:lnTo>
                  <a:lnTo>
                    <a:pt x="130" y="57"/>
                  </a:lnTo>
                  <a:lnTo>
                    <a:pt x="116" y="110"/>
                  </a:lnTo>
                  <a:lnTo>
                    <a:pt x="105" y="189"/>
                  </a:lnTo>
                  <a:lnTo>
                    <a:pt x="100" y="298"/>
                  </a:lnTo>
                  <a:lnTo>
                    <a:pt x="103" y="441"/>
                  </a:lnTo>
                  <a:lnTo>
                    <a:pt x="118" y="625"/>
                  </a:lnTo>
                  <a:lnTo>
                    <a:pt x="29" y="625"/>
                  </a:lnTo>
                  <a:lnTo>
                    <a:pt x="25" y="607"/>
                  </a:lnTo>
                  <a:lnTo>
                    <a:pt x="18" y="556"/>
                  </a:lnTo>
                  <a:lnTo>
                    <a:pt x="9" y="480"/>
                  </a:lnTo>
                  <a:lnTo>
                    <a:pt x="2" y="387"/>
                  </a:lnTo>
                  <a:lnTo>
                    <a:pt x="0" y="286"/>
                  </a:lnTo>
                  <a:lnTo>
                    <a:pt x="5" y="182"/>
                  </a:lnTo>
                  <a:lnTo>
                    <a:pt x="21" y="84"/>
                  </a:lnTo>
                  <a:lnTo>
                    <a:pt x="51" y="0"/>
                  </a:lnTo>
                  <a:lnTo>
                    <a:pt x="158" y="4"/>
                  </a:lnTo>
                  <a:close/>
                </a:path>
              </a:pathLst>
            </a:custGeom>
            <a:solidFill>
              <a:srgbClr val="808080">
                <a:alpha val="100000"/>
              </a:srgbClr>
            </a:solidFill>
            <a:ln w="9525">
              <a:noFill/>
            </a:ln>
          </p:spPr>
          <p:txBody>
            <a:bodyPr/>
            <a:p>
              <a:endParaRPr lang="zh-CN" altLang="en-US"/>
            </a:p>
          </p:txBody>
        </p:sp>
        <p:sp>
          <p:nvSpPr>
            <p:cNvPr id="98482" name="Freeform 103"/>
            <p:cNvSpPr/>
            <p:nvPr/>
          </p:nvSpPr>
          <p:spPr>
            <a:xfrm>
              <a:off x="7225" y="13651"/>
              <a:ext cx="131" cy="517"/>
            </a:xfrm>
            <a:custGeom>
              <a:avLst/>
              <a:gdLst>
                <a:gd name="txL" fmla="*/ 0 w 131"/>
                <a:gd name="txT" fmla="*/ 0 h 517"/>
                <a:gd name="txR" fmla="*/ 131 w 131"/>
                <a:gd name="txB" fmla="*/ 517 h 517"/>
              </a:gdLst>
              <a:ahLst/>
              <a:cxnLst>
                <a:cxn ang="0">
                  <a:pos x="131" y="4"/>
                </a:cxn>
                <a:cxn ang="0">
                  <a:pos x="128" y="7"/>
                </a:cxn>
                <a:cxn ang="0">
                  <a:pos x="119" y="21"/>
                </a:cxn>
                <a:cxn ang="0">
                  <a:pos x="109" y="47"/>
                </a:cxn>
                <a:cxn ang="0">
                  <a:pos x="97" y="91"/>
                </a:cxn>
                <a:cxn ang="0">
                  <a:pos x="88" y="156"/>
                </a:cxn>
                <a:cxn ang="0">
                  <a:pos x="84" y="247"/>
                </a:cxn>
                <a:cxn ang="0">
                  <a:pos x="86" y="366"/>
                </a:cxn>
                <a:cxn ang="0">
                  <a:pos x="99" y="517"/>
                </a:cxn>
                <a:cxn ang="0">
                  <a:pos x="25" y="517"/>
                </a:cxn>
                <a:cxn ang="0">
                  <a:pos x="23" y="502"/>
                </a:cxn>
                <a:cxn ang="0">
                  <a:pos x="16" y="460"/>
                </a:cxn>
                <a:cxn ang="0">
                  <a:pos x="9" y="397"/>
                </a:cxn>
                <a:cxn ang="0">
                  <a:pos x="2" y="320"/>
                </a:cxn>
                <a:cxn ang="0">
                  <a:pos x="0" y="236"/>
                </a:cxn>
                <a:cxn ang="0">
                  <a:pos x="4" y="151"/>
                </a:cxn>
                <a:cxn ang="0">
                  <a:pos x="18" y="70"/>
                </a:cxn>
                <a:cxn ang="0">
                  <a:pos x="43" y="0"/>
                </a:cxn>
                <a:cxn ang="0">
                  <a:pos x="131" y="4"/>
                </a:cxn>
              </a:cxnLst>
              <a:rect l="txL" t="txT" r="txR" b="txB"/>
              <a:pathLst>
                <a:path w="131" h="517">
                  <a:moveTo>
                    <a:pt x="131" y="4"/>
                  </a:moveTo>
                  <a:lnTo>
                    <a:pt x="128" y="7"/>
                  </a:lnTo>
                  <a:lnTo>
                    <a:pt x="119" y="21"/>
                  </a:lnTo>
                  <a:lnTo>
                    <a:pt x="109" y="47"/>
                  </a:lnTo>
                  <a:lnTo>
                    <a:pt x="97" y="91"/>
                  </a:lnTo>
                  <a:lnTo>
                    <a:pt x="88" y="156"/>
                  </a:lnTo>
                  <a:lnTo>
                    <a:pt x="84" y="247"/>
                  </a:lnTo>
                  <a:lnTo>
                    <a:pt x="86" y="366"/>
                  </a:lnTo>
                  <a:lnTo>
                    <a:pt x="99" y="517"/>
                  </a:lnTo>
                  <a:lnTo>
                    <a:pt x="25" y="517"/>
                  </a:lnTo>
                  <a:lnTo>
                    <a:pt x="23" y="502"/>
                  </a:lnTo>
                  <a:lnTo>
                    <a:pt x="16" y="460"/>
                  </a:lnTo>
                  <a:lnTo>
                    <a:pt x="9" y="397"/>
                  </a:lnTo>
                  <a:lnTo>
                    <a:pt x="2" y="320"/>
                  </a:lnTo>
                  <a:lnTo>
                    <a:pt x="0" y="236"/>
                  </a:lnTo>
                  <a:lnTo>
                    <a:pt x="4" y="151"/>
                  </a:lnTo>
                  <a:lnTo>
                    <a:pt x="18" y="70"/>
                  </a:lnTo>
                  <a:lnTo>
                    <a:pt x="43" y="0"/>
                  </a:lnTo>
                  <a:lnTo>
                    <a:pt x="131" y="4"/>
                  </a:lnTo>
                  <a:close/>
                </a:path>
              </a:pathLst>
            </a:custGeom>
            <a:solidFill>
              <a:srgbClr val="808080">
                <a:alpha val="100000"/>
              </a:srgbClr>
            </a:solidFill>
            <a:ln w="9525">
              <a:noFill/>
            </a:ln>
          </p:spPr>
          <p:txBody>
            <a:bodyPr/>
            <a:p>
              <a:endParaRPr lang="zh-CN" altLang="en-US"/>
            </a:p>
          </p:txBody>
        </p:sp>
        <p:sp>
          <p:nvSpPr>
            <p:cNvPr id="98483" name="Freeform 104"/>
            <p:cNvSpPr/>
            <p:nvPr/>
          </p:nvSpPr>
          <p:spPr>
            <a:xfrm>
              <a:off x="7233" y="13701"/>
              <a:ext cx="104" cy="411"/>
            </a:xfrm>
            <a:custGeom>
              <a:avLst/>
              <a:gdLst>
                <a:gd name="txL" fmla="*/ 0 w 104"/>
                <a:gd name="txT" fmla="*/ 0 h 411"/>
                <a:gd name="txR" fmla="*/ 104 w 104"/>
                <a:gd name="txB" fmla="*/ 411 h 411"/>
              </a:gdLst>
              <a:ahLst/>
              <a:cxnLst>
                <a:cxn ang="0">
                  <a:pos x="104" y="4"/>
                </a:cxn>
                <a:cxn ang="0">
                  <a:pos x="101" y="7"/>
                </a:cxn>
                <a:cxn ang="0">
                  <a:pos x="94" y="17"/>
                </a:cxn>
                <a:cxn ang="0">
                  <a:pos x="86" y="38"/>
                </a:cxn>
                <a:cxn ang="0">
                  <a:pos x="76" y="73"/>
                </a:cxn>
                <a:cxn ang="0">
                  <a:pos x="69" y="125"/>
                </a:cxn>
                <a:cxn ang="0">
                  <a:pos x="65" y="196"/>
                </a:cxn>
                <a:cxn ang="0">
                  <a:pos x="67" y="291"/>
                </a:cxn>
                <a:cxn ang="0">
                  <a:pos x="77" y="411"/>
                </a:cxn>
                <a:cxn ang="0">
                  <a:pos x="19" y="411"/>
                </a:cxn>
                <a:cxn ang="0">
                  <a:pos x="17" y="399"/>
                </a:cxn>
                <a:cxn ang="0">
                  <a:pos x="11" y="365"/>
                </a:cxn>
                <a:cxn ang="0">
                  <a:pos x="6" y="316"/>
                </a:cxn>
                <a:cxn ang="0">
                  <a:pos x="2" y="255"/>
                </a:cxn>
                <a:cxn ang="0">
                  <a:pos x="0" y="188"/>
                </a:cxn>
                <a:cxn ang="0">
                  <a:pos x="4" y="120"/>
                </a:cxn>
                <a:cxn ang="0">
                  <a:pos x="15" y="55"/>
                </a:cxn>
                <a:cxn ang="0">
                  <a:pos x="34" y="0"/>
                </a:cxn>
                <a:cxn ang="0">
                  <a:pos x="104" y="4"/>
                </a:cxn>
              </a:cxnLst>
              <a:rect l="txL" t="txT" r="txR" b="txB"/>
              <a:pathLst>
                <a:path w="104" h="411">
                  <a:moveTo>
                    <a:pt x="104" y="4"/>
                  </a:moveTo>
                  <a:lnTo>
                    <a:pt x="101" y="7"/>
                  </a:lnTo>
                  <a:lnTo>
                    <a:pt x="94" y="17"/>
                  </a:lnTo>
                  <a:lnTo>
                    <a:pt x="86" y="38"/>
                  </a:lnTo>
                  <a:lnTo>
                    <a:pt x="76" y="73"/>
                  </a:lnTo>
                  <a:lnTo>
                    <a:pt x="69" y="125"/>
                  </a:lnTo>
                  <a:lnTo>
                    <a:pt x="65" y="196"/>
                  </a:lnTo>
                  <a:lnTo>
                    <a:pt x="67" y="291"/>
                  </a:lnTo>
                  <a:lnTo>
                    <a:pt x="77" y="411"/>
                  </a:lnTo>
                  <a:lnTo>
                    <a:pt x="19" y="411"/>
                  </a:lnTo>
                  <a:lnTo>
                    <a:pt x="17" y="399"/>
                  </a:lnTo>
                  <a:lnTo>
                    <a:pt x="11" y="365"/>
                  </a:lnTo>
                  <a:lnTo>
                    <a:pt x="6" y="316"/>
                  </a:lnTo>
                  <a:lnTo>
                    <a:pt x="2" y="255"/>
                  </a:lnTo>
                  <a:lnTo>
                    <a:pt x="0" y="188"/>
                  </a:lnTo>
                  <a:lnTo>
                    <a:pt x="4" y="120"/>
                  </a:lnTo>
                  <a:lnTo>
                    <a:pt x="15" y="55"/>
                  </a:lnTo>
                  <a:lnTo>
                    <a:pt x="34" y="0"/>
                  </a:lnTo>
                  <a:lnTo>
                    <a:pt x="104" y="4"/>
                  </a:lnTo>
                  <a:close/>
                </a:path>
              </a:pathLst>
            </a:custGeom>
            <a:solidFill>
              <a:srgbClr val="808080">
                <a:alpha val="100000"/>
              </a:srgbClr>
            </a:solidFill>
            <a:ln w="9525">
              <a:noFill/>
            </a:ln>
          </p:spPr>
          <p:txBody>
            <a:bodyPr/>
            <a:p>
              <a:endParaRPr lang="zh-CN" altLang="en-US"/>
            </a:p>
          </p:txBody>
        </p:sp>
        <p:sp>
          <p:nvSpPr>
            <p:cNvPr id="98484" name="Freeform 105"/>
            <p:cNvSpPr/>
            <p:nvPr/>
          </p:nvSpPr>
          <p:spPr>
            <a:xfrm>
              <a:off x="7240" y="13752"/>
              <a:ext cx="76" cy="302"/>
            </a:xfrm>
            <a:custGeom>
              <a:avLst/>
              <a:gdLst>
                <a:gd name="txL" fmla="*/ 0 w 76"/>
                <a:gd name="txT" fmla="*/ 0 h 302"/>
                <a:gd name="txR" fmla="*/ 76 w 76"/>
                <a:gd name="txB" fmla="*/ 302 h 302"/>
              </a:gdLst>
              <a:ahLst/>
              <a:cxnLst>
                <a:cxn ang="0">
                  <a:pos x="76" y="2"/>
                </a:cxn>
                <a:cxn ang="0">
                  <a:pos x="74" y="4"/>
                </a:cxn>
                <a:cxn ang="0">
                  <a:pos x="70" y="12"/>
                </a:cxn>
                <a:cxn ang="0">
                  <a:pos x="62" y="28"/>
                </a:cxn>
                <a:cxn ang="0">
                  <a:pos x="56" y="53"/>
                </a:cxn>
                <a:cxn ang="0">
                  <a:pos x="51" y="92"/>
                </a:cxn>
                <a:cxn ang="0">
                  <a:pos x="49" y="145"/>
                </a:cxn>
                <a:cxn ang="0">
                  <a:pos x="50" y="214"/>
                </a:cxn>
                <a:cxn ang="0">
                  <a:pos x="57" y="302"/>
                </a:cxn>
                <a:cxn ang="0">
                  <a:pos x="14" y="302"/>
                </a:cxn>
                <a:cxn ang="0">
                  <a:pos x="13" y="294"/>
                </a:cxn>
                <a:cxn ang="0">
                  <a:pos x="9" y="269"/>
                </a:cxn>
                <a:cxn ang="0">
                  <a:pos x="4" y="232"/>
                </a:cxn>
                <a:cxn ang="0">
                  <a:pos x="1" y="188"/>
                </a:cxn>
                <a:cxn ang="0">
                  <a:pos x="0" y="138"/>
                </a:cxn>
                <a:cxn ang="0">
                  <a:pos x="2" y="89"/>
                </a:cxn>
                <a:cxn ang="0">
                  <a:pos x="10" y="41"/>
                </a:cxn>
                <a:cxn ang="0">
                  <a:pos x="25" y="0"/>
                </a:cxn>
                <a:cxn ang="0">
                  <a:pos x="76" y="2"/>
                </a:cxn>
              </a:cxnLst>
              <a:rect l="txL" t="txT" r="txR" b="txB"/>
              <a:pathLst>
                <a:path w="76" h="302">
                  <a:moveTo>
                    <a:pt x="76" y="2"/>
                  </a:moveTo>
                  <a:lnTo>
                    <a:pt x="74" y="4"/>
                  </a:lnTo>
                  <a:lnTo>
                    <a:pt x="70" y="12"/>
                  </a:lnTo>
                  <a:lnTo>
                    <a:pt x="62" y="28"/>
                  </a:lnTo>
                  <a:lnTo>
                    <a:pt x="56" y="53"/>
                  </a:lnTo>
                  <a:lnTo>
                    <a:pt x="51" y="92"/>
                  </a:lnTo>
                  <a:lnTo>
                    <a:pt x="49" y="145"/>
                  </a:lnTo>
                  <a:lnTo>
                    <a:pt x="50" y="214"/>
                  </a:lnTo>
                  <a:lnTo>
                    <a:pt x="57" y="302"/>
                  </a:lnTo>
                  <a:lnTo>
                    <a:pt x="14" y="302"/>
                  </a:lnTo>
                  <a:lnTo>
                    <a:pt x="13" y="294"/>
                  </a:lnTo>
                  <a:lnTo>
                    <a:pt x="9" y="269"/>
                  </a:lnTo>
                  <a:lnTo>
                    <a:pt x="4" y="232"/>
                  </a:lnTo>
                  <a:lnTo>
                    <a:pt x="1" y="188"/>
                  </a:lnTo>
                  <a:lnTo>
                    <a:pt x="0" y="138"/>
                  </a:lnTo>
                  <a:lnTo>
                    <a:pt x="2" y="89"/>
                  </a:lnTo>
                  <a:lnTo>
                    <a:pt x="10" y="41"/>
                  </a:lnTo>
                  <a:lnTo>
                    <a:pt x="25" y="0"/>
                  </a:lnTo>
                  <a:lnTo>
                    <a:pt x="76" y="2"/>
                  </a:lnTo>
                  <a:close/>
                </a:path>
              </a:pathLst>
            </a:custGeom>
            <a:solidFill>
              <a:srgbClr val="808080">
                <a:alpha val="100000"/>
              </a:srgbClr>
            </a:solidFill>
            <a:ln w="9525">
              <a:noFill/>
            </a:ln>
          </p:spPr>
          <p:txBody>
            <a:bodyPr/>
            <a:p>
              <a:endParaRPr lang="zh-CN" altLang="en-US"/>
            </a:p>
          </p:txBody>
        </p:sp>
        <p:sp>
          <p:nvSpPr>
            <p:cNvPr id="98485" name="Rectangle 106"/>
            <p:cNvSpPr/>
            <p:nvPr/>
          </p:nvSpPr>
          <p:spPr>
            <a:xfrm>
              <a:off x="6241" y="13678"/>
              <a:ext cx="23" cy="958"/>
            </a:xfrm>
            <a:prstGeom prst="rect">
              <a:avLst/>
            </a:prstGeom>
            <a:solidFill>
              <a:srgbClr val="000000"/>
            </a:solidFill>
            <a:ln w="9525">
              <a:noFill/>
            </a:ln>
          </p:spPr>
          <p:txBody>
            <a:bodyPr/>
            <a:p>
              <a:endParaRPr lang="zh-CN" altLang="en-US" dirty="0">
                <a:latin typeface="Comic Sans MS" panose="030F0702030302020204" pitchFamily="66" charset="0"/>
              </a:endParaRPr>
            </a:p>
          </p:txBody>
        </p:sp>
        <p:sp>
          <p:nvSpPr>
            <p:cNvPr id="98486" name="Freeform 107"/>
            <p:cNvSpPr/>
            <p:nvPr/>
          </p:nvSpPr>
          <p:spPr>
            <a:xfrm>
              <a:off x="6579" y="13664"/>
              <a:ext cx="375" cy="440"/>
            </a:xfrm>
            <a:custGeom>
              <a:avLst/>
              <a:gdLst>
                <a:gd name="txL" fmla="*/ 0 w 375"/>
                <a:gd name="txT" fmla="*/ 0 h 440"/>
                <a:gd name="txR" fmla="*/ 375 w 375"/>
                <a:gd name="txB" fmla="*/ 440 h 440"/>
              </a:gdLst>
              <a:ahLst/>
              <a:cxnLst>
                <a:cxn ang="0">
                  <a:pos x="35" y="41"/>
                </a:cxn>
                <a:cxn ang="0">
                  <a:pos x="32" y="49"/>
                </a:cxn>
                <a:cxn ang="0">
                  <a:pos x="25" y="74"/>
                </a:cxn>
                <a:cxn ang="0">
                  <a:pos x="17" y="112"/>
                </a:cxn>
                <a:cxn ang="0">
                  <a:pos x="8" y="163"/>
                </a:cxn>
                <a:cxn ang="0">
                  <a:pos x="2" y="223"/>
                </a:cxn>
                <a:cxn ang="0">
                  <a:pos x="0" y="290"/>
                </a:cxn>
                <a:cxn ang="0">
                  <a:pos x="7" y="363"/>
                </a:cxn>
                <a:cxn ang="0">
                  <a:pos x="23" y="440"/>
                </a:cxn>
                <a:cxn ang="0">
                  <a:pos x="23" y="437"/>
                </a:cxn>
                <a:cxn ang="0">
                  <a:pos x="23" y="427"/>
                </a:cxn>
                <a:cxn ang="0">
                  <a:pos x="23" y="411"/>
                </a:cxn>
                <a:cxn ang="0">
                  <a:pos x="23" y="391"/>
                </a:cxn>
                <a:cxn ang="0">
                  <a:pos x="25" y="367"/>
                </a:cxn>
                <a:cxn ang="0">
                  <a:pos x="28" y="341"/>
                </a:cxn>
                <a:cxn ang="0">
                  <a:pos x="33" y="312"/>
                </a:cxn>
                <a:cxn ang="0">
                  <a:pos x="39" y="281"/>
                </a:cxn>
                <a:cxn ang="0">
                  <a:pos x="49" y="251"/>
                </a:cxn>
                <a:cxn ang="0">
                  <a:pos x="61" y="222"/>
                </a:cxn>
                <a:cxn ang="0">
                  <a:pos x="75" y="194"/>
                </a:cxn>
                <a:cxn ang="0">
                  <a:pos x="93" y="168"/>
                </a:cxn>
                <a:cxn ang="0">
                  <a:pos x="116" y="145"/>
                </a:cxn>
                <a:cxn ang="0">
                  <a:pos x="141" y="127"/>
                </a:cxn>
                <a:cxn ang="0">
                  <a:pos x="173" y="114"/>
                </a:cxn>
                <a:cxn ang="0">
                  <a:pos x="208" y="106"/>
                </a:cxn>
                <a:cxn ang="0">
                  <a:pos x="210" y="104"/>
                </a:cxn>
                <a:cxn ang="0">
                  <a:pos x="217" y="100"/>
                </a:cxn>
                <a:cxn ang="0">
                  <a:pos x="227" y="92"/>
                </a:cxn>
                <a:cxn ang="0">
                  <a:pos x="245" y="82"/>
                </a:cxn>
                <a:cxn ang="0">
                  <a:pos x="267" y="69"/>
                </a:cxn>
                <a:cxn ang="0">
                  <a:pos x="296" y="54"/>
                </a:cxn>
                <a:cxn ang="0">
                  <a:pos x="332" y="36"/>
                </a:cxn>
                <a:cxn ang="0">
                  <a:pos x="375" y="17"/>
                </a:cxn>
                <a:cxn ang="0">
                  <a:pos x="373" y="16"/>
                </a:cxn>
                <a:cxn ang="0">
                  <a:pos x="366" y="15"/>
                </a:cxn>
                <a:cxn ang="0">
                  <a:pos x="357" y="13"/>
                </a:cxn>
                <a:cxn ang="0">
                  <a:pos x="343" y="10"/>
                </a:cxn>
                <a:cxn ang="0">
                  <a:pos x="326" y="7"/>
                </a:cxn>
                <a:cxn ang="0">
                  <a:pos x="307" y="5"/>
                </a:cxn>
                <a:cxn ang="0">
                  <a:pos x="285" y="3"/>
                </a:cxn>
                <a:cxn ang="0">
                  <a:pos x="261" y="1"/>
                </a:cxn>
                <a:cxn ang="0">
                  <a:pos x="235" y="0"/>
                </a:cxn>
                <a:cxn ang="0">
                  <a:pos x="208" y="1"/>
                </a:cxn>
                <a:cxn ang="0">
                  <a:pos x="180" y="2"/>
                </a:cxn>
                <a:cxn ang="0">
                  <a:pos x="151" y="5"/>
                </a:cxn>
                <a:cxn ang="0">
                  <a:pos x="122" y="10"/>
                </a:cxn>
                <a:cxn ang="0">
                  <a:pos x="92" y="18"/>
                </a:cxn>
                <a:cxn ang="0">
                  <a:pos x="63" y="28"/>
                </a:cxn>
                <a:cxn ang="0">
                  <a:pos x="35" y="41"/>
                </a:cxn>
              </a:cxnLst>
              <a:rect l="txL" t="txT" r="txR" b="txB"/>
              <a:pathLst>
                <a:path w="375" h="440">
                  <a:moveTo>
                    <a:pt x="35" y="41"/>
                  </a:moveTo>
                  <a:lnTo>
                    <a:pt x="32" y="49"/>
                  </a:lnTo>
                  <a:lnTo>
                    <a:pt x="25" y="74"/>
                  </a:lnTo>
                  <a:lnTo>
                    <a:pt x="17" y="112"/>
                  </a:lnTo>
                  <a:lnTo>
                    <a:pt x="8" y="163"/>
                  </a:lnTo>
                  <a:lnTo>
                    <a:pt x="2" y="223"/>
                  </a:lnTo>
                  <a:lnTo>
                    <a:pt x="0" y="290"/>
                  </a:lnTo>
                  <a:lnTo>
                    <a:pt x="7" y="363"/>
                  </a:lnTo>
                  <a:lnTo>
                    <a:pt x="23" y="440"/>
                  </a:lnTo>
                  <a:lnTo>
                    <a:pt x="23" y="437"/>
                  </a:lnTo>
                  <a:lnTo>
                    <a:pt x="23" y="427"/>
                  </a:lnTo>
                  <a:lnTo>
                    <a:pt x="23" y="411"/>
                  </a:lnTo>
                  <a:lnTo>
                    <a:pt x="23" y="391"/>
                  </a:lnTo>
                  <a:lnTo>
                    <a:pt x="25" y="367"/>
                  </a:lnTo>
                  <a:lnTo>
                    <a:pt x="28" y="341"/>
                  </a:lnTo>
                  <a:lnTo>
                    <a:pt x="33" y="312"/>
                  </a:lnTo>
                  <a:lnTo>
                    <a:pt x="39" y="281"/>
                  </a:lnTo>
                  <a:lnTo>
                    <a:pt x="49" y="251"/>
                  </a:lnTo>
                  <a:lnTo>
                    <a:pt x="61" y="222"/>
                  </a:lnTo>
                  <a:lnTo>
                    <a:pt x="75" y="194"/>
                  </a:lnTo>
                  <a:lnTo>
                    <a:pt x="93" y="168"/>
                  </a:lnTo>
                  <a:lnTo>
                    <a:pt x="116" y="145"/>
                  </a:lnTo>
                  <a:lnTo>
                    <a:pt x="141" y="127"/>
                  </a:lnTo>
                  <a:lnTo>
                    <a:pt x="173" y="114"/>
                  </a:lnTo>
                  <a:lnTo>
                    <a:pt x="208" y="106"/>
                  </a:lnTo>
                  <a:lnTo>
                    <a:pt x="210" y="104"/>
                  </a:lnTo>
                  <a:lnTo>
                    <a:pt x="217" y="100"/>
                  </a:lnTo>
                  <a:lnTo>
                    <a:pt x="227" y="92"/>
                  </a:lnTo>
                  <a:lnTo>
                    <a:pt x="245" y="82"/>
                  </a:lnTo>
                  <a:lnTo>
                    <a:pt x="267" y="69"/>
                  </a:lnTo>
                  <a:lnTo>
                    <a:pt x="296" y="54"/>
                  </a:lnTo>
                  <a:lnTo>
                    <a:pt x="332" y="36"/>
                  </a:lnTo>
                  <a:lnTo>
                    <a:pt x="375" y="17"/>
                  </a:lnTo>
                  <a:lnTo>
                    <a:pt x="373" y="16"/>
                  </a:lnTo>
                  <a:lnTo>
                    <a:pt x="366" y="15"/>
                  </a:lnTo>
                  <a:lnTo>
                    <a:pt x="357" y="13"/>
                  </a:lnTo>
                  <a:lnTo>
                    <a:pt x="343" y="10"/>
                  </a:lnTo>
                  <a:lnTo>
                    <a:pt x="326" y="7"/>
                  </a:lnTo>
                  <a:lnTo>
                    <a:pt x="307" y="5"/>
                  </a:lnTo>
                  <a:lnTo>
                    <a:pt x="285" y="3"/>
                  </a:lnTo>
                  <a:lnTo>
                    <a:pt x="261" y="1"/>
                  </a:lnTo>
                  <a:lnTo>
                    <a:pt x="235" y="0"/>
                  </a:lnTo>
                  <a:lnTo>
                    <a:pt x="208" y="1"/>
                  </a:lnTo>
                  <a:lnTo>
                    <a:pt x="180" y="2"/>
                  </a:lnTo>
                  <a:lnTo>
                    <a:pt x="151" y="5"/>
                  </a:lnTo>
                  <a:lnTo>
                    <a:pt x="122" y="10"/>
                  </a:lnTo>
                  <a:lnTo>
                    <a:pt x="92" y="18"/>
                  </a:lnTo>
                  <a:lnTo>
                    <a:pt x="63" y="28"/>
                  </a:lnTo>
                  <a:lnTo>
                    <a:pt x="35" y="41"/>
                  </a:lnTo>
                  <a:close/>
                </a:path>
              </a:pathLst>
            </a:custGeom>
            <a:solidFill>
              <a:srgbClr val="808080">
                <a:alpha val="100000"/>
              </a:srgbClr>
            </a:solidFill>
            <a:ln w="9525">
              <a:noFill/>
            </a:ln>
          </p:spPr>
          <p:txBody>
            <a:bodyPr/>
            <a:p>
              <a:endParaRPr lang="zh-CN" altLang="en-US"/>
            </a:p>
          </p:txBody>
        </p:sp>
        <p:sp>
          <p:nvSpPr>
            <p:cNvPr id="98487" name="Freeform 108"/>
            <p:cNvSpPr/>
            <p:nvPr/>
          </p:nvSpPr>
          <p:spPr>
            <a:xfrm>
              <a:off x="6061" y="13991"/>
              <a:ext cx="305" cy="83"/>
            </a:xfrm>
            <a:custGeom>
              <a:avLst/>
              <a:gdLst>
                <a:gd name="txL" fmla="*/ 0 w 305"/>
                <a:gd name="txT" fmla="*/ 0 h 83"/>
                <a:gd name="txR" fmla="*/ 305 w 305"/>
                <a:gd name="txB" fmla="*/ 83 h 83"/>
              </a:gdLst>
              <a:ahLst/>
              <a:cxnLst>
                <a:cxn ang="0">
                  <a:pos x="0" y="53"/>
                </a:cxn>
                <a:cxn ang="0">
                  <a:pos x="0" y="52"/>
                </a:cxn>
                <a:cxn ang="0">
                  <a:pos x="2" y="48"/>
                </a:cxn>
                <a:cxn ang="0">
                  <a:pos x="5" y="44"/>
                </a:cxn>
                <a:cxn ang="0">
                  <a:pos x="11" y="37"/>
                </a:cxn>
                <a:cxn ang="0">
                  <a:pos x="18" y="31"/>
                </a:cxn>
                <a:cxn ang="0">
                  <a:pos x="27" y="25"/>
                </a:cxn>
                <a:cxn ang="0">
                  <a:pos x="39" y="18"/>
                </a:cxn>
                <a:cxn ang="0">
                  <a:pos x="54" y="12"/>
                </a:cxn>
                <a:cxn ang="0">
                  <a:pos x="72" y="6"/>
                </a:cxn>
                <a:cxn ang="0">
                  <a:pos x="92" y="2"/>
                </a:cxn>
                <a:cxn ang="0">
                  <a:pos x="118" y="0"/>
                </a:cxn>
                <a:cxn ang="0">
                  <a:pos x="146" y="0"/>
                </a:cxn>
                <a:cxn ang="0">
                  <a:pos x="180" y="2"/>
                </a:cxn>
                <a:cxn ang="0">
                  <a:pos x="216" y="7"/>
                </a:cxn>
                <a:cxn ang="0">
                  <a:pos x="258" y="16"/>
                </a:cxn>
                <a:cxn ang="0">
                  <a:pos x="305" y="29"/>
                </a:cxn>
                <a:cxn ang="0">
                  <a:pos x="299" y="47"/>
                </a:cxn>
                <a:cxn ang="0">
                  <a:pos x="297" y="46"/>
                </a:cxn>
                <a:cxn ang="0">
                  <a:pos x="289" y="44"/>
                </a:cxn>
                <a:cxn ang="0">
                  <a:pos x="277" y="41"/>
                </a:cxn>
                <a:cxn ang="0">
                  <a:pos x="262" y="36"/>
                </a:cxn>
                <a:cxn ang="0">
                  <a:pos x="244" y="32"/>
                </a:cxn>
                <a:cxn ang="0">
                  <a:pos x="224" y="28"/>
                </a:cxn>
                <a:cxn ang="0">
                  <a:pos x="201" y="25"/>
                </a:cxn>
                <a:cxn ang="0">
                  <a:pos x="176" y="22"/>
                </a:cxn>
                <a:cxn ang="0">
                  <a:pos x="152" y="21"/>
                </a:cxn>
                <a:cxn ang="0">
                  <a:pos x="126" y="21"/>
                </a:cxn>
                <a:cxn ang="0">
                  <a:pos x="101" y="23"/>
                </a:cxn>
                <a:cxn ang="0">
                  <a:pos x="77" y="29"/>
                </a:cxn>
                <a:cxn ang="0">
                  <a:pos x="55" y="37"/>
                </a:cxn>
                <a:cxn ang="0">
                  <a:pos x="33" y="48"/>
                </a:cxn>
                <a:cxn ang="0">
                  <a:pos x="15" y="63"/>
                </a:cxn>
                <a:cxn ang="0">
                  <a:pos x="0" y="83"/>
                </a:cxn>
                <a:cxn ang="0">
                  <a:pos x="0" y="53"/>
                </a:cxn>
              </a:cxnLst>
              <a:rect l="txL" t="txT" r="txR" b="txB"/>
              <a:pathLst>
                <a:path w="305" h="83">
                  <a:moveTo>
                    <a:pt x="0" y="53"/>
                  </a:moveTo>
                  <a:lnTo>
                    <a:pt x="0" y="52"/>
                  </a:lnTo>
                  <a:lnTo>
                    <a:pt x="2" y="48"/>
                  </a:lnTo>
                  <a:lnTo>
                    <a:pt x="5" y="44"/>
                  </a:lnTo>
                  <a:lnTo>
                    <a:pt x="11" y="37"/>
                  </a:lnTo>
                  <a:lnTo>
                    <a:pt x="18" y="31"/>
                  </a:lnTo>
                  <a:lnTo>
                    <a:pt x="27" y="25"/>
                  </a:lnTo>
                  <a:lnTo>
                    <a:pt x="39" y="18"/>
                  </a:lnTo>
                  <a:lnTo>
                    <a:pt x="54" y="12"/>
                  </a:lnTo>
                  <a:lnTo>
                    <a:pt x="72" y="6"/>
                  </a:lnTo>
                  <a:lnTo>
                    <a:pt x="92" y="2"/>
                  </a:lnTo>
                  <a:lnTo>
                    <a:pt x="118" y="0"/>
                  </a:lnTo>
                  <a:lnTo>
                    <a:pt x="146" y="0"/>
                  </a:lnTo>
                  <a:lnTo>
                    <a:pt x="180" y="2"/>
                  </a:lnTo>
                  <a:lnTo>
                    <a:pt x="216" y="7"/>
                  </a:lnTo>
                  <a:lnTo>
                    <a:pt x="258" y="16"/>
                  </a:lnTo>
                  <a:lnTo>
                    <a:pt x="305" y="29"/>
                  </a:lnTo>
                  <a:lnTo>
                    <a:pt x="299" y="47"/>
                  </a:lnTo>
                  <a:lnTo>
                    <a:pt x="297" y="46"/>
                  </a:lnTo>
                  <a:lnTo>
                    <a:pt x="289" y="44"/>
                  </a:lnTo>
                  <a:lnTo>
                    <a:pt x="277" y="41"/>
                  </a:lnTo>
                  <a:lnTo>
                    <a:pt x="262" y="36"/>
                  </a:lnTo>
                  <a:lnTo>
                    <a:pt x="244" y="32"/>
                  </a:lnTo>
                  <a:lnTo>
                    <a:pt x="224" y="28"/>
                  </a:lnTo>
                  <a:lnTo>
                    <a:pt x="201" y="25"/>
                  </a:lnTo>
                  <a:lnTo>
                    <a:pt x="176" y="22"/>
                  </a:lnTo>
                  <a:lnTo>
                    <a:pt x="152" y="21"/>
                  </a:lnTo>
                  <a:lnTo>
                    <a:pt x="126" y="21"/>
                  </a:lnTo>
                  <a:lnTo>
                    <a:pt x="101" y="23"/>
                  </a:lnTo>
                  <a:lnTo>
                    <a:pt x="77" y="29"/>
                  </a:lnTo>
                  <a:lnTo>
                    <a:pt x="55" y="37"/>
                  </a:lnTo>
                  <a:lnTo>
                    <a:pt x="33" y="48"/>
                  </a:lnTo>
                  <a:lnTo>
                    <a:pt x="15" y="63"/>
                  </a:lnTo>
                  <a:lnTo>
                    <a:pt x="0" y="83"/>
                  </a:lnTo>
                  <a:lnTo>
                    <a:pt x="0" y="53"/>
                  </a:lnTo>
                  <a:close/>
                </a:path>
              </a:pathLst>
            </a:custGeom>
            <a:solidFill>
              <a:srgbClr val="808080">
                <a:alpha val="100000"/>
              </a:srgbClr>
            </a:solidFill>
            <a:ln w="9525">
              <a:noFill/>
            </a:ln>
          </p:spPr>
          <p:txBody>
            <a:bodyPr/>
            <a:p>
              <a:endParaRPr lang="zh-CN" altLang="en-US"/>
            </a:p>
          </p:txBody>
        </p:sp>
        <p:sp>
          <p:nvSpPr>
            <p:cNvPr id="98488" name="Freeform 109"/>
            <p:cNvSpPr/>
            <p:nvPr/>
          </p:nvSpPr>
          <p:spPr>
            <a:xfrm>
              <a:off x="6061" y="13793"/>
              <a:ext cx="305" cy="83"/>
            </a:xfrm>
            <a:custGeom>
              <a:avLst/>
              <a:gdLst>
                <a:gd name="txL" fmla="*/ 0 w 305"/>
                <a:gd name="txT" fmla="*/ 0 h 83"/>
                <a:gd name="txR" fmla="*/ 305 w 305"/>
                <a:gd name="txB" fmla="*/ 83 h 83"/>
              </a:gdLst>
              <a:ahLst/>
              <a:cxnLst>
                <a:cxn ang="0">
                  <a:pos x="0" y="53"/>
                </a:cxn>
                <a:cxn ang="0">
                  <a:pos x="0" y="52"/>
                </a:cxn>
                <a:cxn ang="0">
                  <a:pos x="2" y="49"/>
                </a:cxn>
                <a:cxn ang="0">
                  <a:pos x="5" y="44"/>
                </a:cxn>
                <a:cxn ang="0">
                  <a:pos x="11" y="38"/>
                </a:cxn>
                <a:cxn ang="0">
                  <a:pos x="18" y="31"/>
                </a:cxn>
                <a:cxn ang="0">
                  <a:pos x="27" y="25"/>
                </a:cxn>
                <a:cxn ang="0">
                  <a:pos x="39" y="17"/>
                </a:cxn>
                <a:cxn ang="0">
                  <a:pos x="54" y="12"/>
                </a:cxn>
                <a:cxn ang="0">
                  <a:pos x="72" y="7"/>
                </a:cxn>
                <a:cxn ang="0">
                  <a:pos x="92" y="2"/>
                </a:cxn>
                <a:cxn ang="0">
                  <a:pos x="118" y="0"/>
                </a:cxn>
                <a:cxn ang="0">
                  <a:pos x="146" y="0"/>
                </a:cxn>
                <a:cxn ang="0">
                  <a:pos x="180" y="2"/>
                </a:cxn>
                <a:cxn ang="0">
                  <a:pos x="216" y="8"/>
                </a:cxn>
                <a:cxn ang="0">
                  <a:pos x="258" y="16"/>
                </a:cxn>
                <a:cxn ang="0">
                  <a:pos x="305" y="29"/>
                </a:cxn>
                <a:cxn ang="0">
                  <a:pos x="299" y="47"/>
                </a:cxn>
                <a:cxn ang="0">
                  <a:pos x="297" y="45"/>
                </a:cxn>
                <a:cxn ang="0">
                  <a:pos x="289" y="43"/>
                </a:cxn>
                <a:cxn ang="0">
                  <a:pos x="277" y="40"/>
                </a:cxn>
                <a:cxn ang="0">
                  <a:pos x="262" y="36"/>
                </a:cxn>
                <a:cxn ang="0">
                  <a:pos x="244" y="33"/>
                </a:cxn>
                <a:cxn ang="0">
                  <a:pos x="224" y="28"/>
                </a:cxn>
                <a:cxn ang="0">
                  <a:pos x="201" y="25"/>
                </a:cxn>
                <a:cxn ang="0">
                  <a:pos x="176" y="22"/>
                </a:cxn>
                <a:cxn ang="0">
                  <a:pos x="152" y="21"/>
                </a:cxn>
                <a:cxn ang="0">
                  <a:pos x="126" y="22"/>
                </a:cxn>
                <a:cxn ang="0">
                  <a:pos x="101" y="24"/>
                </a:cxn>
                <a:cxn ang="0">
                  <a:pos x="77" y="29"/>
                </a:cxn>
                <a:cxn ang="0">
                  <a:pos x="55" y="38"/>
                </a:cxn>
                <a:cxn ang="0">
                  <a:pos x="33" y="49"/>
                </a:cxn>
                <a:cxn ang="0">
                  <a:pos x="15" y="64"/>
                </a:cxn>
                <a:cxn ang="0">
                  <a:pos x="0" y="83"/>
                </a:cxn>
                <a:cxn ang="0">
                  <a:pos x="0" y="53"/>
                </a:cxn>
              </a:cxnLst>
              <a:rect l="txL" t="txT" r="txR" b="txB"/>
              <a:pathLst>
                <a:path w="305" h="83">
                  <a:moveTo>
                    <a:pt x="0" y="53"/>
                  </a:moveTo>
                  <a:lnTo>
                    <a:pt x="0" y="52"/>
                  </a:lnTo>
                  <a:lnTo>
                    <a:pt x="2" y="49"/>
                  </a:lnTo>
                  <a:lnTo>
                    <a:pt x="5" y="44"/>
                  </a:lnTo>
                  <a:lnTo>
                    <a:pt x="11" y="38"/>
                  </a:lnTo>
                  <a:lnTo>
                    <a:pt x="18" y="31"/>
                  </a:lnTo>
                  <a:lnTo>
                    <a:pt x="27" y="25"/>
                  </a:lnTo>
                  <a:lnTo>
                    <a:pt x="39" y="17"/>
                  </a:lnTo>
                  <a:lnTo>
                    <a:pt x="54" y="12"/>
                  </a:lnTo>
                  <a:lnTo>
                    <a:pt x="72" y="7"/>
                  </a:lnTo>
                  <a:lnTo>
                    <a:pt x="92" y="2"/>
                  </a:lnTo>
                  <a:lnTo>
                    <a:pt x="118" y="0"/>
                  </a:lnTo>
                  <a:lnTo>
                    <a:pt x="146" y="0"/>
                  </a:lnTo>
                  <a:lnTo>
                    <a:pt x="180" y="2"/>
                  </a:lnTo>
                  <a:lnTo>
                    <a:pt x="216" y="8"/>
                  </a:lnTo>
                  <a:lnTo>
                    <a:pt x="258" y="16"/>
                  </a:lnTo>
                  <a:lnTo>
                    <a:pt x="305" y="29"/>
                  </a:lnTo>
                  <a:lnTo>
                    <a:pt x="299" y="47"/>
                  </a:lnTo>
                  <a:lnTo>
                    <a:pt x="297" y="45"/>
                  </a:lnTo>
                  <a:lnTo>
                    <a:pt x="289" y="43"/>
                  </a:lnTo>
                  <a:lnTo>
                    <a:pt x="277" y="40"/>
                  </a:lnTo>
                  <a:lnTo>
                    <a:pt x="262" y="36"/>
                  </a:lnTo>
                  <a:lnTo>
                    <a:pt x="244" y="33"/>
                  </a:lnTo>
                  <a:lnTo>
                    <a:pt x="224" y="28"/>
                  </a:lnTo>
                  <a:lnTo>
                    <a:pt x="201" y="25"/>
                  </a:lnTo>
                  <a:lnTo>
                    <a:pt x="176" y="22"/>
                  </a:lnTo>
                  <a:lnTo>
                    <a:pt x="152" y="21"/>
                  </a:lnTo>
                  <a:lnTo>
                    <a:pt x="126" y="22"/>
                  </a:lnTo>
                  <a:lnTo>
                    <a:pt x="101" y="24"/>
                  </a:lnTo>
                  <a:lnTo>
                    <a:pt x="77" y="29"/>
                  </a:lnTo>
                  <a:lnTo>
                    <a:pt x="55" y="38"/>
                  </a:lnTo>
                  <a:lnTo>
                    <a:pt x="33" y="49"/>
                  </a:lnTo>
                  <a:lnTo>
                    <a:pt x="15" y="64"/>
                  </a:lnTo>
                  <a:lnTo>
                    <a:pt x="0" y="83"/>
                  </a:lnTo>
                  <a:lnTo>
                    <a:pt x="0" y="53"/>
                  </a:lnTo>
                  <a:close/>
                </a:path>
              </a:pathLst>
            </a:custGeom>
            <a:solidFill>
              <a:srgbClr val="808080">
                <a:alpha val="100000"/>
              </a:srgbClr>
            </a:solidFill>
            <a:ln w="9525">
              <a:noFill/>
            </a:ln>
          </p:spPr>
          <p:txBody>
            <a:bodyPr/>
            <a:p>
              <a:endParaRPr lang="zh-CN" altLang="en-US"/>
            </a:p>
          </p:txBody>
        </p:sp>
        <p:sp>
          <p:nvSpPr>
            <p:cNvPr id="98489" name="Freeform 110"/>
            <p:cNvSpPr/>
            <p:nvPr/>
          </p:nvSpPr>
          <p:spPr>
            <a:xfrm>
              <a:off x="6348" y="13696"/>
              <a:ext cx="496" cy="917"/>
            </a:xfrm>
            <a:custGeom>
              <a:avLst/>
              <a:gdLst>
                <a:gd name="txL" fmla="*/ 0 w 496"/>
                <a:gd name="txT" fmla="*/ 0 h 917"/>
                <a:gd name="txR" fmla="*/ 496 w 496"/>
                <a:gd name="txB" fmla="*/ 917 h 917"/>
              </a:gdLst>
              <a:ahLst/>
              <a:cxnLst>
                <a:cxn ang="0">
                  <a:pos x="0" y="0"/>
                </a:cxn>
                <a:cxn ang="0">
                  <a:pos x="0" y="886"/>
                </a:cxn>
                <a:cxn ang="0">
                  <a:pos x="150" y="917"/>
                </a:cxn>
                <a:cxn ang="0">
                  <a:pos x="143" y="797"/>
                </a:cxn>
                <a:cxn ang="0">
                  <a:pos x="496" y="851"/>
                </a:cxn>
                <a:cxn ang="0">
                  <a:pos x="490" y="803"/>
                </a:cxn>
                <a:cxn ang="0">
                  <a:pos x="245" y="773"/>
                </a:cxn>
                <a:cxn ang="0">
                  <a:pos x="239" y="670"/>
                </a:cxn>
                <a:cxn ang="0">
                  <a:pos x="72" y="670"/>
                </a:cxn>
                <a:cxn ang="0">
                  <a:pos x="68" y="657"/>
                </a:cxn>
                <a:cxn ang="0">
                  <a:pos x="56" y="620"/>
                </a:cxn>
                <a:cxn ang="0">
                  <a:pos x="41" y="559"/>
                </a:cxn>
                <a:cxn ang="0">
                  <a:pos x="26" y="480"/>
                </a:cxn>
                <a:cxn ang="0">
                  <a:pos x="15" y="385"/>
                </a:cxn>
                <a:cxn ang="0">
                  <a:pos x="11" y="276"/>
                </a:cxn>
                <a:cxn ang="0">
                  <a:pos x="20" y="158"/>
                </a:cxn>
                <a:cxn ang="0">
                  <a:pos x="42" y="30"/>
                </a:cxn>
                <a:cxn ang="0">
                  <a:pos x="0" y="0"/>
                </a:cxn>
              </a:cxnLst>
              <a:rect l="txL" t="txT" r="txR" b="txB"/>
              <a:pathLst>
                <a:path w="496" h="917">
                  <a:moveTo>
                    <a:pt x="0" y="0"/>
                  </a:moveTo>
                  <a:lnTo>
                    <a:pt x="0" y="886"/>
                  </a:lnTo>
                  <a:lnTo>
                    <a:pt x="150" y="917"/>
                  </a:lnTo>
                  <a:lnTo>
                    <a:pt x="143" y="797"/>
                  </a:lnTo>
                  <a:lnTo>
                    <a:pt x="496" y="851"/>
                  </a:lnTo>
                  <a:lnTo>
                    <a:pt x="490" y="803"/>
                  </a:lnTo>
                  <a:lnTo>
                    <a:pt x="245" y="773"/>
                  </a:lnTo>
                  <a:lnTo>
                    <a:pt x="239" y="670"/>
                  </a:lnTo>
                  <a:lnTo>
                    <a:pt x="72" y="670"/>
                  </a:lnTo>
                  <a:lnTo>
                    <a:pt x="68" y="657"/>
                  </a:lnTo>
                  <a:lnTo>
                    <a:pt x="56" y="620"/>
                  </a:lnTo>
                  <a:lnTo>
                    <a:pt x="41" y="559"/>
                  </a:lnTo>
                  <a:lnTo>
                    <a:pt x="26" y="480"/>
                  </a:lnTo>
                  <a:lnTo>
                    <a:pt x="15" y="385"/>
                  </a:lnTo>
                  <a:lnTo>
                    <a:pt x="11" y="276"/>
                  </a:lnTo>
                  <a:lnTo>
                    <a:pt x="20" y="158"/>
                  </a:lnTo>
                  <a:lnTo>
                    <a:pt x="42" y="30"/>
                  </a:lnTo>
                  <a:lnTo>
                    <a:pt x="0" y="0"/>
                  </a:lnTo>
                  <a:close/>
                </a:path>
              </a:pathLst>
            </a:custGeom>
            <a:solidFill>
              <a:srgbClr val="808080">
                <a:alpha val="100000"/>
              </a:srgbClr>
            </a:solidFill>
            <a:ln w="9525">
              <a:noFill/>
            </a:ln>
          </p:spPr>
          <p:txBody>
            <a:bodyPr/>
            <a:p>
              <a:endParaRPr lang="zh-CN" altLang="en-US"/>
            </a:p>
          </p:txBody>
        </p:sp>
        <p:sp>
          <p:nvSpPr>
            <p:cNvPr id="98490" name="Freeform 111"/>
            <p:cNvSpPr/>
            <p:nvPr/>
          </p:nvSpPr>
          <p:spPr>
            <a:xfrm>
              <a:off x="6593" y="13487"/>
              <a:ext cx="638" cy="125"/>
            </a:xfrm>
            <a:custGeom>
              <a:avLst/>
              <a:gdLst>
                <a:gd name="txL" fmla="*/ 0 w 638"/>
                <a:gd name="txT" fmla="*/ 0 h 125"/>
                <a:gd name="txR" fmla="*/ 638 w 638"/>
                <a:gd name="txB" fmla="*/ 125 h 125"/>
              </a:gdLst>
              <a:ahLst/>
              <a:cxnLst>
                <a:cxn ang="0">
                  <a:pos x="0" y="125"/>
                </a:cxn>
                <a:cxn ang="0">
                  <a:pos x="4" y="124"/>
                </a:cxn>
                <a:cxn ang="0">
                  <a:pos x="14" y="119"/>
                </a:cxn>
                <a:cxn ang="0">
                  <a:pos x="31" y="114"/>
                </a:cxn>
                <a:cxn ang="0">
                  <a:pos x="53" y="106"/>
                </a:cxn>
                <a:cxn ang="0">
                  <a:pos x="81" y="98"/>
                </a:cxn>
                <a:cxn ang="0">
                  <a:pos x="113" y="89"/>
                </a:cxn>
                <a:cxn ang="0">
                  <a:pos x="151" y="81"/>
                </a:cxn>
                <a:cxn ang="0">
                  <a:pos x="192" y="73"/>
                </a:cxn>
                <a:cxn ang="0">
                  <a:pos x="237" y="65"/>
                </a:cxn>
                <a:cxn ang="0">
                  <a:pos x="286" y="60"/>
                </a:cxn>
                <a:cxn ang="0">
                  <a:pos x="337" y="56"/>
                </a:cxn>
                <a:cxn ang="0">
                  <a:pos x="390" y="55"/>
                </a:cxn>
                <a:cxn ang="0">
                  <a:pos x="446" y="56"/>
                </a:cxn>
                <a:cxn ang="0">
                  <a:pos x="503" y="61"/>
                </a:cxn>
                <a:cxn ang="0">
                  <a:pos x="561" y="70"/>
                </a:cxn>
                <a:cxn ang="0">
                  <a:pos x="620" y="83"/>
                </a:cxn>
                <a:cxn ang="0">
                  <a:pos x="638" y="0"/>
                </a:cxn>
                <a:cxn ang="0">
                  <a:pos x="634" y="0"/>
                </a:cxn>
                <a:cxn ang="0">
                  <a:pos x="620" y="0"/>
                </a:cxn>
                <a:cxn ang="0">
                  <a:pos x="599" y="0"/>
                </a:cxn>
                <a:cxn ang="0">
                  <a:pos x="571" y="1"/>
                </a:cxn>
                <a:cxn ang="0">
                  <a:pos x="536" y="2"/>
                </a:cxn>
                <a:cxn ang="0">
                  <a:pos x="496" y="3"/>
                </a:cxn>
                <a:cxn ang="0">
                  <a:pos x="452" y="6"/>
                </a:cxn>
                <a:cxn ang="0">
                  <a:pos x="405" y="8"/>
                </a:cxn>
                <a:cxn ang="0">
                  <a:pos x="354" y="13"/>
                </a:cxn>
                <a:cxn ang="0">
                  <a:pos x="302" y="17"/>
                </a:cxn>
                <a:cxn ang="0">
                  <a:pos x="249" y="22"/>
                </a:cxn>
                <a:cxn ang="0">
                  <a:pos x="196" y="30"/>
                </a:cxn>
                <a:cxn ang="0">
                  <a:pos x="144" y="37"/>
                </a:cxn>
                <a:cxn ang="0">
                  <a:pos x="93" y="47"/>
                </a:cxn>
                <a:cxn ang="0">
                  <a:pos x="45" y="58"/>
                </a:cxn>
                <a:cxn ang="0">
                  <a:pos x="0" y="71"/>
                </a:cxn>
                <a:cxn ang="0">
                  <a:pos x="0" y="125"/>
                </a:cxn>
              </a:cxnLst>
              <a:rect l="txL" t="txT" r="txR" b="txB"/>
              <a:pathLst>
                <a:path w="638" h="125">
                  <a:moveTo>
                    <a:pt x="0" y="125"/>
                  </a:moveTo>
                  <a:lnTo>
                    <a:pt x="4" y="124"/>
                  </a:lnTo>
                  <a:lnTo>
                    <a:pt x="14" y="119"/>
                  </a:lnTo>
                  <a:lnTo>
                    <a:pt x="31" y="114"/>
                  </a:lnTo>
                  <a:lnTo>
                    <a:pt x="53" y="106"/>
                  </a:lnTo>
                  <a:lnTo>
                    <a:pt x="81" y="98"/>
                  </a:lnTo>
                  <a:lnTo>
                    <a:pt x="113" y="89"/>
                  </a:lnTo>
                  <a:lnTo>
                    <a:pt x="151" y="81"/>
                  </a:lnTo>
                  <a:lnTo>
                    <a:pt x="192" y="73"/>
                  </a:lnTo>
                  <a:lnTo>
                    <a:pt x="237" y="65"/>
                  </a:lnTo>
                  <a:lnTo>
                    <a:pt x="286" y="60"/>
                  </a:lnTo>
                  <a:lnTo>
                    <a:pt x="337" y="56"/>
                  </a:lnTo>
                  <a:lnTo>
                    <a:pt x="390" y="55"/>
                  </a:lnTo>
                  <a:lnTo>
                    <a:pt x="446" y="56"/>
                  </a:lnTo>
                  <a:lnTo>
                    <a:pt x="503" y="61"/>
                  </a:lnTo>
                  <a:lnTo>
                    <a:pt x="561" y="70"/>
                  </a:lnTo>
                  <a:lnTo>
                    <a:pt x="620" y="83"/>
                  </a:lnTo>
                  <a:lnTo>
                    <a:pt x="638" y="0"/>
                  </a:lnTo>
                  <a:lnTo>
                    <a:pt x="634" y="0"/>
                  </a:lnTo>
                  <a:lnTo>
                    <a:pt x="620" y="0"/>
                  </a:lnTo>
                  <a:lnTo>
                    <a:pt x="599" y="0"/>
                  </a:lnTo>
                  <a:lnTo>
                    <a:pt x="571" y="1"/>
                  </a:lnTo>
                  <a:lnTo>
                    <a:pt x="536" y="2"/>
                  </a:lnTo>
                  <a:lnTo>
                    <a:pt x="496" y="3"/>
                  </a:lnTo>
                  <a:lnTo>
                    <a:pt x="452" y="6"/>
                  </a:lnTo>
                  <a:lnTo>
                    <a:pt x="405" y="8"/>
                  </a:lnTo>
                  <a:lnTo>
                    <a:pt x="354" y="13"/>
                  </a:lnTo>
                  <a:lnTo>
                    <a:pt x="302" y="17"/>
                  </a:lnTo>
                  <a:lnTo>
                    <a:pt x="249" y="22"/>
                  </a:lnTo>
                  <a:lnTo>
                    <a:pt x="196" y="30"/>
                  </a:lnTo>
                  <a:lnTo>
                    <a:pt x="144" y="37"/>
                  </a:lnTo>
                  <a:lnTo>
                    <a:pt x="93" y="47"/>
                  </a:lnTo>
                  <a:lnTo>
                    <a:pt x="45" y="58"/>
                  </a:lnTo>
                  <a:lnTo>
                    <a:pt x="0" y="71"/>
                  </a:lnTo>
                  <a:lnTo>
                    <a:pt x="0" y="125"/>
                  </a:lnTo>
                  <a:close/>
                </a:path>
              </a:pathLst>
            </a:custGeom>
            <a:solidFill>
              <a:srgbClr val="808080">
                <a:alpha val="100000"/>
              </a:srgbClr>
            </a:solidFill>
            <a:ln w="9525">
              <a:noFill/>
            </a:ln>
          </p:spPr>
          <p:txBody>
            <a:bodyPr/>
            <a:p>
              <a:endParaRPr lang="zh-CN" altLang="en-US"/>
            </a:p>
          </p:txBody>
        </p:sp>
        <p:sp>
          <p:nvSpPr>
            <p:cNvPr id="98491" name="Freeform 112"/>
            <p:cNvSpPr/>
            <p:nvPr/>
          </p:nvSpPr>
          <p:spPr>
            <a:xfrm>
              <a:off x="6217" y="14634"/>
              <a:ext cx="1075" cy="356"/>
            </a:xfrm>
            <a:custGeom>
              <a:avLst/>
              <a:gdLst>
                <a:gd name="txL" fmla="*/ 0 w 1075"/>
                <a:gd name="txT" fmla="*/ 0 h 356"/>
                <a:gd name="txR" fmla="*/ 1075 w 1075"/>
                <a:gd name="txB" fmla="*/ 356 h 356"/>
              </a:gdLst>
              <a:ahLst/>
              <a:cxnLst>
                <a:cxn ang="0">
                  <a:pos x="454" y="344"/>
                </a:cxn>
                <a:cxn ang="0">
                  <a:pos x="456" y="343"/>
                </a:cxn>
                <a:cxn ang="0">
                  <a:pos x="463" y="341"/>
                </a:cxn>
                <a:cxn ang="0">
                  <a:pos x="472" y="337"/>
                </a:cxn>
                <a:cxn ang="0">
                  <a:pos x="485" y="332"/>
                </a:cxn>
                <a:cxn ang="0">
                  <a:pos x="501" y="325"/>
                </a:cxn>
                <a:cxn ang="0">
                  <a:pos x="518" y="317"/>
                </a:cxn>
                <a:cxn ang="0">
                  <a:pos x="538" y="308"/>
                </a:cxn>
                <a:cxn ang="0">
                  <a:pos x="558" y="298"/>
                </a:cxn>
                <a:cxn ang="0">
                  <a:pos x="580" y="287"/>
                </a:cxn>
                <a:cxn ang="0">
                  <a:pos x="600" y="274"/>
                </a:cxn>
                <a:cxn ang="0">
                  <a:pos x="621" y="262"/>
                </a:cxn>
                <a:cxn ang="0">
                  <a:pos x="640" y="248"/>
                </a:cxn>
                <a:cxn ang="0">
                  <a:pos x="658" y="234"/>
                </a:cxn>
                <a:cxn ang="0">
                  <a:pos x="674" y="219"/>
                </a:cxn>
                <a:cxn ang="0">
                  <a:pos x="688" y="204"/>
                </a:cxn>
                <a:cxn ang="0">
                  <a:pos x="699" y="189"/>
                </a:cxn>
                <a:cxn ang="0">
                  <a:pos x="0" y="18"/>
                </a:cxn>
                <a:cxn ang="0">
                  <a:pos x="54" y="0"/>
                </a:cxn>
                <a:cxn ang="0">
                  <a:pos x="1075" y="251"/>
                </a:cxn>
                <a:cxn ang="0">
                  <a:pos x="1033" y="274"/>
                </a:cxn>
                <a:cxn ang="0">
                  <a:pos x="738" y="199"/>
                </a:cxn>
                <a:cxn ang="0">
                  <a:pos x="737" y="200"/>
                </a:cxn>
                <a:cxn ang="0">
                  <a:pos x="735" y="203"/>
                </a:cxn>
                <a:cxn ang="0">
                  <a:pos x="730" y="207"/>
                </a:cxn>
                <a:cxn ang="0">
                  <a:pos x="724" y="214"/>
                </a:cxn>
                <a:cxn ang="0">
                  <a:pos x="716" y="222"/>
                </a:cxn>
                <a:cxn ang="0">
                  <a:pos x="706" y="231"/>
                </a:cxn>
                <a:cxn ang="0">
                  <a:pos x="694" y="242"/>
                </a:cxn>
                <a:cxn ang="0">
                  <a:pos x="679" y="253"/>
                </a:cxn>
                <a:cxn ang="0">
                  <a:pos x="662" y="265"/>
                </a:cxn>
                <a:cxn ang="0">
                  <a:pos x="643" y="278"/>
                </a:cxn>
                <a:cxn ang="0">
                  <a:pos x="621" y="291"/>
                </a:cxn>
                <a:cxn ang="0">
                  <a:pos x="597" y="303"/>
                </a:cxn>
                <a:cxn ang="0">
                  <a:pos x="570" y="317"/>
                </a:cxn>
                <a:cxn ang="0">
                  <a:pos x="540" y="330"/>
                </a:cxn>
                <a:cxn ang="0">
                  <a:pos x="508" y="343"/>
                </a:cxn>
                <a:cxn ang="0">
                  <a:pos x="472" y="356"/>
                </a:cxn>
                <a:cxn ang="0">
                  <a:pos x="454" y="344"/>
                </a:cxn>
              </a:cxnLst>
              <a:rect l="txL" t="txT" r="txR" b="txB"/>
              <a:pathLst>
                <a:path w="1075" h="356">
                  <a:moveTo>
                    <a:pt x="454" y="344"/>
                  </a:moveTo>
                  <a:lnTo>
                    <a:pt x="456" y="343"/>
                  </a:lnTo>
                  <a:lnTo>
                    <a:pt x="463" y="341"/>
                  </a:lnTo>
                  <a:lnTo>
                    <a:pt x="472" y="337"/>
                  </a:lnTo>
                  <a:lnTo>
                    <a:pt x="485" y="332"/>
                  </a:lnTo>
                  <a:lnTo>
                    <a:pt x="501" y="325"/>
                  </a:lnTo>
                  <a:lnTo>
                    <a:pt x="518" y="317"/>
                  </a:lnTo>
                  <a:lnTo>
                    <a:pt x="538" y="308"/>
                  </a:lnTo>
                  <a:lnTo>
                    <a:pt x="558" y="298"/>
                  </a:lnTo>
                  <a:lnTo>
                    <a:pt x="580" y="287"/>
                  </a:lnTo>
                  <a:lnTo>
                    <a:pt x="600" y="274"/>
                  </a:lnTo>
                  <a:lnTo>
                    <a:pt x="621" y="262"/>
                  </a:lnTo>
                  <a:lnTo>
                    <a:pt x="640" y="248"/>
                  </a:lnTo>
                  <a:lnTo>
                    <a:pt x="658" y="234"/>
                  </a:lnTo>
                  <a:lnTo>
                    <a:pt x="674" y="219"/>
                  </a:lnTo>
                  <a:lnTo>
                    <a:pt x="688" y="204"/>
                  </a:lnTo>
                  <a:lnTo>
                    <a:pt x="699" y="189"/>
                  </a:lnTo>
                  <a:lnTo>
                    <a:pt x="0" y="18"/>
                  </a:lnTo>
                  <a:lnTo>
                    <a:pt x="54" y="0"/>
                  </a:lnTo>
                  <a:lnTo>
                    <a:pt x="1075" y="251"/>
                  </a:lnTo>
                  <a:lnTo>
                    <a:pt x="1033" y="274"/>
                  </a:lnTo>
                  <a:lnTo>
                    <a:pt x="738" y="199"/>
                  </a:lnTo>
                  <a:lnTo>
                    <a:pt x="737" y="200"/>
                  </a:lnTo>
                  <a:lnTo>
                    <a:pt x="735" y="203"/>
                  </a:lnTo>
                  <a:lnTo>
                    <a:pt x="730" y="207"/>
                  </a:lnTo>
                  <a:lnTo>
                    <a:pt x="724" y="214"/>
                  </a:lnTo>
                  <a:lnTo>
                    <a:pt x="716" y="222"/>
                  </a:lnTo>
                  <a:lnTo>
                    <a:pt x="706" y="231"/>
                  </a:lnTo>
                  <a:lnTo>
                    <a:pt x="694" y="242"/>
                  </a:lnTo>
                  <a:lnTo>
                    <a:pt x="679" y="253"/>
                  </a:lnTo>
                  <a:lnTo>
                    <a:pt x="662" y="265"/>
                  </a:lnTo>
                  <a:lnTo>
                    <a:pt x="643" y="278"/>
                  </a:lnTo>
                  <a:lnTo>
                    <a:pt x="621" y="291"/>
                  </a:lnTo>
                  <a:lnTo>
                    <a:pt x="597" y="303"/>
                  </a:lnTo>
                  <a:lnTo>
                    <a:pt x="570" y="317"/>
                  </a:lnTo>
                  <a:lnTo>
                    <a:pt x="540" y="330"/>
                  </a:lnTo>
                  <a:lnTo>
                    <a:pt x="508" y="343"/>
                  </a:lnTo>
                  <a:lnTo>
                    <a:pt x="472" y="356"/>
                  </a:lnTo>
                  <a:lnTo>
                    <a:pt x="454" y="344"/>
                  </a:lnTo>
                  <a:close/>
                </a:path>
              </a:pathLst>
            </a:custGeom>
            <a:solidFill>
              <a:srgbClr val="000000">
                <a:alpha val="100000"/>
              </a:srgbClr>
            </a:solidFill>
            <a:ln w="9525">
              <a:noFill/>
            </a:ln>
          </p:spPr>
          <p:txBody>
            <a:bodyPr/>
            <a:p>
              <a:endParaRPr lang="zh-CN" altLang="en-US"/>
            </a:p>
          </p:txBody>
        </p:sp>
        <p:sp>
          <p:nvSpPr>
            <p:cNvPr id="98492" name="Freeform 113"/>
            <p:cNvSpPr/>
            <p:nvPr/>
          </p:nvSpPr>
          <p:spPr>
            <a:xfrm>
              <a:off x="5997" y="14727"/>
              <a:ext cx="1095" cy="319"/>
            </a:xfrm>
            <a:custGeom>
              <a:avLst/>
              <a:gdLst>
                <a:gd name="txL" fmla="*/ 0 w 1095"/>
                <a:gd name="txT" fmla="*/ 0 h 319"/>
                <a:gd name="txR" fmla="*/ 1095 w 1095"/>
                <a:gd name="txB" fmla="*/ 319 h 319"/>
              </a:gdLst>
              <a:ahLst/>
              <a:cxnLst>
                <a:cxn ang="0">
                  <a:pos x="0" y="0"/>
                </a:cxn>
                <a:cxn ang="0">
                  <a:pos x="1071" y="319"/>
                </a:cxn>
                <a:cxn ang="0">
                  <a:pos x="1095" y="319"/>
                </a:cxn>
                <a:cxn ang="0">
                  <a:pos x="33" y="0"/>
                </a:cxn>
                <a:cxn ang="0">
                  <a:pos x="0" y="0"/>
                </a:cxn>
              </a:cxnLst>
              <a:rect l="txL" t="txT" r="txR" b="txB"/>
              <a:pathLst>
                <a:path w="1095" h="319">
                  <a:moveTo>
                    <a:pt x="0" y="0"/>
                  </a:moveTo>
                  <a:lnTo>
                    <a:pt x="1071" y="319"/>
                  </a:lnTo>
                  <a:lnTo>
                    <a:pt x="1095" y="319"/>
                  </a:lnTo>
                  <a:lnTo>
                    <a:pt x="33" y="0"/>
                  </a:lnTo>
                  <a:lnTo>
                    <a:pt x="0" y="0"/>
                  </a:lnTo>
                  <a:close/>
                </a:path>
              </a:pathLst>
            </a:custGeom>
            <a:solidFill>
              <a:srgbClr val="000000">
                <a:alpha val="100000"/>
              </a:srgbClr>
            </a:solidFill>
            <a:ln w="9525">
              <a:noFill/>
            </a:ln>
          </p:spPr>
          <p:txBody>
            <a:bodyPr/>
            <a:p>
              <a:endParaRPr lang="zh-CN" altLang="en-US"/>
            </a:p>
          </p:txBody>
        </p:sp>
        <p:sp>
          <p:nvSpPr>
            <p:cNvPr id="98493" name="Freeform 114"/>
            <p:cNvSpPr/>
            <p:nvPr/>
          </p:nvSpPr>
          <p:spPr>
            <a:xfrm>
              <a:off x="6181" y="14684"/>
              <a:ext cx="1082" cy="285"/>
            </a:xfrm>
            <a:custGeom>
              <a:avLst/>
              <a:gdLst>
                <a:gd name="txL" fmla="*/ 0 w 1082"/>
                <a:gd name="txT" fmla="*/ 0 h 285"/>
                <a:gd name="txR" fmla="*/ 1082 w 1082"/>
                <a:gd name="txB" fmla="*/ 285 h 285"/>
              </a:gdLst>
              <a:ahLst/>
              <a:cxnLst>
                <a:cxn ang="0">
                  <a:pos x="0" y="1"/>
                </a:cxn>
                <a:cxn ang="0">
                  <a:pos x="1058" y="285"/>
                </a:cxn>
                <a:cxn ang="0">
                  <a:pos x="1082" y="284"/>
                </a:cxn>
                <a:cxn ang="0">
                  <a:pos x="33" y="0"/>
                </a:cxn>
                <a:cxn ang="0">
                  <a:pos x="0" y="1"/>
                </a:cxn>
              </a:cxnLst>
              <a:rect l="txL" t="txT" r="txR" b="txB"/>
              <a:pathLst>
                <a:path w="1082" h="285">
                  <a:moveTo>
                    <a:pt x="0" y="1"/>
                  </a:moveTo>
                  <a:lnTo>
                    <a:pt x="1058" y="285"/>
                  </a:lnTo>
                  <a:lnTo>
                    <a:pt x="1082" y="284"/>
                  </a:lnTo>
                  <a:lnTo>
                    <a:pt x="33" y="0"/>
                  </a:lnTo>
                  <a:lnTo>
                    <a:pt x="0" y="1"/>
                  </a:lnTo>
                  <a:close/>
                </a:path>
              </a:pathLst>
            </a:custGeom>
            <a:solidFill>
              <a:srgbClr val="000000">
                <a:alpha val="100000"/>
              </a:srgbClr>
            </a:solidFill>
            <a:ln w="9525">
              <a:noFill/>
            </a:ln>
          </p:spPr>
          <p:txBody>
            <a:bodyPr/>
            <a:p>
              <a:endParaRPr lang="zh-CN" altLang="en-US"/>
            </a:p>
          </p:txBody>
        </p:sp>
        <p:sp>
          <p:nvSpPr>
            <p:cNvPr id="98494" name="Freeform 115"/>
            <p:cNvSpPr/>
            <p:nvPr/>
          </p:nvSpPr>
          <p:spPr>
            <a:xfrm>
              <a:off x="6093" y="14699"/>
              <a:ext cx="1087" cy="315"/>
            </a:xfrm>
            <a:custGeom>
              <a:avLst/>
              <a:gdLst>
                <a:gd name="txL" fmla="*/ 0 w 1087"/>
                <a:gd name="txT" fmla="*/ 0 h 315"/>
                <a:gd name="txR" fmla="*/ 1087 w 1087"/>
                <a:gd name="txB" fmla="*/ 315 h 315"/>
              </a:gdLst>
              <a:ahLst/>
              <a:cxnLst>
                <a:cxn ang="0">
                  <a:pos x="0" y="0"/>
                </a:cxn>
                <a:cxn ang="0">
                  <a:pos x="1066" y="315"/>
                </a:cxn>
                <a:cxn ang="0">
                  <a:pos x="1087" y="308"/>
                </a:cxn>
                <a:cxn ang="0">
                  <a:pos x="31" y="0"/>
                </a:cxn>
                <a:cxn ang="0">
                  <a:pos x="0" y="0"/>
                </a:cxn>
              </a:cxnLst>
              <a:rect l="txL" t="txT" r="txR" b="txB"/>
              <a:pathLst>
                <a:path w="1087" h="315">
                  <a:moveTo>
                    <a:pt x="0" y="0"/>
                  </a:moveTo>
                  <a:lnTo>
                    <a:pt x="1066" y="315"/>
                  </a:lnTo>
                  <a:lnTo>
                    <a:pt x="1087" y="308"/>
                  </a:lnTo>
                  <a:lnTo>
                    <a:pt x="31" y="0"/>
                  </a:lnTo>
                  <a:lnTo>
                    <a:pt x="0" y="0"/>
                  </a:lnTo>
                  <a:close/>
                </a:path>
              </a:pathLst>
            </a:custGeom>
            <a:solidFill>
              <a:srgbClr val="000000">
                <a:alpha val="100000"/>
              </a:srgbClr>
            </a:solidFill>
            <a:ln w="9525">
              <a:noFill/>
            </a:ln>
          </p:spPr>
          <p:txBody>
            <a:bodyPr/>
            <a:p>
              <a:endParaRPr lang="zh-CN" altLang="en-US"/>
            </a:p>
          </p:txBody>
        </p:sp>
      </p:grpSp>
      <p:grpSp>
        <p:nvGrpSpPr>
          <p:cNvPr id="98329" name="Group 116"/>
          <p:cNvGrpSpPr/>
          <p:nvPr/>
        </p:nvGrpSpPr>
        <p:grpSpPr>
          <a:xfrm>
            <a:off x="3602038" y="2532063"/>
            <a:ext cx="650875" cy="904875"/>
            <a:chOff x="12762" y="10336"/>
            <a:chExt cx="1027" cy="1700"/>
          </a:xfrm>
        </p:grpSpPr>
        <p:sp>
          <p:nvSpPr>
            <p:cNvPr id="98450" name="Rectangle 117"/>
            <p:cNvSpPr/>
            <p:nvPr/>
          </p:nvSpPr>
          <p:spPr>
            <a:xfrm>
              <a:off x="12824" y="10394"/>
              <a:ext cx="965" cy="1642"/>
            </a:xfrm>
            <a:prstGeom prst="rect">
              <a:avLst/>
            </a:prstGeom>
            <a:solidFill>
              <a:srgbClr val="969696"/>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98451" name="Rectangle 118"/>
            <p:cNvSpPr/>
            <p:nvPr/>
          </p:nvSpPr>
          <p:spPr>
            <a:xfrm>
              <a:off x="12766" y="10336"/>
              <a:ext cx="965" cy="1642"/>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98452" name="Line 119"/>
            <p:cNvSpPr/>
            <p:nvPr/>
          </p:nvSpPr>
          <p:spPr>
            <a:xfrm>
              <a:off x="12766" y="10682"/>
              <a:ext cx="965" cy="2"/>
            </a:xfrm>
            <a:prstGeom prst="line">
              <a:avLst/>
            </a:prstGeom>
            <a:ln w="9525" cap="flat" cmpd="sng">
              <a:solidFill>
                <a:srgbClr val="000000"/>
              </a:solidFill>
              <a:prstDash val="solid"/>
              <a:headEnd type="none" w="med" len="med"/>
              <a:tailEnd type="none" w="med" len="med"/>
            </a:ln>
          </p:spPr>
        </p:sp>
        <p:sp>
          <p:nvSpPr>
            <p:cNvPr id="98453" name="Line 120"/>
            <p:cNvSpPr/>
            <p:nvPr/>
          </p:nvSpPr>
          <p:spPr>
            <a:xfrm>
              <a:off x="12780" y="11042"/>
              <a:ext cx="980" cy="1"/>
            </a:xfrm>
            <a:prstGeom prst="line">
              <a:avLst/>
            </a:prstGeom>
            <a:ln w="9525" cap="flat" cmpd="sng">
              <a:solidFill>
                <a:srgbClr val="000000"/>
              </a:solidFill>
              <a:prstDash val="solid"/>
              <a:headEnd type="none" w="med" len="med"/>
              <a:tailEnd type="none" w="med" len="med"/>
            </a:ln>
          </p:spPr>
        </p:sp>
        <p:sp>
          <p:nvSpPr>
            <p:cNvPr id="98454" name="Line 121"/>
            <p:cNvSpPr/>
            <p:nvPr/>
          </p:nvSpPr>
          <p:spPr>
            <a:xfrm>
              <a:off x="12764" y="11374"/>
              <a:ext cx="980" cy="1"/>
            </a:xfrm>
            <a:prstGeom prst="line">
              <a:avLst/>
            </a:prstGeom>
            <a:ln w="9525" cap="flat" cmpd="sng">
              <a:solidFill>
                <a:srgbClr val="000000"/>
              </a:solidFill>
              <a:prstDash val="solid"/>
              <a:headEnd type="none" w="med" len="med"/>
              <a:tailEnd type="none" w="med" len="med"/>
            </a:ln>
          </p:spPr>
        </p:sp>
        <p:sp>
          <p:nvSpPr>
            <p:cNvPr id="98455" name="Line 122"/>
            <p:cNvSpPr/>
            <p:nvPr/>
          </p:nvSpPr>
          <p:spPr>
            <a:xfrm>
              <a:off x="12762" y="11675"/>
              <a:ext cx="967" cy="2"/>
            </a:xfrm>
            <a:prstGeom prst="line">
              <a:avLst/>
            </a:prstGeom>
            <a:ln w="9525" cap="flat" cmpd="sng">
              <a:solidFill>
                <a:srgbClr val="000000"/>
              </a:solidFill>
              <a:prstDash val="solid"/>
              <a:headEnd type="none" w="med" len="med"/>
              <a:tailEnd type="none" w="med" len="med"/>
            </a:ln>
          </p:spPr>
        </p:sp>
      </p:grpSp>
      <p:sp>
        <p:nvSpPr>
          <p:cNvPr id="98330" name="Text Box 123"/>
          <p:cNvSpPr txBox="1"/>
          <p:nvPr/>
        </p:nvSpPr>
        <p:spPr>
          <a:xfrm>
            <a:off x="3505200" y="2217738"/>
            <a:ext cx="733425" cy="242887"/>
          </a:xfrm>
          <a:prstGeom prst="rect">
            <a:avLst/>
          </a:prstGeom>
          <a:noFill/>
          <a:ln w="9525">
            <a:noFill/>
          </a:ln>
        </p:spPr>
        <p:txBody>
          <a:bodyPr/>
          <a:p>
            <a:pPr algn="l" eaLnBrk="1" hangingPunct="1"/>
            <a:r>
              <a:rPr lang="zh-CN" altLang="en-US" dirty="0">
                <a:solidFill>
                  <a:schemeClr val="tx2"/>
                </a:solidFill>
                <a:latin typeface="Arial" panose="020B0604020202020204" pitchFamily="34" charset="0"/>
              </a:rPr>
              <a:t>主机</a:t>
            </a:r>
            <a:r>
              <a:rPr lang="en-US" altLang="zh-CN" dirty="0">
                <a:solidFill>
                  <a:schemeClr val="tx2"/>
                </a:solidFill>
                <a:latin typeface="Arial" panose="020B0604020202020204" pitchFamily="34" charset="0"/>
              </a:rPr>
              <a:t>B</a:t>
            </a:r>
            <a:endParaRPr lang="en-US" altLang="zh-CN" dirty="0">
              <a:solidFill>
                <a:schemeClr val="tx2"/>
              </a:solidFill>
              <a:latin typeface="Comic Sans MS" panose="030F0702030302020204" pitchFamily="66" charset="0"/>
            </a:endParaRPr>
          </a:p>
        </p:txBody>
      </p:sp>
      <p:sp>
        <p:nvSpPr>
          <p:cNvPr id="98331" name="Line 124"/>
          <p:cNvSpPr/>
          <p:nvPr/>
        </p:nvSpPr>
        <p:spPr>
          <a:xfrm flipH="1">
            <a:off x="5005388" y="3055938"/>
            <a:ext cx="609600" cy="0"/>
          </a:xfrm>
          <a:prstGeom prst="line">
            <a:avLst/>
          </a:prstGeom>
          <a:ln w="9525" cap="flat" cmpd="sng">
            <a:solidFill>
              <a:srgbClr val="000000"/>
            </a:solidFill>
            <a:prstDash val="solid"/>
            <a:headEnd type="none" w="med" len="med"/>
            <a:tailEnd type="none" w="med" len="med"/>
          </a:ln>
        </p:spPr>
      </p:sp>
      <p:sp>
        <p:nvSpPr>
          <p:cNvPr id="98332" name="Line 125"/>
          <p:cNvSpPr/>
          <p:nvPr/>
        </p:nvSpPr>
        <p:spPr>
          <a:xfrm flipH="1">
            <a:off x="6624638" y="3055938"/>
            <a:ext cx="609600" cy="0"/>
          </a:xfrm>
          <a:prstGeom prst="line">
            <a:avLst/>
          </a:prstGeom>
          <a:ln w="9525" cap="flat" cmpd="sng">
            <a:solidFill>
              <a:srgbClr val="000000"/>
            </a:solidFill>
            <a:prstDash val="solid"/>
            <a:headEnd type="none" w="med" len="med"/>
            <a:tailEnd type="none" w="med" len="med"/>
          </a:ln>
        </p:spPr>
      </p:sp>
      <p:sp>
        <p:nvSpPr>
          <p:cNvPr id="98333" name="Line 126"/>
          <p:cNvSpPr/>
          <p:nvPr/>
        </p:nvSpPr>
        <p:spPr>
          <a:xfrm flipH="1">
            <a:off x="6748463" y="2655888"/>
            <a:ext cx="923925" cy="866775"/>
          </a:xfrm>
          <a:prstGeom prst="line">
            <a:avLst/>
          </a:prstGeom>
          <a:ln w="9525" cap="flat" cmpd="sng">
            <a:solidFill>
              <a:srgbClr val="000000"/>
            </a:solidFill>
            <a:prstDash val="solid"/>
            <a:headEnd type="none" w="med" len="med"/>
            <a:tailEnd type="none" w="med" len="med"/>
          </a:ln>
        </p:spPr>
      </p:sp>
      <p:sp>
        <p:nvSpPr>
          <p:cNvPr id="98334" name="Line 127"/>
          <p:cNvSpPr/>
          <p:nvPr/>
        </p:nvSpPr>
        <p:spPr>
          <a:xfrm flipH="1">
            <a:off x="6738938" y="3522663"/>
            <a:ext cx="552450" cy="0"/>
          </a:xfrm>
          <a:prstGeom prst="line">
            <a:avLst/>
          </a:prstGeom>
          <a:ln w="9525" cap="flat" cmpd="sng">
            <a:solidFill>
              <a:srgbClr val="000000"/>
            </a:solidFill>
            <a:prstDash val="solid"/>
            <a:headEnd type="none" w="med" len="med"/>
            <a:tailEnd type="none" w="med" len="med"/>
          </a:ln>
        </p:spPr>
      </p:sp>
      <p:sp>
        <p:nvSpPr>
          <p:cNvPr id="98335" name="Line 128"/>
          <p:cNvSpPr/>
          <p:nvPr/>
        </p:nvSpPr>
        <p:spPr>
          <a:xfrm flipH="1">
            <a:off x="7642225" y="2665413"/>
            <a:ext cx="439738" cy="0"/>
          </a:xfrm>
          <a:prstGeom prst="line">
            <a:avLst/>
          </a:prstGeom>
          <a:ln w="9525" cap="flat" cmpd="sng">
            <a:solidFill>
              <a:srgbClr val="000000"/>
            </a:solidFill>
            <a:prstDash val="solid"/>
            <a:headEnd type="none" w="med" len="med"/>
            <a:tailEnd type="none" w="med" len="med"/>
          </a:ln>
        </p:spPr>
      </p:sp>
      <p:grpSp>
        <p:nvGrpSpPr>
          <p:cNvPr id="98336" name="Group 129"/>
          <p:cNvGrpSpPr/>
          <p:nvPr/>
        </p:nvGrpSpPr>
        <p:grpSpPr>
          <a:xfrm>
            <a:off x="7729538" y="2028825"/>
            <a:ext cx="979487" cy="901700"/>
            <a:chOff x="5850" y="13487"/>
            <a:chExt cx="2023" cy="1840"/>
          </a:xfrm>
        </p:grpSpPr>
        <p:sp>
          <p:nvSpPr>
            <p:cNvPr id="98411" name="Freeform 130"/>
            <p:cNvSpPr/>
            <p:nvPr/>
          </p:nvSpPr>
          <p:spPr>
            <a:xfrm>
              <a:off x="5850" y="13632"/>
              <a:ext cx="2023" cy="1695"/>
            </a:xfrm>
            <a:custGeom>
              <a:avLst/>
              <a:gdLst>
                <a:gd name="txL" fmla="*/ 0 w 2023"/>
                <a:gd name="txT" fmla="*/ 0 h 1695"/>
                <a:gd name="txR" fmla="*/ 2023 w 2023"/>
                <a:gd name="txB" fmla="*/ 1695 h 1695"/>
              </a:gdLst>
              <a:ahLst/>
              <a:cxnLst>
                <a:cxn ang="0">
                  <a:pos x="570" y="121"/>
                </a:cxn>
                <a:cxn ang="0">
                  <a:pos x="575" y="120"/>
                </a:cxn>
                <a:cxn ang="0">
                  <a:pos x="586" y="116"/>
                </a:cxn>
                <a:cxn ang="0">
                  <a:pos x="607" y="108"/>
                </a:cxn>
                <a:cxn ang="0">
                  <a:pos x="636" y="101"/>
                </a:cxn>
                <a:cxn ang="0">
                  <a:pos x="672" y="90"/>
                </a:cxn>
                <a:cxn ang="0">
                  <a:pos x="718" y="79"/>
                </a:cxn>
                <a:cxn ang="0">
                  <a:pos x="771" y="67"/>
                </a:cxn>
                <a:cxn ang="0">
                  <a:pos x="834" y="55"/>
                </a:cxn>
                <a:cxn ang="0">
                  <a:pos x="904" y="43"/>
                </a:cxn>
                <a:cxn ang="0">
                  <a:pos x="982" y="33"/>
                </a:cxn>
                <a:cxn ang="0">
                  <a:pos x="1071" y="22"/>
                </a:cxn>
                <a:cxn ang="0">
                  <a:pos x="1166" y="13"/>
                </a:cxn>
                <a:cxn ang="0">
                  <a:pos x="1271" y="7"/>
                </a:cxn>
                <a:cxn ang="0">
                  <a:pos x="1384" y="1"/>
                </a:cxn>
                <a:cxn ang="0">
                  <a:pos x="1506" y="0"/>
                </a:cxn>
                <a:cxn ang="0">
                  <a:pos x="1636" y="1"/>
                </a:cxn>
                <a:cxn ang="0">
                  <a:pos x="1692" y="233"/>
                </a:cxn>
                <a:cxn ang="0">
                  <a:pos x="1713" y="243"/>
                </a:cxn>
                <a:cxn ang="0">
                  <a:pos x="1758" y="274"/>
                </a:cxn>
                <a:cxn ang="0">
                  <a:pos x="1806" y="329"/>
                </a:cxn>
                <a:cxn ang="0">
                  <a:pos x="1836" y="409"/>
                </a:cxn>
                <a:cxn ang="0">
                  <a:pos x="1955" y="948"/>
                </a:cxn>
                <a:cxn ang="0">
                  <a:pos x="2003" y="1171"/>
                </a:cxn>
                <a:cxn ang="0">
                  <a:pos x="2011" y="1188"/>
                </a:cxn>
                <a:cxn ang="0">
                  <a:pos x="2022" y="1231"/>
                </a:cxn>
                <a:cxn ang="0">
                  <a:pos x="2021" y="1297"/>
                </a:cxn>
                <a:cxn ang="0">
                  <a:pos x="1992" y="1380"/>
                </a:cxn>
                <a:cxn ang="0">
                  <a:pos x="0" y="1328"/>
                </a:cxn>
                <a:cxn ang="0">
                  <a:pos x="199" y="1223"/>
                </a:cxn>
                <a:cxn ang="0">
                  <a:pos x="200" y="232"/>
                </a:cxn>
                <a:cxn ang="0">
                  <a:pos x="210" y="226"/>
                </a:cxn>
                <a:cxn ang="0">
                  <a:pos x="230" y="214"/>
                </a:cxn>
                <a:cxn ang="0">
                  <a:pos x="259" y="201"/>
                </a:cxn>
                <a:cxn ang="0">
                  <a:pos x="297" y="189"/>
                </a:cxn>
                <a:cxn ang="0">
                  <a:pos x="344" y="183"/>
                </a:cxn>
                <a:cxn ang="0">
                  <a:pos x="399" y="181"/>
                </a:cxn>
                <a:cxn ang="0">
                  <a:pos x="464" y="191"/>
                </a:cxn>
                <a:cxn ang="0">
                  <a:pos x="548" y="225"/>
                </a:cxn>
              </a:cxnLst>
              <a:rect l="txL" t="txT" r="txR" b="txB"/>
              <a:pathLst>
                <a:path w="2023" h="1695">
                  <a:moveTo>
                    <a:pt x="548" y="225"/>
                  </a:moveTo>
                  <a:lnTo>
                    <a:pt x="570" y="121"/>
                  </a:lnTo>
                  <a:lnTo>
                    <a:pt x="571" y="121"/>
                  </a:lnTo>
                  <a:lnTo>
                    <a:pt x="575" y="120"/>
                  </a:lnTo>
                  <a:lnTo>
                    <a:pt x="580" y="118"/>
                  </a:lnTo>
                  <a:lnTo>
                    <a:pt x="586" y="116"/>
                  </a:lnTo>
                  <a:lnTo>
                    <a:pt x="596" y="112"/>
                  </a:lnTo>
                  <a:lnTo>
                    <a:pt x="607" y="108"/>
                  </a:lnTo>
                  <a:lnTo>
                    <a:pt x="620" y="105"/>
                  </a:lnTo>
                  <a:lnTo>
                    <a:pt x="636" y="101"/>
                  </a:lnTo>
                  <a:lnTo>
                    <a:pt x="653" y="95"/>
                  </a:lnTo>
                  <a:lnTo>
                    <a:pt x="672" y="90"/>
                  </a:lnTo>
                  <a:lnTo>
                    <a:pt x="694" y="84"/>
                  </a:lnTo>
                  <a:lnTo>
                    <a:pt x="718" y="79"/>
                  </a:lnTo>
                  <a:lnTo>
                    <a:pt x="743" y="74"/>
                  </a:lnTo>
                  <a:lnTo>
                    <a:pt x="771" y="67"/>
                  </a:lnTo>
                  <a:lnTo>
                    <a:pt x="802" y="61"/>
                  </a:lnTo>
                  <a:lnTo>
                    <a:pt x="834" y="55"/>
                  </a:lnTo>
                  <a:lnTo>
                    <a:pt x="867" y="49"/>
                  </a:lnTo>
                  <a:lnTo>
                    <a:pt x="904" y="43"/>
                  </a:lnTo>
                  <a:lnTo>
                    <a:pt x="943" y="38"/>
                  </a:lnTo>
                  <a:lnTo>
                    <a:pt x="982" y="33"/>
                  </a:lnTo>
                  <a:lnTo>
                    <a:pt x="1025" y="27"/>
                  </a:lnTo>
                  <a:lnTo>
                    <a:pt x="1071" y="22"/>
                  </a:lnTo>
                  <a:lnTo>
                    <a:pt x="1117" y="17"/>
                  </a:lnTo>
                  <a:lnTo>
                    <a:pt x="1166" y="13"/>
                  </a:lnTo>
                  <a:lnTo>
                    <a:pt x="1218" y="10"/>
                  </a:lnTo>
                  <a:lnTo>
                    <a:pt x="1271" y="7"/>
                  </a:lnTo>
                  <a:lnTo>
                    <a:pt x="1327" y="3"/>
                  </a:lnTo>
                  <a:lnTo>
                    <a:pt x="1384" y="1"/>
                  </a:lnTo>
                  <a:lnTo>
                    <a:pt x="1444" y="0"/>
                  </a:lnTo>
                  <a:lnTo>
                    <a:pt x="1506" y="0"/>
                  </a:lnTo>
                  <a:lnTo>
                    <a:pt x="1570" y="0"/>
                  </a:lnTo>
                  <a:lnTo>
                    <a:pt x="1636" y="1"/>
                  </a:lnTo>
                  <a:lnTo>
                    <a:pt x="1709" y="41"/>
                  </a:lnTo>
                  <a:lnTo>
                    <a:pt x="1692" y="233"/>
                  </a:lnTo>
                  <a:lnTo>
                    <a:pt x="1698" y="235"/>
                  </a:lnTo>
                  <a:lnTo>
                    <a:pt x="1713" y="243"/>
                  </a:lnTo>
                  <a:lnTo>
                    <a:pt x="1733" y="256"/>
                  </a:lnTo>
                  <a:lnTo>
                    <a:pt x="1758" y="274"/>
                  </a:lnTo>
                  <a:lnTo>
                    <a:pt x="1784" y="299"/>
                  </a:lnTo>
                  <a:lnTo>
                    <a:pt x="1806" y="329"/>
                  </a:lnTo>
                  <a:lnTo>
                    <a:pt x="1825" y="366"/>
                  </a:lnTo>
                  <a:lnTo>
                    <a:pt x="1836" y="409"/>
                  </a:lnTo>
                  <a:lnTo>
                    <a:pt x="1999" y="557"/>
                  </a:lnTo>
                  <a:lnTo>
                    <a:pt x="1955" y="948"/>
                  </a:lnTo>
                  <a:lnTo>
                    <a:pt x="1692" y="1080"/>
                  </a:lnTo>
                  <a:lnTo>
                    <a:pt x="2003" y="1171"/>
                  </a:lnTo>
                  <a:lnTo>
                    <a:pt x="2006" y="1176"/>
                  </a:lnTo>
                  <a:lnTo>
                    <a:pt x="2011" y="1188"/>
                  </a:lnTo>
                  <a:lnTo>
                    <a:pt x="2016" y="1206"/>
                  </a:lnTo>
                  <a:lnTo>
                    <a:pt x="2022" y="1231"/>
                  </a:lnTo>
                  <a:lnTo>
                    <a:pt x="2023" y="1261"/>
                  </a:lnTo>
                  <a:lnTo>
                    <a:pt x="2021" y="1297"/>
                  </a:lnTo>
                  <a:lnTo>
                    <a:pt x="2010" y="1337"/>
                  </a:lnTo>
                  <a:lnTo>
                    <a:pt x="1992" y="1380"/>
                  </a:lnTo>
                  <a:lnTo>
                    <a:pt x="1171" y="1695"/>
                  </a:lnTo>
                  <a:lnTo>
                    <a:pt x="0" y="1328"/>
                  </a:lnTo>
                  <a:lnTo>
                    <a:pt x="20" y="1285"/>
                  </a:lnTo>
                  <a:lnTo>
                    <a:pt x="199" y="1223"/>
                  </a:lnTo>
                  <a:lnTo>
                    <a:pt x="199" y="233"/>
                  </a:lnTo>
                  <a:lnTo>
                    <a:pt x="200" y="232"/>
                  </a:lnTo>
                  <a:lnTo>
                    <a:pt x="204" y="229"/>
                  </a:lnTo>
                  <a:lnTo>
                    <a:pt x="210" y="226"/>
                  </a:lnTo>
                  <a:lnTo>
                    <a:pt x="218" y="220"/>
                  </a:lnTo>
                  <a:lnTo>
                    <a:pt x="230" y="214"/>
                  </a:lnTo>
                  <a:lnTo>
                    <a:pt x="243" y="207"/>
                  </a:lnTo>
                  <a:lnTo>
                    <a:pt x="259" y="201"/>
                  </a:lnTo>
                  <a:lnTo>
                    <a:pt x="277" y="194"/>
                  </a:lnTo>
                  <a:lnTo>
                    <a:pt x="297" y="189"/>
                  </a:lnTo>
                  <a:lnTo>
                    <a:pt x="320" y="185"/>
                  </a:lnTo>
                  <a:lnTo>
                    <a:pt x="344" y="183"/>
                  </a:lnTo>
                  <a:lnTo>
                    <a:pt x="370" y="180"/>
                  </a:lnTo>
                  <a:lnTo>
                    <a:pt x="399" y="181"/>
                  </a:lnTo>
                  <a:lnTo>
                    <a:pt x="430" y="185"/>
                  </a:lnTo>
                  <a:lnTo>
                    <a:pt x="464" y="191"/>
                  </a:lnTo>
                  <a:lnTo>
                    <a:pt x="498" y="201"/>
                  </a:lnTo>
                  <a:lnTo>
                    <a:pt x="548" y="225"/>
                  </a:lnTo>
                  <a:close/>
                </a:path>
              </a:pathLst>
            </a:custGeom>
            <a:solidFill>
              <a:srgbClr val="969696">
                <a:alpha val="100000"/>
              </a:srgbClr>
            </a:solidFill>
            <a:ln w="9525">
              <a:noFill/>
            </a:ln>
          </p:spPr>
          <p:txBody>
            <a:bodyPr/>
            <a:p>
              <a:endParaRPr lang="zh-CN" altLang="en-US"/>
            </a:p>
          </p:txBody>
        </p:sp>
        <p:sp>
          <p:nvSpPr>
            <p:cNvPr id="98412" name="Freeform 131"/>
            <p:cNvSpPr/>
            <p:nvPr/>
          </p:nvSpPr>
          <p:spPr>
            <a:xfrm>
              <a:off x="6551" y="13597"/>
              <a:ext cx="650" cy="735"/>
            </a:xfrm>
            <a:custGeom>
              <a:avLst/>
              <a:gdLst>
                <a:gd name="txL" fmla="*/ 0 w 650"/>
                <a:gd name="txT" fmla="*/ 0 h 735"/>
                <a:gd name="txR" fmla="*/ 650 w 650"/>
                <a:gd name="txB" fmla="*/ 735 h 735"/>
              </a:gdLst>
              <a:ahLst/>
              <a:cxnLst>
                <a:cxn ang="0">
                  <a:pos x="645" y="27"/>
                </a:cxn>
                <a:cxn ang="0">
                  <a:pos x="642" y="26"/>
                </a:cxn>
                <a:cxn ang="0">
                  <a:pos x="631" y="23"/>
                </a:cxn>
                <a:cxn ang="0">
                  <a:pos x="615" y="19"/>
                </a:cxn>
                <a:cxn ang="0">
                  <a:pos x="592" y="15"/>
                </a:cxn>
                <a:cxn ang="0">
                  <a:pos x="565" y="10"/>
                </a:cxn>
                <a:cxn ang="0">
                  <a:pos x="533" y="6"/>
                </a:cxn>
                <a:cxn ang="0">
                  <a:pos x="496" y="3"/>
                </a:cxn>
                <a:cxn ang="0">
                  <a:pos x="456" y="1"/>
                </a:cxn>
                <a:cxn ang="0">
                  <a:pos x="411" y="0"/>
                </a:cxn>
                <a:cxn ang="0">
                  <a:pos x="364" y="2"/>
                </a:cxn>
                <a:cxn ang="0">
                  <a:pos x="315" y="6"/>
                </a:cxn>
                <a:cxn ang="0">
                  <a:pos x="262" y="15"/>
                </a:cxn>
                <a:cxn ang="0">
                  <a:pos x="209" y="26"/>
                </a:cxn>
                <a:cxn ang="0">
                  <a:pos x="154" y="42"/>
                </a:cxn>
                <a:cxn ang="0">
                  <a:pos x="98" y="61"/>
                </a:cxn>
                <a:cxn ang="0">
                  <a:pos x="42" y="87"/>
                </a:cxn>
                <a:cxn ang="0">
                  <a:pos x="38" y="101"/>
                </a:cxn>
                <a:cxn ang="0">
                  <a:pos x="28" y="141"/>
                </a:cxn>
                <a:cxn ang="0">
                  <a:pos x="17" y="203"/>
                </a:cxn>
                <a:cxn ang="0">
                  <a:pos x="6" y="283"/>
                </a:cxn>
                <a:cxn ang="0">
                  <a:pos x="0" y="378"/>
                </a:cxn>
                <a:cxn ang="0">
                  <a:pos x="5" y="484"/>
                </a:cxn>
                <a:cxn ang="0">
                  <a:pos x="21" y="599"/>
                </a:cxn>
                <a:cxn ang="0">
                  <a:pos x="54" y="716"/>
                </a:cxn>
                <a:cxn ang="0">
                  <a:pos x="58" y="716"/>
                </a:cxn>
                <a:cxn ang="0">
                  <a:pos x="66" y="715"/>
                </a:cxn>
                <a:cxn ang="0">
                  <a:pos x="80" y="713"/>
                </a:cxn>
                <a:cxn ang="0">
                  <a:pos x="99" y="712"/>
                </a:cxn>
                <a:cxn ang="0">
                  <a:pos x="124" y="710"/>
                </a:cxn>
                <a:cxn ang="0">
                  <a:pos x="153" y="708"/>
                </a:cxn>
                <a:cxn ang="0">
                  <a:pos x="188" y="707"/>
                </a:cxn>
                <a:cxn ang="0">
                  <a:pos x="225" y="706"/>
                </a:cxn>
                <a:cxn ang="0">
                  <a:pos x="267" y="705"/>
                </a:cxn>
                <a:cxn ang="0">
                  <a:pos x="313" y="706"/>
                </a:cxn>
                <a:cxn ang="0">
                  <a:pos x="362" y="707"/>
                </a:cxn>
                <a:cxn ang="0">
                  <a:pos x="415" y="709"/>
                </a:cxn>
                <a:cxn ang="0">
                  <a:pos x="470" y="713"/>
                </a:cxn>
                <a:cxn ang="0">
                  <a:pos x="528" y="719"/>
                </a:cxn>
                <a:cxn ang="0">
                  <a:pos x="588" y="726"/>
                </a:cxn>
                <a:cxn ang="0">
                  <a:pos x="650" y="735"/>
                </a:cxn>
                <a:cxn ang="0">
                  <a:pos x="647" y="713"/>
                </a:cxn>
                <a:cxn ang="0">
                  <a:pos x="641" y="655"/>
                </a:cxn>
                <a:cxn ang="0">
                  <a:pos x="631" y="568"/>
                </a:cxn>
                <a:cxn ang="0">
                  <a:pos x="623" y="462"/>
                </a:cxn>
                <a:cxn ang="0">
                  <a:pos x="618" y="345"/>
                </a:cxn>
                <a:cxn ang="0">
                  <a:pos x="618" y="229"/>
                </a:cxn>
                <a:cxn ang="0">
                  <a:pos x="627" y="119"/>
                </a:cxn>
                <a:cxn ang="0">
                  <a:pos x="645" y="27"/>
                </a:cxn>
              </a:cxnLst>
              <a:rect l="txL" t="txT" r="txR" b="txB"/>
              <a:pathLst>
                <a:path w="650" h="735">
                  <a:moveTo>
                    <a:pt x="645" y="27"/>
                  </a:moveTo>
                  <a:lnTo>
                    <a:pt x="642" y="26"/>
                  </a:lnTo>
                  <a:lnTo>
                    <a:pt x="631" y="23"/>
                  </a:lnTo>
                  <a:lnTo>
                    <a:pt x="615" y="19"/>
                  </a:lnTo>
                  <a:lnTo>
                    <a:pt x="592" y="15"/>
                  </a:lnTo>
                  <a:lnTo>
                    <a:pt x="565" y="10"/>
                  </a:lnTo>
                  <a:lnTo>
                    <a:pt x="533" y="6"/>
                  </a:lnTo>
                  <a:lnTo>
                    <a:pt x="496" y="3"/>
                  </a:lnTo>
                  <a:lnTo>
                    <a:pt x="456" y="1"/>
                  </a:lnTo>
                  <a:lnTo>
                    <a:pt x="411" y="0"/>
                  </a:lnTo>
                  <a:lnTo>
                    <a:pt x="364" y="2"/>
                  </a:lnTo>
                  <a:lnTo>
                    <a:pt x="315" y="6"/>
                  </a:lnTo>
                  <a:lnTo>
                    <a:pt x="262" y="15"/>
                  </a:lnTo>
                  <a:lnTo>
                    <a:pt x="209" y="26"/>
                  </a:lnTo>
                  <a:lnTo>
                    <a:pt x="154" y="42"/>
                  </a:lnTo>
                  <a:lnTo>
                    <a:pt x="98" y="61"/>
                  </a:lnTo>
                  <a:lnTo>
                    <a:pt x="42" y="87"/>
                  </a:lnTo>
                  <a:lnTo>
                    <a:pt x="38" y="101"/>
                  </a:lnTo>
                  <a:lnTo>
                    <a:pt x="28" y="141"/>
                  </a:lnTo>
                  <a:lnTo>
                    <a:pt x="17" y="203"/>
                  </a:lnTo>
                  <a:lnTo>
                    <a:pt x="6" y="283"/>
                  </a:lnTo>
                  <a:lnTo>
                    <a:pt x="0" y="378"/>
                  </a:lnTo>
                  <a:lnTo>
                    <a:pt x="5" y="484"/>
                  </a:lnTo>
                  <a:lnTo>
                    <a:pt x="21" y="599"/>
                  </a:lnTo>
                  <a:lnTo>
                    <a:pt x="54" y="716"/>
                  </a:lnTo>
                  <a:lnTo>
                    <a:pt x="58" y="716"/>
                  </a:lnTo>
                  <a:lnTo>
                    <a:pt x="66" y="715"/>
                  </a:lnTo>
                  <a:lnTo>
                    <a:pt x="80" y="713"/>
                  </a:lnTo>
                  <a:lnTo>
                    <a:pt x="99" y="712"/>
                  </a:lnTo>
                  <a:lnTo>
                    <a:pt x="124" y="710"/>
                  </a:lnTo>
                  <a:lnTo>
                    <a:pt x="153" y="708"/>
                  </a:lnTo>
                  <a:lnTo>
                    <a:pt x="188" y="707"/>
                  </a:lnTo>
                  <a:lnTo>
                    <a:pt x="225" y="706"/>
                  </a:lnTo>
                  <a:lnTo>
                    <a:pt x="267" y="705"/>
                  </a:lnTo>
                  <a:lnTo>
                    <a:pt x="313" y="706"/>
                  </a:lnTo>
                  <a:lnTo>
                    <a:pt x="362" y="707"/>
                  </a:lnTo>
                  <a:lnTo>
                    <a:pt x="415" y="709"/>
                  </a:lnTo>
                  <a:lnTo>
                    <a:pt x="470" y="713"/>
                  </a:lnTo>
                  <a:lnTo>
                    <a:pt x="528" y="719"/>
                  </a:lnTo>
                  <a:lnTo>
                    <a:pt x="588" y="726"/>
                  </a:lnTo>
                  <a:lnTo>
                    <a:pt x="650" y="735"/>
                  </a:lnTo>
                  <a:lnTo>
                    <a:pt x="647" y="713"/>
                  </a:lnTo>
                  <a:lnTo>
                    <a:pt x="641" y="655"/>
                  </a:lnTo>
                  <a:lnTo>
                    <a:pt x="631" y="568"/>
                  </a:lnTo>
                  <a:lnTo>
                    <a:pt x="623" y="462"/>
                  </a:lnTo>
                  <a:lnTo>
                    <a:pt x="618" y="345"/>
                  </a:lnTo>
                  <a:lnTo>
                    <a:pt x="618" y="229"/>
                  </a:lnTo>
                  <a:lnTo>
                    <a:pt x="627" y="119"/>
                  </a:lnTo>
                  <a:lnTo>
                    <a:pt x="645" y="27"/>
                  </a:lnTo>
                  <a:close/>
                </a:path>
              </a:pathLst>
            </a:custGeom>
            <a:solidFill>
              <a:srgbClr val="808080">
                <a:alpha val="100000"/>
              </a:srgbClr>
            </a:solidFill>
            <a:ln w="9525">
              <a:noFill/>
            </a:ln>
          </p:spPr>
          <p:txBody>
            <a:bodyPr/>
            <a:p>
              <a:endParaRPr lang="zh-CN" altLang="en-US"/>
            </a:p>
          </p:txBody>
        </p:sp>
        <p:sp>
          <p:nvSpPr>
            <p:cNvPr id="98413" name="Freeform 132"/>
            <p:cNvSpPr/>
            <p:nvPr/>
          </p:nvSpPr>
          <p:spPr>
            <a:xfrm>
              <a:off x="6623" y="13797"/>
              <a:ext cx="1071" cy="731"/>
            </a:xfrm>
            <a:custGeom>
              <a:avLst/>
              <a:gdLst>
                <a:gd name="txL" fmla="*/ 0 w 1071"/>
                <a:gd name="txT" fmla="*/ 0 h 731"/>
                <a:gd name="txR" fmla="*/ 1071 w 1071"/>
                <a:gd name="txB" fmla="*/ 731 h 731"/>
              </a:gdLst>
              <a:ahLst/>
              <a:cxnLst>
                <a:cxn ang="0">
                  <a:pos x="6" y="552"/>
                </a:cxn>
                <a:cxn ang="0">
                  <a:pos x="0" y="642"/>
                </a:cxn>
                <a:cxn ang="0">
                  <a:pos x="698" y="731"/>
                </a:cxn>
                <a:cxn ang="0">
                  <a:pos x="703" y="729"/>
                </a:cxn>
                <a:cxn ang="0">
                  <a:pos x="717" y="722"/>
                </a:cxn>
                <a:cxn ang="0">
                  <a:pos x="740" y="710"/>
                </a:cxn>
                <a:cxn ang="0">
                  <a:pos x="768" y="694"/>
                </a:cxn>
                <a:cxn ang="0">
                  <a:pos x="801" y="672"/>
                </a:cxn>
                <a:cxn ang="0">
                  <a:pos x="838" y="645"/>
                </a:cxn>
                <a:cxn ang="0">
                  <a:pos x="876" y="614"/>
                </a:cxn>
                <a:cxn ang="0">
                  <a:pos x="915" y="577"/>
                </a:cxn>
                <a:cxn ang="0">
                  <a:pos x="953" y="536"/>
                </a:cxn>
                <a:cxn ang="0">
                  <a:pos x="988" y="491"/>
                </a:cxn>
                <a:cxn ang="0">
                  <a:pos x="1018" y="439"/>
                </a:cxn>
                <a:cxn ang="0">
                  <a:pos x="1043" y="383"/>
                </a:cxn>
                <a:cxn ang="0">
                  <a:pos x="1061" y="322"/>
                </a:cxn>
                <a:cxn ang="0">
                  <a:pos x="1071" y="255"/>
                </a:cxn>
                <a:cxn ang="0">
                  <a:pos x="1070" y="185"/>
                </a:cxn>
                <a:cxn ang="0">
                  <a:pos x="1057" y="108"/>
                </a:cxn>
                <a:cxn ang="0">
                  <a:pos x="1055" y="104"/>
                </a:cxn>
                <a:cxn ang="0">
                  <a:pos x="1049" y="92"/>
                </a:cxn>
                <a:cxn ang="0">
                  <a:pos x="1037" y="76"/>
                </a:cxn>
                <a:cxn ang="0">
                  <a:pos x="1022" y="57"/>
                </a:cxn>
                <a:cxn ang="0">
                  <a:pos x="1002" y="37"/>
                </a:cxn>
                <a:cxn ang="0">
                  <a:pos x="979" y="20"/>
                </a:cxn>
                <a:cxn ang="0">
                  <a:pos x="951" y="7"/>
                </a:cxn>
                <a:cxn ang="0">
                  <a:pos x="919" y="0"/>
                </a:cxn>
                <a:cxn ang="0">
                  <a:pos x="924" y="12"/>
                </a:cxn>
                <a:cxn ang="0">
                  <a:pos x="934" y="44"/>
                </a:cxn>
                <a:cxn ang="0">
                  <a:pos x="947" y="94"/>
                </a:cxn>
                <a:cxn ang="0">
                  <a:pos x="958" y="159"/>
                </a:cxn>
                <a:cxn ang="0">
                  <a:pos x="961" y="238"/>
                </a:cxn>
                <a:cxn ang="0">
                  <a:pos x="953" y="324"/>
                </a:cxn>
                <a:cxn ang="0">
                  <a:pos x="928" y="418"/>
                </a:cxn>
                <a:cxn ang="0">
                  <a:pos x="884" y="516"/>
                </a:cxn>
                <a:cxn ang="0">
                  <a:pos x="883" y="518"/>
                </a:cxn>
                <a:cxn ang="0">
                  <a:pos x="879" y="521"/>
                </a:cxn>
                <a:cxn ang="0">
                  <a:pos x="872" y="526"/>
                </a:cxn>
                <a:cxn ang="0">
                  <a:pos x="862" y="534"/>
                </a:cxn>
                <a:cxn ang="0">
                  <a:pos x="851" y="541"/>
                </a:cxn>
                <a:cxn ang="0">
                  <a:pos x="837" y="550"/>
                </a:cxn>
                <a:cxn ang="0">
                  <a:pos x="819" y="559"/>
                </a:cxn>
                <a:cxn ang="0">
                  <a:pos x="800" y="567"/>
                </a:cxn>
                <a:cxn ang="0">
                  <a:pos x="778" y="575"/>
                </a:cxn>
                <a:cxn ang="0">
                  <a:pos x="754" y="582"/>
                </a:cxn>
                <a:cxn ang="0">
                  <a:pos x="727" y="588"/>
                </a:cxn>
                <a:cxn ang="0">
                  <a:pos x="697" y="592"/>
                </a:cxn>
                <a:cxn ang="0">
                  <a:pos x="666" y="593"/>
                </a:cxn>
                <a:cxn ang="0">
                  <a:pos x="631" y="592"/>
                </a:cxn>
                <a:cxn ang="0">
                  <a:pos x="593" y="589"/>
                </a:cxn>
                <a:cxn ang="0">
                  <a:pos x="555" y="581"/>
                </a:cxn>
                <a:cxn ang="0">
                  <a:pos x="555" y="677"/>
                </a:cxn>
                <a:cxn ang="0">
                  <a:pos x="24" y="623"/>
                </a:cxn>
                <a:cxn ang="0">
                  <a:pos x="6" y="552"/>
                </a:cxn>
              </a:cxnLst>
              <a:rect l="txL" t="txT" r="txR" b="txB"/>
              <a:pathLst>
                <a:path w="1071" h="731">
                  <a:moveTo>
                    <a:pt x="6" y="552"/>
                  </a:moveTo>
                  <a:lnTo>
                    <a:pt x="0" y="642"/>
                  </a:lnTo>
                  <a:lnTo>
                    <a:pt x="698" y="731"/>
                  </a:lnTo>
                  <a:lnTo>
                    <a:pt x="703" y="729"/>
                  </a:lnTo>
                  <a:lnTo>
                    <a:pt x="717" y="722"/>
                  </a:lnTo>
                  <a:lnTo>
                    <a:pt x="740" y="710"/>
                  </a:lnTo>
                  <a:lnTo>
                    <a:pt x="768" y="694"/>
                  </a:lnTo>
                  <a:lnTo>
                    <a:pt x="801" y="672"/>
                  </a:lnTo>
                  <a:lnTo>
                    <a:pt x="838" y="645"/>
                  </a:lnTo>
                  <a:lnTo>
                    <a:pt x="876" y="614"/>
                  </a:lnTo>
                  <a:lnTo>
                    <a:pt x="915" y="577"/>
                  </a:lnTo>
                  <a:lnTo>
                    <a:pt x="953" y="536"/>
                  </a:lnTo>
                  <a:lnTo>
                    <a:pt x="988" y="491"/>
                  </a:lnTo>
                  <a:lnTo>
                    <a:pt x="1018" y="439"/>
                  </a:lnTo>
                  <a:lnTo>
                    <a:pt x="1043" y="383"/>
                  </a:lnTo>
                  <a:lnTo>
                    <a:pt x="1061" y="322"/>
                  </a:lnTo>
                  <a:lnTo>
                    <a:pt x="1071" y="255"/>
                  </a:lnTo>
                  <a:lnTo>
                    <a:pt x="1070" y="185"/>
                  </a:lnTo>
                  <a:lnTo>
                    <a:pt x="1057" y="108"/>
                  </a:lnTo>
                  <a:lnTo>
                    <a:pt x="1055" y="104"/>
                  </a:lnTo>
                  <a:lnTo>
                    <a:pt x="1049" y="92"/>
                  </a:lnTo>
                  <a:lnTo>
                    <a:pt x="1037" y="76"/>
                  </a:lnTo>
                  <a:lnTo>
                    <a:pt x="1022" y="57"/>
                  </a:lnTo>
                  <a:lnTo>
                    <a:pt x="1002" y="37"/>
                  </a:lnTo>
                  <a:lnTo>
                    <a:pt x="979" y="20"/>
                  </a:lnTo>
                  <a:lnTo>
                    <a:pt x="951" y="7"/>
                  </a:lnTo>
                  <a:lnTo>
                    <a:pt x="919" y="0"/>
                  </a:lnTo>
                  <a:lnTo>
                    <a:pt x="924" y="12"/>
                  </a:lnTo>
                  <a:lnTo>
                    <a:pt x="934" y="44"/>
                  </a:lnTo>
                  <a:lnTo>
                    <a:pt x="947" y="94"/>
                  </a:lnTo>
                  <a:lnTo>
                    <a:pt x="958" y="159"/>
                  </a:lnTo>
                  <a:lnTo>
                    <a:pt x="961" y="238"/>
                  </a:lnTo>
                  <a:lnTo>
                    <a:pt x="953" y="324"/>
                  </a:lnTo>
                  <a:lnTo>
                    <a:pt x="928" y="418"/>
                  </a:lnTo>
                  <a:lnTo>
                    <a:pt x="884" y="516"/>
                  </a:lnTo>
                  <a:lnTo>
                    <a:pt x="883" y="518"/>
                  </a:lnTo>
                  <a:lnTo>
                    <a:pt x="879" y="521"/>
                  </a:lnTo>
                  <a:lnTo>
                    <a:pt x="872" y="526"/>
                  </a:lnTo>
                  <a:lnTo>
                    <a:pt x="862" y="534"/>
                  </a:lnTo>
                  <a:lnTo>
                    <a:pt x="851" y="541"/>
                  </a:lnTo>
                  <a:lnTo>
                    <a:pt x="837" y="550"/>
                  </a:lnTo>
                  <a:lnTo>
                    <a:pt x="819" y="559"/>
                  </a:lnTo>
                  <a:lnTo>
                    <a:pt x="800" y="567"/>
                  </a:lnTo>
                  <a:lnTo>
                    <a:pt x="778" y="575"/>
                  </a:lnTo>
                  <a:lnTo>
                    <a:pt x="754" y="582"/>
                  </a:lnTo>
                  <a:lnTo>
                    <a:pt x="727" y="588"/>
                  </a:lnTo>
                  <a:lnTo>
                    <a:pt x="697" y="592"/>
                  </a:lnTo>
                  <a:lnTo>
                    <a:pt x="666" y="593"/>
                  </a:lnTo>
                  <a:lnTo>
                    <a:pt x="631" y="592"/>
                  </a:lnTo>
                  <a:lnTo>
                    <a:pt x="593" y="589"/>
                  </a:lnTo>
                  <a:lnTo>
                    <a:pt x="555" y="581"/>
                  </a:lnTo>
                  <a:lnTo>
                    <a:pt x="555" y="677"/>
                  </a:lnTo>
                  <a:lnTo>
                    <a:pt x="24" y="623"/>
                  </a:lnTo>
                  <a:lnTo>
                    <a:pt x="6" y="552"/>
                  </a:lnTo>
                  <a:close/>
                </a:path>
              </a:pathLst>
            </a:custGeom>
            <a:solidFill>
              <a:srgbClr val="FFFFFF">
                <a:alpha val="100000"/>
              </a:srgbClr>
            </a:solidFill>
            <a:ln w="9525">
              <a:noFill/>
            </a:ln>
          </p:spPr>
          <p:txBody>
            <a:bodyPr/>
            <a:p>
              <a:endParaRPr lang="zh-CN" altLang="en-US"/>
            </a:p>
          </p:txBody>
        </p:sp>
        <p:sp>
          <p:nvSpPr>
            <p:cNvPr id="98414" name="Freeform 133"/>
            <p:cNvSpPr/>
            <p:nvPr/>
          </p:nvSpPr>
          <p:spPr>
            <a:xfrm>
              <a:off x="6486" y="14516"/>
              <a:ext cx="787" cy="253"/>
            </a:xfrm>
            <a:custGeom>
              <a:avLst/>
              <a:gdLst>
                <a:gd name="txL" fmla="*/ 0 w 787"/>
                <a:gd name="txT" fmla="*/ 0 h 253"/>
                <a:gd name="txR" fmla="*/ 787 w 787"/>
                <a:gd name="txB" fmla="*/ 253 h 253"/>
              </a:gdLst>
              <a:ahLst/>
              <a:cxnLst>
                <a:cxn ang="0">
                  <a:pos x="787" y="91"/>
                </a:cxn>
                <a:cxn ang="0">
                  <a:pos x="12" y="0"/>
                </a:cxn>
                <a:cxn ang="0">
                  <a:pos x="0" y="91"/>
                </a:cxn>
                <a:cxn ang="0">
                  <a:pos x="764" y="253"/>
                </a:cxn>
                <a:cxn ang="0">
                  <a:pos x="787" y="91"/>
                </a:cxn>
              </a:cxnLst>
              <a:rect l="txL" t="txT" r="txR" b="txB"/>
              <a:pathLst>
                <a:path w="787" h="253">
                  <a:moveTo>
                    <a:pt x="787" y="91"/>
                  </a:moveTo>
                  <a:lnTo>
                    <a:pt x="12" y="0"/>
                  </a:lnTo>
                  <a:lnTo>
                    <a:pt x="0" y="91"/>
                  </a:lnTo>
                  <a:lnTo>
                    <a:pt x="764" y="253"/>
                  </a:lnTo>
                  <a:lnTo>
                    <a:pt x="787" y="91"/>
                  </a:lnTo>
                  <a:close/>
                </a:path>
              </a:pathLst>
            </a:custGeom>
            <a:solidFill>
              <a:srgbClr val="808080">
                <a:alpha val="100000"/>
              </a:srgbClr>
            </a:solidFill>
            <a:ln w="9525">
              <a:noFill/>
            </a:ln>
          </p:spPr>
          <p:txBody>
            <a:bodyPr/>
            <a:p>
              <a:endParaRPr lang="zh-CN" altLang="en-US"/>
            </a:p>
          </p:txBody>
        </p:sp>
        <p:sp>
          <p:nvSpPr>
            <p:cNvPr id="98415" name="Freeform 134"/>
            <p:cNvSpPr/>
            <p:nvPr/>
          </p:nvSpPr>
          <p:spPr>
            <a:xfrm>
              <a:off x="6879" y="14597"/>
              <a:ext cx="336" cy="115"/>
            </a:xfrm>
            <a:custGeom>
              <a:avLst/>
              <a:gdLst>
                <a:gd name="txL" fmla="*/ 0 w 336"/>
                <a:gd name="txT" fmla="*/ 0 h 115"/>
                <a:gd name="txR" fmla="*/ 336 w 336"/>
                <a:gd name="txB" fmla="*/ 115 h 115"/>
              </a:gdLst>
              <a:ahLst/>
              <a:cxnLst>
                <a:cxn ang="0">
                  <a:pos x="336" y="50"/>
                </a:cxn>
                <a:cxn ang="0">
                  <a:pos x="4" y="0"/>
                </a:cxn>
                <a:cxn ang="0">
                  <a:pos x="0" y="48"/>
                </a:cxn>
                <a:cxn ang="0">
                  <a:pos x="327" y="115"/>
                </a:cxn>
                <a:cxn ang="0">
                  <a:pos x="336" y="50"/>
                </a:cxn>
              </a:cxnLst>
              <a:rect l="txL" t="txT" r="txR" b="txB"/>
              <a:pathLst>
                <a:path w="336" h="115">
                  <a:moveTo>
                    <a:pt x="336" y="50"/>
                  </a:moveTo>
                  <a:lnTo>
                    <a:pt x="4" y="0"/>
                  </a:lnTo>
                  <a:lnTo>
                    <a:pt x="0" y="48"/>
                  </a:lnTo>
                  <a:lnTo>
                    <a:pt x="327" y="115"/>
                  </a:lnTo>
                  <a:lnTo>
                    <a:pt x="336" y="50"/>
                  </a:lnTo>
                  <a:close/>
                </a:path>
              </a:pathLst>
            </a:custGeom>
            <a:solidFill>
              <a:srgbClr val="808080">
                <a:alpha val="100000"/>
              </a:srgbClr>
            </a:solidFill>
            <a:ln w="9525">
              <a:noFill/>
            </a:ln>
          </p:spPr>
          <p:txBody>
            <a:bodyPr/>
            <a:p>
              <a:endParaRPr lang="zh-CN" altLang="en-US"/>
            </a:p>
          </p:txBody>
        </p:sp>
        <p:sp>
          <p:nvSpPr>
            <p:cNvPr id="98416" name="Freeform 135"/>
            <p:cNvSpPr/>
            <p:nvPr/>
          </p:nvSpPr>
          <p:spPr>
            <a:xfrm>
              <a:off x="6536" y="14540"/>
              <a:ext cx="225" cy="85"/>
            </a:xfrm>
            <a:custGeom>
              <a:avLst/>
              <a:gdLst>
                <a:gd name="txL" fmla="*/ 0 w 225"/>
                <a:gd name="txT" fmla="*/ 0 h 85"/>
                <a:gd name="txR" fmla="*/ 225 w 225"/>
                <a:gd name="txB" fmla="*/ 85 h 85"/>
              </a:gdLst>
              <a:ahLst/>
              <a:cxnLst>
                <a:cxn ang="0">
                  <a:pos x="225" y="39"/>
                </a:cxn>
                <a:cxn ang="0">
                  <a:pos x="0" y="0"/>
                </a:cxn>
                <a:cxn ang="0">
                  <a:pos x="3" y="41"/>
                </a:cxn>
                <a:cxn ang="0">
                  <a:pos x="218" y="85"/>
                </a:cxn>
                <a:cxn ang="0">
                  <a:pos x="225" y="39"/>
                </a:cxn>
              </a:cxnLst>
              <a:rect l="txL" t="txT" r="txR" b="txB"/>
              <a:pathLst>
                <a:path w="225" h="85">
                  <a:moveTo>
                    <a:pt x="225" y="39"/>
                  </a:moveTo>
                  <a:lnTo>
                    <a:pt x="0" y="0"/>
                  </a:lnTo>
                  <a:lnTo>
                    <a:pt x="3" y="41"/>
                  </a:lnTo>
                  <a:lnTo>
                    <a:pt x="218" y="85"/>
                  </a:lnTo>
                  <a:lnTo>
                    <a:pt x="225" y="39"/>
                  </a:lnTo>
                  <a:close/>
                </a:path>
              </a:pathLst>
            </a:custGeom>
            <a:solidFill>
              <a:srgbClr val="808080">
                <a:alpha val="100000"/>
              </a:srgbClr>
            </a:solidFill>
            <a:ln w="9525">
              <a:noFill/>
            </a:ln>
          </p:spPr>
          <p:txBody>
            <a:bodyPr/>
            <a:p>
              <a:endParaRPr lang="zh-CN" altLang="en-US"/>
            </a:p>
          </p:txBody>
        </p:sp>
        <p:sp>
          <p:nvSpPr>
            <p:cNvPr id="98417" name="Freeform 136"/>
            <p:cNvSpPr/>
            <p:nvPr/>
          </p:nvSpPr>
          <p:spPr>
            <a:xfrm>
              <a:off x="5972" y="14624"/>
              <a:ext cx="1325" cy="439"/>
            </a:xfrm>
            <a:custGeom>
              <a:avLst/>
              <a:gdLst>
                <a:gd name="txL" fmla="*/ 0 w 1325"/>
                <a:gd name="txT" fmla="*/ 0 h 439"/>
                <a:gd name="txR" fmla="*/ 1325 w 1325"/>
                <a:gd name="txB" fmla="*/ 439 h 439"/>
              </a:gdLst>
              <a:ahLst/>
              <a:cxnLst>
                <a:cxn ang="0">
                  <a:pos x="0" y="132"/>
                </a:cxn>
                <a:cxn ang="0">
                  <a:pos x="3" y="132"/>
                </a:cxn>
                <a:cxn ang="0">
                  <a:pos x="10" y="130"/>
                </a:cxn>
                <a:cxn ang="0">
                  <a:pos x="24" y="128"/>
                </a:cxn>
                <a:cxn ang="0">
                  <a:pos x="42" y="125"/>
                </a:cxn>
                <a:cxn ang="0">
                  <a:pos x="62" y="121"/>
                </a:cxn>
                <a:cxn ang="0">
                  <a:pos x="86" y="116"/>
                </a:cxn>
                <a:cxn ang="0">
                  <a:pos x="113" y="109"/>
                </a:cxn>
                <a:cxn ang="0">
                  <a:pos x="141" y="102"/>
                </a:cxn>
                <a:cxn ang="0">
                  <a:pos x="170" y="94"/>
                </a:cxn>
                <a:cxn ang="0">
                  <a:pos x="199" y="85"/>
                </a:cxn>
                <a:cxn ang="0">
                  <a:pos x="228" y="74"/>
                </a:cxn>
                <a:cxn ang="0">
                  <a:pos x="257" y="62"/>
                </a:cxn>
                <a:cxn ang="0">
                  <a:pos x="285" y="48"/>
                </a:cxn>
                <a:cxn ang="0">
                  <a:pos x="309" y="34"/>
                </a:cxn>
                <a:cxn ang="0">
                  <a:pos x="333" y="18"/>
                </a:cxn>
                <a:cxn ang="0">
                  <a:pos x="352" y="0"/>
                </a:cxn>
                <a:cxn ang="0">
                  <a:pos x="1325" y="223"/>
                </a:cxn>
                <a:cxn ang="0">
                  <a:pos x="1323" y="225"/>
                </a:cxn>
                <a:cxn ang="0">
                  <a:pos x="1318" y="230"/>
                </a:cxn>
                <a:cxn ang="0">
                  <a:pos x="1309" y="239"/>
                </a:cxn>
                <a:cxn ang="0">
                  <a:pos x="1297" y="250"/>
                </a:cxn>
                <a:cxn ang="0">
                  <a:pos x="1282" y="263"/>
                </a:cxn>
                <a:cxn ang="0">
                  <a:pos x="1265" y="278"/>
                </a:cxn>
                <a:cxn ang="0">
                  <a:pos x="1247" y="295"/>
                </a:cxn>
                <a:cxn ang="0">
                  <a:pos x="1225" y="312"/>
                </a:cxn>
                <a:cxn ang="0">
                  <a:pos x="1202" y="331"/>
                </a:cxn>
                <a:cxn ang="0">
                  <a:pos x="1179" y="349"/>
                </a:cxn>
                <a:cxn ang="0">
                  <a:pos x="1154" y="367"/>
                </a:cxn>
                <a:cxn ang="0">
                  <a:pos x="1128" y="385"/>
                </a:cxn>
                <a:cxn ang="0">
                  <a:pos x="1102" y="401"/>
                </a:cxn>
                <a:cxn ang="0">
                  <a:pos x="1077" y="415"/>
                </a:cxn>
                <a:cxn ang="0">
                  <a:pos x="1051" y="428"/>
                </a:cxn>
                <a:cxn ang="0">
                  <a:pos x="1026" y="439"/>
                </a:cxn>
                <a:cxn ang="0">
                  <a:pos x="0" y="132"/>
                </a:cxn>
              </a:cxnLst>
              <a:rect l="txL" t="txT" r="txR" b="txB"/>
              <a:pathLst>
                <a:path w="1325" h="439">
                  <a:moveTo>
                    <a:pt x="0" y="132"/>
                  </a:moveTo>
                  <a:lnTo>
                    <a:pt x="3" y="132"/>
                  </a:lnTo>
                  <a:lnTo>
                    <a:pt x="10" y="130"/>
                  </a:lnTo>
                  <a:lnTo>
                    <a:pt x="24" y="128"/>
                  </a:lnTo>
                  <a:lnTo>
                    <a:pt x="42" y="125"/>
                  </a:lnTo>
                  <a:lnTo>
                    <a:pt x="62" y="121"/>
                  </a:lnTo>
                  <a:lnTo>
                    <a:pt x="86" y="116"/>
                  </a:lnTo>
                  <a:lnTo>
                    <a:pt x="113" y="109"/>
                  </a:lnTo>
                  <a:lnTo>
                    <a:pt x="141" y="102"/>
                  </a:lnTo>
                  <a:lnTo>
                    <a:pt x="170" y="94"/>
                  </a:lnTo>
                  <a:lnTo>
                    <a:pt x="199" y="85"/>
                  </a:lnTo>
                  <a:lnTo>
                    <a:pt x="228" y="74"/>
                  </a:lnTo>
                  <a:lnTo>
                    <a:pt x="257" y="62"/>
                  </a:lnTo>
                  <a:lnTo>
                    <a:pt x="285" y="48"/>
                  </a:lnTo>
                  <a:lnTo>
                    <a:pt x="309" y="34"/>
                  </a:lnTo>
                  <a:lnTo>
                    <a:pt x="333" y="18"/>
                  </a:lnTo>
                  <a:lnTo>
                    <a:pt x="352" y="0"/>
                  </a:lnTo>
                  <a:lnTo>
                    <a:pt x="1325" y="223"/>
                  </a:lnTo>
                  <a:lnTo>
                    <a:pt x="1323" y="225"/>
                  </a:lnTo>
                  <a:lnTo>
                    <a:pt x="1318" y="230"/>
                  </a:lnTo>
                  <a:lnTo>
                    <a:pt x="1309" y="239"/>
                  </a:lnTo>
                  <a:lnTo>
                    <a:pt x="1297" y="250"/>
                  </a:lnTo>
                  <a:lnTo>
                    <a:pt x="1282" y="263"/>
                  </a:lnTo>
                  <a:lnTo>
                    <a:pt x="1265" y="278"/>
                  </a:lnTo>
                  <a:lnTo>
                    <a:pt x="1247" y="295"/>
                  </a:lnTo>
                  <a:lnTo>
                    <a:pt x="1225" y="312"/>
                  </a:lnTo>
                  <a:lnTo>
                    <a:pt x="1202" y="331"/>
                  </a:lnTo>
                  <a:lnTo>
                    <a:pt x="1179" y="349"/>
                  </a:lnTo>
                  <a:lnTo>
                    <a:pt x="1154" y="367"/>
                  </a:lnTo>
                  <a:lnTo>
                    <a:pt x="1128" y="385"/>
                  </a:lnTo>
                  <a:lnTo>
                    <a:pt x="1102" y="401"/>
                  </a:lnTo>
                  <a:lnTo>
                    <a:pt x="1077" y="415"/>
                  </a:lnTo>
                  <a:lnTo>
                    <a:pt x="1051" y="428"/>
                  </a:lnTo>
                  <a:lnTo>
                    <a:pt x="1026" y="439"/>
                  </a:lnTo>
                  <a:lnTo>
                    <a:pt x="0" y="132"/>
                  </a:lnTo>
                  <a:close/>
                </a:path>
              </a:pathLst>
            </a:custGeom>
            <a:solidFill>
              <a:srgbClr val="808080">
                <a:alpha val="100000"/>
              </a:srgbClr>
            </a:solidFill>
            <a:ln w="9525">
              <a:noFill/>
            </a:ln>
          </p:spPr>
          <p:txBody>
            <a:bodyPr/>
            <a:p>
              <a:endParaRPr lang="zh-CN" altLang="en-US"/>
            </a:p>
          </p:txBody>
        </p:sp>
        <p:sp>
          <p:nvSpPr>
            <p:cNvPr id="98418" name="Freeform 137"/>
            <p:cNvSpPr/>
            <p:nvPr/>
          </p:nvSpPr>
          <p:spPr>
            <a:xfrm>
              <a:off x="7292" y="14577"/>
              <a:ext cx="472" cy="209"/>
            </a:xfrm>
            <a:custGeom>
              <a:avLst/>
              <a:gdLst>
                <a:gd name="txL" fmla="*/ 0 w 472"/>
                <a:gd name="txT" fmla="*/ 0 h 209"/>
                <a:gd name="txR" fmla="*/ 472 w 472"/>
                <a:gd name="txB" fmla="*/ 209 h 209"/>
              </a:gdLst>
              <a:ahLst/>
              <a:cxnLst>
                <a:cxn ang="0">
                  <a:pos x="47" y="209"/>
                </a:cxn>
                <a:cxn ang="0">
                  <a:pos x="472" y="84"/>
                </a:cxn>
                <a:cxn ang="0">
                  <a:pos x="215" y="0"/>
                </a:cxn>
                <a:cxn ang="0">
                  <a:pos x="5" y="24"/>
                </a:cxn>
                <a:cxn ang="0">
                  <a:pos x="0" y="197"/>
                </a:cxn>
                <a:cxn ang="0">
                  <a:pos x="47" y="209"/>
                </a:cxn>
              </a:cxnLst>
              <a:rect l="txL" t="txT" r="txR" b="txB"/>
              <a:pathLst>
                <a:path w="472" h="209">
                  <a:moveTo>
                    <a:pt x="47" y="209"/>
                  </a:moveTo>
                  <a:lnTo>
                    <a:pt x="472" y="84"/>
                  </a:lnTo>
                  <a:lnTo>
                    <a:pt x="215" y="0"/>
                  </a:lnTo>
                  <a:lnTo>
                    <a:pt x="5" y="24"/>
                  </a:lnTo>
                  <a:lnTo>
                    <a:pt x="0" y="197"/>
                  </a:lnTo>
                  <a:lnTo>
                    <a:pt x="47" y="209"/>
                  </a:lnTo>
                  <a:close/>
                </a:path>
              </a:pathLst>
            </a:custGeom>
            <a:solidFill>
              <a:srgbClr val="808080">
                <a:alpha val="100000"/>
              </a:srgbClr>
            </a:solidFill>
            <a:ln w="9525">
              <a:noFill/>
            </a:ln>
          </p:spPr>
          <p:txBody>
            <a:bodyPr/>
            <a:p>
              <a:endParaRPr lang="zh-CN" altLang="en-US"/>
            </a:p>
          </p:txBody>
        </p:sp>
        <p:sp>
          <p:nvSpPr>
            <p:cNvPr id="98419" name="Freeform 138"/>
            <p:cNvSpPr/>
            <p:nvPr/>
          </p:nvSpPr>
          <p:spPr>
            <a:xfrm>
              <a:off x="6073" y="13679"/>
              <a:ext cx="251" cy="999"/>
            </a:xfrm>
            <a:custGeom>
              <a:avLst/>
              <a:gdLst>
                <a:gd name="txL" fmla="*/ 0 w 251"/>
                <a:gd name="txT" fmla="*/ 0 h 999"/>
                <a:gd name="txR" fmla="*/ 251 w 251"/>
                <a:gd name="txB" fmla="*/ 999 h 999"/>
              </a:gdLst>
              <a:ahLst/>
              <a:cxnLst>
                <a:cxn ang="0">
                  <a:pos x="251" y="23"/>
                </a:cxn>
                <a:cxn ang="0">
                  <a:pos x="250" y="22"/>
                </a:cxn>
                <a:cxn ang="0">
                  <a:pos x="246" y="20"/>
                </a:cxn>
                <a:cxn ang="0">
                  <a:pos x="239" y="18"/>
                </a:cxn>
                <a:cxn ang="0">
                  <a:pos x="230" y="15"/>
                </a:cxn>
                <a:cxn ang="0">
                  <a:pos x="218" y="11"/>
                </a:cxn>
                <a:cxn ang="0">
                  <a:pos x="205" y="7"/>
                </a:cxn>
                <a:cxn ang="0">
                  <a:pos x="190" y="4"/>
                </a:cxn>
                <a:cxn ang="0">
                  <a:pos x="173" y="1"/>
                </a:cxn>
                <a:cxn ang="0">
                  <a:pos x="155" y="0"/>
                </a:cxn>
                <a:cxn ang="0">
                  <a:pos x="134" y="0"/>
                </a:cxn>
                <a:cxn ang="0">
                  <a:pos x="114" y="2"/>
                </a:cxn>
                <a:cxn ang="0">
                  <a:pos x="92" y="5"/>
                </a:cxn>
                <a:cxn ang="0">
                  <a:pos x="70" y="12"/>
                </a:cxn>
                <a:cxn ang="0">
                  <a:pos x="47" y="20"/>
                </a:cxn>
                <a:cxn ang="0">
                  <a:pos x="23" y="32"/>
                </a:cxn>
                <a:cxn ang="0">
                  <a:pos x="0" y="47"/>
                </a:cxn>
                <a:cxn ang="0">
                  <a:pos x="0" y="999"/>
                </a:cxn>
                <a:cxn ang="0">
                  <a:pos x="1" y="999"/>
                </a:cxn>
                <a:cxn ang="0">
                  <a:pos x="6" y="999"/>
                </a:cxn>
                <a:cxn ang="0">
                  <a:pos x="14" y="998"/>
                </a:cxn>
                <a:cxn ang="0">
                  <a:pos x="23" y="997"/>
                </a:cxn>
                <a:cxn ang="0">
                  <a:pos x="35" y="995"/>
                </a:cxn>
                <a:cxn ang="0">
                  <a:pos x="49" y="993"/>
                </a:cxn>
                <a:cxn ang="0">
                  <a:pos x="65" y="990"/>
                </a:cxn>
                <a:cxn ang="0">
                  <a:pos x="83" y="985"/>
                </a:cxn>
                <a:cxn ang="0">
                  <a:pos x="102" y="980"/>
                </a:cxn>
                <a:cxn ang="0">
                  <a:pos x="121" y="973"/>
                </a:cxn>
                <a:cxn ang="0">
                  <a:pos x="143" y="966"/>
                </a:cxn>
                <a:cxn ang="0">
                  <a:pos x="164" y="956"/>
                </a:cxn>
                <a:cxn ang="0">
                  <a:pos x="186" y="945"/>
                </a:cxn>
                <a:cxn ang="0">
                  <a:pos x="208" y="934"/>
                </a:cxn>
                <a:cxn ang="0">
                  <a:pos x="230" y="919"/>
                </a:cxn>
                <a:cxn ang="0">
                  <a:pos x="251" y="903"/>
                </a:cxn>
                <a:cxn ang="0">
                  <a:pos x="251" y="23"/>
                </a:cxn>
              </a:cxnLst>
              <a:rect l="txL" t="txT" r="txR" b="txB"/>
              <a:pathLst>
                <a:path w="251" h="999">
                  <a:moveTo>
                    <a:pt x="251" y="23"/>
                  </a:moveTo>
                  <a:lnTo>
                    <a:pt x="250" y="22"/>
                  </a:lnTo>
                  <a:lnTo>
                    <a:pt x="246" y="20"/>
                  </a:lnTo>
                  <a:lnTo>
                    <a:pt x="239" y="18"/>
                  </a:lnTo>
                  <a:lnTo>
                    <a:pt x="230" y="15"/>
                  </a:lnTo>
                  <a:lnTo>
                    <a:pt x="218" y="11"/>
                  </a:lnTo>
                  <a:lnTo>
                    <a:pt x="205" y="7"/>
                  </a:lnTo>
                  <a:lnTo>
                    <a:pt x="190" y="4"/>
                  </a:lnTo>
                  <a:lnTo>
                    <a:pt x="173" y="1"/>
                  </a:lnTo>
                  <a:lnTo>
                    <a:pt x="155" y="0"/>
                  </a:lnTo>
                  <a:lnTo>
                    <a:pt x="134" y="0"/>
                  </a:lnTo>
                  <a:lnTo>
                    <a:pt x="114" y="2"/>
                  </a:lnTo>
                  <a:lnTo>
                    <a:pt x="92" y="5"/>
                  </a:lnTo>
                  <a:lnTo>
                    <a:pt x="70" y="12"/>
                  </a:lnTo>
                  <a:lnTo>
                    <a:pt x="47" y="20"/>
                  </a:lnTo>
                  <a:lnTo>
                    <a:pt x="23" y="32"/>
                  </a:lnTo>
                  <a:lnTo>
                    <a:pt x="0" y="47"/>
                  </a:lnTo>
                  <a:lnTo>
                    <a:pt x="0" y="999"/>
                  </a:lnTo>
                  <a:lnTo>
                    <a:pt x="1" y="999"/>
                  </a:lnTo>
                  <a:lnTo>
                    <a:pt x="6" y="999"/>
                  </a:lnTo>
                  <a:lnTo>
                    <a:pt x="14" y="998"/>
                  </a:lnTo>
                  <a:lnTo>
                    <a:pt x="23" y="997"/>
                  </a:lnTo>
                  <a:lnTo>
                    <a:pt x="35" y="995"/>
                  </a:lnTo>
                  <a:lnTo>
                    <a:pt x="49" y="993"/>
                  </a:lnTo>
                  <a:lnTo>
                    <a:pt x="65" y="990"/>
                  </a:lnTo>
                  <a:lnTo>
                    <a:pt x="83" y="985"/>
                  </a:lnTo>
                  <a:lnTo>
                    <a:pt x="102" y="980"/>
                  </a:lnTo>
                  <a:lnTo>
                    <a:pt x="121" y="973"/>
                  </a:lnTo>
                  <a:lnTo>
                    <a:pt x="143" y="966"/>
                  </a:lnTo>
                  <a:lnTo>
                    <a:pt x="164" y="956"/>
                  </a:lnTo>
                  <a:lnTo>
                    <a:pt x="186" y="945"/>
                  </a:lnTo>
                  <a:lnTo>
                    <a:pt x="208" y="934"/>
                  </a:lnTo>
                  <a:lnTo>
                    <a:pt x="230" y="919"/>
                  </a:lnTo>
                  <a:lnTo>
                    <a:pt x="251" y="903"/>
                  </a:lnTo>
                  <a:lnTo>
                    <a:pt x="251" y="23"/>
                  </a:lnTo>
                  <a:close/>
                </a:path>
              </a:pathLst>
            </a:custGeom>
            <a:solidFill>
              <a:srgbClr val="808080">
                <a:alpha val="100000"/>
              </a:srgbClr>
            </a:solidFill>
            <a:ln w="9525">
              <a:noFill/>
            </a:ln>
          </p:spPr>
          <p:txBody>
            <a:bodyPr/>
            <a:p>
              <a:endParaRPr lang="zh-CN" altLang="en-US"/>
            </a:p>
          </p:txBody>
        </p:sp>
        <p:sp>
          <p:nvSpPr>
            <p:cNvPr id="98420" name="Freeform 139"/>
            <p:cNvSpPr/>
            <p:nvPr/>
          </p:nvSpPr>
          <p:spPr>
            <a:xfrm>
              <a:off x="6080" y="13687"/>
              <a:ext cx="215" cy="843"/>
            </a:xfrm>
            <a:custGeom>
              <a:avLst/>
              <a:gdLst>
                <a:gd name="txL" fmla="*/ 0 w 215"/>
                <a:gd name="txT" fmla="*/ 0 h 843"/>
                <a:gd name="txR" fmla="*/ 215 w 215"/>
                <a:gd name="txB" fmla="*/ 843 h 843"/>
              </a:gdLst>
              <a:ahLst/>
              <a:cxnLst>
                <a:cxn ang="0">
                  <a:pos x="215" y="20"/>
                </a:cxn>
                <a:cxn ang="0">
                  <a:pos x="214" y="19"/>
                </a:cxn>
                <a:cxn ang="0">
                  <a:pos x="211" y="18"/>
                </a:cxn>
                <a:cxn ang="0">
                  <a:pos x="205" y="15"/>
                </a:cxn>
                <a:cxn ang="0">
                  <a:pos x="197" y="12"/>
                </a:cxn>
                <a:cxn ang="0">
                  <a:pos x="187" y="9"/>
                </a:cxn>
                <a:cxn ang="0">
                  <a:pos x="176" y="6"/>
                </a:cxn>
                <a:cxn ang="0">
                  <a:pos x="163" y="4"/>
                </a:cxn>
                <a:cxn ang="0">
                  <a:pos x="149" y="1"/>
                </a:cxn>
                <a:cxn ang="0">
                  <a:pos x="133" y="0"/>
                </a:cxn>
                <a:cxn ang="0">
                  <a:pos x="115" y="0"/>
                </a:cxn>
                <a:cxn ang="0">
                  <a:pos x="98" y="1"/>
                </a:cxn>
                <a:cxn ang="0">
                  <a:pos x="79" y="5"/>
                </a:cxn>
                <a:cxn ang="0">
                  <a:pos x="60" y="10"/>
                </a:cxn>
                <a:cxn ang="0">
                  <a:pos x="40" y="18"/>
                </a:cxn>
                <a:cxn ang="0">
                  <a:pos x="21" y="27"/>
                </a:cxn>
                <a:cxn ang="0">
                  <a:pos x="0" y="40"/>
                </a:cxn>
                <a:cxn ang="0">
                  <a:pos x="0" y="843"/>
                </a:cxn>
                <a:cxn ang="0">
                  <a:pos x="1" y="843"/>
                </a:cxn>
                <a:cxn ang="0">
                  <a:pos x="6" y="843"/>
                </a:cxn>
                <a:cxn ang="0">
                  <a:pos x="12" y="842"/>
                </a:cxn>
                <a:cxn ang="0">
                  <a:pos x="21" y="841"/>
                </a:cxn>
                <a:cxn ang="0">
                  <a:pos x="30" y="840"/>
                </a:cxn>
                <a:cxn ang="0">
                  <a:pos x="43" y="838"/>
                </a:cxn>
                <a:cxn ang="0">
                  <a:pos x="56" y="835"/>
                </a:cxn>
                <a:cxn ang="0">
                  <a:pos x="71" y="831"/>
                </a:cxn>
                <a:cxn ang="0">
                  <a:pos x="87" y="826"/>
                </a:cxn>
                <a:cxn ang="0">
                  <a:pos x="105" y="821"/>
                </a:cxn>
                <a:cxn ang="0">
                  <a:pos x="123" y="814"/>
                </a:cxn>
                <a:cxn ang="0">
                  <a:pos x="141" y="806"/>
                </a:cxn>
                <a:cxn ang="0">
                  <a:pos x="159" y="797"/>
                </a:cxn>
                <a:cxn ang="0">
                  <a:pos x="179" y="786"/>
                </a:cxn>
                <a:cxn ang="0">
                  <a:pos x="197" y="774"/>
                </a:cxn>
                <a:cxn ang="0">
                  <a:pos x="215" y="760"/>
                </a:cxn>
                <a:cxn ang="0">
                  <a:pos x="215" y="20"/>
                </a:cxn>
              </a:cxnLst>
              <a:rect l="txL" t="txT" r="txR" b="txB"/>
              <a:pathLst>
                <a:path w="215" h="843">
                  <a:moveTo>
                    <a:pt x="215" y="20"/>
                  </a:moveTo>
                  <a:lnTo>
                    <a:pt x="214" y="19"/>
                  </a:lnTo>
                  <a:lnTo>
                    <a:pt x="211" y="18"/>
                  </a:lnTo>
                  <a:lnTo>
                    <a:pt x="205" y="15"/>
                  </a:lnTo>
                  <a:lnTo>
                    <a:pt x="197" y="12"/>
                  </a:lnTo>
                  <a:lnTo>
                    <a:pt x="187" y="9"/>
                  </a:lnTo>
                  <a:lnTo>
                    <a:pt x="176" y="6"/>
                  </a:lnTo>
                  <a:lnTo>
                    <a:pt x="163" y="4"/>
                  </a:lnTo>
                  <a:lnTo>
                    <a:pt x="149" y="1"/>
                  </a:lnTo>
                  <a:lnTo>
                    <a:pt x="133" y="0"/>
                  </a:lnTo>
                  <a:lnTo>
                    <a:pt x="115" y="0"/>
                  </a:lnTo>
                  <a:lnTo>
                    <a:pt x="98" y="1"/>
                  </a:lnTo>
                  <a:lnTo>
                    <a:pt x="79" y="5"/>
                  </a:lnTo>
                  <a:lnTo>
                    <a:pt x="60" y="10"/>
                  </a:lnTo>
                  <a:lnTo>
                    <a:pt x="40" y="18"/>
                  </a:lnTo>
                  <a:lnTo>
                    <a:pt x="21" y="27"/>
                  </a:lnTo>
                  <a:lnTo>
                    <a:pt x="0" y="40"/>
                  </a:lnTo>
                  <a:lnTo>
                    <a:pt x="0" y="843"/>
                  </a:lnTo>
                  <a:lnTo>
                    <a:pt x="1" y="843"/>
                  </a:lnTo>
                  <a:lnTo>
                    <a:pt x="6" y="843"/>
                  </a:lnTo>
                  <a:lnTo>
                    <a:pt x="12" y="842"/>
                  </a:lnTo>
                  <a:lnTo>
                    <a:pt x="21" y="841"/>
                  </a:lnTo>
                  <a:lnTo>
                    <a:pt x="30" y="840"/>
                  </a:lnTo>
                  <a:lnTo>
                    <a:pt x="43" y="838"/>
                  </a:lnTo>
                  <a:lnTo>
                    <a:pt x="56" y="835"/>
                  </a:lnTo>
                  <a:lnTo>
                    <a:pt x="71" y="831"/>
                  </a:lnTo>
                  <a:lnTo>
                    <a:pt x="87" y="826"/>
                  </a:lnTo>
                  <a:lnTo>
                    <a:pt x="105" y="821"/>
                  </a:lnTo>
                  <a:lnTo>
                    <a:pt x="123" y="814"/>
                  </a:lnTo>
                  <a:lnTo>
                    <a:pt x="141" y="806"/>
                  </a:lnTo>
                  <a:lnTo>
                    <a:pt x="159" y="797"/>
                  </a:lnTo>
                  <a:lnTo>
                    <a:pt x="179" y="786"/>
                  </a:lnTo>
                  <a:lnTo>
                    <a:pt x="197" y="774"/>
                  </a:lnTo>
                  <a:lnTo>
                    <a:pt x="215" y="760"/>
                  </a:lnTo>
                  <a:lnTo>
                    <a:pt x="215" y="20"/>
                  </a:lnTo>
                  <a:close/>
                </a:path>
              </a:pathLst>
            </a:custGeom>
            <a:solidFill>
              <a:srgbClr val="808080">
                <a:alpha val="100000"/>
              </a:srgbClr>
            </a:solidFill>
            <a:ln w="9525">
              <a:noFill/>
            </a:ln>
          </p:spPr>
          <p:txBody>
            <a:bodyPr/>
            <a:p>
              <a:endParaRPr lang="zh-CN" altLang="en-US"/>
            </a:p>
          </p:txBody>
        </p:sp>
        <p:sp>
          <p:nvSpPr>
            <p:cNvPr id="98421" name="Freeform 140"/>
            <p:cNvSpPr/>
            <p:nvPr/>
          </p:nvSpPr>
          <p:spPr>
            <a:xfrm>
              <a:off x="6087" y="13696"/>
              <a:ext cx="180" cy="685"/>
            </a:xfrm>
            <a:custGeom>
              <a:avLst/>
              <a:gdLst>
                <a:gd name="txL" fmla="*/ 0 w 180"/>
                <a:gd name="txT" fmla="*/ 0 h 685"/>
                <a:gd name="txR" fmla="*/ 180 w 180"/>
                <a:gd name="txB" fmla="*/ 685 h 685"/>
              </a:gdLst>
              <a:ahLst/>
              <a:cxnLst>
                <a:cxn ang="0">
                  <a:pos x="180" y="16"/>
                </a:cxn>
                <a:cxn ang="0">
                  <a:pos x="179" y="16"/>
                </a:cxn>
                <a:cxn ang="0">
                  <a:pos x="176" y="14"/>
                </a:cxn>
                <a:cxn ang="0">
                  <a:pos x="172" y="12"/>
                </a:cxn>
                <a:cxn ang="0">
                  <a:pos x="165" y="10"/>
                </a:cxn>
                <a:cxn ang="0">
                  <a:pos x="157" y="8"/>
                </a:cxn>
                <a:cxn ang="0">
                  <a:pos x="147" y="4"/>
                </a:cxn>
                <a:cxn ang="0">
                  <a:pos x="136" y="2"/>
                </a:cxn>
                <a:cxn ang="0">
                  <a:pos x="125" y="0"/>
                </a:cxn>
                <a:cxn ang="0">
                  <a:pos x="111" y="0"/>
                </a:cxn>
                <a:cxn ang="0">
                  <a:pos x="97" y="0"/>
                </a:cxn>
                <a:cxn ang="0">
                  <a:pos x="81" y="1"/>
                </a:cxn>
                <a:cxn ang="0">
                  <a:pos x="66" y="3"/>
                </a:cxn>
                <a:cxn ang="0">
                  <a:pos x="50" y="8"/>
                </a:cxn>
                <a:cxn ang="0">
                  <a:pos x="33" y="14"/>
                </a:cxn>
                <a:cxn ang="0">
                  <a:pos x="17" y="23"/>
                </a:cxn>
                <a:cxn ang="0">
                  <a:pos x="0" y="33"/>
                </a:cxn>
                <a:cxn ang="0">
                  <a:pos x="0" y="685"/>
                </a:cxn>
                <a:cxn ang="0">
                  <a:pos x="1" y="685"/>
                </a:cxn>
                <a:cxn ang="0">
                  <a:pos x="4" y="685"/>
                </a:cxn>
                <a:cxn ang="0">
                  <a:pos x="9" y="684"/>
                </a:cxn>
                <a:cxn ang="0">
                  <a:pos x="17" y="683"/>
                </a:cxn>
                <a:cxn ang="0">
                  <a:pos x="26" y="682"/>
                </a:cxn>
                <a:cxn ang="0">
                  <a:pos x="35" y="681"/>
                </a:cxn>
                <a:cxn ang="0">
                  <a:pos x="47" y="678"/>
                </a:cxn>
                <a:cxn ang="0">
                  <a:pos x="60" y="676"/>
                </a:cxn>
                <a:cxn ang="0">
                  <a:pos x="73" y="671"/>
                </a:cxn>
                <a:cxn ang="0">
                  <a:pos x="87" y="667"/>
                </a:cxn>
                <a:cxn ang="0">
                  <a:pos x="102" y="662"/>
                </a:cxn>
                <a:cxn ang="0">
                  <a:pos x="118" y="655"/>
                </a:cxn>
                <a:cxn ang="0">
                  <a:pos x="133" y="648"/>
                </a:cxn>
                <a:cxn ang="0">
                  <a:pos x="149" y="639"/>
                </a:cxn>
                <a:cxn ang="0">
                  <a:pos x="165" y="628"/>
                </a:cxn>
                <a:cxn ang="0">
                  <a:pos x="180" y="617"/>
                </a:cxn>
                <a:cxn ang="0">
                  <a:pos x="180" y="16"/>
                </a:cxn>
              </a:cxnLst>
              <a:rect l="txL" t="txT" r="txR" b="txB"/>
              <a:pathLst>
                <a:path w="180" h="685">
                  <a:moveTo>
                    <a:pt x="180" y="16"/>
                  </a:moveTo>
                  <a:lnTo>
                    <a:pt x="179" y="16"/>
                  </a:lnTo>
                  <a:lnTo>
                    <a:pt x="176" y="14"/>
                  </a:lnTo>
                  <a:lnTo>
                    <a:pt x="172" y="12"/>
                  </a:lnTo>
                  <a:lnTo>
                    <a:pt x="165" y="10"/>
                  </a:lnTo>
                  <a:lnTo>
                    <a:pt x="157" y="8"/>
                  </a:lnTo>
                  <a:lnTo>
                    <a:pt x="147" y="4"/>
                  </a:lnTo>
                  <a:lnTo>
                    <a:pt x="136" y="2"/>
                  </a:lnTo>
                  <a:lnTo>
                    <a:pt x="125" y="0"/>
                  </a:lnTo>
                  <a:lnTo>
                    <a:pt x="111" y="0"/>
                  </a:lnTo>
                  <a:lnTo>
                    <a:pt x="97" y="0"/>
                  </a:lnTo>
                  <a:lnTo>
                    <a:pt x="81" y="1"/>
                  </a:lnTo>
                  <a:lnTo>
                    <a:pt x="66" y="3"/>
                  </a:lnTo>
                  <a:lnTo>
                    <a:pt x="50" y="8"/>
                  </a:lnTo>
                  <a:lnTo>
                    <a:pt x="33" y="14"/>
                  </a:lnTo>
                  <a:lnTo>
                    <a:pt x="17" y="23"/>
                  </a:lnTo>
                  <a:lnTo>
                    <a:pt x="0" y="33"/>
                  </a:lnTo>
                  <a:lnTo>
                    <a:pt x="0" y="685"/>
                  </a:lnTo>
                  <a:lnTo>
                    <a:pt x="1" y="685"/>
                  </a:lnTo>
                  <a:lnTo>
                    <a:pt x="4" y="685"/>
                  </a:lnTo>
                  <a:lnTo>
                    <a:pt x="9" y="684"/>
                  </a:lnTo>
                  <a:lnTo>
                    <a:pt x="17" y="683"/>
                  </a:lnTo>
                  <a:lnTo>
                    <a:pt x="26" y="682"/>
                  </a:lnTo>
                  <a:lnTo>
                    <a:pt x="35" y="681"/>
                  </a:lnTo>
                  <a:lnTo>
                    <a:pt x="47" y="678"/>
                  </a:lnTo>
                  <a:lnTo>
                    <a:pt x="60" y="676"/>
                  </a:lnTo>
                  <a:lnTo>
                    <a:pt x="73" y="671"/>
                  </a:lnTo>
                  <a:lnTo>
                    <a:pt x="87" y="667"/>
                  </a:lnTo>
                  <a:lnTo>
                    <a:pt x="102" y="662"/>
                  </a:lnTo>
                  <a:lnTo>
                    <a:pt x="118" y="655"/>
                  </a:lnTo>
                  <a:lnTo>
                    <a:pt x="133" y="648"/>
                  </a:lnTo>
                  <a:lnTo>
                    <a:pt x="149" y="639"/>
                  </a:lnTo>
                  <a:lnTo>
                    <a:pt x="165" y="628"/>
                  </a:lnTo>
                  <a:lnTo>
                    <a:pt x="180" y="617"/>
                  </a:lnTo>
                  <a:lnTo>
                    <a:pt x="180" y="16"/>
                  </a:lnTo>
                  <a:close/>
                </a:path>
              </a:pathLst>
            </a:custGeom>
            <a:solidFill>
              <a:srgbClr val="808080">
                <a:alpha val="100000"/>
              </a:srgbClr>
            </a:solidFill>
            <a:ln w="9525">
              <a:noFill/>
            </a:ln>
          </p:spPr>
          <p:txBody>
            <a:bodyPr/>
            <a:p>
              <a:endParaRPr lang="zh-CN" altLang="en-US"/>
            </a:p>
          </p:txBody>
        </p:sp>
        <p:sp>
          <p:nvSpPr>
            <p:cNvPr id="98422" name="Freeform 141"/>
            <p:cNvSpPr/>
            <p:nvPr/>
          </p:nvSpPr>
          <p:spPr>
            <a:xfrm>
              <a:off x="6093" y="13704"/>
              <a:ext cx="146" cy="530"/>
            </a:xfrm>
            <a:custGeom>
              <a:avLst/>
              <a:gdLst>
                <a:gd name="txL" fmla="*/ 0 w 146"/>
                <a:gd name="txT" fmla="*/ 0 h 530"/>
                <a:gd name="txR" fmla="*/ 146 w 146"/>
                <a:gd name="txB" fmla="*/ 530 h 530"/>
              </a:gdLst>
              <a:ahLst/>
              <a:cxnLst>
                <a:cxn ang="0">
                  <a:pos x="146" y="14"/>
                </a:cxn>
                <a:cxn ang="0">
                  <a:pos x="143" y="12"/>
                </a:cxn>
                <a:cxn ang="0">
                  <a:pos x="134" y="8"/>
                </a:cxn>
                <a:cxn ang="0">
                  <a:pos x="120" y="4"/>
                </a:cxn>
                <a:cxn ang="0">
                  <a:pos x="101" y="1"/>
                </a:cxn>
                <a:cxn ang="0">
                  <a:pos x="79" y="0"/>
                </a:cxn>
                <a:cxn ang="0">
                  <a:pos x="54" y="3"/>
                </a:cxn>
                <a:cxn ang="0">
                  <a:pos x="27" y="11"/>
                </a:cxn>
                <a:cxn ang="0">
                  <a:pos x="0" y="27"/>
                </a:cxn>
                <a:cxn ang="0">
                  <a:pos x="0" y="530"/>
                </a:cxn>
                <a:cxn ang="0">
                  <a:pos x="3" y="530"/>
                </a:cxn>
                <a:cxn ang="0">
                  <a:pos x="14" y="529"/>
                </a:cxn>
                <a:cxn ang="0">
                  <a:pos x="29" y="526"/>
                </a:cxn>
                <a:cxn ang="0">
                  <a:pos x="49" y="521"/>
                </a:cxn>
                <a:cxn ang="0">
                  <a:pos x="71" y="514"/>
                </a:cxn>
                <a:cxn ang="0">
                  <a:pos x="96" y="505"/>
                </a:cxn>
                <a:cxn ang="0">
                  <a:pos x="121" y="492"/>
                </a:cxn>
                <a:cxn ang="0">
                  <a:pos x="146" y="475"/>
                </a:cxn>
                <a:cxn ang="0">
                  <a:pos x="146" y="14"/>
                </a:cxn>
              </a:cxnLst>
              <a:rect l="txL" t="txT" r="txR" b="txB"/>
              <a:pathLst>
                <a:path w="146" h="530">
                  <a:moveTo>
                    <a:pt x="146" y="14"/>
                  </a:moveTo>
                  <a:lnTo>
                    <a:pt x="143" y="12"/>
                  </a:lnTo>
                  <a:lnTo>
                    <a:pt x="134" y="8"/>
                  </a:lnTo>
                  <a:lnTo>
                    <a:pt x="120" y="4"/>
                  </a:lnTo>
                  <a:lnTo>
                    <a:pt x="101" y="1"/>
                  </a:lnTo>
                  <a:lnTo>
                    <a:pt x="79" y="0"/>
                  </a:lnTo>
                  <a:lnTo>
                    <a:pt x="54" y="3"/>
                  </a:lnTo>
                  <a:lnTo>
                    <a:pt x="27" y="11"/>
                  </a:lnTo>
                  <a:lnTo>
                    <a:pt x="0" y="27"/>
                  </a:lnTo>
                  <a:lnTo>
                    <a:pt x="0" y="530"/>
                  </a:lnTo>
                  <a:lnTo>
                    <a:pt x="3" y="530"/>
                  </a:lnTo>
                  <a:lnTo>
                    <a:pt x="14" y="529"/>
                  </a:lnTo>
                  <a:lnTo>
                    <a:pt x="29" y="526"/>
                  </a:lnTo>
                  <a:lnTo>
                    <a:pt x="49" y="521"/>
                  </a:lnTo>
                  <a:lnTo>
                    <a:pt x="71" y="514"/>
                  </a:lnTo>
                  <a:lnTo>
                    <a:pt x="96" y="505"/>
                  </a:lnTo>
                  <a:lnTo>
                    <a:pt x="121" y="492"/>
                  </a:lnTo>
                  <a:lnTo>
                    <a:pt x="146" y="475"/>
                  </a:lnTo>
                  <a:lnTo>
                    <a:pt x="146" y="14"/>
                  </a:lnTo>
                  <a:close/>
                </a:path>
              </a:pathLst>
            </a:custGeom>
            <a:solidFill>
              <a:srgbClr val="808080">
                <a:alpha val="100000"/>
              </a:srgbClr>
            </a:solidFill>
            <a:ln w="9525">
              <a:noFill/>
            </a:ln>
          </p:spPr>
          <p:txBody>
            <a:bodyPr/>
            <a:p>
              <a:endParaRPr lang="zh-CN" altLang="en-US"/>
            </a:p>
          </p:txBody>
        </p:sp>
        <p:sp>
          <p:nvSpPr>
            <p:cNvPr id="98423" name="Freeform 142"/>
            <p:cNvSpPr/>
            <p:nvPr/>
          </p:nvSpPr>
          <p:spPr>
            <a:xfrm>
              <a:off x="6101" y="13712"/>
              <a:ext cx="109" cy="373"/>
            </a:xfrm>
            <a:custGeom>
              <a:avLst/>
              <a:gdLst>
                <a:gd name="txL" fmla="*/ 0 w 109"/>
                <a:gd name="txT" fmla="*/ 0 h 373"/>
                <a:gd name="txR" fmla="*/ 109 w 109"/>
                <a:gd name="txB" fmla="*/ 373 h 373"/>
              </a:gdLst>
              <a:ahLst/>
              <a:cxnLst>
                <a:cxn ang="0">
                  <a:pos x="109" y="10"/>
                </a:cxn>
                <a:cxn ang="0">
                  <a:pos x="107" y="9"/>
                </a:cxn>
                <a:cxn ang="0">
                  <a:pos x="100" y="6"/>
                </a:cxn>
                <a:cxn ang="0">
                  <a:pos x="89" y="2"/>
                </a:cxn>
                <a:cxn ang="0">
                  <a:pos x="75" y="0"/>
                </a:cxn>
                <a:cxn ang="0">
                  <a:pos x="59" y="0"/>
                </a:cxn>
                <a:cxn ang="0">
                  <a:pos x="39" y="2"/>
                </a:cxn>
                <a:cxn ang="0">
                  <a:pos x="20" y="9"/>
                </a:cxn>
                <a:cxn ang="0">
                  <a:pos x="0" y="21"/>
                </a:cxn>
                <a:cxn ang="0">
                  <a:pos x="0" y="373"/>
                </a:cxn>
                <a:cxn ang="0">
                  <a:pos x="2" y="373"/>
                </a:cxn>
                <a:cxn ang="0">
                  <a:pos x="9" y="372"/>
                </a:cxn>
                <a:cxn ang="0">
                  <a:pos x="21" y="369"/>
                </a:cxn>
                <a:cxn ang="0">
                  <a:pos x="36" y="366"/>
                </a:cxn>
                <a:cxn ang="0">
                  <a:pos x="53" y="362"/>
                </a:cxn>
                <a:cxn ang="0">
                  <a:pos x="72" y="354"/>
                </a:cxn>
                <a:cxn ang="0">
                  <a:pos x="90" y="343"/>
                </a:cxn>
                <a:cxn ang="0">
                  <a:pos x="109" y="331"/>
                </a:cxn>
                <a:cxn ang="0">
                  <a:pos x="109" y="10"/>
                </a:cxn>
              </a:cxnLst>
              <a:rect l="txL" t="txT" r="txR" b="txB"/>
              <a:pathLst>
                <a:path w="109" h="373">
                  <a:moveTo>
                    <a:pt x="109" y="10"/>
                  </a:moveTo>
                  <a:lnTo>
                    <a:pt x="107" y="9"/>
                  </a:lnTo>
                  <a:lnTo>
                    <a:pt x="100" y="6"/>
                  </a:lnTo>
                  <a:lnTo>
                    <a:pt x="89" y="2"/>
                  </a:lnTo>
                  <a:lnTo>
                    <a:pt x="75" y="0"/>
                  </a:lnTo>
                  <a:lnTo>
                    <a:pt x="59" y="0"/>
                  </a:lnTo>
                  <a:lnTo>
                    <a:pt x="39" y="2"/>
                  </a:lnTo>
                  <a:lnTo>
                    <a:pt x="20" y="9"/>
                  </a:lnTo>
                  <a:lnTo>
                    <a:pt x="0" y="21"/>
                  </a:lnTo>
                  <a:lnTo>
                    <a:pt x="0" y="373"/>
                  </a:lnTo>
                  <a:lnTo>
                    <a:pt x="2" y="373"/>
                  </a:lnTo>
                  <a:lnTo>
                    <a:pt x="9" y="372"/>
                  </a:lnTo>
                  <a:lnTo>
                    <a:pt x="21" y="369"/>
                  </a:lnTo>
                  <a:lnTo>
                    <a:pt x="36" y="366"/>
                  </a:lnTo>
                  <a:lnTo>
                    <a:pt x="53" y="362"/>
                  </a:lnTo>
                  <a:lnTo>
                    <a:pt x="72" y="354"/>
                  </a:lnTo>
                  <a:lnTo>
                    <a:pt x="90" y="343"/>
                  </a:lnTo>
                  <a:lnTo>
                    <a:pt x="109" y="331"/>
                  </a:lnTo>
                  <a:lnTo>
                    <a:pt x="109" y="10"/>
                  </a:lnTo>
                  <a:close/>
                </a:path>
              </a:pathLst>
            </a:custGeom>
            <a:solidFill>
              <a:srgbClr val="808080">
                <a:alpha val="100000"/>
              </a:srgbClr>
            </a:solidFill>
            <a:ln w="9525">
              <a:noFill/>
            </a:ln>
          </p:spPr>
          <p:txBody>
            <a:bodyPr/>
            <a:p>
              <a:endParaRPr lang="zh-CN" altLang="en-US"/>
            </a:p>
          </p:txBody>
        </p:sp>
        <p:sp>
          <p:nvSpPr>
            <p:cNvPr id="98424" name="Freeform 143"/>
            <p:cNvSpPr/>
            <p:nvPr/>
          </p:nvSpPr>
          <p:spPr>
            <a:xfrm>
              <a:off x="6107" y="13721"/>
              <a:ext cx="75" cy="216"/>
            </a:xfrm>
            <a:custGeom>
              <a:avLst/>
              <a:gdLst>
                <a:gd name="txL" fmla="*/ 0 w 75"/>
                <a:gd name="txT" fmla="*/ 0 h 216"/>
                <a:gd name="txR" fmla="*/ 75 w 75"/>
                <a:gd name="txB" fmla="*/ 216 h 216"/>
              </a:gdLst>
              <a:ahLst/>
              <a:cxnLst>
                <a:cxn ang="0">
                  <a:pos x="75" y="6"/>
                </a:cxn>
                <a:cxn ang="0">
                  <a:pos x="73" y="5"/>
                </a:cxn>
                <a:cxn ang="0">
                  <a:pos x="69" y="4"/>
                </a:cxn>
                <a:cxn ang="0">
                  <a:pos x="61" y="2"/>
                </a:cxn>
                <a:cxn ang="0">
                  <a:pos x="52" y="0"/>
                </a:cxn>
                <a:cxn ang="0">
                  <a:pos x="41" y="0"/>
                </a:cxn>
                <a:cxn ang="0">
                  <a:pos x="28" y="1"/>
                </a:cxn>
                <a:cxn ang="0">
                  <a:pos x="14" y="6"/>
                </a:cxn>
                <a:cxn ang="0">
                  <a:pos x="0" y="14"/>
                </a:cxn>
                <a:cxn ang="0">
                  <a:pos x="0" y="216"/>
                </a:cxn>
                <a:cxn ang="0">
                  <a:pos x="2" y="216"/>
                </a:cxn>
                <a:cxn ang="0">
                  <a:pos x="7" y="215"/>
                </a:cxn>
                <a:cxn ang="0">
                  <a:pos x="15" y="214"/>
                </a:cxn>
                <a:cxn ang="0">
                  <a:pos x="25" y="211"/>
                </a:cxn>
                <a:cxn ang="0">
                  <a:pos x="37" y="208"/>
                </a:cxn>
                <a:cxn ang="0">
                  <a:pos x="50" y="203"/>
                </a:cxn>
                <a:cxn ang="0">
                  <a:pos x="63" y="195"/>
                </a:cxn>
                <a:cxn ang="0">
                  <a:pos x="75" y="187"/>
                </a:cxn>
                <a:cxn ang="0">
                  <a:pos x="75" y="6"/>
                </a:cxn>
              </a:cxnLst>
              <a:rect l="txL" t="txT" r="txR" b="txB"/>
              <a:pathLst>
                <a:path w="75" h="216">
                  <a:moveTo>
                    <a:pt x="75" y="6"/>
                  </a:moveTo>
                  <a:lnTo>
                    <a:pt x="73" y="5"/>
                  </a:lnTo>
                  <a:lnTo>
                    <a:pt x="69" y="4"/>
                  </a:lnTo>
                  <a:lnTo>
                    <a:pt x="61" y="2"/>
                  </a:lnTo>
                  <a:lnTo>
                    <a:pt x="52" y="0"/>
                  </a:lnTo>
                  <a:lnTo>
                    <a:pt x="41" y="0"/>
                  </a:lnTo>
                  <a:lnTo>
                    <a:pt x="28" y="1"/>
                  </a:lnTo>
                  <a:lnTo>
                    <a:pt x="14" y="6"/>
                  </a:lnTo>
                  <a:lnTo>
                    <a:pt x="0" y="14"/>
                  </a:lnTo>
                  <a:lnTo>
                    <a:pt x="0" y="216"/>
                  </a:lnTo>
                  <a:lnTo>
                    <a:pt x="2" y="216"/>
                  </a:lnTo>
                  <a:lnTo>
                    <a:pt x="7" y="215"/>
                  </a:lnTo>
                  <a:lnTo>
                    <a:pt x="15" y="214"/>
                  </a:lnTo>
                  <a:lnTo>
                    <a:pt x="25" y="211"/>
                  </a:lnTo>
                  <a:lnTo>
                    <a:pt x="37" y="208"/>
                  </a:lnTo>
                  <a:lnTo>
                    <a:pt x="50" y="203"/>
                  </a:lnTo>
                  <a:lnTo>
                    <a:pt x="63" y="195"/>
                  </a:lnTo>
                  <a:lnTo>
                    <a:pt x="75" y="187"/>
                  </a:lnTo>
                  <a:lnTo>
                    <a:pt x="75" y="6"/>
                  </a:lnTo>
                  <a:close/>
                </a:path>
              </a:pathLst>
            </a:custGeom>
            <a:solidFill>
              <a:srgbClr val="808080">
                <a:alpha val="100000"/>
              </a:srgbClr>
            </a:solidFill>
            <a:ln w="9525">
              <a:noFill/>
            </a:ln>
          </p:spPr>
          <p:txBody>
            <a:bodyPr/>
            <a:p>
              <a:endParaRPr lang="zh-CN" altLang="en-US"/>
            </a:p>
          </p:txBody>
        </p:sp>
        <p:sp>
          <p:nvSpPr>
            <p:cNvPr id="98425" name="Freeform 144"/>
            <p:cNvSpPr/>
            <p:nvPr/>
          </p:nvSpPr>
          <p:spPr>
            <a:xfrm>
              <a:off x="7013" y="14340"/>
              <a:ext cx="110" cy="111"/>
            </a:xfrm>
            <a:custGeom>
              <a:avLst/>
              <a:gdLst>
                <a:gd name="txL" fmla="*/ 0 w 110"/>
                <a:gd name="txT" fmla="*/ 0 h 111"/>
                <a:gd name="txR" fmla="*/ 110 w 110"/>
                <a:gd name="txB" fmla="*/ 111 h 111"/>
              </a:gdLst>
              <a:ahLst/>
              <a:cxnLst>
                <a:cxn ang="0">
                  <a:pos x="55" y="111"/>
                </a:cxn>
                <a:cxn ang="0">
                  <a:pos x="66" y="110"/>
                </a:cxn>
                <a:cxn ang="0">
                  <a:pos x="76" y="106"/>
                </a:cxn>
                <a:cxn ang="0">
                  <a:pos x="85" y="101"/>
                </a:cxn>
                <a:cxn ang="0">
                  <a:pos x="94" y="94"/>
                </a:cxn>
                <a:cxn ang="0">
                  <a:pos x="100" y="86"/>
                </a:cxn>
                <a:cxn ang="0">
                  <a:pos x="106" y="77"/>
                </a:cxn>
                <a:cxn ang="0">
                  <a:pos x="109" y="66"/>
                </a:cxn>
                <a:cxn ang="0">
                  <a:pos x="110" y="56"/>
                </a:cxn>
                <a:cxn ang="0">
                  <a:pos x="109" y="44"/>
                </a:cxn>
                <a:cxn ang="0">
                  <a:pos x="106" y="34"/>
                </a:cxn>
                <a:cxn ang="0">
                  <a:pos x="100" y="24"/>
                </a:cxn>
                <a:cxn ang="0">
                  <a:pos x="94" y="17"/>
                </a:cxn>
                <a:cxn ang="0">
                  <a:pos x="85" y="9"/>
                </a:cxn>
                <a:cxn ang="0">
                  <a:pos x="76" y="5"/>
                </a:cxn>
                <a:cxn ang="0">
                  <a:pos x="66" y="2"/>
                </a:cxn>
                <a:cxn ang="0">
                  <a:pos x="55" y="0"/>
                </a:cxn>
                <a:cxn ang="0">
                  <a:pos x="44" y="2"/>
                </a:cxn>
                <a:cxn ang="0">
                  <a:pos x="33" y="5"/>
                </a:cxn>
                <a:cxn ang="0">
                  <a:pos x="25" y="9"/>
                </a:cxn>
                <a:cxn ang="0">
                  <a:pos x="16" y="17"/>
                </a:cxn>
                <a:cxn ang="0">
                  <a:pos x="10" y="24"/>
                </a:cxn>
                <a:cxn ang="0">
                  <a:pos x="4" y="34"/>
                </a:cxn>
                <a:cxn ang="0">
                  <a:pos x="1" y="44"/>
                </a:cxn>
                <a:cxn ang="0">
                  <a:pos x="0" y="56"/>
                </a:cxn>
                <a:cxn ang="0">
                  <a:pos x="1" y="66"/>
                </a:cxn>
                <a:cxn ang="0">
                  <a:pos x="4" y="77"/>
                </a:cxn>
                <a:cxn ang="0">
                  <a:pos x="10" y="86"/>
                </a:cxn>
                <a:cxn ang="0">
                  <a:pos x="16" y="94"/>
                </a:cxn>
                <a:cxn ang="0">
                  <a:pos x="25" y="101"/>
                </a:cxn>
                <a:cxn ang="0">
                  <a:pos x="33" y="106"/>
                </a:cxn>
                <a:cxn ang="0">
                  <a:pos x="44" y="110"/>
                </a:cxn>
                <a:cxn ang="0">
                  <a:pos x="55" y="111"/>
                </a:cxn>
              </a:cxnLst>
              <a:rect l="txL" t="txT" r="txR" b="txB"/>
              <a:pathLst>
                <a:path w="110" h="111">
                  <a:moveTo>
                    <a:pt x="55" y="111"/>
                  </a:moveTo>
                  <a:lnTo>
                    <a:pt x="66" y="110"/>
                  </a:lnTo>
                  <a:lnTo>
                    <a:pt x="76" y="106"/>
                  </a:lnTo>
                  <a:lnTo>
                    <a:pt x="85" y="101"/>
                  </a:lnTo>
                  <a:lnTo>
                    <a:pt x="94" y="94"/>
                  </a:lnTo>
                  <a:lnTo>
                    <a:pt x="100" y="86"/>
                  </a:lnTo>
                  <a:lnTo>
                    <a:pt x="106" y="77"/>
                  </a:lnTo>
                  <a:lnTo>
                    <a:pt x="109" y="66"/>
                  </a:lnTo>
                  <a:lnTo>
                    <a:pt x="110" y="56"/>
                  </a:lnTo>
                  <a:lnTo>
                    <a:pt x="109" y="44"/>
                  </a:lnTo>
                  <a:lnTo>
                    <a:pt x="106" y="34"/>
                  </a:lnTo>
                  <a:lnTo>
                    <a:pt x="100" y="24"/>
                  </a:lnTo>
                  <a:lnTo>
                    <a:pt x="94" y="17"/>
                  </a:lnTo>
                  <a:lnTo>
                    <a:pt x="85" y="9"/>
                  </a:lnTo>
                  <a:lnTo>
                    <a:pt x="76" y="5"/>
                  </a:lnTo>
                  <a:lnTo>
                    <a:pt x="66" y="2"/>
                  </a:lnTo>
                  <a:lnTo>
                    <a:pt x="55" y="0"/>
                  </a:lnTo>
                  <a:lnTo>
                    <a:pt x="44" y="2"/>
                  </a:lnTo>
                  <a:lnTo>
                    <a:pt x="33" y="5"/>
                  </a:lnTo>
                  <a:lnTo>
                    <a:pt x="25" y="9"/>
                  </a:lnTo>
                  <a:lnTo>
                    <a:pt x="16" y="17"/>
                  </a:lnTo>
                  <a:lnTo>
                    <a:pt x="10" y="24"/>
                  </a:lnTo>
                  <a:lnTo>
                    <a:pt x="4" y="34"/>
                  </a:lnTo>
                  <a:lnTo>
                    <a:pt x="1" y="44"/>
                  </a:lnTo>
                  <a:lnTo>
                    <a:pt x="0" y="56"/>
                  </a:lnTo>
                  <a:lnTo>
                    <a:pt x="1" y="66"/>
                  </a:lnTo>
                  <a:lnTo>
                    <a:pt x="4" y="77"/>
                  </a:lnTo>
                  <a:lnTo>
                    <a:pt x="10" y="86"/>
                  </a:lnTo>
                  <a:lnTo>
                    <a:pt x="16" y="94"/>
                  </a:lnTo>
                  <a:lnTo>
                    <a:pt x="25" y="101"/>
                  </a:lnTo>
                  <a:lnTo>
                    <a:pt x="33" y="106"/>
                  </a:lnTo>
                  <a:lnTo>
                    <a:pt x="44" y="110"/>
                  </a:lnTo>
                  <a:lnTo>
                    <a:pt x="55" y="111"/>
                  </a:lnTo>
                  <a:close/>
                </a:path>
              </a:pathLst>
            </a:custGeom>
            <a:solidFill>
              <a:srgbClr val="808080">
                <a:alpha val="100000"/>
              </a:srgbClr>
            </a:solidFill>
            <a:ln w="9525">
              <a:noFill/>
            </a:ln>
          </p:spPr>
          <p:txBody>
            <a:bodyPr/>
            <a:p>
              <a:endParaRPr lang="zh-CN" altLang="en-US"/>
            </a:p>
          </p:txBody>
        </p:sp>
        <p:sp>
          <p:nvSpPr>
            <p:cNvPr id="98426" name="Freeform 145"/>
            <p:cNvSpPr/>
            <p:nvPr/>
          </p:nvSpPr>
          <p:spPr>
            <a:xfrm>
              <a:off x="6676" y="14343"/>
              <a:ext cx="55" cy="55"/>
            </a:xfrm>
            <a:custGeom>
              <a:avLst/>
              <a:gdLst>
                <a:gd name="txL" fmla="*/ 0 w 55"/>
                <a:gd name="txT" fmla="*/ 0 h 55"/>
                <a:gd name="txR" fmla="*/ 55 w 55"/>
                <a:gd name="txB" fmla="*/ 55 h 55"/>
              </a:gdLst>
              <a:ahLst/>
              <a:cxnLst>
                <a:cxn ang="0">
                  <a:pos x="27" y="55"/>
                </a:cxn>
                <a:cxn ang="0">
                  <a:pos x="38" y="53"/>
                </a:cxn>
                <a:cxn ang="0">
                  <a:pos x="48" y="46"/>
                </a:cxn>
                <a:cxn ang="0">
                  <a:pos x="53" y="37"/>
                </a:cxn>
                <a:cxn ang="0">
                  <a:pos x="55" y="27"/>
                </a:cxn>
                <a:cxn ang="0">
                  <a:pos x="53" y="16"/>
                </a:cxn>
                <a:cxn ang="0">
                  <a:pos x="48" y="7"/>
                </a:cxn>
                <a:cxn ang="0">
                  <a:pos x="38" y="2"/>
                </a:cxn>
                <a:cxn ang="0">
                  <a:pos x="27" y="0"/>
                </a:cxn>
                <a:cxn ang="0">
                  <a:pos x="16" y="2"/>
                </a:cxn>
                <a:cxn ang="0">
                  <a:pos x="8" y="7"/>
                </a:cxn>
                <a:cxn ang="0">
                  <a:pos x="2" y="16"/>
                </a:cxn>
                <a:cxn ang="0">
                  <a:pos x="0" y="27"/>
                </a:cxn>
                <a:cxn ang="0">
                  <a:pos x="2" y="37"/>
                </a:cxn>
                <a:cxn ang="0">
                  <a:pos x="8" y="46"/>
                </a:cxn>
                <a:cxn ang="0">
                  <a:pos x="16" y="53"/>
                </a:cxn>
                <a:cxn ang="0">
                  <a:pos x="27" y="55"/>
                </a:cxn>
              </a:cxnLst>
              <a:rect l="txL" t="txT" r="txR" b="txB"/>
              <a:pathLst>
                <a:path w="55" h="55">
                  <a:moveTo>
                    <a:pt x="27" y="55"/>
                  </a:moveTo>
                  <a:lnTo>
                    <a:pt x="38" y="53"/>
                  </a:lnTo>
                  <a:lnTo>
                    <a:pt x="48" y="46"/>
                  </a:lnTo>
                  <a:lnTo>
                    <a:pt x="53" y="37"/>
                  </a:lnTo>
                  <a:lnTo>
                    <a:pt x="55" y="27"/>
                  </a:lnTo>
                  <a:lnTo>
                    <a:pt x="53" y="16"/>
                  </a:lnTo>
                  <a:lnTo>
                    <a:pt x="48" y="7"/>
                  </a:lnTo>
                  <a:lnTo>
                    <a:pt x="38" y="2"/>
                  </a:lnTo>
                  <a:lnTo>
                    <a:pt x="27" y="0"/>
                  </a:lnTo>
                  <a:lnTo>
                    <a:pt x="16" y="2"/>
                  </a:lnTo>
                  <a:lnTo>
                    <a:pt x="8" y="7"/>
                  </a:lnTo>
                  <a:lnTo>
                    <a:pt x="2" y="16"/>
                  </a:lnTo>
                  <a:lnTo>
                    <a:pt x="0" y="27"/>
                  </a:lnTo>
                  <a:lnTo>
                    <a:pt x="2" y="37"/>
                  </a:lnTo>
                  <a:lnTo>
                    <a:pt x="8" y="46"/>
                  </a:lnTo>
                  <a:lnTo>
                    <a:pt x="16" y="53"/>
                  </a:lnTo>
                  <a:lnTo>
                    <a:pt x="27" y="55"/>
                  </a:lnTo>
                  <a:close/>
                </a:path>
              </a:pathLst>
            </a:custGeom>
            <a:solidFill>
              <a:srgbClr val="808080">
                <a:alpha val="100000"/>
              </a:srgbClr>
            </a:solidFill>
            <a:ln w="9525">
              <a:noFill/>
            </a:ln>
          </p:spPr>
          <p:txBody>
            <a:bodyPr/>
            <a:p>
              <a:endParaRPr lang="zh-CN" altLang="en-US"/>
            </a:p>
          </p:txBody>
        </p:sp>
        <p:sp>
          <p:nvSpPr>
            <p:cNvPr id="98427" name="Freeform 146"/>
            <p:cNvSpPr/>
            <p:nvPr/>
          </p:nvSpPr>
          <p:spPr>
            <a:xfrm>
              <a:off x="6770" y="14345"/>
              <a:ext cx="55" cy="55"/>
            </a:xfrm>
            <a:custGeom>
              <a:avLst/>
              <a:gdLst>
                <a:gd name="txL" fmla="*/ 0 w 55"/>
                <a:gd name="txT" fmla="*/ 0 h 55"/>
                <a:gd name="txR" fmla="*/ 55 w 55"/>
                <a:gd name="txB" fmla="*/ 55 h 55"/>
              </a:gdLst>
              <a:ahLst/>
              <a:cxnLst>
                <a:cxn ang="0">
                  <a:pos x="28" y="55"/>
                </a:cxn>
                <a:cxn ang="0">
                  <a:pos x="39" y="53"/>
                </a:cxn>
                <a:cxn ang="0">
                  <a:pos x="47" y="47"/>
                </a:cxn>
                <a:cxn ang="0">
                  <a:pos x="53" y="39"/>
                </a:cxn>
                <a:cxn ang="0">
                  <a:pos x="55" y="28"/>
                </a:cxn>
                <a:cxn ang="0">
                  <a:pos x="53" y="17"/>
                </a:cxn>
                <a:cxn ang="0">
                  <a:pos x="47" y="8"/>
                </a:cxn>
                <a:cxn ang="0">
                  <a:pos x="39" y="2"/>
                </a:cxn>
                <a:cxn ang="0">
                  <a:pos x="28" y="0"/>
                </a:cxn>
                <a:cxn ang="0">
                  <a:pos x="17" y="2"/>
                </a:cxn>
                <a:cxn ang="0">
                  <a:pos x="9" y="8"/>
                </a:cxn>
                <a:cxn ang="0">
                  <a:pos x="2" y="17"/>
                </a:cxn>
                <a:cxn ang="0">
                  <a:pos x="0" y="28"/>
                </a:cxn>
                <a:cxn ang="0">
                  <a:pos x="2" y="39"/>
                </a:cxn>
                <a:cxn ang="0">
                  <a:pos x="9" y="47"/>
                </a:cxn>
                <a:cxn ang="0">
                  <a:pos x="17" y="53"/>
                </a:cxn>
                <a:cxn ang="0">
                  <a:pos x="28" y="55"/>
                </a:cxn>
              </a:cxnLst>
              <a:rect l="txL" t="txT" r="txR" b="txB"/>
              <a:pathLst>
                <a:path w="55" h="55">
                  <a:moveTo>
                    <a:pt x="28" y="55"/>
                  </a:moveTo>
                  <a:lnTo>
                    <a:pt x="39" y="53"/>
                  </a:lnTo>
                  <a:lnTo>
                    <a:pt x="47" y="47"/>
                  </a:lnTo>
                  <a:lnTo>
                    <a:pt x="53" y="39"/>
                  </a:lnTo>
                  <a:lnTo>
                    <a:pt x="55" y="28"/>
                  </a:lnTo>
                  <a:lnTo>
                    <a:pt x="53" y="17"/>
                  </a:lnTo>
                  <a:lnTo>
                    <a:pt x="47" y="8"/>
                  </a:lnTo>
                  <a:lnTo>
                    <a:pt x="39" y="2"/>
                  </a:lnTo>
                  <a:lnTo>
                    <a:pt x="28" y="0"/>
                  </a:lnTo>
                  <a:lnTo>
                    <a:pt x="17" y="2"/>
                  </a:lnTo>
                  <a:lnTo>
                    <a:pt x="9" y="8"/>
                  </a:lnTo>
                  <a:lnTo>
                    <a:pt x="2" y="17"/>
                  </a:lnTo>
                  <a:lnTo>
                    <a:pt x="0" y="28"/>
                  </a:lnTo>
                  <a:lnTo>
                    <a:pt x="2" y="39"/>
                  </a:lnTo>
                  <a:lnTo>
                    <a:pt x="9" y="47"/>
                  </a:lnTo>
                  <a:lnTo>
                    <a:pt x="17" y="53"/>
                  </a:lnTo>
                  <a:lnTo>
                    <a:pt x="28" y="55"/>
                  </a:lnTo>
                  <a:close/>
                </a:path>
              </a:pathLst>
            </a:custGeom>
            <a:solidFill>
              <a:srgbClr val="808080">
                <a:alpha val="100000"/>
              </a:srgbClr>
            </a:solidFill>
            <a:ln w="9525">
              <a:noFill/>
            </a:ln>
          </p:spPr>
          <p:txBody>
            <a:bodyPr/>
            <a:p>
              <a:endParaRPr lang="zh-CN" altLang="en-US"/>
            </a:p>
          </p:txBody>
        </p:sp>
        <p:sp>
          <p:nvSpPr>
            <p:cNvPr id="98428" name="Freeform 147"/>
            <p:cNvSpPr/>
            <p:nvPr/>
          </p:nvSpPr>
          <p:spPr>
            <a:xfrm>
              <a:off x="6401" y="13591"/>
              <a:ext cx="156" cy="752"/>
            </a:xfrm>
            <a:custGeom>
              <a:avLst/>
              <a:gdLst>
                <a:gd name="txL" fmla="*/ 0 w 156"/>
                <a:gd name="txT" fmla="*/ 0 h 752"/>
                <a:gd name="txR" fmla="*/ 156 w 156"/>
                <a:gd name="txB" fmla="*/ 752 h 752"/>
              </a:gdLst>
              <a:ahLst/>
              <a:cxnLst>
                <a:cxn ang="0">
                  <a:pos x="48" y="15"/>
                </a:cxn>
                <a:cxn ang="0">
                  <a:pos x="44" y="30"/>
                </a:cxn>
                <a:cxn ang="0">
                  <a:pos x="33" y="73"/>
                </a:cxn>
                <a:cxn ang="0">
                  <a:pos x="19" y="140"/>
                </a:cxn>
                <a:cxn ang="0">
                  <a:pos x="7" y="229"/>
                </a:cxn>
                <a:cxn ang="0">
                  <a:pos x="0" y="337"/>
                </a:cxn>
                <a:cxn ang="0">
                  <a:pos x="1" y="462"/>
                </a:cxn>
                <a:cxn ang="0">
                  <a:pos x="14" y="602"/>
                </a:cxn>
                <a:cxn ang="0">
                  <a:pos x="43" y="752"/>
                </a:cxn>
                <a:cxn ang="0">
                  <a:pos x="150" y="746"/>
                </a:cxn>
                <a:cxn ang="0">
                  <a:pos x="146" y="724"/>
                </a:cxn>
                <a:cxn ang="0">
                  <a:pos x="135" y="663"/>
                </a:cxn>
                <a:cxn ang="0">
                  <a:pos x="123" y="574"/>
                </a:cxn>
                <a:cxn ang="0">
                  <a:pos x="111" y="463"/>
                </a:cxn>
                <a:cxn ang="0">
                  <a:pos x="104" y="342"/>
                </a:cxn>
                <a:cxn ang="0">
                  <a:pos x="107" y="220"/>
                </a:cxn>
                <a:cxn ang="0">
                  <a:pos x="124" y="106"/>
                </a:cxn>
                <a:cxn ang="0">
                  <a:pos x="156" y="9"/>
                </a:cxn>
                <a:cxn ang="0">
                  <a:pos x="156" y="8"/>
                </a:cxn>
                <a:cxn ang="0">
                  <a:pos x="156" y="6"/>
                </a:cxn>
                <a:cxn ang="0">
                  <a:pos x="154" y="4"/>
                </a:cxn>
                <a:cxn ang="0">
                  <a:pos x="147" y="0"/>
                </a:cxn>
                <a:cxn ang="0">
                  <a:pos x="134" y="0"/>
                </a:cxn>
                <a:cxn ang="0">
                  <a:pos x="115" y="1"/>
                </a:cxn>
                <a:cxn ang="0">
                  <a:pos x="87" y="7"/>
                </a:cxn>
                <a:cxn ang="0">
                  <a:pos x="48" y="15"/>
                </a:cxn>
              </a:cxnLst>
              <a:rect l="txL" t="txT" r="txR" b="txB"/>
              <a:pathLst>
                <a:path w="156" h="752">
                  <a:moveTo>
                    <a:pt x="48" y="15"/>
                  </a:moveTo>
                  <a:lnTo>
                    <a:pt x="44" y="30"/>
                  </a:lnTo>
                  <a:lnTo>
                    <a:pt x="33" y="73"/>
                  </a:lnTo>
                  <a:lnTo>
                    <a:pt x="19" y="140"/>
                  </a:lnTo>
                  <a:lnTo>
                    <a:pt x="7" y="229"/>
                  </a:lnTo>
                  <a:lnTo>
                    <a:pt x="0" y="337"/>
                  </a:lnTo>
                  <a:lnTo>
                    <a:pt x="1" y="462"/>
                  </a:lnTo>
                  <a:lnTo>
                    <a:pt x="14" y="602"/>
                  </a:lnTo>
                  <a:lnTo>
                    <a:pt x="43" y="752"/>
                  </a:lnTo>
                  <a:lnTo>
                    <a:pt x="150" y="746"/>
                  </a:lnTo>
                  <a:lnTo>
                    <a:pt x="146" y="724"/>
                  </a:lnTo>
                  <a:lnTo>
                    <a:pt x="135" y="663"/>
                  </a:lnTo>
                  <a:lnTo>
                    <a:pt x="123" y="574"/>
                  </a:lnTo>
                  <a:lnTo>
                    <a:pt x="111" y="463"/>
                  </a:lnTo>
                  <a:lnTo>
                    <a:pt x="104" y="342"/>
                  </a:lnTo>
                  <a:lnTo>
                    <a:pt x="107" y="220"/>
                  </a:lnTo>
                  <a:lnTo>
                    <a:pt x="124" y="106"/>
                  </a:lnTo>
                  <a:lnTo>
                    <a:pt x="156" y="9"/>
                  </a:lnTo>
                  <a:lnTo>
                    <a:pt x="156" y="8"/>
                  </a:lnTo>
                  <a:lnTo>
                    <a:pt x="156" y="6"/>
                  </a:lnTo>
                  <a:lnTo>
                    <a:pt x="154" y="4"/>
                  </a:lnTo>
                  <a:lnTo>
                    <a:pt x="147" y="0"/>
                  </a:lnTo>
                  <a:lnTo>
                    <a:pt x="134" y="0"/>
                  </a:lnTo>
                  <a:lnTo>
                    <a:pt x="115" y="1"/>
                  </a:lnTo>
                  <a:lnTo>
                    <a:pt x="87" y="7"/>
                  </a:lnTo>
                  <a:lnTo>
                    <a:pt x="48" y="15"/>
                  </a:lnTo>
                  <a:close/>
                </a:path>
              </a:pathLst>
            </a:custGeom>
            <a:solidFill>
              <a:srgbClr val="808080">
                <a:alpha val="100000"/>
              </a:srgbClr>
            </a:solidFill>
            <a:ln w="9525">
              <a:noFill/>
            </a:ln>
          </p:spPr>
          <p:txBody>
            <a:bodyPr/>
            <a:p>
              <a:endParaRPr lang="zh-CN" altLang="en-US"/>
            </a:p>
          </p:txBody>
        </p:sp>
        <p:sp>
          <p:nvSpPr>
            <p:cNvPr id="98429" name="Freeform 148"/>
            <p:cNvSpPr/>
            <p:nvPr/>
          </p:nvSpPr>
          <p:spPr>
            <a:xfrm>
              <a:off x="7205" y="13498"/>
              <a:ext cx="212" cy="839"/>
            </a:xfrm>
            <a:custGeom>
              <a:avLst/>
              <a:gdLst>
                <a:gd name="txL" fmla="*/ 0 w 212"/>
                <a:gd name="txT" fmla="*/ 0 h 839"/>
                <a:gd name="txR" fmla="*/ 212 w 212"/>
                <a:gd name="txB" fmla="*/ 839 h 839"/>
              </a:gdLst>
              <a:ahLst/>
              <a:cxnLst>
                <a:cxn ang="0">
                  <a:pos x="212" y="6"/>
                </a:cxn>
                <a:cxn ang="0">
                  <a:pos x="206" y="11"/>
                </a:cxn>
                <a:cxn ang="0">
                  <a:pos x="192" y="33"/>
                </a:cxn>
                <a:cxn ang="0">
                  <a:pos x="174" y="77"/>
                </a:cxn>
                <a:cxn ang="0">
                  <a:pos x="156" y="148"/>
                </a:cxn>
                <a:cxn ang="0">
                  <a:pos x="141" y="254"/>
                </a:cxn>
                <a:cxn ang="0">
                  <a:pos x="133" y="401"/>
                </a:cxn>
                <a:cxn ang="0">
                  <a:pos x="137" y="593"/>
                </a:cxn>
                <a:cxn ang="0">
                  <a:pos x="158" y="839"/>
                </a:cxn>
                <a:cxn ang="0">
                  <a:pos x="38" y="839"/>
                </a:cxn>
                <a:cxn ang="0">
                  <a:pos x="34" y="814"/>
                </a:cxn>
                <a:cxn ang="0">
                  <a:pos x="24" y="746"/>
                </a:cxn>
                <a:cxn ang="0">
                  <a:pos x="12" y="645"/>
                </a:cxn>
                <a:cxn ang="0">
                  <a:pos x="3" y="521"/>
                </a:cxn>
                <a:cxn ang="0">
                  <a:pos x="0" y="384"/>
                </a:cxn>
                <a:cxn ang="0">
                  <a:pos x="6" y="244"/>
                </a:cxn>
                <a:cxn ang="0">
                  <a:pos x="29" y="114"/>
                </a:cxn>
                <a:cxn ang="0">
                  <a:pos x="68" y="0"/>
                </a:cxn>
                <a:cxn ang="0">
                  <a:pos x="212" y="6"/>
                </a:cxn>
              </a:cxnLst>
              <a:rect l="txL" t="txT" r="txR" b="txB"/>
              <a:pathLst>
                <a:path w="212" h="839">
                  <a:moveTo>
                    <a:pt x="212" y="6"/>
                  </a:moveTo>
                  <a:lnTo>
                    <a:pt x="206" y="11"/>
                  </a:lnTo>
                  <a:lnTo>
                    <a:pt x="192" y="33"/>
                  </a:lnTo>
                  <a:lnTo>
                    <a:pt x="174" y="77"/>
                  </a:lnTo>
                  <a:lnTo>
                    <a:pt x="156" y="148"/>
                  </a:lnTo>
                  <a:lnTo>
                    <a:pt x="141" y="254"/>
                  </a:lnTo>
                  <a:lnTo>
                    <a:pt x="133" y="401"/>
                  </a:lnTo>
                  <a:lnTo>
                    <a:pt x="137" y="593"/>
                  </a:lnTo>
                  <a:lnTo>
                    <a:pt x="158" y="839"/>
                  </a:lnTo>
                  <a:lnTo>
                    <a:pt x="38" y="839"/>
                  </a:lnTo>
                  <a:lnTo>
                    <a:pt x="34" y="814"/>
                  </a:lnTo>
                  <a:lnTo>
                    <a:pt x="24" y="746"/>
                  </a:lnTo>
                  <a:lnTo>
                    <a:pt x="12" y="645"/>
                  </a:lnTo>
                  <a:lnTo>
                    <a:pt x="3" y="521"/>
                  </a:lnTo>
                  <a:lnTo>
                    <a:pt x="0" y="384"/>
                  </a:lnTo>
                  <a:lnTo>
                    <a:pt x="6" y="244"/>
                  </a:lnTo>
                  <a:lnTo>
                    <a:pt x="29" y="114"/>
                  </a:lnTo>
                  <a:lnTo>
                    <a:pt x="68" y="0"/>
                  </a:lnTo>
                  <a:lnTo>
                    <a:pt x="212" y="6"/>
                  </a:lnTo>
                  <a:close/>
                </a:path>
              </a:pathLst>
            </a:custGeom>
            <a:solidFill>
              <a:srgbClr val="808080">
                <a:alpha val="100000"/>
              </a:srgbClr>
            </a:solidFill>
            <a:ln w="9525">
              <a:noFill/>
            </a:ln>
          </p:spPr>
          <p:txBody>
            <a:bodyPr/>
            <a:p>
              <a:endParaRPr lang="zh-CN" altLang="en-US"/>
            </a:p>
          </p:txBody>
        </p:sp>
        <p:sp>
          <p:nvSpPr>
            <p:cNvPr id="98430" name="Freeform 149"/>
            <p:cNvSpPr/>
            <p:nvPr/>
          </p:nvSpPr>
          <p:spPr>
            <a:xfrm>
              <a:off x="6406" y="13636"/>
              <a:ext cx="137" cy="656"/>
            </a:xfrm>
            <a:custGeom>
              <a:avLst/>
              <a:gdLst>
                <a:gd name="txL" fmla="*/ 0 w 137"/>
                <a:gd name="txT" fmla="*/ 0 h 656"/>
                <a:gd name="txR" fmla="*/ 137 w 137"/>
                <a:gd name="txB" fmla="*/ 656 h 656"/>
              </a:gdLst>
              <a:ahLst/>
              <a:cxnLst>
                <a:cxn ang="0">
                  <a:pos x="43" y="12"/>
                </a:cxn>
                <a:cxn ang="0">
                  <a:pos x="39" y="25"/>
                </a:cxn>
                <a:cxn ang="0">
                  <a:pos x="30" y="62"/>
                </a:cxn>
                <a:cxn ang="0">
                  <a:pos x="19" y="122"/>
                </a:cxn>
                <a:cxn ang="0">
                  <a:pos x="7" y="199"/>
                </a:cxn>
                <a:cxn ang="0">
                  <a:pos x="0" y="294"/>
                </a:cxn>
                <a:cxn ang="0">
                  <a:pos x="1" y="403"/>
                </a:cxn>
                <a:cxn ang="0">
                  <a:pos x="12" y="524"/>
                </a:cxn>
                <a:cxn ang="0">
                  <a:pos x="38" y="656"/>
                </a:cxn>
                <a:cxn ang="0">
                  <a:pos x="132" y="650"/>
                </a:cxn>
                <a:cxn ang="0">
                  <a:pos x="127" y="631"/>
                </a:cxn>
                <a:cxn ang="0">
                  <a:pos x="119" y="578"/>
                </a:cxn>
                <a:cxn ang="0">
                  <a:pos x="107" y="499"/>
                </a:cxn>
                <a:cxn ang="0">
                  <a:pos x="97" y="403"/>
                </a:cxn>
                <a:cxn ang="0">
                  <a:pos x="92" y="297"/>
                </a:cxn>
                <a:cxn ang="0">
                  <a:pos x="94" y="192"/>
                </a:cxn>
                <a:cxn ang="0">
                  <a:pos x="108" y="91"/>
                </a:cxn>
                <a:cxn ang="0">
                  <a:pos x="137" y="7"/>
                </a:cxn>
                <a:cxn ang="0">
                  <a:pos x="137" y="6"/>
                </a:cxn>
                <a:cxn ang="0">
                  <a:pos x="137" y="4"/>
                </a:cxn>
                <a:cxn ang="0">
                  <a:pos x="135" y="2"/>
                </a:cxn>
                <a:cxn ang="0">
                  <a:pos x="129" y="0"/>
                </a:cxn>
                <a:cxn ang="0">
                  <a:pos x="119" y="0"/>
                </a:cxn>
                <a:cxn ang="0">
                  <a:pos x="101" y="1"/>
                </a:cxn>
                <a:cxn ang="0">
                  <a:pos x="77" y="5"/>
                </a:cxn>
                <a:cxn ang="0">
                  <a:pos x="43" y="12"/>
                </a:cxn>
              </a:cxnLst>
              <a:rect l="txL" t="txT" r="txR" b="txB"/>
              <a:pathLst>
                <a:path w="137" h="656">
                  <a:moveTo>
                    <a:pt x="43" y="12"/>
                  </a:moveTo>
                  <a:lnTo>
                    <a:pt x="39" y="25"/>
                  </a:lnTo>
                  <a:lnTo>
                    <a:pt x="30" y="62"/>
                  </a:lnTo>
                  <a:lnTo>
                    <a:pt x="19" y="122"/>
                  </a:lnTo>
                  <a:lnTo>
                    <a:pt x="7" y="199"/>
                  </a:lnTo>
                  <a:lnTo>
                    <a:pt x="0" y="294"/>
                  </a:lnTo>
                  <a:lnTo>
                    <a:pt x="1" y="403"/>
                  </a:lnTo>
                  <a:lnTo>
                    <a:pt x="12" y="524"/>
                  </a:lnTo>
                  <a:lnTo>
                    <a:pt x="38" y="656"/>
                  </a:lnTo>
                  <a:lnTo>
                    <a:pt x="132" y="650"/>
                  </a:lnTo>
                  <a:lnTo>
                    <a:pt x="127" y="631"/>
                  </a:lnTo>
                  <a:lnTo>
                    <a:pt x="119" y="578"/>
                  </a:lnTo>
                  <a:lnTo>
                    <a:pt x="107" y="499"/>
                  </a:lnTo>
                  <a:lnTo>
                    <a:pt x="97" y="403"/>
                  </a:lnTo>
                  <a:lnTo>
                    <a:pt x="92" y="297"/>
                  </a:lnTo>
                  <a:lnTo>
                    <a:pt x="94" y="192"/>
                  </a:lnTo>
                  <a:lnTo>
                    <a:pt x="108" y="91"/>
                  </a:lnTo>
                  <a:lnTo>
                    <a:pt x="137" y="7"/>
                  </a:lnTo>
                  <a:lnTo>
                    <a:pt x="137" y="6"/>
                  </a:lnTo>
                  <a:lnTo>
                    <a:pt x="137" y="4"/>
                  </a:lnTo>
                  <a:lnTo>
                    <a:pt x="135" y="2"/>
                  </a:lnTo>
                  <a:lnTo>
                    <a:pt x="129" y="0"/>
                  </a:lnTo>
                  <a:lnTo>
                    <a:pt x="119" y="0"/>
                  </a:lnTo>
                  <a:lnTo>
                    <a:pt x="101" y="1"/>
                  </a:lnTo>
                  <a:lnTo>
                    <a:pt x="77" y="5"/>
                  </a:lnTo>
                  <a:lnTo>
                    <a:pt x="43" y="12"/>
                  </a:lnTo>
                  <a:close/>
                </a:path>
              </a:pathLst>
            </a:custGeom>
            <a:solidFill>
              <a:srgbClr val="808080">
                <a:alpha val="100000"/>
              </a:srgbClr>
            </a:solidFill>
            <a:ln w="9525">
              <a:noFill/>
            </a:ln>
          </p:spPr>
          <p:txBody>
            <a:bodyPr/>
            <a:p>
              <a:endParaRPr lang="zh-CN" altLang="en-US"/>
            </a:p>
          </p:txBody>
        </p:sp>
        <p:sp>
          <p:nvSpPr>
            <p:cNvPr id="98431" name="Freeform 150"/>
            <p:cNvSpPr/>
            <p:nvPr/>
          </p:nvSpPr>
          <p:spPr>
            <a:xfrm>
              <a:off x="6412" y="13680"/>
              <a:ext cx="116" cy="560"/>
            </a:xfrm>
            <a:custGeom>
              <a:avLst/>
              <a:gdLst>
                <a:gd name="txL" fmla="*/ 0 w 116"/>
                <a:gd name="txT" fmla="*/ 0 h 560"/>
                <a:gd name="txR" fmla="*/ 116 w 116"/>
                <a:gd name="txB" fmla="*/ 560 h 560"/>
              </a:gdLst>
              <a:ahLst/>
              <a:cxnLst>
                <a:cxn ang="0">
                  <a:pos x="36" y="11"/>
                </a:cxn>
                <a:cxn ang="0">
                  <a:pos x="33" y="21"/>
                </a:cxn>
                <a:cxn ang="0">
                  <a:pos x="24" y="53"/>
                </a:cxn>
                <a:cxn ang="0">
                  <a:pos x="15" y="103"/>
                </a:cxn>
                <a:cxn ang="0">
                  <a:pos x="5" y="169"/>
                </a:cxn>
                <a:cxn ang="0">
                  <a:pos x="0" y="250"/>
                </a:cxn>
                <a:cxn ang="0">
                  <a:pos x="1" y="344"/>
                </a:cxn>
                <a:cxn ang="0">
                  <a:pos x="10" y="448"/>
                </a:cxn>
                <a:cxn ang="0">
                  <a:pos x="32" y="560"/>
                </a:cxn>
                <a:cxn ang="0">
                  <a:pos x="112" y="555"/>
                </a:cxn>
                <a:cxn ang="0">
                  <a:pos x="108" y="538"/>
                </a:cxn>
                <a:cxn ang="0">
                  <a:pos x="101" y="493"/>
                </a:cxn>
                <a:cxn ang="0">
                  <a:pos x="91" y="426"/>
                </a:cxn>
                <a:cxn ang="0">
                  <a:pos x="82" y="344"/>
                </a:cxn>
                <a:cxn ang="0">
                  <a:pos x="77" y="255"/>
                </a:cxn>
                <a:cxn ang="0">
                  <a:pos x="79" y="164"/>
                </a:cxn>
                <a:cxn ang="0">
                  <a:pos x="91" y="79"/>
                </a:cxn>
                <a:cxn ang="0">
                  <a:pos x="116" y="6"/>
                </a:cxn>
                <a:cxn ang="0">
                  <a:pos x="116" y="5"/>
                </a:cxn>
                <a:cxn ang="0">
                  <a:pos x="116" y="4"/>
                </a:cxn>
                <a:cxn ang="0">
                  <a:pos x="114" y="2"/>
                </a:cxn>
                <a:cxn ang="0">
                  <a:pos x="109" y="0"/>
                </a:cxn>
                <a:cxn ang="0">
                  <a:pos x="100" y="0"/>
                </a:cxn>
                <a:cxn ang="0">
                  <a:pos x="86" y="1"/>
                </a:cxn>
                <a:cxn ang="0">
                  <a:pos x="65" y="4"/>
                </a:cxn>
                <a:cxn ang="0">
                  <a:pos x="36" y="11"/>
                </a:cxn>
              </a:cxnLst>
              <a:rect l="txL" t="txT" r="txR" b="txB"/>
              <a:pathLst>
                <a:path w="116" h="560">
                  <a:moveTo>
                    <a:pt x="36" y="11"/>
                  </a:moveTo>
                  <a:lnTo>
                    <a:pt x="33" y="21"/>
                  </a:lnTo>
                  <a:lnTo>
                    <a:pt x="24" y="53"/>
                  </a:lnTo>
                  <a:lnTo>
                    <a:pt x="15" y="103"/>
                  </a:lnTo>
                  <a:lnTo>
                    <a:pt x="5" y="169"/>
                  </a:lnTo>
                  <a:lnTo>
                    <a:pt x="0" y="250"/>
                  </a:lnTo>
                  <a:lnTo>
                    <a:pt x="1" y="344"/>
                  </a:lnTo>
                  <a:lnTo>
                    <a:pt x="10" y="448"/>
                  </a:lnTo>
                  <a:lnTo>
                    <a:pt x="32" y="560"/>
                  </a:lnTo>
                  <a:lnTo>
                    <a:pt x="112" y="555"/>
                  </a:lnTo>
                  <a:lnTo>
                    <a:pt x="108" y="538"/>
                  </a:lnTo>
                  <a:lnTo>
                    <a:pt x="101" y="493"/>
                  </a:lnTo>
                  <a:lnTo>
                    <a:pt x="91" y="426"/>
                  </a:lnTo>
                  <a:lnTo>
                    <a:pt x="82" y="344"/>
                  </a:lnTo>
                  <a:lnTo>
                    <a:pt x="77" y="255"/>
                  </a:lnTo>
                  <a:lnTo>
                    <a:pt x="79" y="164"/>
                  </a:lnTo>
                  <a:lnTo>
                    <a:pt x="91" y="79"/>
                  </a:lnTo>
                  <a:lnTo>
                    <a:pt x="116" y="6"/>
                  </a:lnTo>
                  <a:lnTo>
                    <a:pt x="116" y="5"/>
                  </a:lnTo>
                  <a:lnTo>
                    <a:pt x="116" y="4"/>
                  </a:lnTo>
                  <a:lnTo>
                    <a:pt x="114" y="2"/>
                  </a:lnTo>
                  <a:lnTo>
                    <a:pt x="109" y="0"/>
                  </a:lnTo>
                  <a:lnTo>
                    <a:pt x="100" y="0"/>
                  </a:lnTo>
                  <a:lnTo>
                    <a:pt x="86" y="1"/>
                  </a:lnTo>
                  <a:lnTo>
                    <a:pt x="65" y="4"/>
                  </a:lnTo>
                  <a:lnTo>
                    <a:pt x="36" y="11"/>
                  </a:lnTo>
                  <a:close/>
                </a:path>
              </a:pathLst>
            </a:custGeom>
            <a:solidFill>
              <a:srgbClr val="808080">
                <a:alpha val="100000"/>
              </a:srgbClr>
            </a:solidFill>
            <a:ln w="9525">
              <a:noFill/>
            </a:ln>
          </p:spPr>
          <p:txBody>
            <a:bodyPr/>
            <a:p>
              <a:endParaRPr lang="zh-CN" altLang="en-US"/>
            </a:p>
          </p:txBody>
        </p:sp>
        <p:sp>
          <p:nvSpPr>
            <p:cNvPr id="98432" name="Freeform 151"/>
            <p:cNvSpPr/>
            <p:nvPr/>
          </p:nvSpPr>
          <p:spPr>
            <a:xfrm>
              <a:off x="6417" y="13724"/>
              <a:ext cx="97" cy="463"/>
            </a:xfrm>
            <a:custGeom>
              <a:avLst/>
              <a:gdLst>
                <a:gd name="txL" fmla="*/ 0 w 97"/>
                <a:gd name="txT" fmla="*/ 0 h 463"/>
                <a:gd name="txR" fmla="*/ 97 w 97"/>
                <a:gd name="txB" fmla="*/ 463 h 463"/>
              </a:gdLst>
              <a:ahLst/>
              <a:cxnLst>
                <a:cxn ang="0">
                  <a:pos x="30" y="9"/>
                </a:cxn>
                <a:cxn ang="0">
                  <a:pos x="27" y="17"/>
                </a:cxn>
                <a:cxn ang="0">
                  <a:pos x="20" y="44"/>
                </a:cxn>
                <a:cxn ang="0">
                  <a:pos x="12" y="85"/>
                </a:cxn>
                <a:cxn ang="0">
                  <a:pos x="4" y="140"/>
                </a:cxn>
                <a:cxn ang="0">
                  <a:pos x="0" y="207"/>
                </a:cxn>
                <a:cxn ang="0">
                  <a:pos x="0" y="285"/>
                </a:cxn>
                <a:cxn ang="0">
                  <a:pos x="9" y="370"/>
                </a:cxn>
                <a:cxn ang="0">
                  <a:pos x="26" y="463"/>
                </a:cxn>
                <a:cxn ang="0">
                  <a:pos x="93" y="460"/>
                </a:cxn>
                <a:cxn ang="0">
                  <a:pos x="89" y="446"/>
                </a:cxn>
                <a:cxn ang="0">
                  <a:pos x="83" y="408"/>
                </a:cxn>
                <a:cxn ang="0">
                  <a:pos x="75" y="353"/>
                </a:cxn>
                <a:cxn ang="0">
                  <a:pos x="68" y="285"/>
                </a:cxn>
                <a:cxn ang="0">
                  <a:pos x="65" y="211"/>
                </a:cxn>
                <a:cxn ang="0">
                  <a:pos x="67" y="136"/>
                </a:cxn>
                <a:cxn ang="0">
                  <a:pos x="76" y="65"/>
                </a:cxn>
                <a:cxn ang="0">
                  <a:pos x="97" y="5"/>
                </a:cxn>
                <a:cxn ang="0">
                  <a:pos x="97" y="4"/>
                </a:cxn>
                <a:cxn ang="0">
                  <a:pos x="97" y="3"/>
                </a:cxn>
                <a:cxn ang="0">
                  <a:pos x="95" y="1"/>
                </a:cxn>
                <a:cxn ang="0">
                  <a:pos x="91" y="0"/>
                </a:cxn>
                <a:cxn ang="0">
                  <a:pos x="84" y="0"/>
                </a:cxn>
                <a:cxn ang="0">
                  <a:pos x="71" y="0"/>
                </a:cxn>
                <a:cxn ang="0">
                  <a:pos x="54" y="3"/>
                </a:cxn>
                <a:cxn ang="0">
                  <a:pos x="30" y="9"/>
                </a:cxn>
              </a:cxnLst>
              <a:rect l="txL" t="txT" r="txR" b="txB"/>
              <a:pathLst>
                <a:path w="97" h="463">
                  <a:moveTo>
                    <a:pt x="30" y="9"/>
                  </a:moveTo>
                  <a:lnTo>
                    <a:pt x="27" y="17"/>
                  </a:lnTo>
                  <a:lnTo>
                    <a:pt x="20" y="44"/>
                  </a:lnTo>
                  <a:lnTo>
                    <a:pt x="12" y="85"/>
                  </a:lnTo>
                  <a:lnTo>
                    <a:pt x="4" y="140"/>
                  </a:lnTo>
                  <a:lnTo>
                    <a:pt x="0" y="207"/>
                  </a:lnTo>
                  <a:lnTo>
                    <a:pt x="0" y="285"/>
                  </a:lnTo>
                  <a:lnTo>
                    <a:pt x="9" y="370"/>
                  </a:lnTo>
                  <a:lnTo>
                    <a:pt x="26" y="463"/>
                  </a:lnTo>
                  <a:lnTo>
                    <a:pt x="93" y="460"/>
                  </a:lnTo>
                  <a:lnTo>
                    <a:pt x="89" y="446"/>
                  </a:lnTo>
                  <a:lnTo>
                    <a:pt x="83" y="408"/>
                  </a:lnTo>
                  <a:lnTo>
                    <a:pt x="75" y="353"/>
                  </a:lnTo>
                  <a:lnTo>
                    <a:pt x="68" y="285"/>
                  </a:lnTo>
                  <a:lnTo>
                    <a:pt x="65" y="211"/>
                  </a:lnTo>
                  <a:lnTo>
                    <a:pt x="67" y="136"/>
                  </a:lnTo>
                  <a:lnTo>
                    <a:pt x="76" y="65"/>
                  </a:lnTo>
                  <a:lnTo>
                    <a:pt x="97" y="5"/>
                  </a:lnTo>
                  <a:lnTo>
                    <a:pt x="97" y="4"/>
                  </a:lnTo>
                  <a:lnTo>
                    <a:pt x="97" y="3"/>
                  </a:lnTo>
                  <a:lnTo>
                    <a:pt x="95" y="1"/>
                  </a:lnTo>
                  <a:lnTo>
                    <a:pt x="91" y="0"/>
                  </a:lnTo>
                  <a:lnTo>
                    <a:pt x="84" y="0"/>
                  </a:lnTo>
                  <a:lnTo>
                    <a:pt x="71" y="0"/>
                  </a:lnTo>
                  <a:lnTo>
                    <a:pt x="54" y="3"/>
                  </a:lnTo>
                  <a:lnTo>
                    <a:pt x="30" y="9"/>
                  </a:lnTo>
                  <a:close/>
                </a:path>
              </a:pathLst>
            </a:custGeom>
            <a:solidFill>
              <a:srgbClr val="808080">
                <a:alpha val="100000"/>
              </a:srgbClr>
            </a:solidFill>
            <a:ln w="9525">
              <a:noFill/>
            </a:ln>
          </p:spPr>
          <p:txBody>
            <a:bodyPr/>
            <a:p>
              <a:endParaRPr lang="zh-CN" altLang="en-US"/>
            </a:p>
          </p:txBody>
        </p:sp>
        <p:sp>
          <p:nvSpPr>
            <p:cNvPr id="98433" name="Freeform 152"/>
            <p:cNvSpPr/>
            <p:nvPr/>
          </p:nvSpPr>
          <p:spPr>
            <a:xfrm>
              <a:off x="6422" y="13768"/>
              <a:ext cx="77" cy="367"/>
            </a:xfrm>
            <a:custGeom>
              <a:avLst/>
              <a:gdLst>
                <a:gd name="txL" fmla="*/ 0 w 77"/>
                <a:gd name="txT" fmla="*/ 0 h 367"/>
                <a:gd name="txR" fmla="*/ 77 w 77"/>
                <a:gd name="txB" fmla="*/ 367 h 367"/>
              </a:gdLst>
              <a:ahLst/>
              <a:cxnLst>
                <a:cxn ang="0">
                  <a:pos x="24" y="8"/>
                </a:cxn>
                <a:cxn ang="0">
                  <a:pos x="22" y="15"/>
                </a:cxn>
                <a:cxn ang="0">
                  <a:pos x="17" y="36"/>
                </a:cxn>
                <a:cxn ang="0">
                  <a:pos x="10" y="68"/>
                </a:cxn>
                <a:cxn ang="0">
                  <a:pos x="4" y="112"/>
                </a:cxn>
                <a:cxn ang="0">
                  <a:pos x="0" y="164"/>
                </a:cxn>
                <a:cxn ang="0">
                  <a:pos x="0" y="226"/>
                </a:cxn>
                <a:cxn ang="0">
                  <a:pos x="7" y="294"/>
                </a:cxn>
                <a:cxn ang="0">
                  <a:pos x="21" y="367"/>
                </a:cxn>
                <a:cxn ang="0">
                  <a:pos x="74" y="364"/>
                </a:cxn>
                <a:cxn ang="0">
                  <a:pos x="71" y="353"/>
                </a:cxn>
                <a:cxn ang="0">
                  <a:pos x="66" y="323"/>
                </a:cxn>
                <a:cxn ang="0">
                  <a:pos x="60" y="280"/>
                </a:cxn>
                <a:cxn ang="0">
                  <a:pos x="54" y="226"/>
                </a:cxn>
                <a:cxn ang="0">
                  <a:pos x="51" y="168"/>
                </a:cxn>
                <a:cxn ang="0">
                  <a:pos x="53" y="107"/>
                </a:cxn>
                <a:cxn ang="0">
                  <a:pos x="61" y="52"/>
                </a:cxn>
                <a:cxn ang="0">
                  <a:pos x="77" y="5"/>
                </a:cxn>
                <a:cxn ang="0">
                  <a:pos x="77" y="5"/>
                </a:cxn>
                <a:cxn ang="0">
                  <a:pos x="77" y="2"/>
                </a:cxn>
                <a:cxn ang="0">
                  <a:pos x="76" y="1"/>
                </a:cxn>
                <a:cxn ang="0">
                  <a:pos x="72" y="0"/>
                </a:cxn>
                <a:cxn ang="0">
                  <a:pos x="66" y="0"/>
                </a:cxn>
                <a:cxn ang="0">
                  <a:pos x="56" y="1"/>
                </a:cxn>
                <a:cxn ang="0">
                  <a:pos x="43" y="4"/>
                </a:cxn>
                <a:cxn ang="0">
                  <a:pos x="24" y="8"/>
                </a:cxn>
              </a:cxnLst>
              <a:rect l="txL" t="txT" r="txR" b="txB"/>
              <a:pathLst>
                <a:path w="77" h="367">
                  <a:moveTo>
                    <a:pt x="24" y="8"/>
                  </a:moveTo>
                  <a:lnTo>
                    <a:pt x="22" y="15"/>
                  </a:lnTo>
                  <a:lnTo>
                    <a:pt x="17" y="36"/>
                  </a:lnTo>
                  <a:lnTo>
                    <a:pt x="10" y="68"/>
                  </a:lnTo>
                  <a:lnTo>
                    <a:pt x="4" y="112"/>
                  </a:lnTo>
                  <a:lnTo>
                    <a:pt x="0" y="164"/>
                  </a:lnTo>
                  <a:lnTo>
                    <a:pt x="0" y="226"/>
                  </a:lnTo>
                  <a:lnTo>
                    <a:pt x="7" y="294"/>
                  </a:lnTo>
                  <a:lnTo>
                    <a:pt x="21" y="367"/>
                  </a:lnTo>
                  <a:lnTo>
                    <a:pt x="74" y="364"/>
                  </a:lnTo>
                  <a:lnTo>
                    <a:pt x="71" y="353"/>
                  </a:lnTo>
                  <a:lnTo>
                    <a:pt x="66" y="323"/>
                  </a:lnTo>
                  <a:lnTo>
                    <a:pt x="60" y="280"/>
                  </a:lnTo>
                  <a:lnTo>
                    <a:pt x="54" y="226"/>
                  </a:lnTo>
                  <a:lnTo>
                    <a:pt x="51" y="168"/>
                  </a:lnTo>
                  <a:lnTo>
                    <a:pt x="53" y="107"/>
                  </a:lnTo>
                  <a:lnTo>
                    <a:pt x="61" y="52"/>
                  </a:lnTo>
                  <a:lnTo>
                    <a:pt x="77" y="5"/>
                  </a:lnTo>
                  <a:lnTo>
                    <a:pt x="77" y="2"/>
                  </a:lnTo>
                  <a:lnTo>
                    <a:pt x="76" y="1"/>
                  </a:lnTo>
                  <a:lnTo>
                    <a:pt x="72" y="0"/>
                  </a:lnTo>
                  <a:lnTo>
                    <a:pt x="66" y="0"/>
                  </a:lnTo>
                  <a:lnTo>
                    <a:pt x="56" y="1"/>
                  </a:lnTo>
                  <a:lnTo>
                    <a:pt x="43" y="4"/>
                  </a:lnTo>
                  <a:lnTo>
                    <a:pt x="24" y="8"/>
                  </a:lnTo>
                  <a:close/>
                </a:path>
              </a:pathLst>
            </a:custGeom>
            <a:solidFill>
              <a:srgbClr val="808080">
                <a:alpha val="100000"/>
              </a:srgbClr>
            </a:solidFill>
            <a:ln w="9525">
              <a:noFill/>
            </a:ln>
          </p:spPr>
          <p:txBody>
            <a:bodyPr/>
            <a:p>
              <a:endParaRPr lang="zh-CN" altLang="en-US"/>
            </a:p>
          </p:txBody>
        </p:sp>
        <p:sp>
          <p:nvSpPr>
            <p:cNvPr id="98434" name="Freeform 153"/>
            <p:cNvSpPr/>
            <p:nvPr/>
          </p:nvSpPr>
          <p:spPr>
            <a:xfrm>
              <a:off x="6428" y="13813"/>
              <a:ext cx="56" cy="271"/>
            </a:xfrm>
            <a:custGeom>
              <a:avLst/>
              <a:gdLst>
                <a:gd name="txL" fmla="*/ 0 w 56"/>
                <a:gd name="txT" fmla="*/ 0 h 271"/>
                <a:gd name="txR" fmla="*/ 56 w 56"/>
                <a:gd name="txB" fmla="*/ 271 h 271"/>
              </a:gdLst>
              <a:ahLst/>
              <a:cxnLst>
                <a:cxn ang="0">
                  <a:pos x="17" y="5"/>
                </a:cxn>
                <a:cxn ang="0">
                  <a:pos x="16" y="10"/>
                </a:cxn>
                <a:cxn ang="0">
                  <a:pos x="12" y="25"/>
                </a:cxn>
                <a:cxn ang="0">
                  <a:pos x="6" y="49"/>
                </a:cxn>
                <a:cxn ang="0">
                  <a:pos x="2" y="82"/>
                </a:cxn>
                <a:cxn ang="0">
                  <a:pos x="0" y="122"/>
                </a:cxn>
                <a:cxn ang="0">
                  <a:pos x="0" y="166"/>
                </a:cxn>
                <a:cxn ang="0">
                  <a:pos x="4" y="217"/>
                </a:cxn>
                <a:cxn ang="0">
                  <a:pos x="15" y="271"/>
                </a:cxn>
                <a:cxn ang="0">
                  <a:pos x="54" y="268"/>
                </a:cxn>
                <a:cxn ang="0">
                  <a:pos x="52" y="261"/>
                </a:cxn>
                <a:cxn ang="0">
                  <a:pos x="48" y="238"/>
                </a:cxn>
                <a:cxn ang="0">
                  <a:pos x="44" y="206"/>
                </a:cxn>
                <a:cxn ang="0">
                  <a:pos x="40" y="166"/>
                </a:cxn>
                <a:cxn ang="0">
                  <a:pos x="37" y="123"/>
                </a:cxn>
                <a:cxn ang="0">
                  <a:pos x="39" y="78"/>
                </a:cxn>
                <a:cxn ang="0">
                  <a:pos x="44" y="37"/>
                </a:cxn>
                <a:cxn ang="0">
                  <a:pos x="56" y="3"/>
                </a:cxn>
                <a:cxn ang="0">
                  <a:pos x="56" y="3"/>
                </a:cxn>
                <a:cxn ang="0">
                  <a:pos x="56" y="2"/>
                </a:cxn>
                <a:cxn ang="0">
                  <a:pos x="55" y="1"/>
                </a:cxn>
                <a:cxn ang="0">
                  <a:pos x="52" y="0"/>
                </a:cxn>
                <a:cxn ang="0">
                  <a:pos x="48" y="0"/>
                </a:cxn>
                <a:cxn ang="0">
                  <a:pos x="42" y="0"/>
                </a:cxn>
                <a:cxn ang="0">
                  <a:pos x="31" y="2"/>
                </a:cxn>
                <a:cxn ang="0">
                  <a:pos x="17" y="5"/>
                </a:cxn>
              </a:cxnLst>
              <a:rect l="txL" t="txT" r="txR" b="txB"/>
              <a:pathLst>
                <a:path w="56" h="271">
                  <a:moveTo>
                    <a:pt x="17" y="5"/>
                  </a:moveTo>
                  <a:lnTo>
                    <a:pt x="16" y="10"/>
                  </a:lnTo>
                  <a:lnTo>
                    <a:pt x="12" y="25"/>
                  </a:lnTo>
                  <a:lnTo>
                    <a:pt x="6" y="49"/>
                  </a:lnTo>
                  <a:lnTo>
                    <a:pt x="2" y="82"/>
                  </a:lnTo>
                  <a:lnTo>
                    <a:pt x="0" y="122"/>
                  </a:lnTo>
                  <a:lnTo>
                    <a:pt x="0" y="166"/>
                  </a:lnTo>
                  <a:lnTo>
                    <a:pt x="4" y="217"/>
                  </a:lnTo>
                  <a:lnTo>
                    <a:pt x="15" y="271"/>
                  </a:lnTo>
                  <a:lnTo>
                    <a:pt x="54" y="268"/>
                  </a:lnTo>
                  <a:lnTo>
                    <a:pt x="52" y="261"/>
                  </a:lnTo>
                  <a:lnTo>
                    <a:pt x="48" y="238"/>
                  </a:lnTo>
                  <a:lnTo>
                    <a:pt x="44" y="206"/>
                  </a:lnTo>
                  <a:lnTo>
                    <a:pt x="40" y="166"/>
                  </a:lnTo>
                  <a:lnTo>
                    <a:pt x="37" y="123"/>
                  </a:lnTo>
                  <a:lnTo>
                    <a:pt x="39" y="78"/>
                  </a:lnTo>
                  <a:lnTo>
                    <a:pt x="44" y="37"/>
                  </a:lnTo>
                  <a:lnTo>
                    <a:pt x="56" y="3"/>
                  </a:lnTo>
                  <a:lnTo>
                    <a:pt x="56" y="2"/>
                  </a:lnTo>
                  <a:lnTo>
                    <a:pt x="55" y="1"/>
                  </a:lnTo>
                  <a:lnTo>
                    <a:pt x="52" y="0"/>
                  </a:lnTo>
                  <a:lnTo>
                    <a:pt x="48" y="0"/>
                  </a:lnTo>
                  <a:lnTo>
                    <a:pt x="42" y="0"/>
                  </a:lnTo>
                  <a:lnTo>
                    <a:pt x="31" y="2"/>
                  </a:lnTo>
                  <a:lnTo>
                    <a:pt x="17" y="5"/>
                  </a:lnTo>
                  <a:close/>
                </a:path>
              </a:pathLst>
            </a:custGeom>
            <a:solidFill>
              <a:srgbClr val="808080">
                <a:alpha val="100000"/>
              </a:srgbClr>
            </a:solidFill>
            <a:ln w="9525">
              <a:noFill/>
            </a:ln>
          </p:spPr>
          <p:txBody>
            <a:bodyPr/>
            <a:p>
              <a:endParaRPr lang="zh-CN" altLang="en-US"/>
            </a:p>
          </p:txBody>
        </p:sp>
        <p:sp>
          <p:nvSpPr>
            <p:cNvPr id="98435" name="Freeform 154"/>
            <p:cNvSpPr/>
            <p:nvPr/>
          </p:nvSpPr>
          <p:spPr>
            <a:xfrm>
              <a:off x="7211" y="13549"/>
              <a:ext cx="186" cy="732"/>
            </a:xfrm>
            <a:custGeom>
              <a:avLst/>
              <a:gdLst>
                <a:gd name="txL" fmla="*/ 0 w 186"/>
                <a:gd name="txT" fmla="*/ 0 h 732"/>
                <a:gd name="txR" fmla="*/ 186 w 186"/>
                <a:gd name="txB" fmla="*/ 732 h 732"/>
              </a:gdLst>
              <a:ahLst/>
              <a:cxnLst>
                <a:cxn ang="0">
                  <a:pos x="186" y="6"/>
                </a:cxn>
                <a:cxn ang="0">
                  <a:pos x="182" y="11"/>
                </a:cxn>
                <a:cxn ang="0">
                  <a:pos x="169" y="29"/>
                </a:cxn>
                <a:cxn ang="0">
                  <a:pos x="153" y="67"/>
                </a:cxn>
                <a:cxn ang="0">
                  <a:pos x="137" y="130"/>
                </a:cxn>
                <a:cxn ang="0">
                  <a:pos x="124" y="221"/>
                </a:cxn>
                <a:cxn ang="0">
                  <a:pos x="117" y="350"/>
                </a:cxn>
                <a:cxn ang="0">
                  <a:pos x="122" y="517"/>
                </a:cxn>
                <a:cxn ang="0">
                  <a:pos x="139" y="732"/>
                </a:cxn>
                <a:cxn ang="0">
                  <a:pos x="34" y="732"/>
                </a:cxn>
                <a:cxn ang="0">
                  <a:pos x="31" y="711"/>
                </a:cxn>
                <a:cxn ang="0">
                  <a:pos x="22" y="651"/>
                </a:cxn>
                <a:cxn ang="0">
                  <a:pos x="12" y="563"/>
                </a:cxn>
                <a:cxn ang="0">
                  <a:pos x="3" y="454"/>
                </a:cxn>
                <a:cxn ang="0">
                  <a:pos x="0" y="335"/>
                </a:cxn>
                <a:cxn ang="0">
                  <a:pos x="6" y="213"/>
                </a:cxn>
                <a:cxn ang="0">
                  <a:pos x="25" y="98"/>
                </a:cxn>
                <a:cxn ang="0">
                  <a:pos x="60" y="0"/>
                </a:cxn>
                <a:cxn ang="0">
                  <a:pos x="186" y="6"/>
                </a:cxn>
              </a:cxnLst>
              <a:rect l="txL" t="txT" r="txR" b="txB"/>
              <a:pathLst>
                <a:path w="186" h="732">
                  <a:moveTo>
                    <a:pt x="186" y="6"/>
                  </a:moveTo>
                  <a:lnTo>
                    <a:pt x="182" y="11"/>
                  </a:lnTo>
                  <a:lnTo>
                    <a:pt x="169" y="29"/>
                  </a:lnTo>
                  <a:lnTo>
                    <a:pt x="153" y="67"/>
                  </a:lnTo>
                  <a:lnTo>
                    <a:pt x="137" y="130"/>
                  </a:lnTo>
                  <a:lnTo>
                    <a:pt x="124" y="221"/>
                  </a:lnTo>
                  <a:lnTo>
                    <a:pt x="117" y="350"/>
                  </a:lnTo>
                  <a:lnTo>
                    <a:pt x="122" y="517"/>
                  </a:lnTo>
                  <a:lnTo>
                    <a:pt x="139" y="732"/>
                  </a:lnTo>
                  <a:lnTo>
                    <a:pt x="34" y="732"/>
                  </a:lnTo>
                  <a:lnTo>
                    <a:pt x="31" y="711"/>
                  </a:lnTo>
                  <a:lnTo>
                    <a:pt x="22" y="651"/>
                  </a:lnTo>
                  <a:lnTo>
                    <a:pt x="12" y="563"/>
                  </a:lnTo>
                  <a:lnTo>
                    <a:pt x="3" y="454"/>
                  </a:lnTo>
                  <a:lnTo>
                    <a:pt x="0" y="335"/>
                  </a:lnTo>
                  <a:lnTo>
                    <a:pt x="6" y="213"/>
                  </a:lnTo>
                  <a:lnTo>
                    <a:pt x="25" y="98"/>
                  </a:lnTo>
                  <a:lnTo>
                    <a:pt x="60" y="0"/>
                  </a:lnTo>
                  <a:lnTo>
                    <a:pt x="186" y="6"/>
                  </a:lnTo>
                  <a:close/>
                </a:path>
              </a:pathLst>
            </a:custGeom>
            <a:solidFill>
              <a:srgbClr val="808080">
                <a:alpha val="100000"/>
              </a:srgbClr>
            </a:solidFill>
            <a:ln w="9525">
              <a:noFill/>
            </a:ln>
          </p:spPr>
          <p:txBody>
            <a:bodyPr/>
            <a:p>
              <a:endParaRPr lang="zh-CN" altLang="en-US"/>
            </a:p>
          </p:txBody>
        </p:sp>
        <p:sp>
          <p:nvSpPr>
            <p:cNvPr id="98436" name="Freeform 155"/>
            <p:cNvSpPr/>
            <p:nvPr/>
          </p:nvSpPr>
          <p:spPr>
            <a:xfrm>
              <a:off x="7219" y="13600"/>
              <a:ext cx="158" cy="625"/>
            </a:xfrm>
            <a:custGeom>
              <a:avLst/>
              <a:gdLst>
                <a:gd name="txL" fmla="*/ 0 w 158"/>
                <a:gd name="txT" fmla="*/ 0 h 625"/>
                <a:gd name="txR" fmla="*/ 158 w 158"/>
                <a:gd name="txB" fmla="*/ 625 h 625"/>
              </a:gdLst>
              <a:ahLst/>
              <a:cxnLst>
                <a:cxn ang="0">
                  <a:pos x="158" y="4"/>
                </a:cxn>
                <a:cxn ang="0">
                  <a:pos x="153" y="9"/>
                </a:cxn>
                <a:cxn ang="0">
                  <a:pos x="144" y="25"/>
                </a:cxn>
                <a:cxn ang="0">
                  <a:pos x="130" y="57"/>
                </a:cxn>
                <a:cxn ang="0">
                  <a:pos x="116" y="110"/>
                </a:cxn>
                <a:cxn ang="0">
                  <a:pos x="105" y="189"/>
                </a:cxn>
                <a:cxn ang="0">
                  <a:pos x="100" y="298"/>
                </a:cxn>
                <a:cxn ang="0">
                  <a:pos x="103" y="441"/>
                </a:cxn>
                <a:cxn ang="0">
                  <a:pos x="118" y="625"/>
                </a:cxn>
                <a:cxn ang="0">
                  <a:pos x="29" y="625"/>
                </a:cxn>
                <a:cxn ang="0">
                  <a:pos x="25" y="607"/>
                </a:cxn>
                <a:cxn ang="0">
                  <a:pos x="18" y="556"/>
                </a:cxn>
                <a:cxn ang="0">
                  <a:pos x="9" y="480"/>
                </a:cxn>
                <a:cxn ang="0">
                  <a:pos x="2" y="387"/>
                </a:cxn>
                <a:cxn ang="0">
                  <a:pos x="0" y="286"/>
                </a:cxn>
                <a:cxn ang="0">
                  <a:pos x="5" y="182"/>
                </a:cxn>
                <a:cxn ang="0">
                  <a:pos x="21" y="84"/>
                </a:cxn>
                <a:cxn ang="0">
                  <a:pos x="51" y="0"/>
                </a:cxn>
                <a:cxn ang="0">
                  <a:pos x="158" y="4"/>
                </a:cxn>
              </a:cxnLst>
              <a:rect l="txL" t="txT" r="txR" b="txB"/>
              <a:pathLst>
                <a:path w="158" h="625">
                  <a:moveTo>
                    <a:pt x="158" y="4"/>
                  </a:moveTo>
                  <a:lnTo>
                    <a:pt x="153" y="9"/>
                  </a:lnTo>
                  <a:lnTo>
                    <a:pt x="144" y="25"/>
                  </a:lnTo>
                  <a:lnTo>
                    <a:pt x="130" y="57"/>
                  </a:lnTo>
                  <a:lnTo>
                    <a:pt x="116" y="110"/>
                  </a:lnTo>
                  <a:lnTo>
                    <a:pt x="105" y="189"/>
                  </a:lnTo>
                  <a:lnTo>
                    <a:pt x="100" y="298"/>
                  </a:lnTo>
                  <a:lnTo>
                    <a:pt x="103" y="441"/>
                  </a:lnTo>
                  <a:lnTo>
                    <a:pt x="118" y="625"/>
                  </a:lnTo>
                  <a:lnTo>
                    <a:pt x="29" y="625"/>
                  </a:lnTo>
                  <a:lnTo>
                    <a:pt x="25" y="607"/>
                  </a:lnTo>
                  <a:lnTo>
                    <a:pt x="18" y="556"/>
                  </a:lnTo>
                  <a:lnTo>
                    <a:pt x="9" y="480"/>
                  </a:lnTo>
                  <a:lnTo>
                    <a:pt x="2" y="387"/>
                  </a:lnTo>
                  <a:lnTo>
                    <a:pt x="0" y="286"/>
                  </a:lnTo>
                  <a:lnTo>
                    <a:pt x="5" y="182"/>
                  </a:lnTo>
                  <a:lnTo>
                    <a:pt x="21" y="84"/>
                  </a:lnTo>
                  <a:lnTo>
                    <a:pt x="51" y="0"/>
                  </a:lnTo>
                  <a:lnTo>
                    <a:pt x="158" y="4"/>
                  </a:lnTo>
                  <a:close/>
                </a:path>
              </a:pathLst>
            </a:custGeom>
            <a:solidFill>
              <a:srgbClr val="808080">
                <a:alpha val="100000"/>
              </a:srgbClr>
            </a:solidFill>
            <a:ln w="9525">
              <a:noFill/>
            </a:ln>
          </p:spPr>
          <p:txBody>
            <a:bodyPr/>
            <a:p>
              <a:endParaRPr lang="zh-CN" altLang="en-US"/>
            </a:p>
          </p:txBody>
        </p:sp>
        <p:sp>
          <p:nvSpPr>
            <p:cNvPr id="98437" name="Freeform 156"/>
            <p:cNvSpPr/>
            <p:nvPr/>
          </p:nvSpPr>
          <p:spPr>
            <a:xfrm>
              <a:off x="7225" y="13651"/>
              <a:ext cx="131" cy="517"/>
            </a:xfrm>
            <a:custGeom>
              <a:avLst/>
              <a:gdLst>
                <a:gd name="txL" fmla="*/ 0 w 131"/>
                <a:gd name="txT" fmla="*/ 0 h 517"/>
                <a:gd name="txR" fmla="*/ 131 w 131"/>
                <a:gd name="txB" fmla="*/ 517 h 517"/>
              </a:gdLst>
              <a:ahLst/>
              <a:cxnLst>
                <a:cxn ang="0">
                  <a:pos x="131" y="4"/>
                </a:cxn>
                <a:cxn ang="0">
                  <a:pos x="128" y="7"/>
                </a:cxn>
                <a:cxn ang="0">
                  <a:pos x="119" y="21"/>
                </a:cxn>
                <a:cxn ang="0">
                  <a:pos x="109" y="47"/>
                </a:cxn>
                <a:cxn ang="0">
                  <a:pos x="97" y="91"/>
                </a:cxn>
                <a:cxn ang="0">
                  <a:pos x="88" y="156"/>
                </a:cxn>
                <a:cxn ang="0">
                  <a:pos x="84" y="247"/>
                </a:cxn>
                <a:cxn ang="0">
                  <a:pos x="86" y="366"/>
                </a:cxn>
                <a:cxn ang="0">
                  <a:pos x="99" y="517"/>
                </a:cxn>
                <a:cxn ang="0">
                  <a:pos x="25" y="517"/>
                </a:cxn>
                <a:cxn ang="0">
                  <a:pos x="23" y="502"/>
                </a:cxn>
                <a:cxn ang="0">
                  <a:pos x="16" y="460"/>
                </a:cxn>
                <a:cxn ang="0">
                  <a:pos x="9" y="397"/>
                </a:cxn>
                <a:cxn ang="0">
                  <a:pos x="2" y="320"/>
                </a:cxn>
                <a:cxn ang="0">
                  <a:pos x="0" y="236"/>
                </a:cxn>
                <a:cxn ang="0">
                  <a:pos x="4" y="151"/>
                </a:cxn>
                <a:cxn ang="0">
                  <a:pos x="18" y="70"/>
                </a:cxn>
                <a:cxn ang="0">
                  <a:pos x="43" y="0"/>
                </a:cxn>
                <a:cxn ang="0">
                  <a:pos x="131" y="4"/>
                </a:cxn>
              </a:cxnLst>
              <a:rect l="txL" t="txT" r="txR" b="txB"/>
              <a:pathLst>
                <a:path w="131" h="517">
                  <a:moveTo>
                    <a:pt x="131" y="4"/>
                  </a:moveTo>
                  <a:lnTo>
                    <a:pt x="128" y="7"/>
                  </a:lnTo>
                  <a:lnTo>
                    <a:pt x="119" y="21"/>
                  </a:lnTo>
                  <a:lnTo>
                    <a:pt x="109" y="47"/>
                  </a:lnTo>
                  <a:lnTo>
                    <a:pt x="97" y="91"/>
                  </a:lnTo>
                  <a:lnTo>
                    <a:pt x="88" y="156"/>
                  </a:lnTo>
                  <a:lnTo>
                    <a:pt x="84" y="247"/>
                  </a:lnTo>
                  <a:lnTo>
                    <a:pt x="86" y="366"/>
                  </a:lnTo>
                  <a:lnTo>
                    <a:pt x="99" y="517"/>
                  </a:lnTo>
                  <a:lnTo>
                    <a:pt x="25" y="517"/>
                  </a:lnTo>
                  <a:lnTo>
                    <a:pt x="23" y="502"/>
                  </a:lnTo>
                  <a:lnTo>
                    <a:pt x="16" y="460"/>
                  </a:lnTo>
                  <a:lnTo>
                    <a:pt x="9" y="397"/>
                  </a:lnTo>
                  <a:lnTo>
                    <a:pt x="2" y="320"/>
                  </a:lnTo>
                  <a:lnTo>
                    <a:pt x="0" y="236"/>
                  </a:lnTo>
                  <a:lnTo>
                    <a:pt x="4" y="151"/>
                  </a:lnTo>
                  <a:lnTo>
                    <a:pt x="18" y="70"/>
                  </a:lnTo>
                  <a:lnTo>
                    <a:pt x="43" y="0"/>
                  </a:lnTo>
                  <a:lnTo>
                    <a:pt x="131" y="4"/>
                  </a:lnTo>
                  <a:close/>
                </a:path>
              </a:pathLst>
            </a:custGeom>
            <a:solidFill>
              <a:srgbClr val="808080">
                <a:alpha val="100000"/>
              </a:srgbClr>
            </a:solidFill>
            <a:ln w="9525">
              <a:noFill/>
            </a:ln>
          </p:spPr>
          <p:txBody>
            <a:bodyPr/>
            <a:p>
              <a:endParaRPr lang="zh-CN" altLang="en-US"/>
            </a:p>
          </p:txBody>
        </p:sp>
        <p:sp>
          <p:nvSpPr>
            <p:cNvPr id="98438" name="Freeform 157"/>
            <p:cNvSpPr/>
            <p:nvPr/>
          </p:nvSpPr>
          <p:spPr>
            <a:xfrm>
              <a:off x="7233" y="13701"/>
              <a:ext cx="104" cy="411"/>
            </a:xfrm>
            <a:custGeom>
              <a:avLst/>
              <a:gdLst>
                <a:gd name="txL" fmla="*/ 0 w 104"/>
                <a:gd name="txT" fmla="*/ 0 h 411"/>
                <a:gd name="txR" fmla="*/ 104 w 104"/>
                <a:gd name="txB" fmla="*/ 411 h 411"/>
              </a:gdLst>
              <a:ahLst/>
              <a:cxnLst>
                <a:cxn ang="0">
                  <a:pos x="104" y="4"/>
                </a:cxn>
                <a:cxn ang="0">
                  <a:pos x="101" y="7"/>
                </a:cxn>
                <a:cxn ang="0">
                  <a:pos x="94" y="17"/>
                </a:cxn>
                <a:cxn ang="0">
                  <a:pos x="86" y="38"/>
                </a:cxn>
                <a:cxn ang="0">
                  <a:pos x="76" y="73"/>
                </a:cxn>
                <a:cxn ang="0">
                  <a:pos x="69" y="125"/>
                </a:cxn>
                <a:cxn ang="0">
                  <a:pos x="65" y="196"/>
                </a:cxn>
                <a:cxn ang="0">
                  <a:pos x="67" y="291"/>
                </a:cxn>
                <a:cxn ang="0">
                  <a:pos x="77" y="411"/>
                </a:cxn>
                <a:cxn ang="0">
                  <a:pos x="19" y="411"/>
                </a:cxn>
                <a:cxn ang="0">
                  <a:pos x="17" y="399"/>
                </a:cxn>
                <a:cxn ang="0">
                  <a:pos x="11" y="365"/>
                </a:cxn>
                <a:cxn ang="0">
                  <a:pos x="6" y="316"/>
                </a:cxn>
                <a:cxn ang="0">
                  <a:pos x="2" y="255"/>
                </a:cxn>
                <a:cxn ang="0">
                  <a:pos x="0" y="188"/>
                </a:cxn>
                <a:cxn ang="0">
                  <a:pos x="4" y="120"/>
                </a:cxn>
                <a:cxn ang="0">
                  <a:pos x="15" y="55"/>
                </a:cxn>
                <a:cxn ang="0">
                  <a:pos x="34" y="0"/>
                </a:cxn>
                <a:cxn ang="0">
                  <a:pos x="104" y="4"/>
                </a:cxn>
              </a:cxnLst>
              <a:rect l="txL" t="txT" r="txR" b="txB"/>
              <a:pathLst>
                <a:path w="104" h="411">
                  <a:moveTo>
                    <a:pt x="104" y="4"/>
                  </a:moveTo>
                  <a:lnTo>
                    <a:pt x="101" y="7"/>
                  </a:lnTo>
                  <a:lnTo>
                    <a:pt x="94" y="17"/>
                  </a:lnTo>
                  <a:lnTo>
                    <a:pt x="86" y="38"/>
                  </a:lnTo>
                  <a:lnTo>
                    <a:pt x="76" y="73"/>
                  </a:lnTo>
                  <a:lnTo>
                    <a:pt x="69" y="125"/>
                  </a:lnTo>
                  <a:lnTo>
                    <a:pt x="65" y="196"/>
                  </a:lnTo>
                  <a:lnTo>
                    <a:pt x="67" y="291"/>
                  </a:lnTo>
                  <a:lnTo>
                    <a:pt x="77" y="411"/>
                  </a:lnTo>
                  <a:lnTo>
                    <a:pt x="19" y="411"/>
                  </a:lnTo>
                  <a:lnTo>
                    <a:pt x="17" y="399"/>
                  </a:lnTo>
                  <a:lnTo>
                    <a:pt x="11" y="365"/>
                  </a:lnTo>
                  <a:lnTo>
                    <a:pt x="6" y="316"/>
                  </a:lnTo>
                  <a:lnTo>
                    <a:pt x="2" y="255"/>
                  </a:lnTo>
                  <a:lnTo>
                    <a:pt x="0" y="188"/>
                  </a:lnTo>
                  <a:lnTo>
                    <a:pt x="4" y="120"/>
                  </a:lnTo>
                  <a:lnTo>
                    <a:pt x="15" y="55"/>
                  </a:lnTo>
                  <a:lnTo>
                    <a:pt x="34" y="0"/>
                  </a:lnTo>
                  <a:lnTo>
                    <a:pt x="104" y="4"/>
                  </a:lnTo>
                  <a:close/>
                </a:path>
              </a:pathLst>
            </a:custGeom>
            <a:solidFill>
              <a:srgbClr val="808080">
                <a:alpha val="100000"/>
              </a:srgbClr>
            </a:solidFill>
            <a:ln w="9525">
              <a:noFill/>
            </a:ln>
          </p:spPr>
          <p:txBody>
            <a:bodyPr/>
            <a:p>
              <a:endParaRPr lang="zh-CN" altLang="en-US"/>
            </a:p>
          </p:txBody>
        </p:sp>
        <p:sp>
          <p:nvSpPr>
            <p:cNvPr id="98439" name="Freeform 158"/>
            <p:cNvSpPr/>
            <p:nvPr/>
          </p:nvSpPr>
          <p:spPr>
            <a:xfrm>
              <a:off x="7240" y="13752"/>
              <a:ext cx="76" cy="302"/>
            </a:xfrm>
            <a:custGeom>
              <a:avLst/>
              <a:gdLst>
                <a:gd name="txL" fmla="*/ 0 w 76"/>
                <a:gd name="txT" fmla="*/ 0 h 302"/>
                <a:gd name="txR" fmla="*/ 76 w 76"/>
                <a:gd name="txB" fmla="*/ 302 h 302"/>
              </a:gdLst>
              <a:ahLst/>
              <a:cxnLst>
                <a:cxn ang="0">
                  <a:pos x="76" y="2"/>
                </a:cxn>
                <a:cxn ang="0">
                  <a:pos x="74" y="4"/>
                </a:cxn>
                <a:cxn ang="0">
                  <a:pos x="70" y="12"/>
                </a:cxn>
                <a:cxn ang="0">
                  <a:pos x="62" y="28"/>
                </a:cxn>
                <a:cxn ang="0">
                  <a:pos x="56" y="53"/>
                </a:cxn>
                <a:cxn ang="0">
                  <a:pos x="51" y="92"/>
                </a:cxn>
                <a:cxn ang="0">
                  <a:pos x="49" y="145"/>
                </a:cxn>
                <a:cxn ang="0">
                  <a:pos x="50" y="214"/>
                </a:cxn>
                <a:cxn ang="0">
                  <a:pos x="57" y="302"/>
                </a:cxn>
                <a:cxn ang="0">
                  <a:pos x="14" y="302"/>
                </a:cxn>
                <a:cxn ang="0">
                  <a:pos x="13" y="294"/>
                </a:cxn>
                <a:cxn ang="0">
                  <a:pos x="9" y="269"/>
                </a:cxn>
                <a:cxn ang="0">
                  <a:pos x="4" y="232"/>
                </a:cxn>
                <a:cxn ang="0">
                  <a:pos x="1" y="188"/>
                </a:cxn>
                <a:cxn ang="0">
                  <a:pos x="0" y="138"/>
                </a:cxn>
                <a:cxn ang="0">
                  <a:pos x="2" y="89"/>
                </a:cxn>
                <a:cxn ang="0">
                  <a:pos x="10" y="41"/>
                </a:cxn>
                <a:cxn ang="0">
                  <a:pos x="25" y="0"/>
                </a:cxn>
                <a:cxn ang="0">
                  <a:pos x="76" y="2"/>
                </a:cxn>
              </a:cxnLst>
              <a:rect l="txL" t="txT" r="txR" b="txB"/>
              <a:pathLst>
                <a:path w="76" h="302">
                  <a:moveTo>
                    <a:pt x="76" y="2"/>
                  </a:moveTo>
                  <a:lnTo>
                    <a:pt x="74" y="4"/>
                  </a:lnTo>
                  <a:lnTo>
                    <a:pt x="70" y="12"/>
                  </a:lnTo>
                  <a:lnTo>
                    <a:pt x="62" y="28"/>
                  </a:lnTo>
                  <a:lnTo>
                    <a:pt x="56" y="53"/>
                  </a:lnTo>
                  <a:lnTo>
                    <a:pt x="51" y="92"/>
                  </a:lnTo>
                  <a:lnTo>
                    <a:pt x="49" y="145"/>
                  </a:lnTo>
                  <a:lnTo>
                    <a:pt x="50" y="214"/>
                  </a:lnTo>
                  <a:lnTo>
                    <a:pt x="57" y="302"/>
                  </a:lnTo>
                  <a:lnTo>
                    <a:pt x="14" y="302"/>
                  </a:lnTo>
                  <a:lnTo>
                    <a:pt x="13" y="294"/>
                  </a:lnTo>
                  <a:lnTo>
                    <a:pt x="9" y="269"/>
                  </a:lnTo>
                  <a:lnTo>
                    <a:pt x="4" y="232"/>
                  </a:lnTo>
                  <a:lnTo>
                    <a:pt x="1" y="188"/>
                  </a:lnTo>
                  <a:lnTo>
                    <a:pt x="0" y="138"/>
                  </a:lnTo>
                  <a:lnTo>
                    <a:pt x="2" y="89"/>
                  </a:lnTo>
                  <a:lnTo>
                    <a:pt x="10" y="41"/>
                  </a:lnTo>
                  <a:lnTo>
                    <a:pt x="25" y="0"/>
                  </a:lnTo>
                  <a:lnTo>
                    <a:pt x="76" y="2"/>
                  </a:lnTo>
                  <a:close/>
                </a:path>
              </a:pathLst>
            </a:custGeom>
            <a:solidFill>
              <a:srgbClr val="808080">
                <a:alpha val="100000"/>
              </a:srgbClr>
            </a:solidFill>
            <a:ln w="9525">
              <a:noFill/>
            </a:ln>
          </p:spPr>
          <p:txBody>
            <a:bodyPr/>
            <a:p>
              <a:endParaRPr lang="zh-CN" altLang="en-US"/>
            </a:p>
          </p:txBody>
        </p:sp>
        <p:sp>
          <p:nvSpPr>
            <p:cNvPr id="98440" name="Rectangle 159"/>
            <p:cNvSpPr/>
            <p:nvPr/>
          </p:nvSpPr>
          <p:spPr>
            <a:xfrm>
              <a:off x="6241" y="13678"/>
              <a:ext cx="23" cy="958"/>
            </a:xfrm>
            <a:prstGeom prst="rect">
              <a:avLst/>
            </a:prstGeom>
            <a:solidFill>
              <a:srgbClr val="000000"/>
            </a:solidFill>
            <a:ln w="9525">
              <a:noFill/>
            </a:ln>
          </p:spPr>
          <p:txBody>
            <a:bodyPr/>
            <a:p>
              <a:endParaRPr lang="zh-CN" altLang="en-US" dirty="0">
                <a:latin typeface="Comic Sans MS" panose="030F0702030302020204" pitchFamily="66" charset="0"/>
              </a:endParaRPr>
            </a:p>
          </p:txBody>
        </p:sp>
        <p:sp>
          <p:nvSpPr>
            <p:cNvPr id="98441" name="Freeform 160"/>
            <p:cNvSpPr/>
            <p:nvPr/>
          </p:nvSpPr>
          <p:spPr>
            <a:xfrm>
              <a:off x="6579" y="13664"/>
              <a:ext cx="375" cy="440"/>
            </a:xfrm>
            <a:custGeom>
              <a:avLst/>
              <a:gdLst>
                <a:gd name="txL" fmla="*/ 0 w 375"/>
                <a:gd name="txT" fmla="*/ 0 h 440"/>
                <a:gd name="txR" fmla="*/ 375 w 375"/>
                <a:gd name="txB" fmla="*/ 440 h 440"/>
              </a:gdLst>
              <a:ahLst/>
              <a:cxnLst>
                <a:cxn ang="0">
                  <a:pos x="35" y="41"/>
                </a:cxn>
                <a:cxn ang="0">
                  <a:pos x="32" y="49"/>
                </a:cxn>
                <a:cxn ang="0">
                  <a:pos x="25" y="74"/>
                </a:cxn>
                <a:cxn ang="0">
                  <a:pos x="17" y="112"/>
                </a:cxn>
                <a:cxn ang="0">
                  <a:pos x="8" y="163"/>
                </a:cxn>
                <a:cxn ang="0">
                  <a:pos x="2" y="223"/>
                </a:cxn>
                <a:cxn ang="0">
                  <a:pos x="0" y="290"/>
                </a:cxn>
                <a:cxn ang="0">
                  <a:pos x="7" y="363"/>
                </a:cxn>
                <a:cxn ang="0">
                  <a:pos x="23" y="440"/>
                </a:cxn>
                <a:cxn ang="0">
                  <a:pos x="23" y="437"/>
                </a:cxn>
                <a:cxn ang="0">
                  <a:pos x="23" y="427"/>
                </a:cxn>
                <a:cxn ang="0">
                  <a:pos x="23" y="411"/>
                </a:cxn>
                <a:cxn ang="0">
                  <a:pos x="23" y="391"/>
                </a:cxn>
                <a:cxn ang="0">
                  <a:pos x="25" y="367"/>
                </a:cxn>
                <a:cxn ang="0">
                  <a:pos x="28" y="341"/>
                </a:cxn>
                <a:cxn ang="0">
                  <a:pos x="33" y="312"/>
                </a:cxn>
                <a:cxn ang="0">
                  <a:pos x="39" y="281"/>
                </a:cxn>
                <a:cxn ang="0">
                  <a:pos x="49" y="251"/>
                </a:cxn>
                <a:cxn ang="0">
                  <a:pos x="61" y="222"/>
                </a:cxn>
                <a:cxn ang="0">
                  <a:pos x="75" y="194"/>
                </a:cxn>
                <a:cxn ang="0">
                  <a:pos x="93" y="168"/>
                </a:cxn>
                <a:cxn ang="0">
                  <a:pos x="116" y="145"/>
                </a:cxn>
                <a:cxn ang="0">
                  <a:pos x="141" y="127"/>
                </a:cxn>
                <a:cxn ang="0">
                  <a:pos x="173" y="114"/>
                </a:cxn>
                <a:cxn ang="0">
                  <a:pos x="208" y="106"/>
                </a:cxn>
                <a:cxn ang="0">
                  <a:pos x="210" y="104"/>
                </a:cxn>
                <a:cxn ang="0">
                  <a:pos x="217" y="100"/>
                </a:cxn>
                <a:cxn ang="0">
                  <a:pos x="227" y="92"/>
                </a:cxn>
                <a:cxn ang="0">
                  <a:pos x="245" y="82"/>
                </a:cxn>
                <a:cxn ang="0">
                  <a:pos x="267" y="69"/>
                </a:cxn>
                <a:cxn ang="0">
                  <a:pos x="296" y="54"/>
                </a:cxn>
                <a:cxn ang="0">
                  <a:pos x="332" y="36"/>
                </a:cxn>
                <a:cxn ang="0">
                  <a:pos x="375" y="17"/>
                </a:cxn>
                <a:cxn ang="0">
                  <a:pos x="373" y="16"/>
                </a:cxn>
                <a:cxn ang="0">
                  <a:pos x="366" y="15"/>
                </a:cxn>
                <a:cxn ang="0">
                  <a:pos x="357" y="13"/>
                </a:cxn>
                <a:cxn ang="0">
                  <a:pos x="343" y="10"/>
                </a:cxn>
                <a:cxn ang="0">
                  <a:pos x="326" y="7"/>
                </a:cxn>
                <a:cxn ang="0">
                  <a:pos x="307" y="5"/>
                </a:cxn>
                <a:cxn ang="0">
                  <a:pos x="285" y="3"/>
                </a:cxn>
                <a:cxn ang="0">
                  <a:pos x="261" y="1"/>
                </a:cxn>
                <a:cxn ang="0">
                  <a:pos x="235" y="0"/>
                </a:cxn>
                <a:cxn ang="0">
                  <a:pos x="208" y="1"/>
                </a:cxn>
                <a:cxn ang="0">
                  <a:pos x="180" y="2"/>
                </a:cxn>
                <a:cxn ang="0">
                  <a:pos x="151" y="5"/>
                </a:cxn>
                <a:cxn ang="0">
                  <a:pos x="122" y="10"/>
                </a:cxn>
                <a:cxn ang="0">
                  <a:pos x="92" y="18"/>
                </a:cxn>
                <a:cxn ang="0">
                  <a:pos x="63" y="28"/>
                </a:cxn>
                <a:cxn ang="0">
                  <a:pos x="35" y="41"/>
                </a:cxn>
              </a:cxnLst>
              <a:rect l="txL" t="txT" r="txR" b="txB"/>
              <a:pathLst>
                <a:path w="375" h="440">
                  <a:moveTo>
                    <a:pt x="35" y="41"/>
                  </a:moveTo>
                  <a:lnTo>
                    <a:pt x="32" y="49"/>
                  </a:lnTo>
                  <a:lnTo>
                    <a:pt x="25" y="74"/>
                  </a:lnTo>
                  <a:lnTo>
                    <a:pt x="17" y="112"/>
                  </a:lnTo>
                  <a:lnTo>
                    <a:pt x="8" y="163"/>
                  </a:lnTo>
                  <a:lnTo>
                    <a:pt x="2" y="223"/>
                  </a:lnTo>
                  <a:lnTo>
                    <a:pt x="0" y="290"/>
                  </a:lnTo>
                  <a:lnTo>
                    <a:pt x="7" y="363"/>
                  </a:lnTo>
                  <a:lnTo>
                    <a:pt x="23" y="440"/>
                  </a:lnTo>
                  <a:lnTo>
                    <a:pt x="23" y="437"/>
                  </a:lnTo>
                  <a:lnTo>
                    <a:pt x="23" y="427"/>
                  </a:lnTo>
                  <a:lnTo>
                    <a:pt x="23" y="411"/>
                  </a:lnTo>
                  <a:lnTo>
                    <a:pt x="23" y="391"/>
                  </a:lnTo>
                  <a:lnTo>
                    <a:pt x="25" y="367"/>
                  </a:lnTo>
                  <a:lnTo>
                    <a:pt x="28" y="341"/>
                  </a:lnTo>
                  <a:lnTo>
                    <a:pt x="33" y="312"/>
                  </a:lnTo>
                  <a:lnTo>
                    <a:pt x="39" y="281"/>
                  </a:lnTo>
                  <a:lnTo>
                    <a:pt x="49" y="251"/>
                  </a:lnTo>
                  <a:lnTo>
                    <a:pt x="61" y="222"/>
                  </a:lnTo>
                  <a:lnTo>
                    <a:pt x="75" y="194"/>
                  </a:lnTo>
                  <a:lnTo>
                    <a:pt x="93" y="168"/>
                  </a:lnTo>
                  <a:lnTo>
                    <a:pt x="116" y="145"/>
                  </a:lnTo>
                  <a:lnTo>
                    <a:pt x="141" y="127"/>
                  </a:lnTo>
                  <a:lnTo>
                    <a:pt x="173" y="114"/>
                  </a:lnTo>
                  <a:lnTo>
                    <a:pt x="208" y="106"/>
                  </a:lnTo>
                  <a:lnTo>
                    <a:pt x="210" y="104"/>
                  </a:lnTo>
                  <a:lnTo>
                    <a:pt x="217" y="100"/>
                  </a:lnTo>
                  <a:lnTo>
                    <a:pt x="227" y="92"/>
                  </a:lnTo>
                  <a:lnTo>
                    <a:pt x="245" y="82"/>
                  </a:lnTo>
                  <a:lnTo>
                    <a:pt x="267" y="69"/>
                  </a:lnTo>
                  <a:lnTo>
                    <a:pt x="296" y="54"/>
                  </a:lnTo>
                  <a:lnTo>
                    <a:pt x="332" y="36"/>
                  </a:lnTo>
                  <a:lnTo>
                    <a:pt x="375" y="17"/>
                  </a:lnTo>
                  <a:lnTo>
                    <a:pt x="373" y="16"/>
                  </a:lnTo>
                  <a:lnTo>
                    <a:pt x="366" y="15"/>
                  </a:lnTo>
                  <a:lnTo>
                    <a:pt x="357" y="13"/>
                  </a:lnTo>
                  <a:lnTo>
                    <a:pt x="343" y="10"/>
                  </a:lnTo>
                  <a:lnTo>
                    <a:pt x="326" y="7"/>
                  </a:lnTo>
                  <a:lnTo>
                    <a:pt x="307" y="5"/>
                  </a:lnTo>
                  <a:lnTo>
                    <a:pt x="285" y="3"/>
                  </a:lnTo>
                  <a:lnTo>
                    <a:pt x="261" y="1"/>
                  </a:lnTo>
                  <a:lnTo>
                    <a:pt x="235" y="0"/>
                  </a:lnTo>
                  <a:lnTo>
                    <a:pt x="208" y="1"/>
                  </a:lnTo>
                  <a:lnTo>
                    <a:pt x="180" y="2"/>
                  </a:lnTo>
                  <a:lnTo>
                    <a:pt x="151" y="5"/>
                  </a:lnTo>
                  <a:lnTo>
                    <a:pt x="122" y="10"/>
                  </a:lnTo>
                  <a:lnTo>
                    <a:pt x="92" y="18"/>
                  </a:lnTo>
                  <a:lnTo>
                    <a:pt x="63" y="28"/>
                  </a:lnTo>
                  <a:lnTo>
                    <a:pt x="35" y="41"/>
                  </a:lnTo>
                  <a:close/>
                </a:path>
              </a:pathLst>
            </a:custGeom>
            <a:solidFill>
              <a:srgbClr val="808080">
                <a:alpha val="100000"/>
              </a:srgbClr>
            </a:solidFill>
            <a:ln w="9525">
              <a:noFill/>
            </a:ln>
          </p:spPr>
          <p:txBody>
            <a:bodyPr/>
            <a:p>
              <a:endParaRPr lang="zh-CN" altLang="en-US"/>
            </a:p>
          </p:txBody>
        </p:sp>
        <p:sp>
          <p:nvSpPr>
            <p:cNvPr id="98442" name="Freeform 161"/>
            <p:cNvSpPr/>
            <p:nvPr/>
          </p:nvSpPr>
          <p:spPr>
            <a:xfrm>
              <a:off x="6061" y="13991"/>
              <a:ext cx="305" cy="83"/>
            </a:xfrm>
            <a:custGeom>
              <a:avLst/>
              <a:gdLst>
                <a:gd name="txL" fmla="*/ 0 w 305"/>
                <a:gd name="txT" fmla="*/ 0 h 83"/>
                <a:gd name="txR" fmla="*/ 305 w 305"/>
                <a:gd name="txB" fmla="*/ 83 h 83"/>
              </a:gdLst>
              <a:ahLst/>
              <a:cxnLst>
                <a:cxn ang="0">
                  <a:pos x="0" y="53"/>
                </a:cxn>
                <a:cxn ang="0">
                  <a:pos x="0" y="52"/>
                </a:cxn>
                <a:cxn ang="0">
                  <a:pos x="2" y="48"/>
                </a:cxn>
                <a:cxn ang="0">
                  <a:pos x="5" y="44"/>
                </a:cxn>
                <a:cxn ang="0">
                  <a:pos x="11" y="37"/>
                </a:cxn>
                <a:cxn ang="0">
                  <a:pos x="18" y="31"/>
                </a:cxn>
                <a:cxn ang="0">
                  <a:pos x="27" y="25"/>
                </a:cxn>
                <a:cxn ang="0">
                  <a:pos x="39" y="18"/>
                </a:cxn>
                <a:cxn ang="0">
                  <a:pos x="54" y="12"/>
                </a:cxn>
                <a:cxn ang="0">
                  <a:pos x="72" y="6"/>
                </a:cxn>
                <a:cxn ang="0">
                  <a:pos x="92" y="2"/>
                </a:cxn>
                <a:cxn ang="0">
                  <a:pos x="118" y="0"/>
                </a:cxn>
                <a:cxn ang="0">
                  <a:pos x="146" y="0"/>
                </a:cxn>
                <a:cxn ang="0">
                  <a:pos x="180" y="2"/>
                </a:cxn>
                <a:cxn ang="0">
                  <a:pos x="216" y="7"/>
                </a:cxn>
                <a:cxn ang="0">
                  <a:pos x="258" y="16"/>
                </a:cxn>
                <a:cxn ang="0">
                  <a:pos x="305" y="29"/>
                </a:cxn>
                <a:cxn ang="0">
                  <a:pos x="299" y="47"/>
                </a:cxn>
                <a:cxn ang="0">
                  <a:pos x="297" y="46"/>
                </a:cxn>
                <a:cxn ang="0">
                  <a:pos x="289" y="44"/>
                </a:cxn>
                <a:cxn ang="0">
                  <a:pos x="277" y="41"/>
                </a:cxn>
                <a:cxn ang="0">
                  <a:pos x="262" y="36"/>
                </a:cxn>
                <a:cxn ang="0">
                  <a:pos x="244" y="32"/>
                </a:cxn>
                <a:cxn ang="0">
                  <a:pos x="224" y="28"/>
                </a:cxn>
                <a:cxn ang="0">
                  <a:pos x="201" y="25"/>
                </a:cxn>
                <a:cxn ang="0">
                  <a:pos x="176" y="22"/>
                </a:cxn>
                <a:cxn ang="0">
                  <a:pos x="152" y="21"/>
                </a:cxn>
                <a:cxn ang="0">
                  <a:pos x="126" y="21"/>
                </a:cxn>
                <a:cxn ang="0">
                  <a:pos x="101" y="23"/>
                </a:cxn>
                <a:cxn ang="0">
                  <a:pos x="77" y="29"/>
                </a:cxn>
                <a:cxn ang="0">
                  <a:pos x="55" y="37"/>
                </a:cxn>
                <a:cxn ang="0">
                  <a:pos x="33" y="48"/>
                </a:cxn>
                <a:cxn ang="0">
                  <a:pos x="15" y="63"/>
                </a:cxn>
                <a:cxn ang="0">
                  <a:pos x="0" y="83"/>
                </a:cxn>
                <a:cxn ang="0">
                  <a:pos x="0" y="53"/>
                </a:cxn>
              </a:cxnLst>
              <a:rect l="txL" t="txT" r="txR" b="txB"/>
              <a:pathLst>
                <a:path w="305" h="83">
                  <a:moveTo>
                    <a:pt x="0" y="53"/>
                  </a:moveTo>
                  <a:lnTo>
                    <a:pt x="0" y="52"/>
                  </a:lnTo>
                  <a:lnTo>
                    <a:pt x="2" y="48"/>
                  </a:lnTo>
                  <a:lnTo>
                    <a:pt x="5" y="44"/>
                  </a:lnTo>
                  <a:lnTo>
                    <a:pt x="11" y="37"/>
                  </a:lnTo>
                  <a:lnTo>
                    <a:pt x="18" y="31"/>
                  </a:lnTo>
                  <a:lnTo>
                    <a:pt x="27" y="25"/>
                  </a:lnTo>
                  <a:lnTo>
                    <a:pt x="39" y="18"/>
                  </a:lnTo>
                  <a:lnTo>
                    <a:pt x="54" y="12"/>
                  </a:lnTo>
                  <a:lnTo>
                    <a:pt x="72" y="6"/>
                  </a:lnTo>
                  <a:lnTo>
                    <a:pt x="92" y="2"/>
                  </a:lnTo>
                  <a:lnTo>
                    <a:pt x="118" y="0"/>
                  </a:lnTo>
                  <a:lnTo>
                    <a:pt x="146" y="0"/>
                  </a:lnTo>
                  <a:lnTo>
                    <a:pt x="180" y="2"/>
                  </a:lnTo>
                  <a:lnTo>
                    <a:pt x="216" y="7"/>
                  </a:lnTo>
                  <a:lnTo>
                    <a:pt x="258" y="16"/>
                  </a:lnTo>
                  <a:lnTo>
                    <a:pt x="305" y="29"/>
                  </a:lnTo>
                  <a:lnTo>
                    <a:pt x="299" y="47"/>
                  </a:lnTo>
                  <a:lnTo>
                    <a:pt x="297" y="46"/>
                  </a:lnTo>
                  <a:lnTo>
                    <a:pt x="289" y="44"/>
                  </a:lnTo>
                  <a:lnTo>
                    <a:pt x="277" y="41"/>
                  </a:lnTo>
                  <a:lnTo>
                    <a:pt x="262" y="36"/>
                  </a:lnTo>
                  <a:lnTo>
                    <a:pt x="244" y="32"/>
                  </a:lnTo>
                  <a:lnTo>
                    <a:pt x="224" y="28"/>
                  </a:lnTo>
                  <a:lnTo>
                    <a:pt x="201" y="25"/>
                  </a:lnTo>
                  <a:lnTo>
                    <a:pt x="176" y="22"/>
                  </a:lnTo>
                  <a:lnTo>
                    <a:pt x="152" y="21"/>
                  </a:lnTo>
                  <a:lnTo>
                    <a:pt x="126" y="21"/>
                  </a:lnTo>
                  <a:lnTo>
                    <a:pt x="101" y="23"/>
                  </a:lnTo>
                  <a:lnTo>
                    <a:pt x="77" y="29"/>
                  </a:lnTo>
                  <a:lnTo>
                    <a:pt x="55" y="37"/>
                  </a:lnTo>
                  <a:lnTo>
                    <a:pt x="33" y="48"/>
                  </a:lnTo>
                  <a:lnTo>
                    <a:pt x="15" y="63"/>
                  </a:lnTo>
                  <a:lnTo>
                    <a:pt x="0" y="83"/>
                  </a:lnTo>
                  <a:lnTo>
                    <a:pt x="0" y="53"/>
                  </a:lnTo>
                  <a:close/>
                </a:path>
              </a:pathLst>
            </a:custGeom>
            <a:solidFill>
              <a:srgbClr val="808080">
                <a:alpha val="100000"/>
              </a:srgbClr>
            </a:solidFill>
            <a:ln w="9525">
              <a:noFill/>
            </a:ln>
          </p:spPr>
          <p:txBody>
            <a:bodyPr/>
            <a:p>
              <a:endParaRPr lang="zh-CN" altLang="en-US"/>
            </a:p>
          </p:txBody>
        </p:sp>
        <p:sp>
          <p:nvSpPr>
            <p:cNvPr id="98443" name="Freeform 162"/>
            <p:cNvSpPr/>
            <p:nvPr/>
          </p:nvSpPr>
          <p:spPr>
            <a:xfrm>
              <a:off x="6061" y="13793"/>
              <a:ext cx="305" cy="83"/>
            </a:xfrm>
            <a:custGeom>
              <a:avLst/>
              <a:gdLst>
                <a:gd name="txL" fmla="*/ 0 w 305"/>
                <a:gd name="txT" fmla="*/ 0 h 83"/>
                <a:gd name="txR" fmla="*/ 305 w 305"/>
                <a:gd name="txB" fmla="*/ 83 h 83"/>
              </a:gdLst>
              <a:ahLst/>
              <a:cxnLst>
                <a:cxn ang="0">
                  <a:pos x="0" y="53"/>
                </a:cxn>
                <a:cxn ang="0">
                  <a:pos x="0" y="52"/>
                </a:cxn>
                <a:cxn ang="0">
                  <a:pos x="2" y="49"/>
                </a:cxn>
                <a:cxn ang="0">
                  <a:pos x="5" y="44"/>
                </a:cxn>
                <a:cxn ang="0">
                  <a:pos x="11" y="38"/>
                </a:cxn>
                <a:cxn ang="0">
                  <a:pos x="18" y="31"/>
                </a:cxn>
                <a:cxn ang="0">
                  <a:pos x="27" y="25"/>
                </a:cxn>
                <a:cxn ang="0">
                  <a:pos x="39" y="17"/>
                </a:cxn>
                <a:cxn ang="0">
                  <a:pos x="54" y="12"/>
                </a:cxn>
                <a:cxn ang="0">
                  <a:pos x="72" y="7"/>
                </a:cxn>
                <a:cxn ang="0">
                  <a:pos x="92" y="2"/>
                </a:cxn>
                <a:cxn ang="0">
                  <a:pos x="118" y="0"/>
                </a:cxn>
                <a:cxn ang="0">
                  <a:pos x="146" y="0"/>
                </a:cxn>
                <a:cxn ang="0">
                  <a:pos x="180" y="2"/>
                </a:cxn>
                <a:cxn ang="0">
                  <a:pos x="216" y="8"/>
                </a:cxn>
                <a:cxn ang="0">
                  <a:pos x="258" y="16"/>
                </a:cxn>
                <a:cxn ang="0">
                  <a:pos x="305" y="29"/>
                </a:cxn>
                <a:cxn ang="0">
                  <a:pos x="299" y="47"/>
                </a:cxn>
                <a:cxn ang="0">
                  <a:pos x="297" y="45"/>
                </a:cxn>
                <a:cxn ang="0">
                  <a:pos x="289" y="43"/>
                </a:cxn>
                <a:cxn ang="0">
                  <a:pos x="277" y="40"/>
                </a:cxn>
                <a:cxn ang="0">
                  <a:pos x="262" y="36"/>
                </a:cxn>
                <a:cxn ang="0">
                  <a:pos x="244" y="33"/>
                </a:cxn>
                <a:cxn ang="0">
                  <a:pos x="224" y="28"/>
                </a:cxn>
                <a:cxn ang="0">
                  <a:pos x="201" y="25"/>
                </a:cxn>
                <a:cxn ang="0">
                  <a:pos x="176" y="22"/>
                </a:cxn>
                <a:cxn ang="0">
                  <a:pos x="152" y="21"/>
                </a:cxn>
                <a:cxn ang="0">
                  <a:pos x="126" y="22"/>
                </a:cxn>
                <a:cxn ang="0">
                  <a:pos x="101" y="24"/>
                </a:cxn>
                <a:cxn ang="0">
                  <a:pos x="77" y="29"/>
                </a:cxn>
                <a:cxn ang="0">
                  <a:pos x="55" y="38"/>
                </a:cxn>
                <a:cxn ang="0">
                  <a:pos x="33" y="49"/>
                </a:cxn>
                <a:cxn ang="0">
                  <a:pos x="15" y="64"/>
                </a:cxn>
                <a:cxn ang="0">
                  <a:pos x="0" y="83"/>
                </a:cxn>
                <a:cxn ang="0">
                  <a:pos x="0" y="53"/>
                </a:cxn>
              </a:cxnLst>
              <a:rect l="txL" t="txT" r="txR" b="txB"/>
              <a:pathLst>
                <a:path w="305" h="83">
                  <a:moveTo>
                    <a:pt x="0" y="53"/>
                  </a:moveTo>
                  <a:lnTo>
                    <a:pt x="0" y="52"/>
                  </a:lnTo>
                  <a:lnTo>
                    <a:pt x="2" y="49"/>
                  </a:lnTo>
                  <a:lnTo>
                    <a:pt x="5" y="44"/>
                  </a:lnTo>
                  <a:lnTo>
                    <a:pt x="11" y="38"/>
                  </a:lnTo>
                  <a:lnTo>
                    <a:pt x="18" y="31"/>
                  </a:lnTo>
                  <a:lnTo>
                    <a:pt x="27" y="25"/>
                  </a:lnTo>
                  <a:lnTo>
                    <a:pt x="39" y="17"/>
                  </a:lnTo>
                  <a:lnTo>
                    <a:pt x="54" y="12"/>
                  </a:lnTo>
                  <a:lnTo>
                    <a:pt x="72" y="7"/>
                  </a:lnTo>
                  <a:lnTo>
                    <a:pt x="92" y="2"/>
                  </a:lnTo>
                  <a:lnTo>
                    <a:pt x="118" y="0"/>
                  </a:lnTo>
                  <a:lnTo>
                    <a:pt x="146" y="0"/>
                  </a:lnTo>
                  <a:lnTo>
                    <a:pt x="180" y="2"/>
                  </a:lnTo>
                  <a:lnTo>
                    <a:pt x="216" y="8"/>
                  </a:lnTo>
                  <a:lnTo>
                    <a:pt x="258" y="16"/>
                  </a:lnTo>
                  <a:lnTo>
                    <a:pt x="305" y="29"/>
                  </a:lnTo>
                  <a:lnTo>
                    <a:pt x="299" y="47"/>
                  </a:lnTo>
                  <a:lnTo>
                    <a:pt x="297" y="45"/>
                  </a:lnTo>
                  <a:lnTo>
                    <a:pt x="289" y="43"/>
                  </a:lnTo>
                  <a:lnTo>
                    <a:pt x="277" y="40"/>
                  </a:lnTo>
                  <a:lnTo>
                    <a:pt x="262" y="36"/>
                  </a:lnTo>
                  <a:lnTo>
                    <a:pt x="244" y="33"/>
                  </a:lnTo>
                  <a:lnTo>
                    <a:pt x="224" y="28"/>
                  </a:lnTo>
                  <a:lnTo>
                    <a:pt x="201" y="25"/>
                  </a:lnTo>
                  <a:lnTo>
                    <a:pt x="176" y="22"/>
                  </a:lnTo>
                  <a:lnTo>
                    <a:pt x="152" y="21"/>
                  </a:lnTo>
                  <a:lnTo>
                    <a:pt x="126" y="22"/>
                  </a:lnTo>
                  <a:lnTo>
                    <a:pt x="101" y="24"/>
                  </a:lnTo>
                  <a:lnTo>
                    <a:pt x="77" y="29"/>
                  </a:lnTo>
                  <a:lnTo>
                    <a:pt x="55" y="38"/>
                  </a:lnTo>
                  <a:lnTo>
                    <a:pt x="33" y="49"/>
                  </a:lnTo>
                  <a:lnTo>
                    <a:pt x="15" y="64"/>
                  </a:lnTo>
                  <a:lnTo>
                    <a:pt x="0" y="83"/>
                  </a:lnTo>
                  <a:lnTo>
                    <a:pt x="0" y="53"/>
                  </a:lnTo>
                  <a:close/>
                </a:path>
              </a:pathLst>
            </a:custGeom>
            <a:solidFill>
              <a:srgbClr val="808080">
                <a:alpha val="100000"/>
              </a:srgbClr>
            </a:solidFill>
            <a:ln w="9525">
              <a:noFill/>
            </a:ln>
          </p:spPr>
          <p:txBody>
            <a:bodyPr/>
            <a:p>
              <a:endParaRPr lang="zh-CN" altLang="en-US"/>
            </a:p>
          </p:txBody>
        </p:sp>
        <p:sp>
          <p:nvSpPr>
            <p:cNvPr id="98444" name="Freeform 163"/>
            <p:cNvSpPr/>
            <p:nvPr/>
          </p:nvSpPr>
          <p:spPr>
            <a:xfrm>
              <a:off x="6348" y="13696"/>
              <a:ext cx="496" cy="917"/>
            </a:xfrm>
            <a:custGeom>
              <a:avLst/>
              <a:gdLst>
                <a:gd name="txL" fmla="*/ 0 w 496"/>
                <a:gd name="txT" fmla="*/ 0 h 917"/>
                <a:gd name="txR" fmla="*/ 496 w 496"/>
                <a:gd name="txB" fmla="*/ 917 h 917"/>
              </a:gdLst>
              <a:ahLst/>
              <a:cxnLst>
                <a:cxn ang="0">
                  <a:pos x="0" y="0"/>
                </a:cxn>
                <a:cxn ang="0">
                  <a:pos x="0" y="886"/>
                </a:cxn>
                <a:cxn ang="0">
                  <a:pos x="150" y="917"/>
                </a:cxn>
                <a:cxn ang="0">
                  <a:pos x="143" y="797"/>
                </a:cxn>
                <a:cxn ang="0">
                  <a:pos x="496" y="851"/>
                </a:cxn>
                <a:cxn ang="0">
                  <a:pos x="490" y="803"/>
                </a:cxn>
                <a:cxn ang="0">
                  <a:pos x="245" y="773"/>
                </a:cxn>
                <a:cxn ang="0">
                  <a:pos x="239" y="670"/>
                </a:cxn>
                <a:cxn ang="0">
                  <a:pos x="72" y="670"/>
                </a:cxn>
                <a:cxn ang="0">
                  <a:pos x="68" y="657"/>
                </a:cxn>
                <a:cxn ang="0">
                  <a:pos x="56" y="620"/>
                </a:cxn>
                <a:cxn ang="0">
                  <a:pos x="41" y="559"/>
                </a:cxn>
                <a:cxn ang="0">
                  <a:pos x="26" y="480"/>
                </a:cxn>
                <a:cxn ang="0">
                  <a:pos x="15" y="385"/>
                </a:cxn>
                <a:cxn ang="0">
                  <a:pos x="11" y="276"/>
                </a:cxn>
                <a:cxn ang="0">
                  <a:pos x="20" y="158"/>
                </a:cxn>
                <a:cxn ang="0">
                  <a:pos x="42" y="30"/>
                </a:cxn>
                <a:cxn ang="0">
                  <a:pos x="0" y="0"/>
                </a:cxn>
              </a:cxnLst>
              <a:rect l="txL" t="txT" r="txR" b="txB"/>
              <a:pathLst>
                <a:path w="496" h="917">
                  <a:moveTo>
                    <a:pt x="0" y="0"/>
                  </a:moveTo>
                  <a:lnTo>
                    <a:pt x="0" y="886"/>
                  </a:lnTo>
                  <a:lnTo>
                    <a:pt x="150" y="917"/>
                  </a:lnTo>
                  <a:lnTo>
                    <a:pt x="143" y="797"/>
                  </a:lnTo>
                  <a:lnTo>
                    <a:pt x="496" y="851"/>
                  </a:lnTo>
                  <a:lnTo>
                    <a:pt x="490" y="803"/>
                  </a:lnTo>
                  <a:lnTo>
                    <a:pt x="245" y="773"/>
                  </a:lnTo>
                  <a:lnTo>
                    <a:pt x="239" y="670"/>
                  </a:lnTo>
                  <a:lnTo>
                    <a:pt x="72" y="670"/>
                  </a:lnTo>
                  <a:lnTo>
                    <a:pt x="68" y="657"/>
                  </a:lnTo>
                  <a:lnTo>
                    <a:pt x="56" y="620"/>
                  </a:lnTo>
                  <a:lnTo>
                    <a:pt x="41" y="559"/>
                  </a:lnTo>
                  <a:lnTo>
                    <a:pt x="26" y="480"/>
                  </a:lnTo>
                  <a:lnTo>
                    <a:pt x="15" y="385"/>
                  </a:lnTo>
                  <a:lnTo>
                    <a:pt x="11" y="276"/>
                  </a:lnTo>
                  <a:lnTo>
                    <a:pt x="20" y="158"/>
                  </a:lnTo>
                  <a:lnTo>
                    <a:pt x="42" y="30"/>
                  </a:lnTo>
                  <a:lnTo>
                    <a:pt x="0" y="0"/>
                  </a:lnTo>
                  <a:close/>
                </a:path>
              </a:pathLst>
            </a:custGeom>
            <a:solidFill>
              <a:srgbClr val="808080">
                <a:alpha val="100000"/>
              </a:srgbClr>
            </a:solidFill>
            <a:ln w="9525">
              <a:noFill/>
            </a:ln>
          </p:spPr>
          <p:txBody>
            <a:bodyPr/>
            <a:p>
              <a:endParaRPr lang="zh-CN" altLang="en-US"/>
            </a:p>
          </p:txBody>
        </p:sp>
        <p:sp>
          <p:nvSpPr>
            <p:cNvPr id="98445" name="Freeform 164"/>
            <p:cNvSpPr/>
            <p:nvPr/>
          </p:nvSpPr>
          <p:spPr>
            <a:xfrm>
              <a:off x="6593" y="13487"/>
              <a:ext cx="638" cy="125"/>
            </a:xfrm>
            <a:custGeom>
              <a:avLst/>
              <a:gdLst>
                <a:gd name="txL" fmla="*/ 0 w 638"/>
                <a:gd name="txT" fmla="*/ 0 h 125"/>
                <a:gd name="txR" fmla="*/ 638 w 638"/>
                <a:gd name="txB" fmla="*/ 125 h 125"/>
              </a:gdLst>
              <a:ahLst/>
              <a:cxnLst>
                <a:cxn ang="0">
                  <a:pos x="0" y="125"/>
                </a:cxn>
                <a:cxn ang="0">
                  <a:pos x="4" y="124"/>
                </a:cxn>
                <a:cxn ang="0">
                  <a:pos x="14" y="119"/>
                </a:cxn>
                <a:cxn ang="0">
                  <a:pos x="31" y="114"/>
                </a:cxn>
                <a:cxn ang="0">
                  <a:pos x="53" y="106"/>
                </a:cxn>
                <a:cxn ang="0">
                  <a:pos x="81" y="98"/>
                </a:cxn>
                <a:cxn ang="0">
                  <a:pos x="113" y="89"/>
                </a:cxn>
                <a:cxn ang="0">
                  <a:pos x="151" y="81"/>
                </a:cxn>
                <a:cxn ang="0">
                  <a:pos x="192" y="73"/>
                </a:cxn>
                <a:cxn ang="0">
                  <a:pos x="237" y="65"/>
                </a:cxn>
                <a:cxn ang="0">
                  <a:pos x="286" y="60"/>
                </a:cxn>
                <a:cxn ang="0">
                  <a:pos x="337" y="56"/>
                </a:cxn>
                <a:cxn ang="0">
                  <a:pos x="390" y="55"/>
                </a:cxn>
                <a:cxn ang="0">
                  <a:pos x="446" y="56"/>
                </a:cxn>
                <a:cxn ang="0">
                  <a:pos x="503" y="61"/>
                </a:cxn>
                <a:cxn ang="0">
                  <a:pos x="561" y="70"/>
                </a:cxn>
                <a:cxn ang="0">
                  <a:pos x="620" y="83"/>
                </a:cxn>
                <a:cxn ang="0">
                  <a:pos x="638" y="0"/>
                </a:cxn>
                <a:cxn ang="0">
                  <a:pos x="634" y="0"/>
                </a:cxn>
                <a:cxn ang="0">
                  <a:pos x="620" y="0"/>
                </a:cxn>
                <a:cxn ang="0">
                  <a:pos x="599" y="0"/>
                </a:cxn>
                <a:cxn ang="0">
                  <a:pos x="571" y="1"/>
                </a:cxn>
                <a:cxn ang="0">
                  <a:pos x="536" y="2"/>
                </a:cxn>
                <a:cxn ang="0">
                  <a:pos x="496" y="3"/>
                </a:cxn>
                <a:cxn ang="0">
                  <a:pos x="452" y="6"/>
                </a:cxn>
                <a:cxn ang="0">
                  <a:pos x="405" y="8"/>
                </a:cxn>
                <a:cxn ang="0">
                  <a:pos x="354" y="13"/>
                </a:cxn>
                <a:cxn ang="0">
                  <a:pos x="302" y="17"/>
                </a:cxn>
                <a:cxn ang="0">
                  <a:pos x="249" y="22"/>
                </a:cxn>
                <a:cxn ang="0">
                  <a:pos x="196" y="30"/>
                </a:cxn>
                <a:cxn ang="0">
                  <a:pos x="144" y="37"/>
                </a:cxn>
                <a:cxn ang="0">
                  <a:pos x="93" y="47"/>
                </a:cxn>
                <a:cxn ang="0">
                  <a:pos x="45" y="58"/>
                </a:cxn>
                <a:cxn ang="0">
                  <a:pos x="0" y="71"/>
                </a:cxn>
                <a:cxn ang="0">
                  <a:pos x="0" y="125"/>
                </a:cxn>
              </a:cxnLst>
              <a:rect l="txL" t="txT" r="txR" b="txB"/>
              <a:pathLst>
                <a:path w="638" h="125">
                  <a:moveTo>
                    <a:pt x="0" y="125"/>
                  </a:moveTo>
                  <a:lnTo>
                    <a:pt x="4" y="124"/>
                  </a:lnTo>
                  <a:lnTo>
                    <a:pt x="14" y="119"/>
                  </a:lnTo>
                  <a:lnTo>
                    <a:pt x="31" y="114"/>
                  </a:lnTo>
                  <a:lnTo>
                    <a:pt x="53" y="106"/>
                  </a:lnTo>
                  <a:lnTo>
                    <a:pt x="81" y="98"/>
                  </a:lnTo>
                  <a:lnTo>
                    <a:pt x="113" y="89"/>
                  </a:lnTo>
                  <a:lnTo>
                    <a:pt x="151" y="81"/>
                  </a:lnTo>
                  <a:lnTo>
                    <a:pt x="192" y="73"/>
                  </a:lnTo>
                  <a:lnTo>
                    <a:pt x="237" y="65"/>
                  </a:lnTo>
                  <a:lnTo>
                    <a:pt x="286" y="60"/>
                  </a:lnTo>
                  <a:lnTo>
                    <a:pt x="337" y="56"/>
                  </a:lnTo>
                  <a:lnTo>
                    <a:pt x="390" y="55"/>
                  </a:lnTo>
                  <a:lnTo>
                    <a:pt x="446" y="56"/>
                  </a:lnTo>
                  <a:lnTo>
                    <a:pt x="503" y="61"/>
                  </a:lnTo>
                  <a:lnTo>
                    <a:pt x="561" y="70"/>
                  </a:lnTo>
                  <a:lnTo>
                    <a:pt x="620" y="83"/>
                  </a:lnTo>
                  <a:lnTo>
                    <a:pt x="638" y="0"/>
                  </a:lnTo>
                  <a:lnTo>
                    <a:pt x="634" y="0"/>
                  </a:lnTo>
                  <a:lnTo>
                    <a:pt x="620" y="0"/>
                  </a:lnTo>
                  <a:lnTo>
                    <a:pt x="599" y="0"/>
                  </a:lnTo>
                  <a:lnTo>
                    <a:pt x="571" y="1"/>
                  </a:lnTo>
                  <a:lnTo>
                    <a:pt x="536" y="2"/>
                  </a:lnTo>
                  <a:lnTo>
                    <a:pt x="496" y="3"/>
                  </a:lnTo>
                  <a:lnTo>
                    <a:pt x="452" y="6"/>
                  </a:lnTo>
                  <a:lnTo>
                    <a:pt x="405" y="8"/>
                  </a:lnTo>
                  <a:lnTo>
                    <a:pt x="354" y="13"/>
                  </a:lnTo>
                  <a:lnTo>
                    <a:pt x="302" y="17"/>
                  </a:lnTo>
                  <a:lnTo>
                    <a:pt x="249" y="22"/>
                  </a:lnTo>
                  <a:lnTo>
                    <a:pt x="196" y="30"/>
                  </a:lnTo>
                  <a:lnTo>
                    <a:pt x="144" y="37"/>
                  </a:lnTo>
                  <a:lnTo>
                    <a:pt x="93" y="47"/>
                  </a:lnTo>
                  <a:lnTo>
                    <a:pt x="45" y="58"/>
                  </a:lnTo>
                  <a:lnTo>
                    <a:pt x="0" y="71"/>
                  </a:lnTo>
                  <a:lnTo>
                    <a:pt x="0" y="125"/>
                  </a:lnTo>
                  <a:close/>
                </a:path>
              </a:pathLst>
            </a:custGeom>
            <a:solidFill>
              <a:srgbClr val="808080">
                <a:alpha val="100000"/>
              </a:srgbClr>
            </a:solidFill>
            <a:ln w="9525">
              <a:noFill/>
            </a:ln>
          </p:spPr>
          <p:txBody>
            <a:bodyPr/>
            <a:p>
              <a:endParaRPr lang="zh-CN" altLang="en-US"/>
            </a:p>
          </p:txBody>
        </p:sp>
        <p:sp>
          <p:nvSpPr>
            <p:cNvPr id="98446" name="Freeform 165"/>
            <p:cNvSpPr/>
            <p:nvPr/>
          </p:nvSpPr>
          <p:spPr>
            <a:xfrm>
              <a:off x="6217" y="14634"/>
              <a:ext cx="1075" cy="356"/>
            </a:xfrm>
            <a:custGeom>
              <a:avLst/>
              <a:gdLst>
                <a:gd name="txL" fmla="*/ 0 w 1075"/>
                <a:gd name="txT" fmla="*/ 0 h 356"/>
                <a:gd name="txR" fmla="*/ 1075 w 1075"/>
                <a:gd name="txB" fmla="*/ 356 h 356"/>
              </a:gdLst>
              <a:ahLst/>
              <a:cxnLst>
                <a:cxn ang="0">
                  <a:pos x="454" y="344"/>
                </a:cxn>
                <a:cxn ang="0">
                  <a:pos x="456" y="343"/>
                </a:cxn>
                <a:cxn ang="0">
                  <a:pos x="463" y="341"/>
                </a:cxn>
                <a:cxn ang="0">
                  <a:pos x="472" y="337"/>
                </a:cxn>
                <a:cxn ang="0">
                  <a:pos x="485" y="332"/>
                </a:cxn>
                <a:cxn ang="0">
                  <a:pos x="501" y="325"/>
                </a:cxn>
                <a:cxn ang="0">
                  <a:pos x="518" y="317"/>
                </a:cxn>
                <a:cxn ang="0">
                  <a:pos x="538" y="308"/>
                </a:cxn>
                <a:cxn ang="0">
                  <a:pos x="558" y="298"/>
                </a:cxn>
                <a:cxn ang="0">
                  <a:pos x="580" y="287"/>
                </a:cxn>
                <a:cxn ang="0">
                  <a:pos x="600" y="274"/>
                </a:cxn>
                <a:cxn ang="0">
                  <a:pos x="621" y="262"/>
                </a:cxn>
                <a:cxn ang="0">
                  <a:pos x="640" y="248"/>
                </a:cxn>
                <a:cxn ang="0">
                  <a:pos x="658" y="234"/>
                </a:cxn>
                <a:cxn ang="0">
                  <a:pos x="674" y="219"/>
                </a:cxn>
                <a:cxn ang="0">
                  <a:pos x="688" y="204"/>
                </a:cxn>
                <a:cxn ang="0">
                  <a:pos x="699" y="189"/>
                </a:cxn>
                <a:cxn ang="0">
                  <a:pos x="0" y="18"/>
                </a:cxn>
                <a:cxn ang="0">
                  <a:pos x="54" y="0"/>
                </a:cxn>
                <a:cxn ang="0">
                  <a:pos x="1075" y="251"/>
                </a:cxn>
                <a:cxn ang="0">
                  <a:pos x="1033" y="274"/>
                </a:cxn>
                <a:cxn ang="0">
                  <a:pos x="738" y="199"/>
                </a:cxn>
                <a:cxn ang="0">
                  <a:pos x="737" y="200"/>
                </a:cxn>
                <a:cxn ang="0">
                  <a:pos x="735" y="203"/>
                </a:cxn>
                <a:cxn ang="0">
                  <a:pos x="730" y="207"/>
                </a:cxn>
                <a:cxn ang="0">
                  <a:pos x="724" y="214"/>
                </a:cxn>
                <a:cxn ang="0">
                  <a:pos x="716" y="222"/>
                </a:cxn>
                <a:cxn ang="0">
                  <a:pos x="706" y="231"/>
                </a:cxn>
                <a:cxn ang="0">
                  <a:pos x="694" y="242"/>
                </a:cxn>
                <a:cxn ang="0">
                  <a:pos x="679" y="253"/>
                </a:cxn>
                <a:cxn ang="0">
                  <a:pos x="662" y="265"/>
                </a:cxn>
                <a:cxn ang="0">
                  <a:pos x="643" y="278"/>
                </a:cxn>
                <a:cxn ang="0">
                  <a:pos x="621" y="291"/>
                </a:cxn>
                <a:cxn ang="0">
                  <a:pos x="597" y="303"/>
                </a:cxn>
                <a:cxn ang="0">
                  <a:pos x="570" y="317"/>
                </a:cxn>
                <a:cxn ang="0">
                  <a:pos x="540" y="330"/>
                </a:cxn>
                <a:cxn ang="0">
                  <a:pos x="508" y="343"/>
                </a:cxn>
                <a:cxn ang="0">
                  <a:pos x="472" y="356"/>
                </a:cxn>
                <a:cxn ang="0">
                  <a:pos x="454" y="344"/>
                </a:cxn>
              </a:cxnLst>
              <a:rect l="txL" t="txT" r="txR" b="txB"/>
              <a:pathLst>
                <a:path w="1075" h="356">
                  <a:moveTo>
                    <a:pt x="454" y="344"/>
                  </a:moveTo>
                  <a:lnTo>
                    <a:pt x="456" y="343"/>
                  </a:lnTo>
                  <a:lnTo>
                    <a:pt x="463" y="341"/>
                  </a:lnTo>
                  <a:lnTo>
                    <a:pt x="472" y="337"/>
                  </a:lnTo>
                  <a:lnTo>
                    <a:pt x="485" y="332"/>
                  </a:lnTo>
                  <a:lnTo>
                    <a:pt x="501" y="325"/>
                  </a:lnTo>
                  <a:lnTo>
                    <a:pt x="518" y="317"/>
                  </a:lnTo>
                  <a:lnTo>
                    <a:pt x="538" y="308"/>
                  </a:lnTo>
                  <a:lnTo>
                    <a:pt x="558" y="298"/>
                  </a:lnTo>
                  <a:lnTo>
                    <a:pt x="580" y="287"/>
                  </a:lnTo>
                  <a:lnTo>
                    <a:pt x="600" y="274"/>
                  </a:lnTo>
                  <a:lnTo>
                    <a:pt x="621" y="262"/>
                  </a:lnTo>
                  <a:lnTo>
                    <a:pt x="640" y="248"/>
                  </a:lnTo>
                  <a:lnTo>
                    <a:pt x="658" y="234"/>
                  </a:lnTo>
                  <a:lnTo>
                    <a:pt x="674" y="219"/>
                  </a:lnTo>
                  <a:lnTo>
                    <a:pt x="688" y="204"/>
                  </a:lnTo>
                  <a:lnTo>
                    <a:pt x="699" y="189"/>
                  </a:lnTo>
                  <a:lnTo>
                    <a:pt x="0" y="18"/>
                  </a:lnTo>
                  <a:lnTo>
                    <a:pt x="54" y="0"/>
                  </a:lnTo>
                  <a:lnTo>
                    <a:pt x="1075" y="251"/>
                  </a:lnTo>
                  <a:lnTo>
                    <a:pt x="1033" y="274"/>
                  </a:lnTo>
                  <a:lnTo>
                    <a:pt x="738" y="199"/>
                  </a:lnTo>
                  <a:lnTo>
                    <a:pt x="737" y="200"/>
                  </a:lnTo>
                  <a:lnTo>
                    <a:pt x="735" y="203"/>
                  </a:lnTo>
                  <a:lnTo>
                    <a:pt x="730" y="207"/>
                  </a:lnTo>
                  <a:lnTo>
                    <a:pt x="724" y="214"/>
                  </a:lnTo>
                  <a:lnTo>
                    <a:pt x="716" y="222"/>
                  </a:lnTo>
                  <a:lnTo>
                    <a:pt x="706" y="231"/>
                  </a:lnTo>
                  <a:lnTo>
                    <a:pt x="694" y="242"/>
                  </a:lnTo>
                  <a:lnTo>
                    <a:pt x="679" y="253"/>
                  </a:lnTo>
                  <a:lnTo>
                    <a:pt x="662" y="265"/>
                  </a:lnTo>
                  <a:lnTo>
                    <a:pt x="643" y="278"/>
                  </a:lnTo>
                  <a:lnTo>
                    <a:pt x="621" y="291"/>
                  </a:lnTo>
                  <a:lnTo>
                    <a:pt x="597" y="303"/>
                  </a:lnTo>
                  <a:lnTo>
                    <a:pt x="570" y="317"/>
                  </a:lnTo>
                  <a:lnTo>
                    <a:pt x="540" y="330"/>
                  </a:lnTo>
                  <a:lnTo>
                    <a:pt x="508" y="343"/>
                  </a:lnTo>
                  <a:lnTo>
                    <a:pt x="472" y="356"/>
                  </a:lnTo>
                  <a:lnTo>
                    <a:pt x="454" y="344"/>
                  </a:lnTo>
                  <a:close/>
                </a:path>
              </a:pathLst>
            </a:custGeom>
            <a:solidFill>
              <a:srgbClr val="000000">
                <a:alpha val="100000"/>
              </a:srgbClr>
            </a:solidFill>
            <a:ln w="9525">
              <a:noFill/>
            </a:ln>
          </p:spPr>
          <p:txBody>
            <a:bodyPr/>
            <a:p>
              <a:endParaRPr lang="zh-CN" altLang="en-US"/>
            </a:p>
          </p:txBody>
        </p:sp>
        <p:sp>
          <p:nvSpPr>
            <p:cNvPr id="98447" name="Freeform 166"/>
            <p:cNvSpPr/>
            <p:nvPr/>
          </p:nvSpPr>
          <p:spPr>
            <a:xfrm>
              <a:off x="5997" y="14727"/>
              <a:ext cx="1095" cy="319"/>
            </a:xfrm>
            <a:custGeom>
              <a:avLst/>
              <a:gdLst>
                <a:gd name="txL" fmla="*/ 0 w 1095"/>
                <a:gd name="txT" fmla="*/ 0 h 319"/>
                <a:gd name="txR" fmla="*/ 1095 w 1095"/>
                <a:gd name="txB" fmla="*/ 319 h 319"/>
              </a:gdLst>
              <a:ahLst/>
              <a:cxnLst>
                <a:cxn ang="0">
                  <a:pos x="0" y="0"/>
                </a:cxn>
                <a:cxn ang="0">
                  <a:pos x="1071" y="319"/>
                </a:cxn>
                <a:cxn ang="0">
                  <a:pos x="1095" y="319"/>
                </a:cxn>
                <a:cxn ang="0">
                  <a:pos x="33" y="0"/>
                </a:cxn>
                <a:cxn ang="0">
                  <a:pos x="0" y="0"/>
                </a:cxn>
              </a:cxnLst>
              <a:rect l="txL" t="txT" r="txR" b="txB"/>
              <a:pathLst>
                <a:path w="1095" h="319">
                  <a:moveTo>
                    <a:pt x="0" y="0"/>
                  </a:moveTo>
                  <a:lnTo>
                    <a:pt x="1071" y="319"/>
                  </a:lnTo>
                  <a:lnTo>
                    <a:pt x="1095" y="319"/>
                  </a:lnTo>
                  <a:lnTo>
                    <a:pt x="33" y="0"/>
                  </a:lnTo>
                  <a:lnTo>
                    <a:pt x="0" y="0"/>
                  </a:lnTo>
                  <a:close/>
                </a:path>
              </a:pathLst>
            </a:custGeom>
            <a:solidFill>
              <a:srgbClr val="000000">
                <a:alpha val="100000"/>
              </a:srgbClr>
            </a:solidFill>
            <a:ln w="9525">
              <a:noFill/>
            </a:ln>
          </p:spPr>
          <p:txBody>
            <a:bodyPr/>
            <a:p>
              <a:endParaRPr lang="zh-CN" altLang="en-US"/>
            </a:p>
          </p:txBody>
        </p:sp>
        <p:sp>
          <p:nvSpPr>
            <p:cNvPr id="98448" name="Freeform 167"/>
            <p:cNvSpPr/>
            <p:nvPr/>
          </p:nvSpPr>
          <p:spPr>
            <a:xfrm>
              <a:off x="6181" y="14684"/>
              <a:ext cx="1082" cy="285"/>
            </a:xfrm>
            <a:custGeom>
              <a:avLst/>
              <a:gdLst>
                <a:gd name="txL" fmla="*/ 0 w 1082"/>
                <a:gd name="txT" fmla="*/ 0 h 285"/>
                <a:gd name="txR" fmla="*/ 1082 w 1082"/>
                <a:gd name="txB" fmla="*/ 285 h 285"/>
              </a:gdLst>
              <a:ahLst/>
              <a:cxnLst>
                <a:cxn ang="0">
                  <a:pos x="0" y="1"/>
                </a:cxn>
                <a:cxn ang="0">
                  <a:pos x="1058" y="285"/>
                </a:cxn>
                <a:cxn ang="0">
                  <a:pos x="1082" y="284"/>
                </a:cxn>
                <a:cxn ang="0">
                  <a:pos x="33" y="0"/>
                </a:cxn>
                <a:cxn ang="0">
                  <a:pos x="0" y="1"/>
                </a:cxn>
              </a:cxnLst>
              <a:rect l="txL" t="txT" r="txR" b="txB"/>
              <a:pathLst>
                <a:path w="1082" h="285">
                  <a:moveTo>
                    <a:pt x="0" y="1"/>
                  </a:moveTo>
                  <a:lnTo>
                    <a:pt x="1058" y="285"/>
                  </a:lnTo>
                  <a:lnTo>
                    <a:pt x="1082" y="284"/>
                  </a:lnTo>
                  <a:lnTo>
                    <a:pt x="33" y="0"/>
                  </a:lnTo>
                  <a:lnTo>
                    <a:pt x="0" y="1"/>
                  </a:lnTo>
                  <a:close/>
                </a:path>
              </a:pathLst>
            </a:custGeom>
            <a:solidFill>
              <a:srgbClr val="000000">
                <a:alpha val="100000"/>
              </a:srgbClr>
            </a:solidFill>
            <a:ln w="9525">
              <a:noFill/>
            </a:ln>
          </p:spPr>
          <p:txBody>
            <a:bodyPr/>
            <a:p>
              <a:endParaRPr lang="zh-CN" altLang="en-US"/>
            </a:p>
          </p:txBody>
        </p:sp>
        <p:sp>
          <p:nvSpPr>
            <p:cNvPr id="98449" name="Freeform 168"/>
            <p:cNvSpPr/>
            <p:nvPr/>
          </p:nvSpPr>
          <p:spPr>
            <a:xfrm>
              <a:off x="6093" y="14699"/>
              <a:ext cx="1087" cy="315"/>
            </a:xfrm>
            <a:custGeom>
              <a:avLst/>
              <a:gdLst>
                <a:gd name="txL" fmla="*/ 0 w 1087"/>
                <a:gd name="txT" fmla="*/ 0 h 315"/>
                <a:gd name="txR" fmla="*/ 1087 w 1087"/>
                <a:gd name="txB" fmla="*/ 315 h 315"/>
              </a:gdLst>
              <a:ahLst/>
              <a:cxnLst>
                <a:cxn ang="0">
                  <a:pos x="0" y="0"/>
                </a:cxn>
                <a:cxn ang="0">
                  <a:pos x="1066" y="315"/>
                </a:cxn>
                <a:cxn ang="0">
                  <a:pos x="1087" y="308"/>
                </a:cxn>
                <a:cxn ang="0">
                  <a:pos x="31" y="0"/>
                </a:cxn>
                <a:cxn ang="0">
                  <a:pos x="0" y="0"/>
                </a:cxn>
              </a:cxnLst>
              <a:rect l="txL" t="txT" r="txR" b="txB"/>
              <a:pathLst>
                <a:path w="1087" h="315">
                  <a:moveTo>
                    <a:pt x="0" y="0"/>
                  </a:moveTo>
                  <a:lnTo>
                    <a:pt x="1066" y="315"/>
                  </a:lnTo>
                  <a:lnTo>
                    <a:pt x="1087" y="308"/>
                  </a:lnTo>
                  <a:lnTo>
                    <a:pt x="31" y="0"/>
                  </a:lnTo>
                  <a:lnTo>
                    <a:pt x="0" y="0"/>
                  </a:lnTo>
                  <a:close/>
                </a:path>
              </a:pathLst>
            </a:custGeom>
            <a:solidFill>
              <a:srgbClr val="000000">
                <a:alpha val="100000"/>
              </a:srgbClr>
            </a:solidFill>
            <a:ln w="9525">
              <a:noFill/>
            </a:ln>
          </p:spPr>
          <p:txBody>
            <a:bodyPr/>
            <a:p>
              <a:endParaRPr lang="zh-CN" altLang="en-US"/>
            </a:p>
          </p:txBody>
        </p:sp>
      </p:grpSp>
      <p:grpSp>
        <p:nvGrpSpPr>
          <p:cNvPr id="98337" name="Group 169"/>
          <p:cNvGrpSpPr/>
          <p:nvPr/>
        </p:nvGrpSpPr>
        <p:grpSpPr>
          <a:xfrm>
            <a:off x="7954963" y="1741488"/>
            <a:ext cx="650875" cy="904875"/>
            <a:chOff x="12762" y="10336"/>
            <a:chExt cx="1027" cy="1700"/>
          </a:xfrm>
        </p:grpSpPr>
        <p:sp>
          <p:nvSpPr>
            <p:cNvPr id="98405" name="Rectangle 170"/>
            <p:cNvSpPr/>
            <p:nvPr/>
          </p:nvSpPr>
          <p:spPr>
            <a:xfrm>
              <a:off x="12824" y="10394"/>
              <a:ext cx="965" cy="1642"/>
            </a:xfrm>
            <a:prstGeom prst="rect">
              <a:avLst/>
            </a:prstGeom>
            <a:solidFill>
              <a:srgbClr val="969696"/>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98406" name="Rectangle 171"/>
            <p:cNvSpPr/>
            <p:nvPr/>
          </p:nvSpPr>
          <p:spPr>
            <a:xfrm>
              <a:off x="12766" y="10336"/>
              <a:ext cx="965" cy="1642"/>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98407" name="Line 172"/>
            <p:cNvSpPr/>
            <p:nvPr/>
          </p:nvSpPr>
          <p:spPr>
            <a:xfrm>
              <a:off x="12766" y="10682"/>
              <a:ext cx="965" cy="2"/>
            </a:xfrm>
            <a:prstGeom prst="line">
              <a:avLst/>
            </a:prstGeom>
            <a:ln w="9525" cap="flat" cmpd="sng">
              <a:solidFill>
                <a:srgbClr val="000000"/>
              </a:solidFill>
              <a:prstDash val="solid"/>
              <a:headEnd type="none" w="med" len="med"/>
              <a:tailEnd type="none" w="med" len="med"/>
            </a:ln>
          </p:spPr>
        </p:sp>
        <p:sp>
          <p:nvSpPr>
            <p:cNvPr id="98408" name="Line 173"/>
            <p:cNvSpPr/>
            <p:nvPr/>
          </p:nvSpPr>
          <p:spPr>
            <a:xfrm>
              <a:off x="12780" y="11042"/>
              <a:ext cx="980" cy="1"/>
            </a:xfrm>
            <a:prstGeom prst="line">
              <a:avLst/>
            </a:prstGeom>
            <a:ln w="9525" cap="flat" cmpd="sng">
              <a:solidFill>
                <a:srgbClr val="000000"/>
              </a:solidFill>
              <a:prstDash val="solid"/>
              <a:headEnd type="none" w="med" len="med"/>
              <a:tailEnd type="none" w="med" len="med"/>
            </a:ln>
          </p:spPr>
        </p:sp>
        <p:sp>
          <p:nvSpPr>
            <p:cNvPr id="98409" name="Line 174"/>
            <p:cNvSpPr/>
            <p:nvPr/>
          </p:nvSpPr>
          <p:spPr>
            <a:xfrm>
              <a:off x="12764" y="11374"/>
              <a:ext cx="980" cy="1"/>
            </a:xfrm>
            <a:prstGeom prst="line">
              <a:avLst/>
            </a:prstGeom>
            <a:ln w="9525" cap="flat" cmpd="sng">
              <a:solidFill>
                <a:srgbClr val="000000"/>
              </a:solidFill>
              <a:prstDash val="solid"/>
              <a:headEnd type="none" w="med" len="med"/>
              <a:tailEnd type="none" w="med" len="med"/>
            </a:ln>
          </p:spPr>
        </p:sp>
        <p:sp>
          <p:nvSpPr>
            <p:cNvPr id="98410" name="Line 175"/>
            <p:cNvSpPr/>
            <p:nvPr/>
          </p:nvSpPr>
          <p:spPr>
            <a:xfrm>
              <a:off x="12762" y="11675"/>
              <a:ext cx="967" cy="2"/>
            </a:xfrm>
            <a:prstGeom prst="line">
              <a:avLst/>
            </a:prstGeom>
            <a:ln w="9525" cap="flat" cmpd="sng">
              <a:solidFill>
                <a:srgbClr val="000000"/>
              </a:solidFill>
              <a:prstDash val="solid"/>
              <a:headEnd type="none" w="med" len="med"/>
              <a:tailEnd type="none" w="med" len="med"/>
            </a:ln>
          </p:spPr>
        </p:sp>
      </p:grpSp>
      <p:grpSp>
        <p:nvGrpSpPr>
          <p:cNvPr id="98338" name="Group 176"/>
          <p:cNvGrpSpPr/>
          <p:nvPr/>
        </p:nvGrpSpPr>
        <p:grpSpPr>
          <a:xfrm>
            <a:off x="7127875" y="2979738"/>
            <a:ext cx="981075" cy="901700"/>
            <a:chOff x="5850" y="13487"/>
            <a:chExt cx="2023" cy="1840"/>
          </a:xfrm>
        </p:grpSpPr>
        <p:sp>
          <p:nvSpPr>
            <p:cNvPr id="98366" name="Freeform 177"/>
            <p:cNvSpPr/>
            <p:nvPr/>
          </p:nvSpPr>
          <p:spPr>
            <a:xfrm>
              <a:off x="5850" y="13632"/>
              <a:ext cx="2023" cy="1695"/>
            </a:xfrm>
            <a:custGeom>
              <a:avLst/>
              <a:gdLst>
                <a:gd name="txL" fmla="*/ 0 w 2023"/>
                <a:gd name="txT" fmla="*/ 0 h 1695"/>
                <a:gd name="txR" fmla="*/ 2023 w 2023"/>
                <a:gd name="txB" fmla="*/ 1695 h 1695"/>
              </a:gdLst>
              <a:ahLst/>
              <a:cxnLst>
                <a:cxn ang="0">
                  <a:pos x="570" y="121"/>
                </a:cxn>
                <a:cxn ang="0">
                  <a:pos x="575" y="120"/>
                </a:cxn>
                <a:cxn ang="0">
                  <a:pos x="586" y="116"/>
                </a:cxn>
                <a:cxn ang="0">
                  <a:pos x="607" y="108"/>
                </a:cxn>
                <a:cxn ang="0">
                  <a:pos x="636" y="101"/>
                </a:cxn>
                <a:cxn ang="0">
                  <a:pos x="672" y="90"/>
                </a:cxn>
                <a:cxn ang="0">
                  <a:pos x="718" y="79"/>
                </a:cxn>
                <a:cxn ang="0">
                  <a:pos x="771" y="67"/>
                </a:cxn>
                <a:cxn ang="0">
                  <a:pos x="834" y="55"/>
                </a:cxn>
                <a:cxn ang="0">
                  <a:pos x="904" y="43"/>
                </a:cxn>
                <a:cxn ang="0">
                  <a:pos x="982" y="33"/>
                </a:cxn>
                <a:cxn ang="0">
                  <a:pos x="1071" y="22"/>
                </a:cxn>
                <a:cxn ang="0">
                  <a:pos x="1166" y="13"/>
                </a:cxn>
                <a:cxn ang="0">
                  <a:pos x="1271" y="7"/>
                </a:cxn>
                <a:cxn ang="0">
                  <a:pos x="1384" y="1"/>
                </a:cxn>
                <a:cxn ang="0">
                  <a:pos x="1506" y="0"/>
                </a:cxn>
                <a:cxn ang="0">
                  <a:pos x="1636" y="1"/>
                </a:cxn>
                <a:cxn ang="0">
                  <a:pos x="1692" y="233"/>
                </a:cxn>
                <a:cxn ang="0">
                  <a:pos x="1713" y="243"/>
                </a:cxn>
                <a:cxn ang="0">
                  <a:pos x="1758" y="274"/>
                </a:cxn>
                <a:cxn ang="0">
                  <a:pos x="1806" y="329"/>
                </a:cxn>
                <a:cxn ang="0">
                  <a:pos x="1836" y="409"/>
                </a:cxn>
                <a:cxn ang="0">
                  <a:pos x="1955" y="948"/>
                </a:cxn>
                <a:cxn ang="0">
                  <a:pos x="2003" y="1171"/>
                </a:cxn>
                <a:cxn ang="0">
                  <a:pos x="2011" y="1188"/>
                </a:cxn>
                <a:cxn ang="0">
                  <a:pos x="2022" y="1231"/>
                </a:cxn>
                <a:cxn ang="0">
                  <a:pos x="2021" y="1297"/>
                </a:cxn>
                <a:cxn ang="0">
                  <a:pos x="1992" y="1380"/>
                </a:cxn>
                <a:cxn ang="0">
                  <a:pos x="0" y="1328"/>
                </a:cxn>
                <a:cxn ang="0">
                  <a:pos x="199" y="1223"/>
                </a:cxn>
                <a:cxn ang="0">
                  <a:pos x="200" y="232"/>
                </a:cxn>
                <a:cxn ang="0">
                  <a:pos x="210" y="226"/>
                </a:cxn>
                <a:cxn ang="0">
                  <a:pos x="230" y="214"/>
                </a:cxn>
                <a:cxn ang="0">
                  <a:pos x="259" y="201"/>
                </a:cxn>
                <a:cxn ang="0">
                  <a:pos x="297" y="189"/>
                </a:cxn>
                <a:cxn ang="0">
                  <a:pos x="344" y="183"/>
                </a:cxn>
                <a:cxn ang="0">
                  <a:pos x="399" y="181"/>
                </a:cxn>
                <a:cxn ang="0">
                  <a:pos x="464" y="191"/>
                </a:cxn>
                <a:cxn ang="0">
                  <a:pos x="548" y="225"/>
                </a:cxn>
              </a:cxnLst>
              <a:rect l="txL" t="txT" r="txR" b="txB"/>
              <a:pathLst>
                <a:path w="2023" h="1695">
                  <a:moveTo>
                    <a:pt x="548" y="225"/>
                  </a:moveTo>
                  <a:lnTo>
                    <a:pt x="570" y="121"/>
                  </a:lnTo>
                  <a:lnTo>
                    <a:pt x="571" y="121"/>
                  </a:lnTo>
                  <a:lnTo>
                    <a:pt x="575" y="120"/>
                  </a:lnTo>
                  <a:lnTo>
                    <a:pt x="580" y="118"/>
                  </a:lnTo>
                  <a:lnTo>
                    <a:pt x="586" y="116"/>
                  </a:lnTo>
                  <a:lnTo>
                    <a:pt x="596" y="112"/>
                  </a:lnTo>
                  <a:lnTo>
                    <a:pt x="607" y="108"/>
                  </a:lnTo>
                  <a:lnTo>
                    <a:pt x="620" y="105"/>
                  </a:lnTo>
                  <a:lnTo>
                    <a:pt x="636" y="101"/>
                  </a:lnTo>
                  <a:lnTo>
                    <a:pt x="653" y="95"/>
                  </a:lnTo>
                  <a:lnTo>
                    <a:pt x="672" y="90"/>
                  </a:lnTo>
                  <a:lnTo>
                    <a:pt x="694" y="84"/>
                  </a:lnTo>
                  <a:lnTo>
                    <a:pt x="718" y="79"/>
                  </a:lnTo>
                  <a:lnTo>
                    <a:pt x="743" y="74"/>
                  </a:lnTo>
                  <a:lnTo>
                    <a:pt x="771" y="67"/>
                  </a:lnTo>
                  <a:lnTo>
                    <a:pt x="802" y="61"/>
                  </a:lnTo>
                  <a:lnTo>
                    <a:pt x="834" y="55"/>
                  </a:lnTo>
                  <a:lnTo>
                    <a:pt x="867" y="49"/>
                  </a:lnTo>
                  <a:lnTo>
                    <a:pt x="904" y="43"/>
                  </a:lnTo>
                  <a:lnTo>
                    <a:pt x="943" y="38"/>
                  </a:lnTo>
                  <a:lnTo>
                    <a:pt x="982" y="33"/>
                  </a:lnTo>
                  <a:lnTo>
                    <a:pt x="1025" y="27"/>
                  </a:lnTo>
                  <a:lnTo>
                    <a:pt x="1071" y="22"/>
                  </a:lnTo>
                  <a:lnTo>
                    <a:pt x="1117" y="17"/>
                  </a:lnTo>
                  <a:lnTo>
                    <a:pt x="1166" y="13"/>
                  </a:lnTo>
                  <a:lnTo>
                    <a:pt x="1218" y="10"/>
                  </a:lnTo>
                  <a:lnTo>
                    <a:pt x="1271" y="7"/>
                  </a:lnTo>
                  <a:lnTo>
                    <a:pt x="1327" y="3"/>
                  </a:lnTo>
                  <a:lnTo>
                    <a:pt x="1384" y="1"/>
                  </a:lnTo>
                  <a:lnTo>
                    <a:pt x="1444" y="0"/>
                  </a:lnTo>
                  <a:lnTo>
                    <a:pt x="1506" y="0"/>
                  </a:lnTo>
                  <a:lnTo>
                    <a:pt x="1570" y="0"/>
                  </a:lnTo>
                  <a:lnTo>
                    <a:pt x="1636" y="1"/>
                  </a:lnTo>
                  <a:lnTo>
                    <a:pt x="1709" y="41"/>
                  </a:lnTo>
                  <a:lnTo>
                    <a:pt x="1692" y="233"/>
                  </a:lnTo>
                  <a:lnTo>
                    <a:pt x="1698" y="235"/>
                  </a:lnTo>
                  <a:lnTo>
                    <a:pt x="1713" y="243"/>
                  </a:lnTo>
                  <a:lnTo>
                    <a:pt x="1733" y="256"/>
                  </a:lnTo>
                  <a:lnTo>
                    <a:pt x="1758" y="274"/>
                  </a:lnTo>
                  <a:lnTo>
                    <a:pt x="1784" y="299"/>
                  </a:lnTo>
                  <a:lnTo>
                    <a:pt x="1806" y="329"/>
                  </a:lnTo>
                  <a:lnTo>
                    <a:pt x="1825" y="366"/>
                  </a:lnTo>
                  <a:lnTo>
                    <a:pt x="1836" y="409"/>
                  </a:lnTo>
                  <a:lnTo>
                    <a:pt x="1999" y="557"/>
                  </a:lnTo>
                  <a:lnTo>
                    <a:pt x="1955" y="948"/>
                  </a:lnTo>
                  <a:lnTo>
                    <a:pt x="1692" y="1080"/>
                  </a:lnTo>
                  <a:lnTo>
                    <a:pt x="2003" y="1171"/>
                  </a:lnTo>
                  <a:lnTo>
                    <a:pt x="2006" y="1176"/>
                  </a:lnTo>
                  <a:lnTo>
                    <a:pt x="2011" y="1188"/>
                  </a:lnTo>
                  <a:lnTo>
                    <a:pt x="2016" y="1206"/>
                  </a:lnTo>
                  <a:lnTo>
                    <a:pt x="2022" y="1231"/>
                  </a:lnTo>
                  <a:lnTo>
                    <a:pt x="2023" y="1261"/>
                  </a:lnTo>
                  <a:lnTo>
                    <a:pt x="2021" y="1297"/>
                  </a:lnTo>
                  <a:lnTo>
                    <a:pt x="2010" y="1337"/>
                  </a:lnTo>
                  <a:lnTo>
                    <a:pt x="1992" y="1380"/>
                  </a:lnTo>
                  <a:lnTo>
                    <a:pt x="1171" y="1695"/>
                  </a:lnTo>
                  <a:lnTo>
                    <a:pt x="0" y="1328"/>
                  </a:lnTo>
                  <a:lnTo>
                    <a:pt x="20" y="1285"/>
                  </a:lnTo>
                  <a:lnTo>
                    <a:pt x="199" y="1223"/>
                  </a:lnTo>
                  <a:lnTo>
                    <a:pt x="199" y="233"/>
                  </a:lnTo>
                  <a:lnTo>
                    <a:pt x="200" y="232"/>
                  </a:lnTo>
                  <a:lnTo>
                    <a:pt x="204" y="229"/>
                  </a:lnTo>
                  <a:lnTo>
                    <a:pt x="210" y="226"/>
                  </a:lnTo>
                  <a:lnTo>
                    <a:pt x="218" y="220"/>
                  </a:lnTo>
                  <a:lnTo>
                    <a:pt x="230" y="214"/>
                  </a:lnTo>
                  <a:lnTo>
                    <a:pt x="243" y="207"/>
                  </a:lnTo>
                  <a:lnTo>
                    <a:pt x="259" y="201"/>
                  </a:lnTo>
                  <a:lnTo>
                    <a:pt x="277" y="194"/>
                  </a:lnTo>
                  <a:lnTo>
                    <a:pt x="297" y="189"/>
                  </a:lnTo>
                  <a:lnTo>
                    <a:pt x="320" y="185"/>
                  </a:lnTo>
                  <a:lnTo>
                    <a:pt x="344" y="183"/>
                  </a:lnTo>
                  <a:lnTo>
                    <a:pt x="370" y="180"/>
                  </a:lnTo>
                  <a:lnTo>
                    <a:pt x="399" y="181"/>
                  </a:lnTo>
                  <a:lnTo>
                    <a:pt x="430" y="185"/>
                  </a:lnTo>
                  <a:lnTo>
                    <a:pt x="464" y="191"/>
                  </a:lnTo>
                  <a:lnTo>
                    <a:pt x="498" y="201"/>
                  </a:lnTo>
                  <a:lnTo>
                    <a:pt x="548" y="225"/>
                  </a:lnTo>
                  <a:close/>
                </a:path>
              </a:pathLst>
            </a:custGeom>
            <a:solidFill>
              <a:srgbClr val="969696">
                <a:alpha val="100000"/>
              </a:srgbClr>
            </a:solidFill>
            <a:ln w="9525">
              <a:noFill/>
            </a:ln>
          </p:spPr>
          <p:txBody>
            <a:bodyPr/>
            <a:p>
              <a:endParaRPr lang="zh-CN" altLang="en-US"/>
            </a:p>
          </p:txBody>
        </p:sp>
        <p:sp>
          <p:nvSpPr>
            <p:cNvPr id="98367" name="Freeform 178"/>
            <p:cNvSpPr/>
            <p:nvPr/>
          </p:nvSpPr>
          <p:spPr>
            <a:xfrm>
              <a:off x="6551" y="13597"/>
              <a:ext cx="650" cy="735"/>
            </a:xfrm>
            <a:custGeom>
              <a:avLst/>
              <a:gdLst>
                <a:gd name="txL" fmla="*/ 0 w 650"/>
                <a:gd name="txT" fmla="*/ 0 h 735"/>
                <a:gd name="txR" fmla="*/ 650 w 650"/>
                <a:gd name="txB" fmla="*/ 735 h 735"/>
              </a:gdLst>
              <a:ahLst/>
              <a:cxnLst>
                <a:cxn ang="0">
                  <a:pos x="645" y="27"/>
                </a:cxn>
                <a:cxn ang="0">
                  <a:pos x="642" y="26"/>
                </a:cxn>
                <a:cxn ang="0">
                  <a:pos x="631" y="23"/>
                </a:cxn>
                <a:cxn ang="0">
                  <a:pos x="615" y="19"/>
                </a:cxn>
                <a:cxn ang="0">
                  <a:pos x="592" y="15"/>
                </a:cxn>
                <a:cxn ang="0">
                  <a:pos x="565" y="10"/>
                </a:cxn>
                <a:cxn ang="0">
                  <a:pos x="533" y="6"/>
                </a:cxn>
                <a:cxn ang="0">
                  <a:pos x="496" y="3"/>
                </a:cxn>
                <a:cxn ang="0">
                  <a:pos x="456" y="1"/>
                </a:cxn>
                <a:cxn ang="0">
                  <a:pos x="411" y="0"/>
                </a:cxn>
                <a:cxn ang="0">
                  <a:pos x="364" y="2"/>
                </a:cxn>
                <a:cxn ang="0">
                  <a:pos x="315" y="6"/>
                </a:cxn>
                <a:cxn ang="0">
                  <a:pos x="262" y="15"/>
                </a:cxn>
                <a:cxn ang="0">
                  <a:pos x="209" y="26"/>
                </a:cxn>
                <a:cxn ang="0">
                  <a:pos x="154" y="42"/>
                </a:cxn>
                <a:cxn ang="0">
                  <a:pos x="98" y="61"/>
                </a:cxn>
                <a:cxn ang="0">
                  <a:pos x="42" y="87"/>
                </a:cxn>
                <a:cxn ang="0">
                  <a:pos x="38" y="101"/>
                </a:cxn>
                <a:cxn ang="0">
                  <a:pos x="28" y="141"/>
                </a:cxn>
                <a:cxn ang="0">
                  <a:pos x="17" y="203"/>
                </a:cxn>
                <a:cxn ang="0">
                  <a:pos x="6" y="283"/>
                </a:cxn>
                <a:cxn ang="0">
                  <a:pos x="0" y="378"/>
                </a:cxn>
                <a:cxn ang="0">
                  <a:pos x="5" y="484"/>
                </a:cxn>
                <a:cxn ang="0">
                  <a:pos x="21" y="599"/>
                </a:cxn>
                <a:cxn ang="0">
                  <a:pos x="54" y="716"/>
                </a:cxn>
                <a:cxn ang="0">
                  <a:pos x="58" y="716"/>
                </a:cxn>
                <a:cxn ang="0">
                  <a:pos x="66" y="715"/>
                </a:cxn>
                <a:cxn ang="0">
                  <a:pos x="80" y="713"/>
                </a:cxn>
                <a:cxn ang="0">
                  <a:pos x="99" y="712"/>
                </a:cxn>
                <a:cxn ang="0">
                  <a:pos x="124" y="710"/>
                </a:cxn>
                <a:cxn ang="0">
                  <a:pos x="153" y="708"/>
                </a:cxn>
                <a:cxn ang="0">
                  <a:pos x="188" y="707"/>
                </a:cxn>
                <a:cxn ang="0">
                  <a:pos x="225" y="706"/>
                </a:cxn>
                <a:cxn ang="0">
                  <a:pos x="267" y="705"/>
                </a:cxn>
                <a:cxn ang="0">
                  <a:pos x="313" y="706"/>
                </a:cxn>
                <a:cxn ang="0">
                  <a:pos x="362" y="707"/>
                </a:cxn>
                <a:cxn ang="0">
                  <a:pos x="415" y="709"/>
                </a:cxn>
                <a:cxn ang="0">
                  <a:pos x="470" y="713"/>
                </a:cxn>
                <a:cxn ang="0">
                  <a:pos x="528" y="719"/>
                </a:cxn>
                <a:cxn ang="0">
                  <a:pos x="588" y="726"/>
                </a:cxn>
                <a:cxn ang="0">
                  <a:pos x="650" y="735"/>
                </a:cxn>
                <a:cxn ang="0">
                  <a:pos x="647" y="713"/>
                </a:cxn>
                <a:cxn ang="0">
                  <a:pos x="641" y="655"/>
                </a:cxn>
                <a:cxn ang="0">
                  <a:pos x="631" y="568"/>
                </a:cxn>
                <a:cxn ang="0">
                  <a:pos x="623" y="462"/>
                </a:cxn>
                <a:cxn ang="0">
                  <a:pos x="618" y="345"/>
                </a:cxn>
                <a:cxn ang="0">
                  <a:pos x="618" y="229"/>
                </a:cxn>
                <a:cxn ang="0">
                  <a:pos x="627" y="119"/>
                </a:cxn>
                <a:cxn ang="0">
                  <a:pos x="645" y="27"/>
                </a:cxn>
              </a:cxnLst>
              <a:rect l="txL" t="txT" r="txR" b="txB"/>
              <a:pathLst>
                <a:path w="650" h="735">
                  <a:moveTo>
                    <a:pt x="645" y="27"/>
                  </a:moveTo>
                  <a:lnTo>
                    <a:pt x="642" y="26"/>
                  </a:lnTo>
                  <a:lnTo>
                    <a:pt x="631" y="23"/>
                  </a:lnTo>
                  <a:lnTo>
                    <a:pt x="615" y="19"/>
                  </a:lnTo>
                  <a:lnTo>
                    <a:pt x="592" y="15"/>
                  </a:lnTo>
                  <a:lnTo>
                    <a:pt x="565" y="10"/>
                  </a:lnTo>
                  <a:lnTo>
                    <a:pt x="533" y="6"/>
                  </a:lnTo>
                  <a:lnTo>
                    <a:pt x="496" y="3"/>
                  </a:lnTo>
                  <a:lnTo>
                    <a:pt x="456" y="1"/>
                  </a:lnTo>
                  <a:lnTo>
                    <a:pt x="411" y="0"/>
                  </a:lnTo>
                  <a:lnTo>
                    <a:pt x="364" y="2"/>
                  </a:lnTo>
                  <a:lnTo>
                    <a:pt x="315" y="6"/>
                  </a:lnTo>
                  <a:lnTo>
                    <a:pt x="262" y="15"/>
                  </a:lnTo>
                  <a:lnTo>
                    <a:pt x="209" y="26"/>
                  </a:lnTo>
                  <a:lnTo>
                    <a:pt x="154" y="42"/>
                  </a:lnTo>
                  <a:lnTo>
                    <a:pt x="98" y="61"/>
                  </a:lnTo>
                  <a:lnTo>
                    <a:pt x="42" y="87"/>
                  </a:lnTo>
                  <a:lnTo>
                    <a:pt x="38" y="101"/>
                  </a:lnTo>
                  <a:lnTo>
                    <a:pt x="28" y="141"/>
                  </a:lnTo>
                  <a:lnTo>
                    <a:pt x="17" y="203"/>
                  </a:lnTo>
                  <a:lnTo>
                    <a:pt x="6" y="283"/>
                  </a:lnTo>
                  <a:lnTo>
                    <a:pt x="0" y="378"/>
                  </a:lnTo>
                  <a:lnTo>
                    <a:pt x="5" y="484"/>
                  </a:lnTo>
                  <a:lnTo>
                    <a:pt x="21" y="599"/>
                  </a:lnTo>
                  <a:lnTo>
                    <a:pt x="54" y="716"/>
                  </a:lnTo>
                  <a:lnTo>
                    <a:pt x="58" y="716"/>
                  </a:lnTo>
                  <a:lnTo>
                    <a:pt x="66" y="715"/>
                  </a:lnTo>
                  <a:lnTo>
                    <a:pt x="80" y="713"/>
                  </a:lnTo>
                  <a:lnTo>
                    <a:pt x="99" y="712"/>
                  </a:lnTo>
                  <a:lnTo>
                    <a:pt x="124" y="710"/>
                  </a:lnTo>
                  <a:lnTo>
                    <a:pt x="153" y="708"/>
                  </a:lnTo>
                  <a:lnTo>
                    <a:pt x="188" y="707"/>
                  </a:lnTo>
                  <a:lnTo>
                    <a:pt x="225" y="706"/>
                  </a:lnTo>
                  <a:lnTo>
                    <a:pt x="267" y="705"/>
                  </a:lnTo>
                  <a:lnTo>
                    <a:pt x="313" y="706"/>
                  </a:lnTo>
                  <a:lnTo>
                    <a:pt x="362" y="707"/>
                  </a:lnTo>
                  <a:lnTo>
                    <a:pt x="415" y="709"/>
                  </a:lnTo>
                  <a:lnTo>
                    <a:pt x="470" y="713"/>
                  </a:lnTo>
                  <a:lnTo>
                    <a:pt x="528" y="719"/>
                  </a:lnTo>
                  <a:lnTo>
                    <a:pt x="588" y="726"/>
                  </a:lnTo>
                  <a:lnTo>
                    <a:pt x="650" y="735"/>
                  </a:lnTo>
                  <a:lnTo>
                    <a:pt x="647" y="713"/>
                  </a:lnTo>
                  <a:lnTo>
                    <a:pt x="641" y="655"/>
                  </a:lnTo>
                  <a:lnTo>
                    <a:pt x="631" y="568"/>
                  </a:lnTo>
                  <a:lnTo>
                    <a:pt x="623" y="462"/>
                  </a:lnTo>
                  <a:lnTo>
                    <a:pt x="618" y="345"/>
                  </a:lnTo>
                  <a:lnTo>
                    <a:pt x="618" y="229"/>
                  </a:lnTo>
                  <a:lnTo>
                    <a:pt x="627" y="119"/>
                  </a:lnTo>
                  <a:lnTo>
                    <a:pt x="645" y="27"/>
                  </a:lnTo>
                  <a:close/>
                </a:path>
              </a:pathLst>
            </a:custGeom>
            <a:solidFill>
              <a:srgbClr val="808080">
                <a:alpha val="100000"/>
              </a:srgbClr>
            </a:solidFill>
            <a:ln w="9525">
              <a:noFill/>
            </a:ln>
          </p:spPr>
          <p:txBody>
            <a:bodyPr/>
            <a:p>
              <a:endParaRPr lang="zh-CN" altLang="en-US"/>
            </a:p>
          </p:txBody>
        </p:sp>
        <p:sp>
          <p:nvSpPr>
            <p:cNvPr id="98368" name="Freeform 179"/>
            <p:cNvSpPr/>
            <p:nvPr/>
          </p:nvSpPr>
          <p:spPr>
            <a:xfrm>
              <a:off x="6623" y="13797"/>
              <a:ext cx="1071" cy="731"/>
            </a:xfrm>
            <a:custGeom>
              <a:avLst/>
              <a:gdLst>
                <a:gd name="txL" fmla="*/ 0 w 1071"/>
                <a:gd name="txT" fmla="*/ 0 h 731"/>
                <a:gd name="txR" fmla="*/ 1071 w 1071"/>
                <a:gd name="txB" fmla="*/ 731 h 731"/>
              </a:gdLst>
              <a:ahLst/>
              <a:cxnLst>
                <a:cxn ang="0">
                  <a:pos x="6" y="552"/>
                </a:cxn>
                <a:cxn ang="0">
                  <a:pos x="0" y="642"/>
                </a:cxn>
                <a:cxn ang="0">
                  <a:pos x="698" y="731"/>
                </a:cxn>
                <a:cxn ang="0">
                  <a:pos x="703" y="729"/>
                </a:cxn>
                <a:cxn ang="0">
                  <a:pos x="717" y="722"/>
                </a:cxn>
                <a:cxn ang="0">
                  <a:pos x="740" y="710"/>
                </a:cxn>
                <a:cxn ang="0">
                  <a:pos x="768" y="694"/>
                </a:cxn>
                <a:cxn ang="0">
                  <a:pos x="801" y="672"/>
                </a:cxn>
                <a:cxn ang="0">
                  <a:pos x="838" y="645"/>
                </a:cxn>
                <a:cxn ang="0">
                  <a:pos x="876" y="614"/>
                </a:cxn>
                <a:cxn ang="0">
                  <a:pos x="915" y="577"/>
                </a:cxn>
                <a:cxn ang="0">
                  <a:pos x="953" y="536"/>
                </a:cxn>
                <a:cxn ang="0">
                  <a:pos x="988" y="491"/>
                </a:cxn>
                <a:cxn ang="0">
                  <a:pos x="1018" y="439"/>
                </a:cxn>
                <a:cxn ang="0">
                  <a:pos x="1043" y="383"/>
                </a:cxn>
                <a:cxn ang="0">
                  <a:pos x="1061" y="322"/>
                </a:cxn>
                <a:cxn ang="0">
                  <a:pos x="1071" y="255"/>
                </a:cxn>
                <a:cxn ang="0">
                  <a:pos x="1070" y="185"/>
                </a:cxn>
                <a:cxn ang="0">
                  <a:pos x="1057" y="108"/>
                </a:cxn>
                <a:cxn ang="0">
                  <a:pos x="1055" y="104"/>
                </a:cxn>
                <a:cxn ang="0">
                  <a:pos x="1049" y="92"/>
                </a:cxn>
                <a:cxn ang="0">
                  <a:pos x="1037" y="76"/>
                </a:cxn>
                <a:cxn ang="0">
                  <a:pos x="1022" y="57"/>
                </a:cxn>
                <a:cxn ang="0">
                  <a:pos x="1002" y="37"/>
                </a:cxn>
                <a:cxn ang="0">
                  <a:pos x="979" y="20"/>
                </a:cxn>
                <a:cxn ang="0">
                  <a:pos x="951" y="7"/>
                </a:cxn>
                <a:cxn ang="0">
                  <a:pos x="919" y="0"/>
                </a:cxn>
                <a:cxn ang="0">
                  <a:pos x="924" y="12"/>
                </a:cxn>
                <a:cxn ang="0">
                  <a:pos x="934" y="44"/>
                </a:cxn>
                <a:cxn ang="0">
                  <a:pos x="947" y="94"/>
                </a:cxn>
                <a:cxn ang="0">
                  <a:pos x="958" y="159"/>
                </a:cxn>
                <a:cxn ang="0">
                  <a:pos x="961" y="238"/>
                </a:cxn>
                <a:cxn ang="0">
                  <a:pos x="953" y="324"/>
                </a:cxn>
                <a:cxn ang="0">
                  <a:pos x="928" y="418"/>
                </a:cxn>
                <a:cxn ang="0">
                  <a:pos x="884" y="516"/>
                </a:cxn>
                <a:cxn ang="0">
                  <a:pos x="883" y="518"/>
                </a:cxn>
                <a:cxn ang="0">
                  <a:pos x="879" y="521"/>
                </a:cxn>
                <a:cxn ang="0">
                  <a:pos x="872" y="526"/>
                </a:cxn>
                <a:cxn ang="0">
                  <a:pos x="862" y="534"/>
                </a:cxn>
                <a:cxn ang="0">
                  <a:pos x="851" y="541"/>
                </a:cxn>
                <a:cxn ang="0">
                  <a:pos x="837" y="550"/>
                </a:cxn>
                <a:cxn ang="0">
                  <a:pos x="819" y="559"/>
                </a:cxn>
                <a:cxn ang="0">
                  <a:pos x="800" y="567"/>
                </a:cxn>
                <a:cxn ang="0">
                  <a:pos x="778" y="575"/>
                </a:cxn>
                <a:cxn ang="0">
                  <a:pos x="754" y="582"/>
                </a:cxn>
                <a:cxn ang="0">
                  <a:pos x="727" y="588"/>
                </a:cxn>
                <a:cxn ang="0">
                  <a:pos x="697" y="592"/>
                </a:cxn>
                <a:cxn ang="0">
                  <a:pos x="666" y="593"/>
                </a:cxn>
                <a:cxn ang="0">
                  <a:pos x="631" y="592"/>
                </a:cxn>
                <a:cxn ang="0">
                  <a:pos x="593" y="589"/>
                </a:cxn>
                <a:cxn ang="0">
                  <a:pos x="555" y="581"/>
                </a:cxn>
                <a:cxn ang="0">
                  <a:pos x="555" y="677"/>
                </a:cxn>
                <a:cxn ang="0">
                  <a:pos x="24" y="623"/>
                </a:cxn>
                <a:cxn ang="0">
                  <a:pos x="6" y="552"/>
                </a:cxn>
              </a:cxnLst>
              <a:rect l="txL" t="txT" r="txR" b="txB"/>
              <a:pathLst>
                <a:path w="1071" h="731">
                  <a:moveTo>
                    <a:pt x="6" y="552"/>
                  </a:moveTo>
                  <a:lnTo>
                    <a:pt x="0" y="642"/>
                  </a:lnTo>
                  <a:lnTo>
                    <a:pt x="698" y="731"/>
                  </a:lnTo>
                  <a:lnTo>
                    <a:pt x="703" y="729"/>
                  </a:lnTo>
                  <a:lnTo>
                    <a:pt x="717" y="722"/>
                  </a:lnTo>
                  <a:lnTo>
                    <a:pt x="740" y="710"/>
                  </a:lnTo>
                  <a:lnTo>
                    <a:pt x="768" y="694"/>
                  </a:lnTo>
                  <a:lnTo>
                    <a:pt x="801" y="672"/>
                  </a:lnTo>
                  <a:lnTo>
                    <a:pt x="838" y="645"/>
                  </a:lnTo>
                  <a:lnTo>
                    <a:pt x="876" y="614"/>
                  </a:lnTo>
                  <a:lnTo>
                    <a:pt x="915" y="577"/>
                  </a:lnTo>
                  <a:lnTo>
                    <a:pt x="953" y="536"/>
                  </a:lnTo>
                  <a:lnTo>
                    <a:pt x="988" y="491"/>
                  </a:lnTo>
                  <a:lnTo>
                    <a:pt x="1018" y="439"/>
                  </a:lnTo>
                  <a:lnTo>
                    <a:pt x="1043" y="383"/>
                  </a:lnTo>
                  <a:lnTo>
                    <a:pt x="1061" y="322"/>
                  </a:lnTo>
                  <a:lnTo>
                    <a:pt x="1071" y="255"/>
                  </a:lnTo>
                  <a:lnTo>
                    <a:pt x="1070" y="185"/>
                  </a:lnTo>
                  <a:lnTo>
                    <a:pt x="1057" y="108"/>
                  </a:lnTo>
                  <a:lnTo>
                    <a:pt x="1055" y="104"/>
                  </a:lnTo>
                  <a:lnTo>
                    <a:pt x="1049" y="92"/>
                  </a:lnTo>
                  <a:lnTo>
                    <a:pt x="1037" y="76"/>
                  </a:lnTo>
                  <a:lnTo>
                    <a:pt x="1022" y="57"/>
                  </a:lnTo>
                  <a:lnTo>
                    <a:pt x="1002" y="37"/>
                  </a:lnTo>
                  <a:lnTo>
                    <a:pt x="979" y="20"/>
                  </a:lnTo>
                  <a:lnTo>
                    <a:pt x="951" y="7"/>
                  </a:lnTo>
                  <a:lnTo>
                    <a:pt x="919" y="0"/>
                  </a:lnTo>
                  <a:lnTo>
                    <a:pt x="924" y="12"/>
                  </a:lnTo>
                  <a:lnTo>
                    <a:pt x="934" y="44"/>
                  </a:lnTo>
                  <a:lnTo>
                    <a:pt x="947" y="94"/>
                  </a:lnTo>
                  <a:lnTo>
                    <a:pt x="958" y="159"/>
                  </a:lnTo>
                  <a:lnTo>
                    <a:pt x="961" y="238"/>
                  </a:lnTo>
                  <a:lnTo>
                    <a:pt x="953" y="324"/>
                  </a:lnTo>
                  <a:lnTo>
                    <a:pt x="928" y="418"/>
                  </a:lnTo>
                  <a:lnTo>
                    <a:pt x="884" y="516"/>
                  </a:lnTo>
                  <a:lnTo>
                    <a:pt x="883" y="518"/>
                  </a:lnTo>
                  <a:lnTo>
                    <a:pt x="879" y="521"/>
                  </a:lnTo>
                  <a:lnTo>
                    <a:pt x="872" y="526"/>
                  </a:lnTo>
                  <a:lnTo>
                    <a:pt x="862" y="534"/>
                  </a:lnTo>
                  <a:lnTo>
                    <a:pt x="851" y="541"/>
                  </a:lnTo>
                  <a:lnTo>
                    <a:pt x="837" y="550"/>
                  </a:lnTo>
                  <a:lnTo>
                    <a:pt x="819" y="559"/>
                  </a:lnTo>
                  <a:lnTo>
                    <a:pt x="800" y="567"/>
                  </a:lnTo>
                  <a:lnTo>
                    <a:pt x="778" y="575"/>
                  </a:lnTo>
                  <a:lnTo>
                    <a:pt x="754" y="582"/>
                  </a:lnTo>
                  <a:lnTo>
                    <a:pt x="727" y="588"/>
                  </a:lnTo>
                  <a:lnTo>
                    <a:pt x="697" y="592"/>
                  </a:lnTo>
                  <a:lnTo>
                    <a:pt x="666" y="593"/>
                  </a:lnTo>
                  <a:lnTo>
                    <a:pt x="631" y="592"/>
                  </a:lnTo>
                  <a:lnTo>
                    <a:pt x="593" y="589"/>
                  </a:lnTo>
                  <a:lnTo>
                    <a:pt x="555" y="581"/>
                  </a:lnTo>
                  <a:lnTo>
                    <a:pt x="555" y="677"/>
                  </a:lnTo>
                  <a:lnTo>
                    <a:pt x="24" y="623"/>
                  </a:lnTo>
                  <a:lnTo>
                    <a:pt x="6" y="552"/>
                  </a:lnTo>
                  <a:close/>
                </a:path>
              </a:pathLst>
            </a:custGeom>
            <a:solidFill>
              <a:srgbClr val="FFFFFF">
                <a:alpha val="100000"/>
              </a:srgbClr>
            </a:solidFill>
            <a:ln w="9525">
              <a:noFill/>
            </a:ln>
          </p:spPr>
          <p:txBody>
            <a:bodyPr/>
            <a:p>
              <a:endParaRPr lang="zh-CN" altLang="en-US"/>
            </a:p>
          </p:txBody>
        </p:sp>
        <p:sp>
          <p:nvSpPr>
            <p:cNvPr id="98369" name="Freeform 180"/>
            <p:cNvSpPr/>
            <p:nvPr/>
          </p:nvSpPr>
          <p:spPr>
            <a:xfrm>
              <a:off x="6486" y="14516"/>
              <a:ext cx="787" cy="253"/>
            </a:xfrm>
            <a:custGeom>
              <a:avLst/>
              <a:gdLst>
                <a:gd name="txL" fmla="*/ 0 w 787"/>
                <a:gd name="txT" fmla="*/ 0 h 253"/>
                <a:gd name="txR" fmla="*/ 787 w 787"/>
                <a:gd name="txB" fmla="*/ 253 h 253"/>
              </a:gdLst>
              <a:ahLst/>
              <a:cxnLst>
                <a:cxn ang="0">
                  <a:pos x="787" y="91"/>
                </a:cxn>
                <a:cxn ang="0">
                  <a:pos x="12" y="0"/>
                </a:cxn>
                <a:cxn ang="0">
                  <a:pos x="0" y="91"/>
                </a:cxn>
                <a:cxn ang="0">
                  <a:pos x="764" y="253"/>
                </a:cxn>
                <a:cxn ang="0">
                  <a:pos x="787" y="91"/>
                </a:cxn>
              </a:cxnLst>
              <a:rect l="txL" t="txT" r="txR" b="txB"/>
              <a:pathLst>
                <a:path w="787" h="253">
                  <a:moveTo>
                    <a:pt x="787" y="91"/>
                  </a:moveTo>
                  <a:lnTo>
                    <a:pt x="12" y="0"/>
                  </a:lnTo>
                  <a:lnTo>
                    <a:pt x="0" y="91"/>
                  </a:lnTo>
                  <a:lnTo>
                    <a:pt x="764" y="253"/>
                  </a:lnTo>
                  <a:lnTo>
                    <a:pt x="787" y="91"/>
                  </a:lnTo>
                  <a:close/>
                </a:path>
              </a:pathLst>
            </a:custGeom>
            <a:solidFill>
              <a:srgbClr val="808080">
                <a:alpha val="100000"/>
              </a:srgbClr>
            </a:solidFill>
            <a:ln w="9525">
              <a:noFill/>
            </a:ln>
          </p:spPr>
          <p:txBody>
            <a:bodyPr/>
            <a:p>
              <a:endParaRPr lang="zh-CN" altLang="en-US"/>
            </a:p>
          </p:txBody>
        </p:sp>
        <p:sp>
          <p:nvSpPr>
            <p:cNvPr id="98370" name="Freeform 181"/>
            <p:cNvSpPr/>
            <p:nvPr/>
          </p:nvSpPr>
          <p:spPr>
            <a:xfrm>
              <a:off x="6879" y="14597"/>
              <a:ext cx="336" cy="115"/>
            </a:xfrm>
            <a:custGeom>
              <a:avLst/>
              <a:gdLst>
                <a:gd name="txL" fmla="*/ 0 w 336"/>
                <a:gd name="txT" fmla="*/ 0 h 115"/>
                <a:gd name="txR" fmla="*/ 336 w 336"/>
                <a:gd name="txB" fmla="*/ 115 h 115"/>
              </a:gdLst>
              <a:ahLst/>
              <a:cxnLst>
                <a:cxn ang="0">
                  <a:pos x="336" y="50"/>
                </a:cxn>
                <a:cxn ang="0">
                  <a:pos x="4" y="0"/>
                </a:cxn>
                <a:cxn ang="0">
                  <a:pos x="0" y="48"/>
                </a:cxn>
                <a:cxn ang="0">
                  <a:pos x="327" y="115"/>
                </a:cxn>
                <a:cxn ang="0">
                  <a:pos x="336" y="50"/>
                </a:cxn>
              </a:cxnLst>
              <a:rect l="txL" t="txT" r="txR" b="txB"/>
              <a:pathLst>
                <a:path w="336" h="115">
                  <a:moveTo>
                    <a:pt x="336" y="50"/>
                  </a:moveTo>
                  <a:lnTo>
                    <a:pt x="4" y="0"/>
                  </a:lnTo>
                  <a:lnTo>
                    <a:pt x="0" y="48"/>
                  </a:lnTo>
                  <a:lnTo>
                    <a:pt x="327" y="115"/>
                  </a:lnTo>
                  <a:lnTo>
                    <a:pt x="336" y="50"/>
                  </a:lnTo>
                  <a:close/>
                </a:path>
              </a:pathLst>
            </a:custGeom>
            <a:solidFill>
              <a:srgbClr val="808080">
                <a:alpha val="100000"/>
              </a:srgbClr>
            </a:solidFill>
            <a:ln w="9525">
              <a:noFill/>
            </a:ln>
          </p:spPr>
          <p:txBody>
            <a:bodyPr/>
            <a:p>
              <a:endParaRPr lang="zh-CN" altLang="en-US"/>
            </a:p>
          </p:txBody>
        </p:sp>
        <p:sp>
          <p:nvSpPr>
            <p:cNvPr id="98371" name="Freeform 182"/>
            <p:cNvSpPr/>
            <p:nvPr/>
          </p:nvSpPr>
          <p:spPr>
            <a:xfrm>
              <a:off x="6536" y="14540"/>
              <a:ext cx="225" cy="85"/>
            </a:xfrm>
            <a:custGeom>
              <a:avLst/>
              <a:gdLst>
                <a:gd name="txL" fmla="*/ 0 w 225"/>
                <a:gd name="txT" fmla="*/ 0 h 85"/>
                <a:gd name="txR" fmla="*/ 225 w 225"/>
                <a:gd name="txB" fmla="*/ 85 h 85"/>
              </a:gdLst>
              <a:ahLst/>
              <a:cxnLst>
                <a:cxn ang="0">
                  <a:pos x="225" y="39"/>
                </a:cxn>
                <a:cxn ang="0">
                  <a:pos x="0" y="0"/>
                </a:cxn>
                <a:cxn ang="0">
                  <a:pos x="3" y="41"/>
                </a:cxn>
                <a:cxn ang="0">
                  <a:pos x="218" y="85"/>
                </a:cxn>
                <a:cxn ang="0">
                  <a:pos x="225" y="39"/>
                </a:cxn>
              </a:cxnLst>
              <a:rect l="txL" t="txT" r="txR" b="txB"/>
              <a:pathLst>
                <a:path w="225" h="85">
                  <a:moveTo>
                    <a:pt x="225" y="39"/>
                  </a:moveTo>
                  <a:lnTo>
                    <a:pt x="0" y="0"/>
                  </a:lnTo>
                  <a:lnTo>
                    <a:pt x="3" y="41"/>
                  </a:lnTo>
                  <a:lnTo>
                    <a:pt x="218" y="85"/>
                  </a:lnTo>
                  <a:lnTo>
                    <a:pt x="225" y="39"/>
                  </a:lnTo>
                  <a:close/>
                </a:path>
              </a:pathLst>
            </a:custGeom>
            <a:solidFill>
              <a:srgbClr val="808080">
                <a:alpha val="100000"/>
              </a:srgbClr>
            </a:solidFill>
            <a:ln w="9525">
              <a:noFill/>
            </a:ln>
          </p:spPr>
          <p:txBody>
            <a:bodyPr/>
            <a:p>
              <a:endParaRPr lang="zh-CN" altLang="en-US"/>
            </a:p>
          </p:txBody>
        </p:sp>
        <p:sp>
          <p:nvSpPr>
            <p:cNvPr id="98372" name="Freeform 183"/>
            <p:cNvSpPr/>
            <p:nvPr/>
          </p:nvSpPr>
          <p:spPr>
            <a:xfrm>
              <a:off x="5972" y="14624"/>
              <a:ext cx="1325" cy="439"/>
            </a:xfrm>
            <a:custGeom>
              <a:avLst/>
              <a:gdLst>
                <a:gd name="txL" fmla="*/ 0 w 1325"/>
                <a:gd name="txT" fmla="*/ 0 h 439"/>
                <a:gd name="txR" fmla="*/ 1325 w 1325"/>
                <a:gd name="txB" fmla="*/ 439 h 439"/>
              </a:gdLst>
              <a:ahLst/>
              <a:cxnLst>
                <a:cxn ang="0">
                  <a:pos x="0" y="132"/>
                </a:cxn>
                <a:cxn ang="0">
                  <a:pos x="3" y="132"/>
                </a:cxn>
                <a:cxn ang="0">
                  <a:pos x="10" y="130"/>
                </a:cxn>
                <a:cxn ang="0">
                  <a:pos x="24" y="128"/>
                </a:cxn>
                <a:cxn ang="0">
                  <a:pos x="42" y="125"/>
                </a:cxn>
                <a:cxn ang="0">
                  <a:pos x="62" y="121"/>
                </a:cxn>
                <a:cxn ang="0">
                  <a:pos x="86" y="116"/>
                </a:cxn>
                <a:cxn ang="0">
                  <a:pos x="113" y="109"/>
                </a:cxn>
                <a:cxn ang="0">
                  <a:pos x="141" y="102"/>
                </a:cxn>
                <a:cxn ang="0">
                  <a:pos x="170" y="94"/>
                </a:cxn>
                <a:cxn ang="0">
                  <a:pos x="199" y="85"/>
                </a:cxn>
                <a:cxn ang="0">
                  <a:pos x="228" y="74"/>
                </a:cxn>
                <a:cxn ang="0">
                  <a:pos x="257" y="62"/>
                </a:cxn>
                <a:cxn ang="0">
                  <a:pos x="285" y="48"/>
                </a:cxn>
                <a:cxn ang="0">
                  <a:pos x="309" y="34"/>
                </a:cxn>
                <a:cxn ang="0">
                  <a:pos x="333" y="18"/>
                </a:cxn>
                <a:cxn ang="0">
                  <a:pos x="352" y="0"/>
                </a:cxn>
                <a:cxn ang="0">
                  <a:pos x="1325" y="223"/>
                </a:cxn>
                <a:cxn ang="0">
                  <a:pos x="1323" y="225"/>
                </a:cxn>
                <a:cxn ang="0">
                  <a:pos x="1318" y="230"/>
                </a:cxn>
                <a:cxn ang="0">
                  <a:pos x="1309" y="239"/>
                </a:cxn>
                <a:cxn ang="0">
                  <a:pos x="1297" y="250"/>
                </a:cxn>
                <a:cxn ang="0">
                  <a:pos x="1282" y="263"/>
                </a:cxn>
                <a:cxn ang="0">
                  <a:pos x="1265" y="278"/>
                </a:cxn>
                <a:cxn ang="0">
                  <a:pos x="1247" y="295"/>
                </a:cxn>
                <a:cxn ang="0">
                  <a:pos x="1225" y="312"/>
                </a:cxn>
                <a:cxn ang="0">
                  <a:pos x="1202" y="331"/>
                </a:cxn>
                <a:cxn ang="0">
                  <a:pos x="1179" y="349"/>
                </a:cxn>
                <a:cxn ang="0">
                  <a:pos x="1154" y="367"/>
                </a:cxn>
                <a:cxn ang="0">
                  <a:pos x="1128" y="385"/>
                </a:cxn>
                <a:cxn ang="0">
                  <a:pos x="1102" y="401"/>
                </a:cxn>
                <a:cxn ang="0">
                  <a:pos x="1077" y="415"/>
                </a:cxn>
                <a:cxn ang="0">
                  <a:pos x="1051" y="428"/>
                </a:cxn>
                <a:cxn ang="0">
                  <a:pos x="1026" y="439"/>
                </a:cxn>
                <a:cxn ang="0">
                  <a:pos x="0" y="132"/>
                </a:cxn>
              </a:cxnLst>
              <a:rect l="txL" t="txT" r="txR" b="txB"/>
              <a:pathLst>
                <a:path w="1325" h="439">
                  <a:moveTo>
                    <a:pt x="0" y="132"/>
                  </a:moveTo>
                  <a:lnTo>
                    <a:pt x="3" y="132"/>
                  </a:lnTo>
                  <a:lnTo>
                    <a:pt x="10" y="130"/>
                  </a:lnTo>
                  <a:lnTo>
                    <a:pt x="24" y="128"/>
                  </a:lnTo>
                  <a:lnTo>
                    <a:pt x="42" y="125"/>
                  </a:lnTo>
                  <a:lnTo>
                    <a:pt x="62" y="121"/>
                  </a:lnTo>
                  <a:lnTo>
                    <a:pt x="86" y="116"/>
                  </a:lnTo>
                  <a:lnTo>
                    <a:pt x="113" y="109"/>
                  </a:lnTo>
                  <a:lnTo>
                    <a:pt x="141" y="102"/>
                  </a:lnTo>
                  <a:lnTo>
                    <a:pt x="170" y="94"/>
                  </a:lnTo>
                  <a:lnTo>
                    <a:pt x="199" y="85"/>
                  </a:lnTo>
                  <a:lnTo>
                    <a:pt x="228" y="74"/>
                  </a:lnTo>
                  <a:lnTo>
                    <a:pt x="257" y="62"/>
                  </a:lnTo>
                  <a:lnTo>
                    <a:pt x="285" y="48"/>
                  </a:lnTo>
                  <a:lnTo>
                    <a:pt x="309" y="34"/>
                  </a:lnTo>
                  <a:lnTo>
                    <a:pt x="333" y="18"/>
                  </a:lnTo>
                  <a:lnTo>
                    <a:pt x="352" y="0"/>
                  </a:lnTo>
                  <a:lnTo>
                    <a:pt x="1325" y="223"/>
                  </a:lnTo>
                  <a:lnTo>
                    <a:pt x="1323" y="225"/>
                  </a:lnTo>
                  <a:lnTo>
                    <a:pt x="1318" y="230"/>
                  </a:lnTo>
                  <a:lnTo>
                    <a:pt x="1309" y="239"/>
                  </a:lnTo>
                  <a:lnTo>
                    <a:pt x="1297" y="250"/>
                  </a:lnTo>
                  <a:lnTo>
                    <a:pt x="1282" y="263"/>
                  </a:lnTo>
                  <a:lnTo>
                    <a:pt x="1265" y="278"/>
                  </a:lnTo>
                  <a:lnTo>
                    <a:pt x="1247" y="295"/>
                  </a:lnTo>
                  <a:lnTo>
                    <a:pt x="1225" y="312"/>
                  </a:lnTo>
                  <a:lnTo>
                    <a:pt x="1202" y="331"/>
                  </a:lnTo>
                  <a:lnTo>
                    <a:pt x="1179" y="349"/>
                  </a:lnTo>
                  <a:lnTo>
                    <a:pt x="1154" y="367"/>
                  </a:lnTo>
                  <a:lnTo>
                    <a:pt x="1128" y="385"/>
                  </a:lnTo>
                  <a:lnTo>
                    <a:pt x="1102" y="401"/>
                  </a:lnTo>
                  <a:lnTo>
                    <a:pt x="1077" y="415"/>
                  </a:lnTo>
                  <a:lnTo>
                    <a:pt x="1051" y="428"/>
                  </a:lnTo>
                  <a:lnTo>
                    <a:pt x="1026" y="439"/>
                  </a:lnTo>
                  <a:lnTo>
                    <a:pt x="0" y="132"/>
                  </a:lnTo>
                  <a:close/>
                </a:path>
              </a:pathLst>
            </a:custGeom>
            <a:solidFill>
              <a:srgbClr val="808080">
                <a:alpha val="100000"/>
              </a:srgbClr>
            </a:solidFill>
            <a:ln w="9525">
              <a:noFill/>
            </a:ln>
          </p:spPr>
          <p:txBody>
            <a:bodyPr/>
            <a:p>
              <a:endParaRPr lang="zh-CN" altLang="en-US"/>
            </a:p>
          </p:txBody>
        </p:sp>
        <p:sp>
          <p:nvSpPr>
            <p:cNvPr id="98373" name="Freeform 184"/>
            <p:cNvSpPr/>
            <p:nvPr/>
          </p:nvSpPr>
          <p:spPr>
            <a:xfrm>
              <a:off x="7292" y="14577"/>
              <a:ext cx="472" cy="209"/>
            </a:xfrm>
            <a:custGeom>
              <a:avLst/>
              <a:gdLst>
                <a:gd name="txL" fmla="*/ 0 w 472"/>
                <a:gd name="txT" fmla="*/ 0 h 209"/>
                <a:gd name="txR" fmla="*/ 472 w 472"/>
                <a:gd name="txB" fmla="*/ 209 h 209"/>
              </a:gdLst>
              <a:ahLst/>
              <a:cxnLst>
                <a:cxn ang="0">
                  <a:pos x="47" y="209"/>
                </a:cxn>
                <a:cxn ang="0">
                  <a:pos x="472" y="84"/>
                </a:cxn>
                <a:cxn ang="0">
                  <a:pos x="215" y="0"/>
                </a:cxn>
                <a:cxn ang="0">
                  <a:pos x="5" y="24"/>
                </a:cxn>
                <a:cxn ang="0">
                  <a:pos x="0" y="197"/>
                </a:cxn>
                <a:cxn ang="0">
                  <a:pos x="47" y="209"/>
                </a:cxn>
              </a:cxnLst>
              <a:rect l="txL" t="txT" r="txR" b="txB"/>
              <a:pathLst>
                <a:path w="472" h="209">
                  <a:moveTo>
                    <a:pt x="47" y="209"/>
                  </a:moveTo>
                  <a:lnTo>
                    <a:pt x="472" y="84"/>
                  </a:lnTo>
                  <a:lnTo>
                    <a:pt x="215" y="0"/>
                  </a:lnTo>
                  <a:lnTo>
                    <a:pt x="5" y="24"/>
                  </a:lnTo>
                  <a:lnTo>
                    <a:pt x="0" y="197"/>
                  </a:lnTo>
                  <a:lnTo>
                    <a:pt x="47" y="209"/>
                  </a:lnTo>
                  <a:close/>
                </a:path>
              </a:pathLst>
            </a:custGeom>
            <a:solidFill>
              <a:srgbClr val="808080">
                <a:alpha val="100000"/>
              </a:srgbClr>
            </a:solidFill>
            <a:ln w="9525">
              <a:noFill/>
            </a:ln>
          </p:spPr>
          <p:txBody>
            <a:bodyPr/>
            <a:p>
              <a:endParaRPr lang="zh-CN" altLang="en-US"/>
            </a:p>
          </p:txBody>
        </p:sp>
        <p:sp>
          <p:nvSpPr>
            <p:cNvPr id="98374" name="Freeform 185"/>
            <p:cNvSpPr/>
            <p:nvPr/>
          </p:nvSpPr>
          <p:spPr>
            <a:xfrm>
              <a:off x="6073" y="13679"/>
              <a:ext cx="251" cy="999"/>
            </a:xfrm>
            <a:custGeom>
              <a:avLst/>
              <a:gdLst>
                <a:gd name="txL" fmla="*/ 0 w 251"/>
                <a:gd name="txT" fmla="*/ 0 h 999"/>
                <a:gd name="txR" fmla="*/ 251 w 251"/>
                <a:gd name="txB" fmla="*/ 999 h 999"/>
              </a:gdLst>
              <a:ahLst/>
              <a:cxnLst>
                <a:cxn ang="0">
                  <a:pos x="251" y="23"/>
                </a:cxn>
                <a:cxn ang="0">
                  <a:pos x="250" y="22"/>
                </a:cxn>
                <a:cxn ang="0">
                  <a:pos x="246" y="20"/>
                </a:cxn>
                <a:cxn ang="0">
                  <a:pos x="239" y="18"/>
                </a:cxn>
                <a:cxn ang="0">
                  <a:pos x="230" y="15"/>
                </a:cxn>
                <a:cxn ang="0">
                  <a:pos x="218" y="11"/>
                </a:cxn>
                <a:cxn ang="0">
                  <a:pos x="205" y="7"/>
                </a:cxn>
                <a:cxn ang="0">
                  <a:pos x="190" y="4"/>
                </a:cxn>
                <a:cxn ang="0">
                  <a:pos x="173" y="1"/>
                </a:cxn>
                <a:cxn ang="0">
                  <a:pos x="155" y="0"/>
                </a:cxn>
                <a:cxn ang="0">
                  <a:pos x="134" y="0"/>
                </a:cxn>
                <a:cxn ang="0">
                  <a:pos x="114" y="2"/>
                </a:cxn>
                <a:cxn ang="0">
                  <a:pos x="92" y="5"/>
                </a:cxn>
                <a:cxn ang="0">
                  <a:pos x="70" y="12"/>
                </a:cxn>
                <a:cxn ang="0">
                  <a:pos x="47" y="20"/>
                </a:cxn>
                <a:cxn ang="0">
                  <a:pos x="23" y="32"/>
                </a:cxn>
                <a:cxn ang="0">
                  <a:pos x="0" y="47"/>
                </a:cxn>
                <a:cxn ang="0">
                  <a:pos x="0" y="999"/>
                </a:cxn>
                <a:cxn ang="0">
                  <a:pos x="1" y="999"/>
                </a:cxn>
                <a:cxn ang="0">
                  <a:pos x="6" y="999"/>
                </a:cxn>
                <a:cxn ang="0">
                  <a:pos x="14" y="998"/>
                </a:cxn>
                <a:cxn ang="0">
                  <a:pos x="23" y="997"/>
                </a:cxn>
                <a:cxn ang="0">
                  <a:pos x="35" y="995"/>
                </a:cxn>
                <a:cxn ang="0">
                  <a:pos x="49" y="993"/>
                </a:cxn>
                <a:cxn ang="0">
                  <a:pos x="65" y="990"/>
                </a:cxn>
                <a:cxn ang="0">
                  <a:pos x="83" y="985"/>
                </a:cxn>
                <a:cxn ang="0">
                  <a:pos x="102" y="980"/>
                </a:cxn>
                <a:cxn ang="0">
                  <a:pos x="121" y="973"/>
                </a:cxn>
                <a:cxn ang="0">
                  <a:pos x="143" y="966"/>
                </a:cxn>
                <a:cxn ang="0">
                  <a:pos x="164" y="956"/>
                </a:cxn>
                <a:cxn ang="0">
                  <a:pos x="186" y="945"/>
                </a:cxn>
                <a:cxn ang="0">
                  <a:pos x="208" y="934"/>
                </a:cxn>
                <a:cxn ang="0">
                  <a:pos x="230" y="919"/>
                </a:cxn>
                <a:cxn ang="0">
                  <a:pos x="251" y="903"/>
                </a:cxn>
                <a:cxn ang="0">
                  <a:pos x="251" y="23"/>
                </a:cxn>
              </a:cxnLst>
              <a:rect l="txL" t="txT" r="txR" b="txB"/>
              <a:pathLst>
                <a:path w="251" h="999">
                  <a:moveTo>
                    <a:pt x="251" y="23"/>
                  </a:moveTo>
                  <a:lnTo>
                    <a:pt x="250" y="22"/>
                  </a:lnTo>
                  <a:lnTo>
                    <a:pt x="246" y="20"/>
                  </a:lnTo>
                  <a:lnTo>
                    <a:pt x="239" y="18"/>
                  </a:lnTo>
                  <a:lnTo>
                    <a:pt x="230" y="15"/>
                  </a:lnTo>
                  <a:lnTo>
                    <a:pt x="218" y="11"/>
                  </a:lnTo>
                  <a:lnTo>
                    <a:pt x="205" y="7"/>
                  </a:lnTo>
                  <a:lnTo>
                    <a:pt x="190" y="4"/>
                  </a:lnTo>
                  <a:lnTo>
                    <a:pt x="173" y="1"/>
                  </a:lnTo>
                  <a:lnTo>
                    <a:pt x="155" y="0"/>
                  </a:lnTo>
                  <a:lnTo>
                    <a:pt x="134" y="0"/>
                  </a:lnTo>
                  <a:lnTo>
                    <a:pt x="114" y="2"/>
                  </a:lnTo>
                  <a:lnTo>
                    <a:pt x="92" y="5"/>
                  </a:lnTo>
                  <a:lnTo>
                    <a:pt x="70" y="12"/>
                  </a:lnTo>
                  <a:lnTo>
                    <a:pt x="47" y="20"/>
                  </a:lnTo>
                  <a:lnTo>
                    <a:pt x="23" y="32"/>
                  </a:lnTo>
                  <a:lnTo>
                    <a:pt x="0" y="47"/>
                  </a:lnTo>
                  <a:lnTo>
                    <a:pt x="0" y="999"/>
                  </a:lnTo>
                  <a:lnTo>
                    <a:pt x="1" y="999"/>
                  </a:lnTo>
                  <a:lnTo>
                    <a:pt x="6" y="999"/>
                  </a:lnTo>
                  <a:lnTo>
                    <a:pt x="14" y="998"/>
                  </a:lnTo>
                  <a:lnTo>
                    <a:pt x="23" y="997"/>
                  </a:lnTo>
                  <a:lnTo>
                    <a:pt x="35" y="995"/>
                  </a:lnTo>
                  <a:lnTo>
                    <a:pt x="49" y="993"/>
                  </a:lnTo>
                  <a:lnTo>
                    <a:pt x="65" y="990"/>
                  </a:lnTo>
                  <a:lnTo>
                    <a:pt x="83" y="985"/>
                  </a:lnTo>
                  <a:lnTo>
                    <a:pt x="102" y="980"/>
                  </a:lnTo>
                  <a:lnTo>
                    <a:pt x="121" y="973"/>
                  </a:lnTo>
                  <a:lnTo>
                    <a:pt x="143" y="966"/>
                  </a:lnTo>
                  <a:lnTo>
                    <a:pt x="164" y="956"/>
                  </a:lnTo>
                  <a:lnTo>
                    <a:pt x="186" y="945"/>
                  </a:lnTo>
                  <a:lnTo>
                    <a:pt x="208" y="934"/>
                  </a:lnTo>
                  <a:lnTo>
                    <a:pt x="230" y="919"/>
                  </a:lnTo>
                  <a:lnTo>
                    <a:pt x="251" y="903"/>
                  </a:lnTo>
                  <a:lnTo>
                    <a:pt x="251" y="23"/>
                  </a:lnTo>
                  <a:close/>
                </a:path>
              </a:pathLst>
            </a:custGeom>
            <a:solidFill>
              <a:srgbClr val="808080">
                <a:alpha val="100000"/>
              </a:srgbClr>
            </a:solidFill>
            <a:ln w="9525">
              <a:noFill/>
            </a:ln>
          </p:spPr>
          <p:txBody>
            <a:bodyPr/>
            <a:p>
              <a:endParaRPr lang="zh-CN" altLang="en-US"/>
            </a:p>
          </p:txBody>
        </p:sp>
        <p:sp>
          <p:nvSpPr>
            <p:cNvPr id="98375" name="Freeform 186"/>
            <p:cNvSpPr/>
            <p:nvPr/>
          </p:nvSpPr>
          <p:spPr>
            <a:xfrm>
              <a:off x="6080" y="13687"/>
              <a:ext cx="215" cy="843"/>
            </a:xfrm>
            <a:custGeom>
              <a:avLst/>
              <a:gdLst>
                <a:gd name="txL" fmla="*/ 0 w 215"/>
                <a:gd name="txT" fmla="*/ 0 h 843"/>
                <a:gd name="txR" fmla="*/ 215 w 215"/>
                <a:gd name="txB" fmla="*/ 843 h 843"/>
              </a:gdLst>
              <a:ahLst/>
              <a:cxnLst>
                <a:cxn ang="0">
                  <a:pos x="215" y="20"/>
                </a:cxn>
                <a:cxn ang="0">
                  <a:pos x="214" y="19"/>
                </a:cxn>
                <a:cxn ang="0">
                  <a:pos x="211" y="18"/>
                </a:cxn>
                <a:cxn ang="0">
                  <a:pos x="205" y="15"/>
                </a:cxn>
                <a:cxn ang="0">
                  <a:pos x="197" y="12"/>
                </a:cxn>
                <a:cxn ang="0">
                  <a:pos x="187" y="9"/>
                </a:cxn>
                <a:cxn ang="0">
                  <a:pos x="176" y="6"/>
                </a:cxn>
                <a:cxn ang="0">
                  <a:pos x="163" y="4"/>
                </a:cxn>
                <a:cxn ang="0">
                  <a:pos x="149" y="1"/>
                </a:cxn>
                <a:cxn ang="0">
                  <a:pos x="133" y="0"/>
                </a:cxn>
                <a:cxn ang="0">
                  <a:pos x="115" y="0"/>
                </a:cxn>
                <a:cxn ang="0">
                  <a:pos x="98" y="1"/>
                </a:cxn>
                <a:cxn ang="0">
                  <a:pos x="79" y="5"/>
                </a:cxn>
                <a:cxn ang="0">
                  <a:pos x="60" y="10"/>
                </a:cxn>
                <a:cxn ang="0">
                  <a:pos x="40" y="18"/>
                </a:cxn>
                <a:cxn ang="0">
                  <a:pos x="21" y="27"/>
                </a:cxn>
                <a:cxn ang="0">
                  <a:pos x="0" y="40"/>
                </a:cxn>
                <a:cxn ang="0">
                  <a:pos x="0" y="843"/>
                </a:cxn>
                <a:cxn ang="0">
                  <a:pos x="1" y="843"/>
                </a:cxn>
                <a:cxn ang="0">
                  <a:pos x="6" y="843"/>
                </a:cxn>
                <a:cxn ang="0">
                  <a:pos x="12" y="842"/>
                </a:cxn>
                <a:cxn ang="0">
                  <a:pos x="21" y="841"/>
                </a:cxn>
                <a:cxn ang="0">
                  <a:pos x="30" y="840"/>
                </a:cxn>
                <a:cxn ang="0">
                  <a:pos x="43" y="838"/>
                </a:cxn>
                <a:cxn ang="0">
                  <a:pos x="56" y="835"/>
                </a:cxn>
                <a:cxn ang="0">
                  <a:pos x="71" y="831"/>
                </a:cxn>
                <a:cxn ang="0">
                  <a:pos x="87" y="826"/>
                </a:cxn>
                <a:cxn ang="0">
                  <a:pos x="105" y="821"/>
                </a:cxn>
                <a:cxn ang="0">
                  <a:pos x="123" y="814"/>
                </a:cxn>
                <a:cxn ang="0">
                  <a:pos x="141" y="806"/>
                </a:cxn>
                <a:cxn ang="0">
                  <a:pos x="159" y="797"/>
                </a:cxn>
                <a:cxn ang="0">
                  <a:pos x="179" y="786"/>
                </a:cxn>
                <a:cxn ang="0">
                  <a:pos x="197" y="774"/>
                </a:cxn>
                <a:cxn ang="0">
                  <a:pos x="215" y="760"/>
                </a:cxn>
                <a:cxn ang="0">
                  <a:pos x="215" y="20"/>
                </a:cxn>
              </a:cxnLst>
              <a:rect l="txL" t="txT" r="txR" b="txB"/>
              <a:pathLst>
                <a:path w="215" h="843">
                  <a:moveTo>
                    <a:pt x="215" y="20"/>
                  </a:moveTo>
                  <a:lnTo>
                    <a:pt x="214" y="19"/>
                  </a:lnTo>
                  <a:lnTo>
                    <a:pt x="211" y="18"/>
                  </a:lnTo>
                  <a:lnTo>
                    <a:pt x="205" y="15"/>
                  </a:lnTo>
                  <a:lnTo>
                    <a:pt x="197" y="12"/>
                  </a:lnTo>
                  <a:lnTo>
                    <a:pt x="187" y="9"/>
                  </a:lnTo>
                  <a:lnTo>
                    <a:pt x="176" y="6"/>
                  </a:lnTo>
                  <a:lnTo>
                    <a:pt x="163" y="4"/>
                  </a:lnTo>
                  <a:lnTo>
                    <a:pt x="149" y="1"/>
                  </a:lnTo>
                  <a:lnTo>
                    <a:pt x="133" y="0"/>
                  </a:lnTo>
                  <a:lnTo>
                    <a:pt x="115" y="0"/>
                  </a:lnTo>
                  <a:lnTo>
                    <a:pt x="98" y="1"/>
                  </a:lnTo>
                  <a:lnTo>
                    <a:pt x="79" y="5"/>
                  </a:lnTo>
                  <a:lnTo>
                    <a:pt x="60" y="10"/>
                  </a:lnTo>
                  <a:lnTo>
                    <a:pt x="40" y="18"/>
                  </a:lnTo>
                  <a:lnTo>
                    <a:pt x="21" y="27"/>
                  </a:lnTo>
                  <a:lnTo>
                    <a:pt x="0" y="40"/>
                  </a:lnTo>
                  <a:lnTo>
                    <a:pt x="0" y="843"/>
                  </a:lnTo>
                  <a:lnTo>
                    <a:pt x="1" y="843"/>
                  </a:lnTo>
                  <a:lnTo>
                    <a:pt x="6" y="843"/>
                  </a:lnTo>
                  <a:lnTo>
                    <a:pt x="12" y="842"/>
                  </a:lnTo>
                  <a:lnTo>
                    <a:pt x="21" y="841"/>
                  </a:lnTo>
                  <a:lnTo>
                    <a:pt x="30" y="840"/>
                  </a:lnTo>
                  <a:lnTo>
                    <a:pt x="43" y="838"/>
                  </a:lnTo>
                  <a:lnTo>
                    <a:pt x="56" y="835"/>
                  </a:lnTo>
                  <a:lnTo>
                    <a:pt x="71" y="831"/>
                  </a:lnTo>
                  <a:lnTo>
                    <a:pt x="87" y="826"/>
                  </a:lnTo>
                  <a:lnTo>
                    <a:pt x="105" y="821"/>
                  </a:lnTo>
                  <a:lnTo>
                    <a:pt x="123" y="814"/>
                  </a:lnTo>
                  <a:lnTo>
                    <a:pt x="141" y="806"/>
                  </a:lnTo>
                  <a:lnTo>
                    <a:pt x="159" y="797"/>
                  </a:lnTo>
                  <a:lnTo>
                    <a:pt x="179" y="786"/>
                  </a:lnTo>
                  <a:lnTo>
                    <a:pt x="197" y="774"/>
                  </a:lnTo>
                  <a:lnTo>
                    <a:pt x="215" y="760"/>
                  </a:lnTo>
                  <a:lnTo>
                    <a:pt x="215" y="20"/>
                  </a:lnTo>
                  <a:close/>
                </a:path>
              </a:pathLst>
            </a:custGeom>
            <a:solidFill>
              <a:srgbClr val="808080">
                <a:alpha val="100000"/>
              </a:srgbClr>
            </a:solidFill>
            <a:ln w="9525">
              <a:noFill/>
            </a:ln>
          </p:spPr>
          <p:txBody>
            <a:bodyPr/>
            <a:p>
              <a:endParaRPr lang="zh-CN" altLang="en-US"/>
            </a:p>
          </p:txBody>
        </p:sp>
        <p:sp>
          <p:nvSpPr>
            <p:cNvPr id="98376" name="Freeform 187"/>
            <p:cNvSpPr/>
            <p:nvPr/>
          </p:nvSpPr>
          <p:spPr>
            <a:xfrm>
              <a:off x="6087" y="13696"/>
              <a:ext cx="180" cy="685"/>
            </a:xfrm>
            <a:custGeom>
              <a:avLst/>
              <a:gdLst>
                <a:gd name="txL" fmla="*/ 0 w 180"/>
                <a:gd name="txT" fmla="*/ 0 h 685"/>
                <a:gd name="txR" fmla="*/ 180 w 180"/>
                <a:gd name="txB" fmla="*/ 685 h 685"/>
              </a:gdLst>
              <a:ahLst/>
              <a:cxnLst>
                <a:cxn ang="0">
                  <a:pos x="180" y="16"/>
                </a:cxn>
                <a:cxn ang="0">
                  <a:pos x="179" y="16"/>
                </a:cxn>
                <a:cxn ang="0">
                  <a:pos x="176" y="14"/>
                </a:cxn>
                <a:cxn ang="0">
                  <a:pos x="172" y="12"/>
                </a:cxn>
                <a:cxn ang="0">
                  <a:pos x="165" y="10"/>
                </a:cxn>
                <a:cxn ang="0">
                  <a:pos x="157" y="8"/>
                </a:cxn>
                <a:cxn ang="0">
                  <a:pos x="147" y="4"/>
                </a:cxn>
                <a:cxn ang="0">
                  <a:pos x="136" y="2"/>
                </a:cxn>
                <a:cxn ang="0">
                  <a:pos x="125" y="0"/>
                </a:cxn>
                <a:cxn ang="0">
                  <a:pos x="111" y="0"/>
                </a:cxn>
                <a:cxn ang="0">
                  <a:pos x="97" y="0"/>
                </a:cxn>
                <a:cxn ang="0">
                  <a:pos x="81" y="1"/>
                </a:cxn>
                <a:cxn ang="0">
                  <a:pos x="66" y="3"/>
                </a:cxn>
                <a:cxn ang="0">
                  <a:pos x="50" y="8"/>
                </a:cxn>
                <a:cxn ang="0">
                  <a:pos x="33" y="14"/>
                </a:cxn>
                <a:cxn ang="0">
                  <a:pos x="17" y="23"/>
                </a:cxn>
                <a:cxn ang="0">
                  <a:pos x="0" y="33"/>
                </a:cxn>
                <a:cxn ang="0">
                  <a:pos x="0" y="685"/>
                </a:cxn>
                <a:cxn ang="0">
                  <a:pos x="1" y="685"/>
                </a:cxn>
                <a:cxn ang="0">
                  <a:pos x="4" y="685"/>
                </a:cxn>
                <a:cxn ang="0">
                  <a:pos x="9" y="684"/>
                </a:cxn>
                <a:cxn ang="0">
                  <a:pos x="17" y="683"/>
                </a:cxn>
                <a:cxn ang="0">
                  <a:pos x="26" y="682"/>
                </a:cxn>
                <a:cxn ang="0">
                  <a:pos x="35" y="681"/>
                </a:cxn>
                <a:cxn ang="0">
                  <a:pos x="47" y="678"/>
                </a:cxn>
                <a:cxn ang="0">
                  <a:pos x="60" y="676"/>
                </a:cxn>
                <a:cxn ang="0">
                  <a:pos x="73" y="671"/>
                </a:cxn>
                <a:cxn ang="0">
                  <a:pos x="87" y="667"/>
                </a:cxn>
                <a:cxn ang="0">
                  <a:pos x="102" y="662"/>
                </a:cxn>
                <a:cxn ang="0">
                  <a:pos x="118" y="655"/>
                </a:cxn>
                <a:cxn ang="0">
                  <a:pos x="133" y="648"/>
                </a:cxn>
                <a:cxn ang="0">
                  <a:pos x="149" y="639"/>
                </a:cxn>
                <a:cxn ang="0">
                  <a:pos x="165" y="628"/>
                </a:cxn>
                <a:cxn ang="0">
                  <a:pos x="180" y="617"/>
                </a:cxn>
                <a:cxn ang="0">
                  <a:pos x="180" y="16"/>
                </a:cxn>
              </a:cxnLst>
              <a:rect l="txL" t="txT" r="txR" b="txB"/>
              <a:pathLst>
                <a:path w="180" h="685">
                  <a:moveTo>
                    <a:pt x="180" y="16"/>
                  </a:moveTo>
                  <a:lnTo>
                    <a:pt x="179" y="16"/>
                  </a:lnTo>
                  <a:lnTo>
                    <a:pt x="176" y="14"/>
                  </a:lnTo>
                  <a:lnTo>
                    <a:pt x="172" y="12"/>
                  </a:lnTo>
                  <a:lnTo>
                    <a:pt x="165" y="10"/>
                  </a:lnTo>
                  <a:lnTo>
                    <a:pt x="157" y="8"/>
                  </a:lnTo>
                  <a:lnTo>
                    <a:pt x="147" y="4"/>
                  </a:lnTo>
                  <a:lnTo>
                    <a:pt x="136" y="2"/>
                  </a:lnTo>
                  <a:lnTo>
                    <a:pt x="125" y="0"/>
                  </a:lnTo>
                  <a:lnTo>
                    <a:pt x="111" y="0"/>
                  </a:lnTo>
                  <a:lnTo>
                    <a:pt x="97" y="0"/>
                  </a:lnTo>
                  <a:lnTo>
                    <a:pt x="81" y="1"/>
                  </a:lnTo>
                  <a:lnTo>
                    <a:pt x="66" y="3"/>
                  </a:lnTo>
                  <a:lnTo>
                    <a:pt x="50" y="8"/>
                  </a:lnTo>
                  <a:lnTo>
                    <a:pt x="33" y="14"/>
                  </a:lnTo>
                  <a:lnTo>
                    <a:pt x="17" y="23"/>
                  </a:lnTo>
                  <a:lnTo>
                    <a:pt x="0" y="33"/>
                  </a:lnTo>
                  <a:lnTo>
                    <a:pt x="0" y="685"/>
                  </a:lnTo>
                  <a:lnTo>
                    <a:pt x="1" y="685"/>
                  </a:lnTo>
                  <a:lnTo>
                    <a:pt x="4" y="685"/>
                  </a:lnTo>
                  <a:lnTo>
                    <a:pt x="9" y="684"/>
                  </a:lnTo>
                  <a:lnTo>
                    <a:pt x="17" y="683"/>
                  </a:lnTo>
                  <a:lnTo>
                    <a:pt x="26" y="682"/>
                  </a:lnTo>
                  <a:lnTo>
                    <a:pt x="35" y="681"/>
                  </a:lnTo>
                  <a:lnTo>
                    <a:pt x="47" y="678"/>
                  </a:lnTo>
                  <a:lnTo>
                    <a:pt x="60" y="676"/>
                  </a:lnTo>
                  <a:lnTo>
                    <a:pt x="73" y="671"/>
                  </a:lnTo>
                  <a:lnTo>
                    <a:pt x="87" y="667"/>
                  </a:lnTo>
                  <a:lnTo>
                    <a:pt x="102" y="662"/>
                  </a:lnTo>
                  <a:lnTo>
                    <a:pt x="118" y="655"/>
                  </a:lnTo>
                  <a:lnTo>
                    <a:pt x="133" y="648"/>
                  </a:lnTo>
                  <a:lnTo>
                    <a:pt x="149" y="639"/>
                  </a:lnTo>
                  <a:lnTo>
                    <a:pt x="165" y="628"/>
                  </a:lnTo>
                  <a:lnTo>
                    <a:pt x="180" y="617"/>
                  </a:lnTo>
                  <a:lnTo>
                    <a:pt x="180" y="16"/>
                  </a:lnTo>
                  <a:close/>
                </a:path>
              </a:pathLst>
            </a:custGeom>
            <a:solidFill>
              <a:srgbClr val="808080">
                <a:alpha val="100000"/>
              </a:srgbClr>
            </a:solidFill>
            <a:ln w="9525">
              <a:noFill/>
            </a:ln>
          </p:spPr>
          <p:txBody>
            <a:bodyPr/>
            <a:p>
              <a:endParaRPr lang="zh-CN" altLang="en-US"/>
            </a:p>
          </p:txBody>
        </p:sp>
        <p:sp>
          <p:nvSpPr>
            <p:cNvPr id="98377" name="Freeform 188"/>
            <p:cNvSpPr/>
            <p:nvPr/>
          </p:nvSpPr>
          <p:spPr>
            <a:xfrm>
              <a:off x="6093" y="13704"/>
              <a:ext cx="146" cy="530"/>
            </a:xfrm>
            <a:custGeom>
              <a:avLst/>
              <a:gdLst>
                <a:gd name="txL" fmla="*/ 0 w 146"/>
                <a:gd name="txT" fmla="*/ 0 h 530"/>
                <a:gd name="txR" fmla="*/ 146 w 146"/>
                <a:gd name="txB" fmla="*/ 530 h 530"/>
              </a:gdLst>
              <a:ahLst/>
              <a:cxnLst>
                <a:cxn ang="0">
                  <a:pos x="146" y="14"/>
                </a:cxn>
                <a:cxn ang="0">
                  <a:pos x="143" y="12"/>
                </a:cxn>
                <a:cxn ang="0">
                  <a:pos x="134" y="8"/>
                </a:cxn>
                <a:cxn ang="0">
                  <a:pos x="120" y="4"/>
                </a:cxn>
                <a:cxn ang="0">
                  <a:pos x="101" y="1"/>
                </a:cxn>
                <a:cxn ang="0">
                  <a:pos x="79" y="0"/>
                </a:cxn>
                <a:cxn ang="0">
                  <a:pos x="54" y="3"/>
                </a:cxn>
                <a:cxn ang="0">
                  <a:pos x="27" y="11"/>
                </a:cxn>
                <a:cxn ang="0">
                  <a:pos x="0" y="27"/>
                </a:cxn>
                <a:cxn ang="0">
                  <a:pos x="0" y="530"/>
                </a:cxn>
                <a:cxn ang="0">
                  <a:pos x="3" y="530"/>
                </a:cxn>
                <a:cxn ang="0">
                  <a:pos x="14" y="529"/>
                </a:cxn>
                <a:cxn ang="0">
                  <a:pos x="29" y="526"/>
                </a:cxn>
                <a:cxn ang="0">
                  <a:pos x="49" y="521"/>
                </a:cxn>
                <a:cxn ang="0">
                  <a:pos x="71" y="514"/>
                </a:cxn>
                <a:cxn ang="0">
                  <a:pos x="96" y="505"/>
                </a:cxn>
                <a:cxn ang="0">
                  <a:pos x="121" y="492"/>
                </a:cxn>
                <a:cxn ang="0">
                  <a:pos x="146" y="475"/>
                </a:cxn>
                <a:cxn ang="0">
                  <a:pos x="146" y="14"/>
                </a:cxn>
              </a:cxnLst>
              <a:rect l="txL" t="txT" r="txR" b="txB"/>
              <a:pathLst>
                <a:path w="146" h="530">
                  <a:moveTo>
                    <a:pt x="146" y="14"/>
                  </a:moveTo>
                  <a:lnTo>
                    <a:pt x="143" y="12"/>
                  </a:lnTo>
                  <a:lnTo>
                    <a:pt x="134" y="8"/>
                  </a:lnTo>
                  <a:lnTo>
                    <a:pt x="120" y="4"/>
                  </a:lnTo>
                  <a:lnTo>
                    <a:pt x="101" y="1"/>
                  </a:lnTo>
                  <a:lnTo>
                    <a:pt x="79" y="0"/>
                  </a:lnTo>
                  <a:lnTo>
                    <a:pt x="54" y="3"/>
                  </a:lnTo>
                  <a:lnTo>
                    <a:pt x="27" y="11"/>
                  </a:lnTo>
                  <a:lnTo>
                    <a:pt x="0" y="27"/>
                  </a:lnTo>
                  <a:lnTo>
                    <a:pt x="0" y="530"/>
                  </a:lnTo>
                  <a:lnTo>
                    <a:pt x="3" y="530"/>
                  </a:lnTo>
                  <a:lnTo>
                    <a:pt x="14" y="529"/>
                  </a:lnTo>
                  <a:lnTo>
                    <a:pt x="29" y="526"/>
                  </a:lnTo>
                  <a:lnTo>
                    <a:pt x="49" y="521"/>
                  </a:lnTo>
                  <a:lnTo>
                    <a:pt x="71" y="514"/>
                  </a:lnTo>
                  <a:lnTo>
                    <a:pt x="96" y="505"/>
                  </a:lnTo>
                  <a:lnTo>
                    <a:pt x="121" y="492"/>
                  </a:lnTo>
                  <a:lnTo>
                    <a:pt x="146" y="475"/>
                  </a:lnTo>
                  <a:lnTo>
                    <a:pt x="146" y="14"/>
                  </a:lnTo>
                  <a:close/>
                </a:path>
              </a:pathLst>
            </a:custGeom>
            <a:solidFill>
              <a:srgbClr val="808080">
                <a:alpha val="100000"/>
              </a:srgbClr>
            </a:solidFill>
            <a:ln w="9525">
              <a:noFill/>
            </a:ln>
          </p:spPr>
          <p:txBody>
            <a:bodyPr/>
            <a:p>
              <a:endParaRPr lang="zh-CN" altLang="en-US"/>
            </a:p>
          </p:txBody>
        </p:sp>
        <p:sp>
          <p:nvSpPr>
            <p:cNvPr id="98378" name="Freeform 189"/>
            <p:cNvSpPr/>
            <p:nvPr/>
          </p:nvSpPr>
          <p:spPr>
            <a:xfrm>
              <a:off x="6101" y="13712"/>
              <a:ext cx="109" cy="373"/>
            </a:xfrm>
            <a:custGeom>
              <a:avLst/>
              <a:gdLst>
                <a:gd name="txL" fmla="*/ 0 w 109"/>
                <a:gd name="txT" fmla="*/ 0 h 373"/>
                <a:gd name="txR" fmla="*/ 109 w 109"/>
                <a:gd name="txB" fmla="*/ 373 h 373"/>
              </a:gdLst>
              <a:ahLst/>
              <a:cxnLst>
                <a:cxn ang="0">
                  <a:pos x="109" y="10"/>
                </a:cxn>
                <a:cxn ang="0">
                  <a:pos x="107" y="9"/>
                </a:cxn>
                <a:cxn ang="0">
                  <a:pos x="100" y="6"/>
                </a:cxn>
                <a:cxn ang="0">
                  <a:pos x="89" y="2"/>
                </a:cxn>
                <a:cxn ang="0">
                  <a:pos x="75" y="0"/>
                </a:cxn>
                <a:cxn ang="0">
                  <a:pos x="59" y="0"/>
                </a:cxn>
                <a:cxn ang="0">
                  <a:pos x="39" y="2"/>
                </a:cxn>
                <a:cxn ang="0">
                  <a:pos x="20" y="9"/>
                </a:cxn>
                <a:cxn ang="0">
                  <a:pos x="0" y="21"/>
                </a:cxn>
                <a:cxn ang="0">
                  <a:pos x="0" y="373"/>
                </a:cxn>
                <a:cxn ang="0">
                  <a:pos x="2" y="373"/>
                </a:cxn>
                <a:cxn ang="0">
                  <a:pos x="9" y="372"/>
                </a:cxn>
                <a:cxn ang="0">
                  <a:pos x="21" y="369"/>
                </a:cxn>
                <a:cxn ang="0">
                  <a:pos x="36" y="366"/>
                </a:cxn>
                <a:cxn ang="0">
                  <a:pos x="53" y="362"/>
                </a:cxn>
                <a:cxn ang="0">
                  <a:pos x="72" y="354"/>
                </a:cxn>
                <a:cxn ang="0">
                  <a:pos x="90" y="343"/>
                </a:cxn>
                <a:cxn ang="0">
                  <a:pos x="109" y="331"/>
                </a:cxn>
                <a:cxn ang="0">
                  <a:pos x="109" y="10"/>
                </a:cxn>
              </a:cxnLst>
              <a:rect l="txL" t="txT" r="txR" b="txB"/>
              <a:pathLst>
                <a:path w="109" h="373">
                  <a:moveTo>
                    <a:pt x="109" y="10"/>
                  </a:moveTo>
                  <a:lnTo>
                    <a:pt x="107" y="9"/>
                  </a:lnTo>
                  <a:lnTo>
                    <a:pt x="100" y="6"/>
                  </a:lnTo>
                  <a:lnTo>
                    <a:pt x="89" y="2"/>
                  </a:lnTo>
                  <a:lnTo>
                    <a:pt x="75" y="0"/>
                  </a:lnTo>
                  <a:lnTo>
                    <a:pt x="59" y="0"/>
                  </a:lnTo>
                  <a:lnTo>
                    <a:pt x="39" y="2"/>
                  </a:lnTo>
                  <a:lnTo>
                    <a:pt x="20" y="9"/>
                  </a:lnTo>
                  <a:lnTo>
                    <a:pt x="0" y="21"/>
                  </a:lnTo>
                  <a:lnTo>
                    <a:pt x="0" y="373"/>
                  </a:lnTo>
                  <a:lnTo>
                    <a:pt x="2" y="373"/>
                  </a:lnTo>
                  <a:lnTo>
                    <a:pt x="9" y="372"/>
                  </a:lnTo>
                  <a:lnTo>
                    <a:pt x="21" y="369"/>
                  </a:lnTo>
                  <a:lnTo>
                    <a:pt x="36" y="366"/>
                  </a:lnTo>
                  <a:lnTo>
                    <a:pt x="53" y="362"/>
                  </a:lnTo>
                  <a:lnTo>
                    <a:pt x="72" y="354"/>
                  </a:lnTo>
                  <a:lnTo>
                    <a:pt x="90" y="343"/>
                  </a:lnTo>
                  <a:lnTo>
                    <a:pt x="109" y="331"/>
                  </a:lnTo>
                  <a:lnTo>
                    <a:pt x="109" y="10"/>
                  </a:lnTo>
                  <a:close/>
                </a:path>
              </a:pathLst>
            </a:custGeom>
            <a:solidFill>
              <a:srgbClr val="808080">
                <a:alpha val="100000"/>
              </a:srgbClr>
            </a:solidFill>
            <a:ln w="9525">
              <a:noFill/>
            </a:ln>
          </p:spPr>
          <p:txBody>
            <a:bodyPr/>
            <a:p>
              <a:endParaRPr lang="zh-CN" altLang="en-US"/>
            </a:p>
          </p:txBody>
        </p:sp>
        <p:sp>
          <p:nvSpPr>
            <p:cNvPr id="98379" name="Freeform 190"/>
            <p:cNvSpPr/>
            <p:nvPr/>
          </p:nvSpPr>
          <p:spPr>
            <a:xfrm>
              <a:off x="6107" y="13721"/>
              <a:ext cx="75" cy="216"/>
            </a:xfrm>
            <a:custGeom>
              <a:avLst/>
              <a:gdLst>
                <a:gd name="txL" fmla="*/ 0 w 75"/>
                <a:gd name="txT" fmla="*/ 0 h 216"/>
                <a:gd name="txR" fmla="*/ 75 w 75"/>
                <a:gd name="txB" fmla="*/ 216 h 216"/>
              </a:gdLst>
              <a:ahLst/>
              <a:cxnLst>
                <a:cxn ang="0">
                  <a:pos x="75" y="6"/>
                </a:cxn>
                <a:cxn ang="0">
                  <a:pos x="73" y="5"/>
                </a:cxn>
                <a:cxn ang="0">
                  <a:pos x="69" y="4"/>
                </a:cxn>
                <a:cxn ang="0">
                  <a:pos x="61" y="2"/>
                </a:cxn>
                <a:cxn ang="0">
                  <a:pos x="52" y="0"/>
                </a:cxn>
                <a:cxn ang="0">
                  <a:pos x="41" y="0"/>
                </a:cxn>
                <a:cxn ang="0">
                  <a:pos x="28" y="1"/>
                </a:cxn>
                <a:cxn ang="0">
                  <a:pos x="14" y="6"/>
                </a:cxn>
                <a:cxn ang="0">
                  <a:pos x="0" y="14"/>
                </a:cxn>
                <a:cxn ang="0">
                  <a:pos x="0" y="216"/>
                </a:cxn>
                <a:cxn ang="0">
                  <a:pos x="2" y="216"/>
                </a:cxn>
                <a:cxn ang="0">
                  <a:pos x="7" y="215"/>
                </a:cxn>
                <a:cxn ang="0">
                  <a:pos x="15" y="214"/>
                </a:cxn>
                <a:cxn ang="0">
                  <a:pos x="25" y="211"/>
                </a:cxn>
                <a:cxn ang="0">
                  <a:pos x="37" y="208"/>
                </a:cxn>
                <a:cxn ang="0">
                  <a:pos x="50" y="203"/>
                </a:cxn>
                <a:cxn ang="0">
                  <a:pos x="63" y="195"/>
                </a:cxn>
                <a:cxn ang="0">
                  <a:pos x="75" y="187"/>
                </a:cxn>
                <a:cxn ang="0">
                  <a:pos x="75" y="6"/>
                </a:cxn>
              </a:cxnLst>
              <a:rect l="txL" t="txT" r="txR" b="txB"/>
              <a:pathLst>
                <a:path w="75" h="216">
                  <a:moveTo>
                    <a:pt x="75" y="6"/>
                  </a:moveTo>
                  <a:lnTo>
                    <a:pt x="73" y="5"/>
                  </a:lnTo>
                  <a:lnTo>
                    <a:pt x="69" y="4"/>
                  </a:lnTo>
                  <a:lnTo>
                    <a:pt x="61" y="2"/>
                  </a:lnTo>
                  <a:lnTo>
                    <a:pt x="52" y="0"/>
                  </a:lnTo>
                  <a:lnTo>
                    <a:pt x="41" y="0"/>
                  </a:lnTo>
                  <a:lnTo>
                    <a:pt x="28" y="1"/>
                  </a:lnTo>
                  <a:lnTo>
                    <a:pt x="14" y="6"/>
                  </a:lnTo>
                  <a:lnTo>
                    <a:pt x="0" y="14"/>
                  </a:lnTo>
                  <a:lnTo>
                    <a:pt x="0" y="216"/>
                  </a:lnTo>
                  <a:lnTo>
                    <a:pt x="2" y="216"/>
                  </a:lnTo>
                  <a:lnTo>
                    <a:pt x="7" y="215"/>
                  </a:lnTo>
                  <a:lnTo>
                    <a:pt x="15" y="214"/>
                  </a:lnTo>
                  <a:lnTo>
                    <a:pt x="25" y="211"/>
                  </a:lnTo>
                  <a:lnTo>
                    <a:pt x="37" y="208"/>
                  </a:lnTo>
                  <a:lnTo>
                    <a:pt x="50" y="203"/>
                  </a:lnTo>
                  <a:lnTo>
                    <a:pt x="63" y="195"/>
                  </a:lnTo>
                  <a:lnTo>
                    <a:pt x="75" y="187"/>
                  </a:lnTo>
                  <a:lnTo>
                    <a:pt x="75" y="6"/>
                  </a:lnTo>
                  <a:close/>
                </a:path>
              </a:pathLst>
            </a:custGeom>
            <a:solidFill>
              <a:srgbClr val="808080">
                <a:alpha val="100000"/>
              </a:srgbClr>
            </a:solidFill>
            <a:ln w="9525">
              <a:noFill/>
            </a:ln>
          </p:spPr>
          <p:txBody>
            <a:bodyPr/>
            <a:p>
              <a:endParaRPr lang="zh-CN" altLang="en-US"/>
            </a:p>
          </p:txBody>
        </p:sp>
        <p:sp>
          <p:nvSpPr>
            <p:cNvPr id="98380" name="Freeform 191"/>
            <p:cNvSpPr/>
            <p:nvPr/>
          </p:nvSpPr>
          <p:spPr>
            <a:xfrm>
              <a:off x="7013" y="14340"/>
              <a:ext cx="110" cy="111"/>
            </a:xfrm>
            <a:custGeom>
              <a:avLst/>
              <a:gdLst>
                <a:gd name="txL" fmla="*/ 0 w 110"/>
                <a:gd name="txT" fmla="*/ 0 h 111"/>
                <a:gd name="txR" fmla="*/ 110 w 110"/>
                <a:gd name="txB" fmla="*/ 111 h 111"/>
              </a:gdLst>
              <a:ahLst/>
              <a:cxnLst>
                <a:cxn ang="0">
                  <a:pos x="55" y="111"/>
                </a:cxn>
                <a:cxn ang="0">
                  <a:pos x="66" y="110"/>
                </a:cxn>
                <a:cxn ang="0">
                  <a:pos x="76" y="106"/>
                </a:cxn>
                <a:cxn ang="0">
                  <a:pos x="85" y="101"/>
                </a:cxn>
                <a:cxn ang="0">
                  <a:pos x="94" y="94"/>
                </a:cxn>
                <a:cxn ang="0">
                  <a:pos x="100" y="86"/>
                </a:cxn>
                <a:cxn ang="0">
                  <a:pos x="106" y="77"/>
                </a:cxn>
                <a:cxn ang="0">
                  <a:pos x="109" y="66"/>
                </a:cxn>
                <a:cxn ang="0">
                  <a:pos x="110" y="56"/>
                </a:cxn>
                <a:cxn ang="0">
                  <a:pos x="109" y="44"/>
                </a:cxn>
                <a:cxn ang="0">
                  <a:pos x="106" y="34"/>
                </a:cxn>
                <a:cxn ang="0">
                  <a:pos x="100" y="24"/>
                </a:cxn>
                <a:cxn ang="0">
                  <a:pos x="94" y="17"/>
                </a:cxn>
                <a:cxn ang="0">
                  <a:pos x="85" y="9"/>
                </a:cxn>
                <a:cxn ang="0">
                  <a:pos x="76" y="5"/>
                </a:cxn>
                <a:cxn ang="0">
                  <a:pos x="66" y="2"/>
                </a:cxn>
                <a:cxn ang="0">
                  <a:pos x="55" y="0"/>
                </a:cxn>
                <a:cxn ang="0">
                  <a:pos x="44" y="2"/>
                </a:cxn>
                <a:cxn ang="0">
                  <a:pos x="33" y="5"/>
                </a:cxn>
                <a:cxn ang="0">
                  <a:pos x="25" y="9"/>
                </a:cxn>
                <a:cxn ang="0">
                  <a:pos x="16" y="17"/>
                </a:cxn>
                <a:cxn ang="0">
                  <a:pos x="10" y="24"/>
                </a:cxn>
                <a:cxn ang="0">
                  <a:pos x="4" y="34"/>
                </a:cxn>
                <a:cxn ang="0">
                  <a:pos x="1" y="44"/>
                </a:cxn>
                <a:cxn ang="0">
                  <a:pos x="0" y="56"/>
                </a:cxn>
                <a:cxn ang="0">
                  <a:pos x="1" y="66"/>
                </a:cxn>
                <a:cxn ang="0">
                  <a:pos x="4" y="77"/>
                </a:cxn>
                <a:cxn ang="0">
                  <a:pos x="10" y="86"/>
                </a:cxn>
                <a:cxn ang="0">
                  <a:pos x="16" y="94"/>
                </a:cxn>
                <a:cxn ang="0">
                  <a:pos x="25" y="101"/>
                </a:cxn>
                <a:cxn ang="0">
                  <a:pos x="33" y="106"/>
                </a:cxn>
                <a:cxn ang="0">
                  <a:pos x="44" y="110"/>
                </a:cxn>
                <a:cxn ang="0">
                  <a:pos x="55" y="111"/>
                </a:cxn>
              </a:cxnLst>
              <a:rect l="txL" t="txT" r="txR" b="txB"/>
              <a:pathLst>
                <a:path w="110" h="111">
                  <a:moveTo>
                    <a:pt x="55" y="111"/>
                  </a:moveTo>
                  <a:lnTo>
                    <a:pt x="66" y="110"/>
                  </a:lnTo>
                  <a:lnTo>
                    <a:pt x="76" y="106"/>
                  </a:lnTo>
                  <a:lnTo>
                    <a:pt x="85" y="101"/>
                  </a:lnTo>
                  <a:lnTo>
                    <a:pt x="94" y="94"/>
                  </a:lnTo>
                  <a:lnTo>
                    <a:pt x="100" y="86"/>
                  </a:lnTo>
                  <a:lnTo>
                    <a:pt x="106" y="77"/>
                  </a:lnTo>
                  <a:lnTo>
                    <a:pt x="109" y="66"/>
                  </a:lnTo>
                  <a:lnTo>
                    <a:pt x="110" y="56"/>
                  </a:lnTo>
                  <a:lnTo>
                    <a:pt x="109" y="44"/>
                  </a:lnTo>
                  <a:lnTo>
                    <a:pt x="106" y="34"/>
                  </a:lnTo>
                  <a:lnTo>
                    <a:pt x="100" y="24"/>
                  </a:lnTo>
                  <a:lnTo>
                    <a:pt x="94" y="17"/>
                  </a:lnTo>
                  <a:lnTo>
                    <a:pt x="85" y="9"/>
                  </a:lnTo>
                  <a:lnTo>
                    <a:pt x="76" y="5"/>
                  </a:lnTo>
                  <a:lnTo>
                    <a:pt x="66" y="2"/>
                  </a:lnTo>
                  <a:lnTo>
                    <a:pt x="55" y="0"/>
                  </a:lnTo>
                  <a:lnTo>
                    <a:pt x="44" y="2"/>
                  </a:lnTo>
                  <a:lnTo>
                    <a:pt x="33" y="5"/>
                  </a:lnTo>
                  <a:lnTo>
                    <a:pt x="25" y="9"/>
                  </a:lnTo>
                  <a:lnTo>
                    <a:pt x="16" y="17"/>
                  </a:lnTo>
                  <a:lnTo>
                    <a:pt x="10" y="24"/>
                  </a:lnTo>
                  <a:lnTo>
                    <a:pt x="4" y="34"/>
                  </a:lnTo>
                  <a:lnTo>
                    <a:pt x="1" y="44"/>
                  </a:lnTo>
                  <a:lnTo>
                    <a:pt x="0" y="56"/>
                  </a:lnTo>
                  <a:lnTo>
                    <a:pt x="1" y="66"/>
                  </a:lnTo>
                  <a:lnTo>
                    <a:pt x="4" y="77"/>
                  </a:lnTo>
                  <a:lnTo>
                    <a:pt x="10" y="86"/>
                  </a:lnTo>
                  <a:lnTo>
                    <a:pt x="16" y="94"/>
                  </a:lnTo>
                  <a:lnTo>
                    <a:pt x="25" y="101"/>
                  </a:lnTo>
                  <a:lnTo>
                    <a:pt x="33" y="106"/>
                  </a:lnTo>
                  <a:lnTo>
                    <a:pt x="44" y="110"/>
                  </a:lnTo>
                  <a:lnTo>
                    <a:pt x="55" y="111"/>
                  </a:lnTo>
                  <a:close/>
                </a:path>
              </a:pathLst>
            </a:custGeom>
            <a:solidFill>
              <a:srgbClr val="808080">
                <a:alpha val="100000"/>
              </a:srgbClr>
            </a:solidFill>
            <a:ln w="9525">
              <a:noFill/>
            </a:ln>
          </p:spPr>
          <p:txBody>
            <a:bodyPr/>
            <a:p>
              <a:endParaRPr lang="zh-CN" altLang="en-US"/>
            </a:p>
          </p:txBody>
        </p:sp>
        <p:sp>
          <p:nvSpPr>
            <p:cNvPr id="98381" name="Freeform 192"/>
            <p:cNvSpPr/>
            <p:nvPr/>
          </p:nvSpPr>
          <p:spPr>
            <a:xfrm>
              <a:off x="6676" y="14343"/>
              <a:ext cx="55" cy="55"/>
            </a:xfrm>
            <a:custGeom>
              <a:avLst/>
              <a:gdLst>
                <a:gd name="txL" fmla="*/ 0 w 55"/>
                <a:gd name="txT" fmla="*/ 0 h 55"/>
                <a:gd name="txR" fmla="*/ 55 w 55"/>
                <a:gd name="txB" fmla="*/ 55 h 55"/>
              </a:gdLst>
              <a:ahLst/>
              <a:cxnLst>
                <a:cxn ang="0">
                  <a:pos x="27" y="55"/>
                </a:cxn>
                <a:cxn ang="0">
                  <a:pos x="38" y="53"/>
                </a:cxn>
                <a:cxn ang="0">
                  <a:pos x="48" y="46"/>
                </a:cxn>
                <a:cxn ang="0">
                  <a:pos x="53" y="37"/>
                </a:cxn>
                <a:cxn ang="0">
                  <a:pos x="55" y="27"/>
                </a:cxn>
                <a:cxn ang="0">
                  <a:pos x="53" y="16"/>
                </a:cxn>
                <a:cxn ang="0">
                  <a:pos x="48" y="7"/>
                </a:cxn>
                <a:cxn ang="0">
                  <a:pos x="38" y="2"/>
                </a:cxn>
                <a:cxn ang="0">
                  <a:pos x="27" y="0"/>
                </a:cxn>
                <a:cxn ang="0">
                  <a:pos x="16" y="2"/>
                </a:cxn>
                <a:cxn ang="0">
                  <a:pos x="8" y="7"/>
                </a:cxn>
                <a:cxn ang="0">
                  <a:pos x="2" y="16"/>
                </a:cxn>
                <a:cxn ang="0">
                  <a:pos x="0" y="27"/>
                </a:cxn>
                <a:cxn ang="0">
                  <a:pos x="2" y="37"/>
                </a:cxn>
                <a:cxn ang="0">
                  <a:pos x="8" y="46"/>
                </a:cxn>
                <a:cxn ang="0">
                  <a:pos x="16" y="53"/>
                </a:cxn>
                <a:cxn ang="0">
                  <a:pos x="27" y="55"/>
                </a:cxn>
              </a:cxnLst>
              <a:rect l="txL" t="txT" r="txR" b="txB"/>
              <a:pathLst>
                <a:path w="55" h="55">
                  <a:moveTo>
                    <a:pt x="27" y="55"/>
                  </a:moveTo>
                  <a:lnTo>
                    <a:pt x="38" y="53"/>
                  </a:lnTo>
                  <a:lnTo>
                    <a:pt x="48" y="46"/>
                  </a:lnTo>
                  <a:lnTo>
                    <a:pt x="53" y="37"/>
                  </a:lnTo>
                  <a:lnTo>
                    <a:pt x="55" y="27"/>
                  </a:lnTo>
                  <a:lnTo>
                    <a:pt x="53" y="16"/>
                  </a:lnTo>
                  <a:lnTo>
                    <a:pt x="48" y="7"/>
                  </a:lnTo>
                  <a:lnTo>
                    <a:pt x="38" y="2"/>
                  </a:lnTo>
                  <a:lnTo>
                    <a:pt x="27" y="0"/>
                  </a:lnTo>
                  <a:lnTo>
                    <a:pt x="16" y="2"/>
                  </a:lnTo>
                  <a:lnTo>
                    <a:pt x="8" y="7"/>
                  </a:lnTo>
                  <a:lnTo>
                    <a:pt x="2" y="16"/>
                  </a:lnTo>
                  <a:lnTo>
                    <a:pt x="0" y="27"/>
                  </a:lnTo>
                  <a:lnTo>
                    <a:pt x="2" y="37"/>
                  </a:lnTo>
                  <a:lnTo>
                    <a:pt x="8" y="46"/>
                  </a:lnTo>
                  <a:lnTo>
                    <a:pt x="16" y="53"/>
                  </a:lnTo>
                  <a:lnTo>
                    <a:pt x="27" y="55"/>
                  </a:lnTo>
                  <a:close/>
                </a:path>
              </a:pathLst>
            </a:custGeom>
            <a:solidFill>
              <a:srgbClr val="808080">
                <a:alpha val="100000"/>
              </a:srgbClr>
            </a:solidFill>
            <a:ln w="9525">
              <a:noFill/>
            </a:ln>
          </p:spPr>
          <p:txBody>
            <a:bodyPr/>
            <a:p>
              <a:endParaRPr lang="zh-CN" altLang="en-US"/>
            </a:p>
          </p:txBody>
        </p:sp>
        <p:sp>
          <p:nvSpPr>
            <p:cNvPr id="98382" name="Freeform 193"/>
            <p:cNvSpPr/>
            <p:nvPr/>
          </p:nvSpPr>
          <p:spPr>
            <a:xfrm>
              <a:off x="6770" y="14345"/>
              <a:ext cx="55" cy="55"/>
            </a:xfrm>
            <a:custGeom>
              <a:avLst/>
              <a:gdLst>
                <a:gd name="txL" fmla="*/ 0 w 55"/>
                <a:gd name="txT" fmla="*/ 0 h 55"/>
                <a:gd name="txR" fmla="*/ 55 w 55"/>
                <a:gd name="txB" fmla="*/ 55 h 55"/>
              </a:gdLst>
              <a:ahLst/>
              <a:cxnLst>
                <a:cxn ang="0">
                  <a:pos x="28" y="55"/>
                </a:cxn>
                <a:cxn ang="0">
                  <a:pos x="39" y="53"/>
                </a:cxn>
                <a:cxn ang="0">
                  <a:pos x="47" y="47"/>
                </a:cxn>
                <a:cxn ang="0">
                  <a:pos x="53" y="39"/>
                </a:cxn>
                <a:cxn ang="0">
                  <a:pos x="55" y="28"/>
                </a:cxn>
                <a:cxn ang="0">
                  <a:pos x="53" y="17"/>
                </a:cxn>
                <a:cxn ang="0">
                  <a:pos x="47" y="8"/>
                </a:cxn>
                <a:cxn ang="0">
                  <a:pos x="39" y="2"/>
                </a:cxn>
                <a:cxn ang="0">
                  <a:pos x="28" y="0"/>
                </a:cxn>
                <a:cxn ang="0">
                  <a:pos x="17" y="2"/>
                </a:cxn>
                <a:cxn ang="0">
                  <a:pos x="9" y="8"/>
                </a:cxn>
                <a:cxn ang="0">
                  <a:pos x="2" y="17"/>
                </a:cxn>
                <a:cxn ang="0">
                  <a:pos x="0" y="28"/>
                </a:cxn>
                <a:cxn ang="0">
                  <a:pos x="2" y="39"/>
                </a:cxn>
                <a:cxn ang="0">
                  <a:pos x="9" y="47"/>
                </a:cxn>
                <a:cxn ang="0">
                  <a:pos x="17" y="53"/>
                </a:cxn>
                <a:cxn ang="0">
                  <a:pos x="28" y="55"/>
                </a:cxn>
              </a:cxnLst>
              <a:rect l="txL" t="txT" r="txR" b="txB"/>
              <a:pathLst>
                <a:path w="55" h="55">
                  <a:moveTo>
                    <a:pt x="28" y="55"/>
                  </a:moveTo>
                  <a:lnTo>
                    <a:pt x="39" y="53"/>
                  </a:lnTo>
                  <a:lnTo>
                    <a:pt x="47" y="47"/>
                  </a:lnTo>
                  <a:lnTo>
                    <a:pt x="53" y="39"/>
                  </a:lnTo>
                  <a:lnTo>
                    <a:pt x="55" y="28"/>
                  </a:lnTo>
                  <a:lnTo>
                    <a:pt x="53" y="17"/>
                  </a:lnTo>
                  <a:lnTo>
                    <a:pt x="47" y="8"/>
                  </a:lnTo>
                  <a:lnTo>
                    <a:pt x="39" y="2"/>
                  </a:lnTo>
                  <a:lnTo>
                    <a:pt x="28" y="0"/>
                  </a:lnTo>
                  <a:lnTo>
                    <a:pt x="17" y="2"/>
                  </a:lnTo>
                  <a:lnTo>
                    <a:pt x="9" y="8"/>
                  </a:lnTo>
                  <a:lnTo>
                    <a:pt x="2" y="17"/>
                  </a:lnTo>
                  <a:lnTo>
                    <a:pt x="0" y="28"/>
                  </a:lnTo>
                  <a:lnTo>
                    <a:pt x="2" y="39"/>
                  </a:lnTo>
                  <a:lnTo>
                    <a:pt x="9" y="47"/>
                  </a:lnTo>
                  <a:lnTo>
                    <a:pt x="17" y="53"/>
                  </a:lnTo>
                  <a:lnTo>
                    <a:pt x="28" y="55"/>
                  </a:lnTo>
                  <a:close/>
                </a:path>
              </a:pathLst>
            </a:custGeom>
            <a:solidFill>
              <a:srgbClr val="808080">
                <a:alpha val="100000"/>
              </a:srgbClr>
            </a:solidFill>
            <a:ln w="9525">
              <a:noFill/>
            </a:ln>
          </p:spPr>
          <p:txBody>
            <a:bodyPr/>
            <a:p>
              <a:endParaRPr lang="zh-CN" altLang="en-US"/>
            </a:p>
          </p:txBody>
        </p:sp>
        <p:sp>
          <p:nvSpPr>
            <p:cNvPr id="98383" name="Freeform 194"/>
            <p:cNvSpPr/>
            <p:nvPr/>
          </p:nvSpPr>
          <p:spPr>
            <a:xfrm>
              <a:off x="6401" y="13591"/>
              <a:ext cx="156" cy="752"/>
            </a:xfrm>
            <a:custGeom>
              <a:avLst/>
              <a:gdLst>
                <a:gd name="txL" fmla="*/ 0 w 156"/>
                <a:gd name="txT" fmla="*/ 0 h 752"/>
                <a:gd name="txR" fmla="*/ 156 w 156"/>
                <a:gd name="txB" fmla="*/ 752 h 752"/>
              </a:gdLst>
              <a:ahLst/>
              <a:cxnLst>
                <a:cxn ang="0">
                  <a:pos x="48" y="15"/>
                </a:cxn>
                <a:cxn ang="0">
                  <a:pos x="44" y="30"/>
                </a:cxn>
                <a:cxn ang="0">
                  <a:pos x="33" y="73"/>
                </a:cxn>
                <a:cxn ang="0">
                  <a:pos x="19" y="140"/>
                </a:cxn>
                <a:cxn ang="0">
                  <a:pos x="7" y="229"/>
                </a:cxn>
                <a:cxn ang="0">
                  <a:pos x="0" y="337"/>
                </a:cxn>
                <a:cxn ang="0">
                  <a:pos x="1" y="462"/>
                </a:cxn>
                <a:cxn ang="0">
                  <a:pos x="14" y="602"/>
                </a:cxn>
                <a:cxn ang="0">
                  <a:pos x="43" y="752"/>
                </a:cxn>
                <a:cxn ang="0">
                  <a:pos x="150" y="746"/>
                </a:cxn>
                <a:cxn ang="0">
                  <a:pos x="146" y="724"/>
                </a:cxn>
                <a:cxn ang="0">
                  <a:pos x="135" y="663"/>
                </a:cxn>
                <a:cxn ang="0">
                  <a:pos x="123" y="574"/>
                </a:cxn>
                <a:cxn ang="0">
                  <a:pos x="111" y="463"/>
                </a:cxn>
                <a:cxn ang="0">
                  <a:pos x="104" y="342"/>
                </a:cxn>
                <a:cxn ang="0">
                  <a:pos x="107" y="220"/>
                </a:cxn>
                <a:cxn ang="0">
                  <a:pos x="124" y="106"/>
                </a:cxn>
                <a:cxn ang="0">
                  <a:pos x="156" y="9"/>
                </a:cxn>
                <a:cxn ang="0">
                  <a:pos x="156" y="8"/>
                </a:cxn>
                <a:cxn ang="0">
                  <a:pos x="156" y="6"/>
                </a:cxn>
                <a:cxn ang="0">
                  <a:pos x="154" y="4"/>
                </a:cxn>
                <a:cxn ang="0">
                  <a:pos x="147" y="0"/>
                </a:cxn>
                <a:cxn ang="0">
                  <a:pos x="134" y="0"/>
                </a:cxn>
                <a:cxn ang="0">
                  <a:pos x="115" y="1"/>
                </a:cxn>
                <a:cxn ang="0">
                  <a:pos x="87" y="7"/>
                </a:cxn>
                <a:cxn ang="0">
                  <a:pos x="48" y="15"/>
                </a:cxn>
              </a:cxnLst>
              <a:rect l="txL" t="txT" r="txR" b="txB"/>
              <a:pathLst>
                <a:path w="156" h="752">
                  <a:moveTo>
                    <a:pt x="48" y="15"/>
                  </a:moveTo>
                  <a:lnTo>
                    <a:pt x="44" y="30"/>
                  </a:lnTo>
                  <a:lnTo>
                    <a:pt x="33" y="73"/>
                  </a:lnTo>
                  <a:lnTo>
                    <a:pt x="19" y="140"/>
                  </a:lnTo>
                  <a:lnTo>
                    <a:pt x="7" y="229"/>
                  </a:lnTo>
                  <a:lnTo>
                    <a:pt x="0" y="337"/>
                  </a:lnTo>
                  <a:lnTo>
                    <a:pt x="1" y="462"/>
                  </a:lnTo>
                  <a:lnTo>
                    <a:pt x="14" y="602"/>
                  </a:lnTo>
                  <a:lnTo>
                    <a:pt x="43" y="752"/>
                  </a:lnTo>
                  <a:lnTo>
                    <a:pt x="150" y="746"/>
                  </a:lnTo>
                  <a:lnTo>
                    <a:pt x="146" y="724"/>
                  </a:lnTo>
                  <a:lnTo>
                    <a:pt x="135" y="663"/>
                  </a:lnTo>
                  <a:lnTo>
                    <a:pt x="123" y="574"/>
                  </a:lnTo>
                  <a:lnTo>
                    <a:pt x="111" y="463"/>
                  </a:lnTo>
                  <a:lnTo>
                    <a:pt x="104" y="342"/>
                  </a:lnTo>
                  <a:lnTo>
                    <a:pt x="107" y="220"/>
                  </a:lnTo>
                  <a:lnTo>
                    <a:pt x="124" y="106"/>
                  </a:lnTo>
                  <a:lnTo>
                    <a:pt x="156" y="9"/>
                  </a:lnTo>
                  <a:lnTo>
                    <a:pt x="156" y="8"/>
                  </a:lnTo>
                  <a:lnTo>
                    <a:pt x="156" y="6"/>
                  </a:lnTo>
                  <a:lnTo>
                    <a:pt x="154" y="4"/>
                  </a:lnTo>
                  <a:lnTo>
                    <a:pt x="147" y="0"/>
                  </a:lnTo>
                  <a:lnTo>
                    <a:pt x="134" y="0"/>
                  </a:lnTo>
                  <a:lnTo>
                    <a:pt x="115" y="1"/>
                  </a:lnTo>
                  <a:lnTo>
                    <a:pt x="87" y="7"/>
                  </a:lnTo>
                  <a:lnTo>
                    <a:pt x="48" y="15"/>
                  </a:lnTo>
                  <a:close/>
                </a:path>
              </a:pathLst>
            </a:custGeom>
            <a:solidFill>
              <a:srgbClr val="808080">
                <a:alpha val="100000"/>
              </a:srgbClr>
            </a:solidFill>
            <a:ln w="9525">
              <a:noFill/>
            </a:ln>
          </p:spPr>
          <p:txBody>
            <a:bodyPr/>
            <a:p>
              <a:endParaRPr lang="zh-CN" altLang="en-US"/>
            </a:p>
          </p:txBody>
        </p:sp>
        <p:sp>
          <p:nvSpPr>
            <p:cNvPr id="98384" name="Freeform 195"/>
            <p:cNvSpPr/>
            <p:nvPr/>
          </p:nvSpPr>
          <p:spPr>
            <a:xfrm>
              <a:off x="7205" y="13498"/>
              <a:ext cx="212" cy="839"/>
            </a:xfrm>
            <a:custGeom>
              <a:avLst/>
              <a:gdLst>
                <a:gd name="txL" fmla="*/ 0 w 212"/>
                <a:gd name="txT" fmla="*/ 0 h 839"/>
                <a:gd name="txR" fmla="*/ 212 w 212"/>
                <a:gd name="txB" fmla="*/ 839 h 839"/>
              </a:gdLst>
              <a:ahLst/>
              <a:cxnLst>
                <a:cxn ang="0">
                  <a:pos x="212" y="6"/>
                </a:cxn>
                <a:cxn ang="0">
                  <a:pos x="206" y="11"/>
                </a:cxn>
                <a:cxn ang="0">
                  <a:pos x="192" y="33"/>
                </a:cxn>
                <a:cxn ang="0">
                  <a:pos x="174" y="77"/>
                </a:cxn>
                <a:cxn ang="0">
                  <a:pos x="156" y="148"/>
                </a:cxn>
                <a:cxn ang="0">
                  <a:pos x="141" y="254"/>
                </a:cxn>
                <a:cxn ang="0">
                  <a:pos x="133" y="401"/>
                </a:cxn>
                <a:cxn ang="0">
                  <a:pos x="137" y="593"/>
                </a:cxn>
                <a:cxn ang="0">
                  <a:pos x="158" y="839"/>
                </a:cxn>
                <a:cxn ang="0">
                  <a:pos x="38" y="839"/>
                </a:cxn>
                <a:cxn ang="0">
                  <a:pos x="34" y="814"/>
                </a:cxn>
                <a:cxn ang="0">
                  <a:pos x="24" y="746"/>
                </a:cxn>
                <a:cxn ang="0">
                  <a:pos x="12" y="645"/>
                </a:cxn>
                <a:cxn ang="0">
                  <a:pos x="3" y="521"/>
                </a:cxn>
                <a:cxn ang="0">
                  <a:pos x="0" y="384"/>
                </a:cxn>
                <a:cxn ang="0">
                  <a:pos x="6" y="244"/>
                </a:cxn>
                <a:cxn ang="0">
                  <a:pos x="29" y="114"/>
                </a:cxn>
                <a:cxn ang="0">
                  <a:pos x="68" y="0"/>
                </a:cxn>
                <a:cxn ang="0">
                  <a:pos x="212" y="6"/>
                </a:cxn>
              </a:cxnLst>
              <a:rect l="txL" t="txT" r="txR" b="txB"/>
              <a:pathLst>
                <a:path w="212" h="839">
                  <a:moveTo>
                    <a:pt x="212" y="6"/>
                  </a:moveTo>
                  <a:lnTo>
                    <a:pt x="206" y="11"/>
                  </a:lnTo>
                  <a:lnTo>
                    <a:pt x="192" y="33"/>
                  </a:lnTo>
                  <a:lnTo>
                    <a:pt x="174" y="77"/>
                  </a:lnTo>
                  <a:lnTo>
                    <a:pt x="156" y="148"/>
                  </a:lnTo>
                  <a:lnTo>
                    <a:pt x="141" y="254"/>
                  </a:lnTo>
                  <a:lnTo>
                    <a:pt x="133" y="401"/>
                  </a:lnTo>
                  <a:lnTo>
                    <a:pt x="137" y="593"/>
                  </a:lnTo>
                  <a:lnTo>
                    <a:pt x="158" y="839"/>
                  </a:lnTo>
                  <a:lnTo>
                    <a:pt x="38" y="839"/>
                  </a:lnTo>
                  <a:lnTo>
                    <a:pt x="34" y="814"/>
                  </a:lnTo>
                  <a:lnTo>
                    <a:pt x="24" y="746"/>
                  </a:lnTo>
                  <a:lnTo>
                    <a:pt x="12" y="645"/>
                  </a:lnTo>
                  <a:lnTo>
                    <a:pt x="3" y="521"/>
                  </a:lnTo>
                  <a:lnTo>
                    <a:pt x="0" y="384"/>
                  </a:lnTo>
                  <a:lnTo>
                    <a:pt x="6" y="244"/>
                  </a:lnTo>
                  <a:lnTo>
                    <a:pt x="29" y="114"/>
                  </a:lnTo>
                  <a:lnTo>
                    <a:pt x="68" y="0"/>
                  </a:lnTo>
                  <a:lnTo>
                    <a:pt x="212" y="6"/>
                  </a:lnTo>
                  <a:close/>
                </a:path>
              </a:pathLst>
            </a:custGeom>
            <a:solidFill>
              <a:srgbClr val="808080">
                <a:alpha val="100000"/>
              </a:srgbClr>
            </a:solidFill>
            <a:ln w="9525">
              <a:noFill/>
            </a:ln>
          </p:spPr>
          <p:txBody>
            <a:bodyPr/>
            <a:p>
              <a:endParaRPr lang="zh-CN" altLang="en-US"/>
            </a:p>
          </p:txBody>
        </p:sp>
        <p:sp>
          <p:nvSpPr>
            <p:cNvPr id="98385" name="Freeform 196"/>
            <p:cNvSpPr/>
            <p:nvPr/>
          </p:nvSpPr>
          <p:spPr>
            <a:xfrm>
              <a:off x="6406" y="13636"/>
              <a:ext cx="137" cy="656"/>
            </a:xfrm>
            <a:custGeom>
              <a:avLst/>
              <a:gdLst>
                <a:gd name="txL" fmla="*/ 0 w 137"/>
                <a:gd name="txT" fmla="*/ 0 h 656"/>
                <a:gd name="txR" fmla="*/ 137 w 137"/>
                <a:gd name="txB" fmla="*/ 656 h 656"/>
              </a:gdLst>
              <a:ahLst/>
              <a:cxnLst>
                <a:cxn ang="0">
                  <a:pos x="43" y="12"/>
                </a:cxn>
                <a:cxn ang="0">
                  <a:pos x="39" y="25"/>
                </a:cxn>
                <a:cxn ang="0">
                  <a:pos x="30" y="62"/>
                </a:cxn>
                <a:cxn ang="0">
                  <a:pos x="19" y="122"/>
                </a:cxn>
                <a:cxn ang="0">
                  <a:pos x="7" y="199"/>
                </a:cxn>
                <a:cxn ang="0">
                  <a:pos x="0" y="294"/>
                </a:cxn>
                <a:cxn ang="0">
                  <a:pos x="1" y="403"/>
                </a:cxn>
                <a:cxn ang="0">
                  <a:pos x="12" y="524"/>
                </a:cxn>
                <a:cxn ang="0">
                  <a:pos x="38" y="656"/>
                </a:cxn>
                <a:cxn ang="0">
                  <a:pos x="132" y="650"/>
                </a:cxn>
                <a:cxn ang="0">
                  <a:pos x="127" y="631"/>
                </a:cxn>
                <a:cxn ang="0">
                  <a:pos x="119" y="578"/>
                </a:cxn>
                <a:cxn ang="0">
                  <a:pos x="107" y="499"/>
                </a:cxn>
                <a:cxn ang="0">
                  <a:pos x="97" y="403"/>
                </a:cxn>
                <a:cxn ang="0">
                  <a:pos x="92" y="297"/>
                </a:cxn>
                <a:cxn ang="0">
                  <a:pos x="94" y="192"/>
                </a:cxn>
                <a:cxn ang="0">
                  <a:pos x="108" y="91"/>
                </a:cxn>
                <a:cxn ang="0">
                  <a:pos x="137" y="7"/>
                </a:cxn>
                <a:cxn ang="0">
                  <a:pos x="137" y="6"/>
                </a:cxn>
                <a:cxn ang="0">
                  <a:pos x="137" y="4"/>
                </a:cxn>
                <a:cxn ang="0">
                  <a:pos x="135" y="2"/>
                </a:cxn>
                <a:cxn ang="0">
                  <a:pos x="129" y="0"/>
                </a:cxn>
                <a:cxn ang="0">
                  <a:pos x="119" y="0"/>
                </a:cxn>
                <a:cxn ang="0">
                  <a:pos x="101" y="1"/>
                </a:cxn>
                <a:cxn ang="0">
                  <a:pos x="77" y="5"/>
                </a:cxn>
                <a:cxn ang="0">
                  <a:pos x="43" y="12"/>
                </a:cxn>
              </a:cxnLst>
              <a:rect l="txL" t="txT" r="txR" b="txB"/>
              <a:pathLst>
                <a:path w="137" h="656">
                  <a:moveTo>
                    <a:pt x="43" y="12"/>
                  </a:moveTo>
                  <a:lnTo>
                    <a:pt x="39" y="25"/>
                  </a:lnTo>
                  <a:lnTo>
                    <a:pt x="30" y="62"/>
                  </a:lnTo>
                  <a:lnTo>
                    <a:pt x="19" y="122"/>
                  </a:lnTo>
                  <a:lnTo>
                    <a:pt x="7" y="199"/>
                  </a:lnTo>
                  <a:lnTo>
                    <a:pt x="0" y="294"/>
                  </a:lnTo>
                  <a:lnTo>
                    <a:pt x="1" y="403"/>
                  </a:lnTo>
                  <a:lnTo>
                    <a:pt x="12" y="524"/>
                  </a:lnTo>
                  <a:lnTo>
                    <a:pt x="38" y="656"/>
                  </a:lnTo>
                  <a:lnTo>
                    <a:pt x="132" y="650"/>
                  </a:lnTo>
                  <a:lnTo>
                    <a:pt x="127" y="631"/>
                  </a:lnTo>
                  <a:lnTo>
                    <a:pt x="119" y="578"/>
                  </a:lnTo>
                  <a:lnTo>
                    <a:pt x="107" y="499"/>
                  </a:lnTo>
                  <a:lnTo>
                    <a:pt x="97" y="403"/>
                  </a:lnTo>
                  <a:lnTo>
                    <a:pt x="92" y="297"/>
                  </a:lnTo>
                  <a:lnTo>
                    <a:pt x="94" y="192"/>
                  </a:lnTo>
                  <a:lnTo>
                    <a:pt x="108" y="91"/>
                  </a:lnTo>
                  <a:lnTo>
                    <a:pt x="137" y="7"/>
                  </a:lnTo>
                  <a:lnTo>
                    <a:pt x="137" y="6"/>
                  </a:lnTo>
                  <a:lnTo>
                    <a:pt x="137" y="4"/>
                  </a:lnTo>
                  <a:lnTo>
                    <a:pt x="135" y="2"/>
                  </a:lnTo>
                  <a:lnTo>
                    <a:pt x="129" y="0"/>
                  </a:lnTo>
                  <a:lnTo>
                    <a:pt x="119" y="0"/>
                  </a:lnTo>
                  <a:lnTo>
                    <a:pt x="101" y="1"/>
                  </a:lnTo>
                  <a:lnTo>
                    <a:pt x="77" y="5"/>
                  </a:lnTo>
                  <a:lnTo>
                    <a:pt x="43" y="12"/>
                  </a:lnTo>
                  <a:close/>
                </a:path>
              </a:pathLst>
            </a:custGeom>
            <a:solidFill>
              <a:srgbClr val="808080">
                <a:alpha val="100000"/>
              </a:srgbClr>
            </a:solidFill>
            <a:ln w="9525">
              <a:noFill/>
            </a:ln>
          </p:spPr>
          <p:txBody>
            <a:bodyPr/>
            <a:p>
              <a:endParaRPr lang="zh-CN" altLang="en-US"/>
            </a:p>
          </p:txBody>
        </p:sp>
        <p:sp>
          <p:nvSpPr>
            <p:cNvPr id="98386" name="Freeform 197"/>
            <p:cNvSpPr/>
            <p:nvPr/>
          </p:nvSpPr>
          <p:spPr>
            <a:xfrm>
              <a:off x="6412" y="13680"/>
              <a:ext cx="116" cy="560"/>
            </a:xfrm>
            <a:custGeom>
              <a:avLst/>
              <a:gdLst>
                <a:gd name="txL" fmla="*/ 0 w 116"/>
                <a:gd name="txT" fmla="*/ 0 h 560"/>
                <a:gd name="txR" fmla="*/ 116 w 116"/>
                <a:gd name="txB" fmla="*/ 560 h 560"/>
              </a:gdLst>
              <a:ahLst/>
              <a:cxnLst>
                <a:cxn ang="0">
                  <a:pos x="36" y="11"/>
                </a:cxn>
                <a:cxn ang="0">
                  <a:pos x="33" y="21"/>
                </a:cxn>
                <a:cxn ang="0">
                  <a:pos x="24" y="53"/>
                </a:cxn>
                <a:cxn ang="0">
                  <a:pos x="15" y="103"/>
                </a:cxn>
                <a:cxn ang="0">
                  <a:pos x="5" y="169"/>
                </a:cxn>
                <a:cxn ang="0">
                  <a:pos x="0" y="250"/>
                </a:cxn>
                <a:cxn ang="0">
                  <a:pos x="1" y="344"/>
                </a:cxn>
                <a:cxn ang="0">
                  <a:pos x="10" y="448"/>
                </a:cxn>
                <a:cxn ang="0">
                  <a:pos x="32" y="560"/>
                </a:cxn>
                <a:cxn ang="0">
                  <a:pos x="112" y="555"/>
                </a:cxn>
                <a:cxn ang="0">
                  <a:pos x="108" y="538"/>
                </a:cxn>
                <a:cxn ang="0">
                  <a:pos x="101" y="493"/>
                </a:cxn>
                <a:cxn ang="0">
                  <a:pos x="91" y="426"/>
                </a:cxn>
                <a:cxn ang="0">
                  <a:pos x="82" y="344"/>
                </a:cxn>
                <a:cxn ang="0">
                  <a:pos x="77" y="255"/>
                </a:cxn>
                <a:cxn ang="0">
                  <a:pos x="79" y="164"/>
                </a:cxn>
                <a:cxn ang="0">
                  <a:pos x="91" y="79"/>
                </a:cxn>
                <a:cxn ang="0">
                  <a:pos x="116" y="6"/>
                </a:cxn>
                <a:cxn ang="0">
                  <a:pos x="116" y="5"/>
                </a:cxn>
                <a:cxn ang="0">
                  <a:pos x="116" y="4"/>
                </a:cxn>
                <a:cxn ang="0">
                  <a:pos x="114" y="2"/>
                </a:cxn>
                <a:cxn ang="0">
                  <a:pos x="109" y="0"/>
                </a:cxn>
                <a:cxn ang="0">
                  <a:pos x="100" y="0"/>
                </a:cxn>
                <a:cxn ang="0">
                  <a:pos x="86" y="1"/>
                </a:cxn>
                <a:cxn ang="0">
                  <a:pos x="65" y="4"/>
                </a:cxn>
                <a:cxn ang="0">
                  <a:pos x="36" y="11"/>
                </a:cxn>
              </a:cxnLst>
              <a:rect l="txL" t="txT" r="txR" b="txB"/>
              <a:pathLst>
                <a:path w="116" h="560">
                  <a:moveTo>
                    <a:pt x="36" y="11"/>
                  </a:moveTo>
                  <a:lnTo>
                    <a:pt x="33" y="21"/>
                  </a:lnTo>
                  <a:lnTo>
                    <a:pt x="24" y="53"/>
                  </a:lnTo>
                  <a:lnTo>
                    <a:pt x="15" y="103"/>
                  </a:lnTo>
                  <a:lnTo>
                    <a:pt x="5" y="169"/>
                  </a:lnTo>
                  <a:lnTo>
                    <a:pt x="0" y="250"/>
                  </a:lnTo>
                  <a:lnTo>
                    <a:pt x="1" y="344"/>
                  </a:lnTo>
                  <a:lnTo>
                    <a:pt x="10" y="448"/>
                  </a:lnTo>
                  <a:lnTo>
                    <a:pt x="32" y="560"/>
                  </a:lnTo>
                  <a:lnTo>
                    <a:pt x="112" y="555"/>
                  </a:lnTo>
                  <a:lnTo>
                    <a:pt x="108" y="538"/>
                  </a:lnTo>
                  <a:lnTo>
                    <a:pt x="101" y="493"/>
                  </a:lnTo>
                  <a:lnTo>
                    <a:pt x="91" y="426"/>
                  </a:lnTo>
                  <a:lnTo>
                    <a:pt x="82" y="344"/>
                  </a:lnTo>
                  <a:lnTo>
                    <a:pt x="77" y="255"/>
                  </a:lnTo>
                  <a:lnTo>
                    <a:pt x="79" y="164"/>
                  </a:lnTo>
                  <a:lnTo>
                    <a:pt x="91" y="79"/>
                  </a:lnTo>
                  <a:lnTo>
                    <a:pt x="116" y="6"/>
                  </a:lnTo>
                  <a:lnTo>
                    <a:pt x="116" y="5"/>
                  </a:lnTo>
                  <a:lnTo>
                    <a:pt x="116" y="4"/>
                  </a:lnTo>
                  <a:lnTo>
                    <a:pt x="114" y="2"/>
                  </a:lnTo>
                  <a:lnTo>
                    <a:pt x="109" y="0"/>
                  </a:lnTo>
                  <a:lnTo>
                    <a:pt x="100" y="0"/>
                  </a:lnTo>
                  <a:lnTo>
                    <a:pt x="86" y="1"/>
                  </a:lnTo>
                  <a:lnTo>
                    <a:pt x="65" y="4"/>
                  </a:lnTo>
                  <a:lnTo>
                    <a:pt x="36" y="11"/>
                  </a:lnTo>
                  <a:close/>
                </a:path>
              </a:pathLst>
            </a:custGeom>
            <a:solidFill>
              <a:srgbClr val="808080">
                <a:alpha val="100000"/>
              </a:srgbClr>
            </a:solidFill>
            <a:ln w="9525">
              <a:noFill/>
            </a:ln>
          </p:spPr>
          <p:txBody>
            <a:bodyPr/>
            <a:p>
              <a:endParaRPr lang="zh-CN" altLang="en-US"/>
            </a:p>
          </p:txBody>
        </p:sp>
        <p:sp>
          <p:nvSpPr>
            <p:cNvPr id="98387" name="Freeform 198"/>
            <p:cNvSpPr/>
            <p:nvPr/>
          </p:nvSpPr>
          <p:spPr>
            <a:xfrm>
              <a:off x="6417" y="13724"/>
              <a:ext cx="97" cy="463"/>
            </a:xfrm>
            <a:custGeom>
              <a:avLst/>
              <a:gdLst>
                <a:gd name="txL" fmla="*/ 0 w 97"/>
                <a:gd name="txT" fmla="*/ 0 h 463"/>
                <a:gd name="txR" fmla="*/ 97 w 97"/>
                <a:gd name="txB" fmla="*/ 463 h 463"/>
              </a:gdLst>
              <a:ahLst/>
              <a:cxnLst>
                <a:cxn ang="0">
                  <a:pos x="30" y="9"/>
                </a:cxn>
                <a:cxn ang="0">
                  <a:pos x="27" y="17"/>
                </a:cxn>
                <a:cxn ang="0">
                  <a:pos x="20" y="44"/>
                </a:cxn>
                <a:cxn ang="0">
                  <a:pos x="12" y="85"/>
                </a:cxn>
                <a:cxn ang="0">
                  <a:pos x="4" y="140"/>
                </a:cxn>
                <a:cxn ang="0">
                  <a:pos x="0" y="207"/>
                </a:cxn>
                <a:cxn ang="0">
                  <a:pos x="0" y="285"/>
                </a:cxn>
                <a:cxn ang="0">
                  <a:pos x="9" y="370"/>
                </a:cxn>
                <a:cxn ang="0">
                  <a:pos x="26" y="463"/>
                </a:cxn>
                <a:cxn ang="0">
                  <a:pos x="93" y="460"/>
                </a:cxn>
                <a:cxn ang="0">
                  <a:pos x="89" y="446"/>
                </a:cxn>
                <a:cxn ang="0">
                  <a:pos x="83" y="408"/>
                </a:cxn>
                <a:cxn ang="0">
                  <a:pos x="75" y="353"/>
                </a:cxn>
                <a:cxn ang="0">
                  <a:pos x="68" y="285"/>
                </a:cxn>
                <a:cxn ang="0">
                  <a:pos x="65" y="211"/>
                </a:cxn>
                <a:cxn ang="0">
                  <a:pos x="67" y="136"/>
                </a:cxn>
                <a:cxn ang="0">
                  <a:pos x="76" y="65"/>
                </a:cxn>
                <a:cxn ang="0">
                  <a:pos x="97" y="5"/>
                </a:cxn>
                <a:cxn ang="0">
                  <a:pos x="97" y="4"/>
                </a:cxn>
                <a:cxn ang="0">
                  <a:pos x="97" y="3"/>
                </a:cxn>
                <a:cxn ang="0">
                  <a:pos x="95" y="1"/>
                </a:cxn>
                <a:cxn ang="0">
                  <a:pos x="91" y="0"/>
                </a:cxn>
                <a:cxn ang="0">
                  <a:pos x="84" y="0"/>
                </a:cxn>
                <a:cxn ang="0">
                  <a:pos x="71" y="0"/>
                </a:cxn>
                <a:cxn ang="0">
                  <a:pos x="54" y="3"/>
                </a:cxn>
                <a:cxn ang="0">
                  <a:pos x="30" y="9"/>
                </a:cxn>
              </a:cxnLst>
              <a:rect l="txL" t="txT" r="txR" b="txB"/>
              <a:pathLst>
                <a:path w="97" h="463">
                  <a:moveTo>
                    <a:pt x="30" y="9"/>
                  </a:moveTo>
                  <a:lnTo>
                    <a:pt x="27" y="17"/>
                  </a:lnTo>
                  <a:lnTo>
                    <a:pt x="20" y="44"/>
                  </a:lnTo>
                  <a:lnTo>
                    <a:pt x="12" y="85"/>
                  </a:lnTo>
                  <a:lnTo>
                    <a:pt x="4" y="140"/>
                  </a:lnTo>
                  <a:lnTo>
                    <a:pt x="0" y="207"/>
                  </a:lnTo>
                  <a:lnTo>
                    <a:pt x="0" y="285"/>
                  </a:lnTo>
                  <a:lnTo>
                    <a:pt x="9" y="370"/>
                  </a:lnTo>
                  <a:lnTo>
                    <a:pt x="26" y="463"/>
                  </a:lnTo>
                  <a:lnTo>
                    <a:pt x="93" y="460"/>
                  </a:lnTo>
                  <a:lnTo>
                    <a:pt x="89" y="446"/>
                  </a:lnTo>
                  <a:lnTo>
                    <a:pt x="83" y="408"/>
                  </a:lnTo>
                  <a:lnTo>
                    <a:pt x="75" y="353"/>
                  </a:lnTo>
                  <a:lnTo>
                    <a:pt x="68" y="285"/>
                  </a:lnTo>
                  <a:lnTo>
                    <a:pt x="65" y="211"/>
                  </a:lnTo>
                  <a:lnTo>
                    <a:pt x="67" y="136"/>
                  </a:lnTo>
                  <a:lnTo>
                    <a:pt x="76" y="65"/>
                  </a:lnTo>
                  <a:lnTo>
                    <a:pt x="97" y="5"/>
                  </a:lnTo>
                  <a:lnTo>
                    <a:pt x="97" y="4"/>
                  </a:lnTo>
                  <a:lnTo>
                    <a:pt x="97" y="3"/>
                  </a:lnTo>
                  <a:lnTo>
                    <a:pt x="95" y="1"/>
                  </a:lnTo>
                  <a:lnTo>
                    <a:pt x="91" y="0"/>
                  </a:lnTo>
                  <a:lnTo>
                    <a:pt x="84" y="0"/>
                  </a:lnTo>
                  <a:lnTo>
                    <a:pt x="71" y="0"/>
                  </a:lnTo>
                  <a:lnTo>
                    <a:pt x="54" y="3"/>
                  </a:lnTo>
                  <a:lnTo>
                    <a:pt x="30" y="9"/>
                  </a:lnTo>
                  <a:close/>
                </a:path>
              </a:pathLst>
            </a:custGeom>
            <a:solidFill>
              <a:srgbClr val="808080">
                <a:alpha val="100000"/>
              </a:srgbClr>
            </a:solidFill>
            <a:ln w="9525">
              <a:noFill/>
            </a:ln>
          </p:spPr>
          <p:txBody>
            <a:bodyPr/>
            <a:p>
              <a:endParaRPr lang="zh-CN" altLang="en-US"/>
            </a:p>
          </p:txBody>
        </p:sp>
        <p:sp>
          <p:nvSpPr>
            <p:cNvPr id="98388" name="Freeform 199"/>
            <p:cNvSpPr/>
            <p:nvPr/>
          </p:nvSpPr>
          <p:spPr>
            <a:xfrm>
              <a:off x="6422" y="13768"/>
              <a:ext cx="77" cy="367"/>
            </a:xfrm>
            <a:custGeom>
              <a:avLst/>
              <a:gdLst>
                <a:gd name="txL" fmla="*/ 0 w 77"/>
                <a:gd name="txT" fmla="*/ 0 h 367"/>
                <a:gd name="txR" fmla="*/ 77 w 77"/>
                <a:gd name="txB" fmla="*/ 367 h 367"/>
              </a:gdLst>
              <a:ahLst/>
              <a:cxnLst>
                <a:cxn ang="0">
                  <a:pos x="24" y="8"/>
                </a:cxn>
                <a:cxn ang="0">
                  <a:pos x="22" y="15"/>
                </a:cxn>
                <a:cxn ang="0">
                  <a:pos x="17" y="36"/>
                </a:cxn>
                <a:cxn ang="0">
                  <a:pos x="10" y="68"/>
                </a:cxn>
                <a:cxn ang="0">
                  <a:pos x="4" y="112"/>
                </a:cxn>
                <a:cxn ang="0">
                  <a:pos x="0" y="164"/>
                </a:cxn>
                <a:cxn ang="0">
                  <a:pos x="0" y="226"/>
                </a:cxn>
                <a:cxn ang="0">
                  <a:pos x="7" y="294"/>
                </a:cxn>
                <a:cxn ang="0">
                  <a:pos x="21" y="367"/>
                </a:cxn>
                <a:cxn ang="0">
                  <a:pos x="74" y="364"/>
                </a:cxn>
                <a:cxn ang="0">
                  <a:pos x="71" y="353"/>
                </a:cxn>
                <a:cxn ang="0">
                  <a:pos x="66" y="323"/>
                </a:cxn>
                <a:cxn ang="0">
                  <a:pos x="60" y="280"/>
                </a:cxn>
                <a:cxn ang="0">
                  <a:pos x="54" y="226"/>
                </a:cxn>
                <a:cxn ang="0">
                  <a:pos x="51" y="168"/>
                </a:cxn>
                <a:cxn ang="0">
                  <a:pos x="53" y="107"/>
                </a:cxn>
                <a:cxn ang="0">
                  <a:pos x="61" y="52"/>
                </a:cxn>
                <a:cxn ang="0">
                  <a:pos x="77" y="5"/>
                </a:cxn>
                <a:cxn ang="0">
                  <a:pos x="77" y="5"/>
                </a:cxn>
                <a:cxn ang="0">
                  <a:pos x="77" y="2"/>
                </a:cxn>
                <a:cxn ang="0">
                  <a:pos x="76" y="1"/>
                </a:cxn>
                <a:cxn ang="0">
                  <a:pos x="72" y="0"/>
                </a:cxn>
                <a:cxn ang="0">
                  <a:pos x="66" y="0"/>
                </a:cxn>
                <a:cxn ang="0">
                  <a:pos x="56" y="1"/>
                </a:cxn>
                <a:cxn ang="0">
                  <a:pos x="43" y="4"/>
                </a:cxn>
                <a:cxn ang="0">
                  <a:pos x="24" y="8"/>
                </a:cxn>
              </a:cxnLst>
              <a:rect l="txL" t="txT" r="txR" b="txB"/>
              <a:pathLst>
                <a:path w="77" h="367">
                  <a:moveTo>
                    <a:pt x="24" y="8"/>
                  </a:moveTo>
                  <a:lnTo>
                    <a:pt x="22" y="15"/>
                  </a:lnTo>
                  <a:lnTo>
                    <a:pt x="17" y="36"/>
                  </a:lnTo>
                  <a:lnTo>
                    <a:pt x="10" y="68"/>
                  </a:lnTo>
                  <a:lnTo>
                    <a:pt x="4" y="112"/>
                  </a:lnTo>
                  <a:lnTo>
                    <a:pt x="0" y="164"/>
                  </a:lnTo>
                  <a:lnTo>
                    <a:pt x="0" y="226"/>
                  </a:lnTo>
                  <a:lnTo>
                    <a:pt x="7" y="294"/>
                  </a:lnTo>
                  <a:lnTo>
                    <a:pt x="21" y="367"/>
                  </a:lnTo>
                  <a:lnTo>
                    <a:pt x="74" y="364"/>
                  </a:lnTo>
                  <a:lnTo>
                    <a:pt x="71" y="353"/>
                  </a:lnTo>
                  <a:lnTo>
                    <a:pt x="66" y="323"/>
                  </a:lnTo>
                  <a:lnTo>
                    <a:pt x="60" y="280"/>
                  </a:lnTo>
                  <a:lnTo>
                    <a:pt x="54" y="226"/>
                  </a:lnTo>
                  <a:lnTo>
                    <a:pt x="51" y="168"/>
                  </a:lnTo>
                  <a:lnTo>
                    <a:pt x="53" y="107"/>
                  </a:lnTo>
                  <a:lnTo>
                    <a:pt x="61" y="52"/>
                  </a:lnTo>
                  <a:lnTo>
                    <a:pt x="77" y="5"/>
                  </a:lnTo>
                  <a:lnTo>
                    <a:pt x="77" y="2"/>
                  </a:lnTo>
                  <a:lnTo>
                    <a:pt x="76" y="1"/>
                  </a:lnTo>
                  <a:lnTo>
                    <a:pt x="72" y="0"/>
                  </a:lnTo>
                  <a:lnTo>
                    <a:pt x="66" y="0"/>
                  </a:lnTo>
                  <a:lnTo>
                    <a:pt x="56" y="1"/>
                  </a:lnTo>
                  <a:lnTo>
                    <a:pt x="43" y="4"/>
                  </a:lnTo>
                  <a:lnTo>
                    <a:pt x="24" y="8"/>
                  </a:lnTo>
                  <a:close/>
                </a:path>
              </a:pathLst>
            </a:custGeom>
            <a:solidFill>
              <a:srgbClr val="808080">
                <a:alpha val="100000"/>
              </a:srgbClr>
            </a:solidFill>
            <a:ln w="9525">
              <a:noFill/>
            </a:ln>
          </p:spPr>
          <p:txBody>
            <a:bodyPr/>
            <a:p>
              <a:endParaRPr lang="zh-CN" altLang="en-US"/>
            </a:p>
          </p:txBody>
        </p:sp>
        <p:sp>
          <p:nvSpPr>
            <p:cNvPr id="98389" name="Freeform 200"/>
            <p:cNvSpPr/>
            <p:nvPr/>
          </p:nvSpPr>
          <p:spPr>
            <a:xfrm>
              <a:off x="6428" y="13813"/>
              <a:ext cx="56" cy="271"/>
            </a:xfrm>
            <a:custGeom>
              <a:avLst/>
              <a:gdLst>
                <a:gd name="txL" fmla="*/ 0 w 56"/>
                <a:gd name="txT" fmla="*/ 0 h 271"/>
                <a:gd name="txR" fmla="*/ 56 w 56"/>
                <a:gd name="txB" fmla="*/ 271 h 271"/>
              </a:gdLst>
              <a:ahLst/>
              <a:cxnLst>
                <a:cxn ang="0">
                  <a:pos x="17" y="5"/>
                </a:cxn>
                <a:cxn ang="0">
                  <a:pos x="16" y="10"/>
                </a:cxn>
                <a:cxn ang="0">
                  <a:pos x="12" y="25"/>
                </a:cxn>
                <a:cxn ang="0">
                  <a:pos x="6" y="49"/>
                </a:cxn>
                <a:cxn ang="0">
                  <a:pos x="2" y="82"/>
                </a:cxn>
                <a:cxn ang="0">
                  <a:pos x="0" y="122"/>
                </a:cxn>
                <a:cxn ang="0">
                  <a:pos x="0" y="166"/>
                </a:cxn>
                <a:cxn ang="0">
                  <a:pos x="4" y="217"/>
                </a:cxn>
                <a:cxn ang="0">
                  <a:pos x="15" y="271"/>
                </a:cxn>
                <a:cxn ang="0">
                  <a:pos x="54" y="268"/>
                </a:cxn>
                <a:cxn ang="0">
                  <a:pos x="52" y="261"/>
                </a:cxn>
                <a:cxn ang="0">
                  <a:pos x="48" y="238"/>
                </a:cxn>
                <a:cxn ang="0">
                  <a:pos x="44" y="206"/>
                </a:cxn>
                <a:cxn ang="0">
                  <a:pos x="40" y="166"/>
                </a:cxn>
                <a:cxn ang="0">
                  <a:pos x="37" y="123"/>
                </a:cxn>
                <a:cxn ang="0">
                  <a:pos x="39" y="78"/>
                </a:cxn>
                <a:cxn ang="0">
                  <a:pos x="44" y="37"/>
                </a:cxn>
                <a:cxn ang="0">
                  <a:pos x="56" y="3"/>
                </a:cxn>
                <a:cxn ang="0">
                  <a:pos x="56" y="3"/>
                </a:cxn>
                <a:cxn ang="0">
                  <a:pos x="56" y="2"/>
                </a:cxn>
                <a:cxn ang="0">
                  <a:pos x="55" y="1"/>
                </a:cxn>
                <a:cxn ang="0">
                  <a:pos x="52" y="0"/>
                </a:cxn>
                <a:cxn ang="0">
                  <a:pos x="48" y="0"/>
                </a:cxn>
                <a:cxn ang="0">
                  <a:pos x="42" y="0"/>
                </a:cxn>
                <a:cxn ang="0">
                  <a:pos x="31" y="2"/>
                </a:cxn>
                <a:cxn ang="0">
                  <a:pos x="17" y="5"/>
                </a:cxn>
              </a:cxnLst>
              <a:rect l="txL" t="txT" r="txR" b="txB"/>
              <a:pathLst>
                <a:path w="56" h="271">
                  <a:moveTo>
                    <a:pt x="17" y="5"/>
                  </a:moveTo>
                  <a:lnTo>
                    <a:pt x="16" y="10"/>
                  </a:lnTo>
                  <a:lnTo>
                    <a:pt x="12" y="25"/>
                  </a:lnTo>
                  <a:lnTo>
                    <a:pt x="6" y="49"/>
                  </a:lnTo>
                  <a:lnTo>
                    <a:pt x="2" y="82"/>
                  </a:lnTo>
                  <a:lnTo>
                    <a:pt x="0" y="122"/>
                  </a:lnTo>
                  <a:lnTo>
                    <a:pt x="0" y="166"/>
                  </a:lnTo>
                  <a:lnTo>
                    <a:pt x="4" y="217"/>
                  </a:lnTo>
                  <a:lnTo>
                    <a:pt x="15" y="271"/>
                  </a:lnTo>
                  <a:lnTo>
                    <a:pt x="54" y="268"/>
                  </a:lnTo>
                  <a:lnTo>
                    <a:pt x="52" y="261"/>
                  </a:lnTo>
                  <a:lnTo>
                    <a:pt x="48" y="238"/>
                  </a:lnTo>
                  <a:lnTo>
                    <a:pt x="44" y="206"/>
                  </a:lnTo>
                  <a:lnTo>
                    <a:pt x="40" y="166"/>
                  </a:lnTo>
                  <a:lnTo>
                    <a:pt x="37" y="123"/>
                  </a:lnTo>
                  <a:lnTo>
                    <a:pt x="39" y="78"/>
                  </a:lnTo>
                  <a:lnTo>
                    <a:pt x="44" y="37"/>
                  </a:lnTo>
                  <a:lnTo>
                    <a:pt x="56" y="3"/>
                  </a:lnTo>
                  <a:lnTo>
                    <a:pt x="56" y="2"/>
                  </a:lnTo>
                  <a:lnTo>
                    <a:pt x="55" y="1"/>
                  </a:lnTo>
                  <a:lnTo>
                    <a:pt x="52" y="0"/>
                  </a:lnTo>
                  <a:lnTo>
                    <a:pt x="48" y="0"/>
                  </a:lnTo>
                  <a:lnTo>
                    <a:pt x="42" y="0"/>
                  </a:lnTo>
                  <a:lnTo>
                    <a:pt x="31" y="2"/>
                  </a:lnTo>
                  <a:lnTo>
                    <a:pt x="17" y="5"/>
                  </a:lnTo>
                  <a:close/>
                </a:path>
              </a:pathLst>
            </a:custGeom>
            <a:solidFill>
              <a:srgbClr val="808080">
                <a:alpha val="100000"/>
              </a:srgbClr>
            </a:solidFill>
            <a:ln w="9525">
              <a:noFill/>
            </a:ln>
          </p:spPr>
          <p:txBody>
            <a:bodyPr/>
            <a:p>
              <a:endParaRPr lang="zh-CN" altLang="en-US"/>
            </a:p>
          </p:txBody>
        </p:sp>
        <p:sp>
          <p:nvSpPr>
            <p:cNvPr id="98390" name="Freeform 201"/>
            <p:cNvSpPr/>
            <p:nvPr/>
          </p:nvSpPr>
          <p:spPr>
            <a:xfrm>
              <a:off x="7211" y="13549"/>
              <a:ext cx="186" cy="732"/>
            </a:xfrm>
            <a:custGeom>
              <a:avLst/>
              <a:gdLst>
                <a:gd name="txL" fmla="*/ 0 w 186"/>
                <a:gd name="txT" fmla="*/ 0 h 732"/>
                <a:gd name="txR" fmla="*/ 186 w 186"/>
                <a:gd name="txB" fmla="*/ 732 h 732"/>
              </a:gdLst>
              <a:ahLst/>
              <a:cxnLst>
                <a:cxn ang="0">
                  <a:pos x="186" y="6"/>
                </a:cxn>
                <a:cxn ang="0">
                  <a:pos x="182" y="11"/>
                </a:cxn>
                <a:cxn ang="0">
                  <a:pos x="169" y="29"/>
                </a:cxn>
                <a:cxn ang="0">
                  <a:pos x="153" y="67"/>
                </a:cxn>
                <a:cxn ang="0">
                  <a:pos x="137" y="130"/>
                </a:cxn>
                <a:cxn ang="0">
                  <a:pos x="124" y="221"/>
                </a:cxn>
                <a:cxn ang="0">
                  <a:pos x="117" y="350"/>
                </a:cxn>
                <a:cxn ang="0">
                  <a:pos x="122" y="517"/>
                </a:cxn>
                <a:cxn ang="0">
                  <a:pos x="139" y="732"/>
                </a:cxn>
                <a:cxn ang="0">
                  <a:pos x="34" y="732"/>
                </a:cxn>
                <a:cxn ang="0">
                  <a:pos x="31" y="711"/>
                </a:cxn>
                <a:cxn ang="0">
                  <a:pos x="22" y="651"/>
                </a:cxn>
                <a:cxn ang="0">
                  <a:pos x="12" y="563"/>
                </a:cxn>
                <a:cxn ang="0">
                  <a:pos x="3" y="454"/>
                </a:cxn>
                <a:cxn ang="0">
                  <a:pos x="0" y="335"/>
                </a:cxn>
                <a:cxn ang="0">
                  <a:pos x="6" y="213"/>
                </a:cxn>
                <a:cxn ang="0">
                  <a:pos x="25" y="98"/>
                </a:cxn>
                <a:cxn ang="0">
                  <a:pos x="60" y="0"/>
                </a:cxn>
                <a:cxn ang="0">
                  <a:pos x="186" y="6"/>
                </a:cxn>
              </a:cxnLst>
              <a:rect l="txL" t="txT" r="txR" b="txB"/>
              <a:pathLst>
                <a:path w="186" h="732">
                  <a:moveTo>
                    <a:pt x="186" y="6"/>
                  </a:moveTo>
                  <a:lnTo>
                    <a:pt x="182" y="11"/>
                  </a:lnTo>
                  <a:lnTo>
                    <a:pt x="169" y="29"/>
                  </a:lnTo>
                  <a:lnTo>
                    <a:pt x="153" y="67"/>
                  </a:lnTo>
                  <a:lnTo>
                    <a:pt x="137" y="130"/>
                  </a:lnTo>
                  <a:lnTo>
                    <a:pt x="124" y="221"/>
                  </a:lnTo>
                  <a:lnTo>
                    <a:pt x="117" y="350"/>
                  </a:lnTo>
                  <a:lnTo>
                    <a:pt x="122" y="517"/>
                  </a:lnTo>
                  <a:lnTo>
                    <a:pt x="139" y="732"/>
                  </a:lnTo>
                  <a:lnTo>
                    <a:pt x="34" y="732"/>
                  </a:lnTo>
                  <a:lnTo>
                    <a:pt x="31" y="711"/>
                  </a:lnTo>
                  <a:lnTo>
                    <a:pt x="22" y="651"/>
                  </a:lnTo>
                  <a:lnTo>
                    <a:pt x="12" y="563"/>
                  </a:lnTo>
                  <a:lnTo>
                    <a:pt x="3" y="454"/>
                  </a:lnTo>
                  <a:lnTo>
                    <a:pt x="0" y="335"/>
                  </a:lnTo>
                  <a:lnTo>
                    <a:pt x="6" y="213"/>
                  </a:lnTo>
                  <a:lnTo>
                    <a:pt x="25" y="98"/>
                  </a:lnTo>
                  <a:lnTo>
                    <a:pt x="60" y="0"/>
                  </a:lnTo>
                  <a:lnTo>
                    <a:pt x="186" y="6"/>
                  </a:lnTo>
                  <a:close/>
                </a:path>
              </a:pathLst>
            </a:custGeom>
            <a:solidFill>
              <a:srgbClr val="808080">
                <a:alpha val="100000"/>
              </a:srgbClr>
            </a:solidFill>
            <a:ln w="9525">
              <a:noFill/>
            </a:ln>
          </p:spPr>
          <p:txBody>
            <a:bodyPr/>
            <a:p>
              <a:endParaRPr lang="zh-CN" altLang="en-US"/>
            </a:p>
          </p:txBody>
        </p:sp>
        <p:sp>
          <p:nvSpPr>
            <p:cNvPr id="98391" name="Freeform 202"/>
            <p:cNvSpPr/>
            <p:nvPr/>
          </p:nvSpPr>
          <p:spPr>
            <a:xfrm>
              <a:off x="7219" y="13600"/>
              <a:ext cx="158" cy="625"/>
            </a:xfrm>
            <a:custGeom>
              <a:avLst/>
              <a:gdLst>
                <a:gd name="txL" fmla="*/ 0 w 158"/>
                <a:gd name="txT" fmla="*/ 0 h 625"/>
                <a:gd name="txR" fmla="*/ 158 w 158"/>
                <a:gd name="txB" fmla="*/ 625 h 625"/>
              </a:gdLst>
              <a:ahLst/>
              <a:cxnLst>
                <a:cxn ang="0">
                  <a:pos x="158" y="4"/>
                </a:cxn>
                <a:cxn ang="0">
                  <a:pos x="153" y="9"/>
                </a:cxn>
                <a:cxn ang="0">
                  <a:pos x="144" y="25"/>
                </a:cxn>
                <a:cxn ang="0">
                  <a:pos x="130" y="57"/>
                </a:cxn>
                <a:cxn ang="0">
                  <a:pos x="116" y="110"/>
                </a:cxn>
                <a:cxn ang="0">
                  <a:pos x="105" y="189"/>
                </a:cxn>
                <a:cxn ang="0">
                  <a:pos x="100" y="298"/>
                </a:cxn>
                <a:cxn ang="0">
                  <a:pos x="103" y="441"/>
                </a:cxn>
                <a:cxn ang="0">
                  <a:pos x="118" y="625"/>
                </a:cxn>
                <a:cxn ang="0">
                  <a:pos x="29" y="625"/>
                </a:cxn>
                <a:cxn ang="0">
                  <a:pos x="25" y="607"/>
                </a:cxn>
                <a:cxn ang="0">
                  <a:pos x="18" y="556"/>
                </a:cxn>
                <a:cxn ang="0">
                  <a:pos x="9" y="480"/>
                </a:cxn>
                <a:cxn ang="0">
                  <a:pos x="2" y="387"/>
                </a:cxn>
                <a:cxn ang="0">
                  <a:pos x="0" y="286"/>
                </a:cxn>
                <a:cxn ang="0">
                  <a:pos x="5" y="182"/>
                </a:cxn>
                <a:cxn ang="0">
                  <a:pos x="21" y="84"/>
                </a:cxn>
                <a:cxn ang="0">
                  <a:pos x="51" y="0"/>
                </a:cxn>
                <a:cxn ang="0">
                  <a:pos x="158" y="4"/>
                </a:cxn>
              </a:cxnLst>
              <a:rect l="txL" t="txT" r="txR" b="txB"/>
              <a:pathLst>
                <a:path w="158" h="625">
                  <a:moveTo>
                    <a:pt x="158" y="4"/>
                  </a:moveTo>
                  <a:lnTo>
                    <a:pt x="153" y="9"/>
                  </a:lnTo>
                  <a:lnTo>
                    <a:pt x="144" y="25"/>
                  </a:lnTo>
                  <a:lnTo>
                    <a:pt x="130" y="57"/>
                  </a:lnTo>
                  <a:lnTo>
                    <a:pt x="116" y="110"/>
                  </a:lnTo>
                  <a:lnTo>
                    <a:pt x="105" y="189"/>
                  </a:lnTo>
                  <a:lnTo>
                    <a:pt x="100" y="298"/>
                  </a:lnTo>
                  <a:lnTo>
                    <a:pt x="103" y="441"/>
                  </a:lnTo>
                  <a:lnTo>
                    <a:pt x="118" y="625"/>
                  </a:lnTo>
                  <a:lnTo>
                    <a:pt x="29" y="625"/>
                  </a:lnTo>
                  <a:lnTo>
                    <a:pt x="25" y="607"/>
                  </a:lnTo>
                  <a:lnTo>
                    <a:pt x="18" y="556"/>
                  </a:lnTo>
                  <a:lnTo>
                    <a:pt x="9" y="480"/>
                  </a:lnTo>
                  <a:lnTo>
                    <a:pt x="2" y="387"/>
                  </a:lnTo>
                  <a:lnTo>
                    <a:pt x="0" y="286"/>
                  </a:lnTo>
                  <a:lnTo>
                    <a:pt x="5" y="182"/>
                  </a:lnTo>
                  <a:lnTo>
                    <a:pt x="21" y="84"/>
                  </a:lnTo>
                  <a:lnTo>
                    <a:pt x="51" y="0"/>
                  </a:lnTo>
                  <a:lnTo>
                    <a:pt x="158" y="4"/>
                  </a:lnTo>
                  <a:close/>
                </a:path>
              </a:pathLst>
            </a:custGeom>
            <a:solidFill>
              <a:srgbClr val="808080">
                <a:alpha val="100000"/>
              </a:srgbClr>
            </a:solidFill>
            <a:ln w="9525">
              <a:noFill/>
            </a:ln>
          </p:spPr>
          <p:txBody>
            <a:bodyPr/>
            <a:p>
              <a:endParaRPr lang="zh-CN" altLang="en-US"/>
            </a:p>
          </p:txBody>
        </p:sp>
        <p:sp>
          <p:nvSpPr>
            <p:cNvPr id="98392" name="Freeform 203"/>
            <p:cNvSpPr/>
            <p:nvPr/>
          </p:nvSpPr>
          <p:spPr>
            <a:xfrm>
              <a:off x="7225" y="13651"/>
              <a:ext cx="131" cy="517"/>
            </a:xfrm>
            <a:custGeom>
              <a:avLst/>
              <a:gdLst>
                <a:gd name="txL" fmla="*/ 0 w 131"/>
                <a:gd name="txT" fmla="*/ 0 h 517"/>
                <a:gd name="txR" fmla="*/ 131 w 131"/>
                <a:gd name="txB" fmla="*/ 517 h 517"/>
              </a:gdLst>
              <a:ahLst/>
              <a:cxnLst>
                <a:cxn ang="0">
                  <a:pos x="131" y="4"/>
                </a:cxn>
                <a:cxn ang="0">
                  <a:pos x="128" y="7"/>
                </a:cxn>
                <a:cxn ang="0">
                  <a:pos x="119" y="21"/>
                </a:cxn>
                <a:cxn ang="0">
                  <a:pos x="109" y="47"/>
                </a:cxn>
                <a:cxn ang="0">
                  <a:pos x="97" y="91"/>
                </a:cxn>
                <a:cxn ang="0">
                  <a:pos x="88" y="156"/>
                </a:cxn>
                <a:cxn ang="0">
                  <a:pos x="84" y="247"/>
                </a:cxn>
                <a:cxn ang="0">
                  <a:pos x="86" y="366"/>
                </a:cxn>
                <a:cxn ang="0">
                  <a:pos x="99" y="517"/>
                </a:cxn>
                <a:cxn ang="0">
                  <a:pos x="25" y="517"/>
                </a:cxn>
                <a:cxn ang="0">
                  <a:pos x="23" y="502"/>
                </a:cxn>
                <a:cxn ang="0">
                  <a:pos x="16" y="460"/>
                </a:cxn>
                <a:cxn ang="0">
                  <a:pos x="9" y="397"/>
                </a:cxn>
                <a:cxn ang="0">
                  <a:pos x="2" y="320"/>
                </a:cxn>
                <a:cxn ang="0">
                  <a:pos x="0" y="236"/>
                </a:cxn>
                <a:cxn ang="0">
                  <a:pos x="4" y="151"/>
                </a:cxn>
                <a:cxn ang="0">
                  <a:pos x="18" y="70"/>
                </a:cxn>
                <a:cxn ang="0">
                  <a:pos x="43" y="0"/>
                </a:cxn>
                <a:cxn ang="0">
                  <a:pos x="131" y="4"/>
                </a:cxn>
              </a:cxnLst>
              <a:rect l="txL" t="txT" r="txR" b="txB"/>
              <a:pathLst>
                <a:path w="131" h="517">
                  <a:moveTo>
                    <a:pt x="131" y="4"/>
                  </a:moveTo>
                  <a:lnTo>
                    <a:pt x="128" y="7"/>
                  </a:lnTo>
                  <a:lnTo>
                    <a:pt x="119" y="21"/>
                  </a:lnTo>
                  <a:lnTo>
                    <a:pt x="109" y="47"/>
                  </a:lnTo>
                  <a:lnTo>
                    <a:pt x="97" y="91"/>
                  </a:lnTo>
                  <a:lnTo>
                    <a:pt x="88" y="156"/>
                  </a:lnTo>
                  <a:lnTo>
                    <a:pt x="84" y="247"/>
                  </a:lnTo>
                  <a:lnTo>
                    <a:pt x="86" y="366"/>
                  </a:lnTo>
                  <a:lnTo>
                    <a:pt x="99" y="517"/>
                  </a:lnTo>
                  <a:lnTo>
                    <a:pt x="25" y="517"/>
                  </a:lnTo>
                  <a:lnTo>
                    <a:pt x="23" y="502"/>
                  </a:lnTo>
                  <a:lnTo>
                    <a:pt x="16" y="460"/>
                  </a:lnTo>
                  <a:lnTo>
                    <a:pt x="9" y="397"/>
                  </a:lnTo>
                  <a:lnTo>
                    <a:pt x="2" y="320"/>
                  </a:lnTo>
                  <a:lnTo>
                    <a:pt x="0" y="236"/>
                  </a:lnTo>
                  <a:lnTo>
                    <a:pt x="4" y="151"/>
                  </a:lnTo>
                  <a:lnTo>
                    <a:pt x="18" y="70"/>
                  </a:lnTo>
                  <a:lnTo>
                    <a:pt x="43" y="0"/>
                  </a:lnTo>
                  <a:lnTo>
                    <a:pt x="131" y="4"/>
                  </a:lnTo>
                  <a:close/>
                </a:path>
              </a:pathLst>
            </a:custGeom>
            <a:solidFill>
              <a:srgbClr val="808080">
                <a:alpha val="100000"/>
              </a:srgbClr>
            </a:solidFill>
            <a:ln w="9525">
              <a:noFill/>
            </a:ln>
          </p:spPr>
          <p:txBody>
            <a:bodyPr/>
            <a:p>
              <a:endParaRPr lang="zh-CN" altLang="en-US"/>
            </a:p>
          </p:txBody>
        </p:sp>
        <p:sp>
          <p:nvSpPr>
            <p:cNvPr id="98393" name="Freeform 204"/>
            <p:cNvSpPr/>
            <p:nvPr/>
          </p:nvSpPr>
          <p:spPr>
            <a:xfrm>
              <a:off x="7233" y="13701"/>
              <a:ext cx="104" cy="411"/>
            </a:xfrm>
            <a:custGeom>
              <a:avLst/>
              <a:gdLst>
                <a:gd name="txL" fmla="*/ 0 w 104"/>
                <a:gd name="txT" fmla="*/ 0 h 411"/>
                <a:gd name="txR" fmla="*/ 104 w 104"/>
                <a:gd name="txB" fmla="*/ 411 h 411"/>
              </a:gdLst>
              <a:ahLst/>
              <a:cxnLst>
                <a:cxn ang="0">
                  <a:pos x="104" y="4"/>
                </a:cxn>
                <a:cxn ang="0">
                  <a:pos x="101" y="7"/>
                </a:cxn>
                <a:cxn ang="0">
                  <a:pos x="94" y="17"/>
                </a:cxn>
                <a:cxn ang="0">
                  <a:pos x="86" y="38"/>
                </a:cxn>
                <a:cxn ang="0">
                  <a:pos x="76" y="73"/>
                </a:cxn>
                <a:cxn ang="0">
                  <a:pos x="69" y="125"/>
                </a:cxn>
                <a:cxn ang="0">
                  <a:pos x="65" y="196"/>
                </a:cxn>
                <a:cxn ang="0">
                  <a:pos x="67" y="291"/>
                </a:cxn>
                <a:cxn ang="0">
                  <a:pos x="77" y="411"/>
                </a:cxn>
                <a:cxn ang="0">
                  <a:pos x="19" y="411"/>
                </a:cxn>
                <a:cxn ang="0">
                  <a:pos x="17" y="399"/>
                </a:cxn>
                <a:cxn ang="0">
                  <a:pos x="11" y="365"/>
                </a:cxn>
                <a:cxn ang="0">
                  <a:pos x="6" y="316"/>
                </a:cxn>
                <a:cxn ang="0">
                  <a:pos x="2" y="255"/>
                </a:cxn>
                <a:cxn ang="0">
                  <a:pos x="0" y="188"/>
                </a:cxn>
                <a:cxn ang="0">
                  <a:pos x="4" y="120"/>
                </a:cxn>
                <a:cxn ang="0">
                  <a:pos x="15" y="55"/>
                </a:cxn>
                <a:cxn ang="0">
                  <a:pos x="34" y="0"/>
                </a:cxn>
                <a:cxn ang="0">
                  <a:pos x="104" y="4"/>
                </a:cxn>
              </a:cxnLst>
              <a:rect l="txL" t="txT" r="txR" b="txB"/>
              <a:pathLst>
                <a:path w="104" h="411">
                  <a:moveTo>
                    <a:pt x="104" y="4"/>
                  </a:moveTo>
                  <a:lnTo>
                    <a:pt x="101" y="7"/>
                  </a:lnTo>
                  <a:lnTo>
                    <a:pt x="94" y="17"/>
                  </a:lnTo>
                  <a:lnTo>
                    <a:pt x="86" y="38"/>
                  </a:lnTo>
                  <a:lnTo>
                    <a:pt x="76" y="73"/>
                  </a:lnTo>
                  <a:lnTo>
                    <a:pt x="69" y="125"/>
                  </a:lnTo>
                  <a:lnTo>
                    <a:pt x="65" y="196"/>
                  </a:lnTo>
                  <a:lnTo>
                    <a:pt x="67" y="291"/>
                  </a:lnTo>
                  <a:lnTo>
                    <a:pt x="77" y="411"/>
                  </a:lnTo>
                  <a:lnTo>
                    <a:pt x="19" y="411"/>
                  </a:lnTo>
                  <a:lnTo>
                    <a:pt x="17" y="399"/>
                  </a:lnTo>
                  <a:lnTo>
                    <a:pt x="11" y="365"/>
                  </a:lnTo>
                  <a:lnTo>
                    <a:pt x="6" y="316"/>
                  </a:lnTo>
                  <a:lnTo>
                    <a:pt x="2" y="255"/>
                  </a:lnTo>
                  <a:lnTo>
                    <a:pt x="0" y="188"/>
                  </a:lnTo>
                  <a:lnTo>
                    <a:pt x="4" y="120"/>
                  </a:lnTo>
                  <a:lnTo>
                    <a:pt x="15" y="55"/>
                  </a:lnTo>
                  <a:lnTo>
                    <a:pt x="34" y="0"/>
                  </a:lnTo>
                  <a:lnTo>
                    <a:pt x="104" y="4"/>
                  </a:lnTo>
                  <a:close/>
                </a:path>
              </a:pathLst>
            </a:custGeom>
            <a:solidFill>
              <a:srgbClr val="808080">
                <a:alpha val="100000"/>
              </a:srgbClr>
            </a:solidFill>
            <a:ln w="9525">
              <a:noFill/>
            </a:ln>
          </p:spPr>
          <p:txBody>
            <a:bodyPr/>
            <a:p>
              <a:endParaRPr lang="zh-CN" altLang="en-US"/>
            </a:p>
          </p:txBody>
        </p:sp>
        <p:sp>
          <p:nvSpPr>
            <p:cNvPr id="98394" name="Freeform 205"/>
            <p:cNvSpPr/>
            <p:nvPr/>
          </p:nvSpPr>
          <p:spPr>
            <a:xfrm>
              <a:off x="7240" y="13752"/>
              <a:ext cx="76" cy="302"/>
            </a:xfrm>
            <a:custGeom>
              <a:avLst/>
              <a:gdLst>
                <a:gd name="txL" fmla="*/ 0 w 76"/>
                <a:gd name="txT" fmla="*/ 0 h 302"/>
                <a:gd name="txR" fmla="*/ 76 w 76"/>
                <a:gd name="txB" fmla="*/ 302 h 302"/>
              </a:gdLst>
              <a:ahLst/>
              <a:cxnLst>
                <a:cxn ang="0">
                  <a:pos x="76" y="2"/>
                </a:cxn>
                <a:cxn ang="0">
                  <a:pos x="74" y="4"/>
                </a:cxn>
                <a:cxn ang="0">
                  <a:pos x="70" y="12"/>
                </a:cxn>
                <a:cxn ang="0">
                  <a:pos x="62" y="28"/>
                </a:cxn>
                <a:cxn ang="0">
                  <a:pos x="56" y="53"/>
                </a:cxn>
                <a:cxn ang="0">
                  <a:pos x="51" y="92"/>
                </a:cxn>
                <a:cxn ang="0">
                  <a:pos x="49" y="145"/>
                </a:cxn>
                <a:cxn ang="0">
                  <a:pos x="50" y="214"/>
                </a:cxn>
                <a:cxn ang="0">
                  <a:pos x="57" y="302"/>
                </a:cxn>
                <a:cxn ang="0">
                  <a:pos x="14" y="302"/>
                </a:cxn>
                <a:cxn ang="0">
                  <a:pos x="13" y="294"/>
                </a:cxn>
                <a:cxn ang="0">
                  <a:pos x="9" y="269"/>
                </a:cxn>
                <a:cxn ang="0">
                  <a:pos x="4" y="232"/>
                </a:cxn>
                <a:cxn ang="0">
                  <a:pos x="1" y="188"/>
                </a:cxn>
                <a:cxn ang="0">
                  <a:pos x="0" y="138"/>
                </a:cxn>
                <a:cxn ang="0">
                  <a:pos x="2" y="89"/>
                </a:cxn>
                <a:cxn ang="0">
                  <a:pos x="10" y="41"/>
                </a:cxn>
                <a:cxn ang="0">
                  <a:pos x="25" y="0"/>
                </a:cxn>
                <a:cxn ang="0">
                  <a:pos x="76" y="2"/>
                </a:cxn>
              </a:cxnLst>
              <a:rect l="txL" t="txT" r="txR" b="txB"/>
              <a:pathLst>
                <a:path w="76" h="302">
                  <a:moveTo>
                    <a:pt x="76" y="2"/>
                  </a:moveTo>
                  <a:lnTo>
                    <a:pt x="74" y="4"/>
                  </a:lnTo>
                  <a:lnTo>
                    <a:pt x="70" y="12"/>
                  </a:lnTo>
                  <a:lnTo>
                    <a:pt x="62" y="28"/>
                  </a:lnTo>
                  <a:lnTo>
                    <a:pt x="56" y="53"/>
                  </a:lnTo>
                  <a:lnTo>
                    <a:pt x="51" y="92"/>
                  </a:lnTo>
                  <a:lnTo>
                    <a:pt x="49" y="145"/>
                  </a:lnTo>
                  <a:lnTo>
                    <a:pt x="50" y="214"/>
                  </a:lnTo>
                  <a:lnTo>
                    <a:pt x="57" y="302"/>
                  </a:lnTo>
                  <a:lnTo>
                    <a:pt x="14" y="302"/>
                  </a:lnTo>
                  <a:lnTo>
                    <a:pt x="13" y="294"/>
                  </a:lnTo>
                  <a:lnTo>
                    <a:pt x="9" y="269"/>
                  </a:lnTo>
                  <a:lnTo>
                    <a:pt x="4" y="232"/>
                  </a:lnTo>
                  <a:lnTo>
                    <a:pt x="1" y="188"/>
                  </a:lnTo>
                  <a:lnTo>
                    <a:pt x="0" y="138"/>
                  </a:lnTo>
                  <a:lnTo>
                    <a:pt x="2" y="89"/>
                  </a:lnTo>
                  <a:lnTo>
                    <a:pt x="10" y="41"/>
                  </a:lnTo>
                  <a:lnTo>
                    <a:pt x="25" y="0"/>
                  </a:lnTo>
                  <a:lnTo>
                    <a:pt x="76" y="2"/>
                  </a:lnTo>
                  <a:close/>
                </a:path>
              </a:pathLst>
            </a:custGeom>
            <a:solidFill>
              <a:srgbClr val="808080">
                <a:alpha val="100000"/>
              </a:srgbClr>
            </a:solidFill>
            <a:ln w="9525">
              <a:noFill/>
            </a:ln>
          </p:spPr>
          <p:txBody>
            <a:bodyPr/>
            <a:p>
              <a:endParaRPr lang="zh-CN" altLang="en-US"/>
            </a:p>
          </p:txBody>
        </p:sp>
        <p:sp>
          <p:nvSpPr>
            <p:cNvPr id="98395" name="Rectangle 206"/>
            <p:cNvSpPr/>
            <p:nvPr/>
          </p:nvSpPr>
          <p:spPr>
            <a:xfrm>
              <a:off x="6241" y="13678"/>
              <a:ext cx="23" cy="958"/>
            </a:xfrm>
            <a:prstGeom prst="rect">
              <a:avLst/>
            </a:prstGeom>
            <a:solidFill>
              <a:srgbClr val="000000"/>
            </a:solidFill>
            <a:ln w="9525">
              <a:noFill/>
            </a:ln>
          </p:spPr>
          <p:txBody>
            <a:bodyPr/>
            <a:p>
              <a:endParaRPr lang="zh-CN" altLang="en-US" dirty="0">
                <a:latin typeface="Comic Sans MS" panose="030F0702030302020204" pitchFamily="66" charset="0"/>
              </a:endParaRPr>
            </a:p>
          </p:txBody>
        </p:sp>
        <p:sp>
          <p:nvSpPr>
            <p:cNvPr id="98396" name="Freeform 207"/>
            <p:cNvSpPr/>
            <p:nvPr/>
          </p:nvSpPr>
          <p:spPr>
            <a:xfrm>
              <a:off x="6579" y="13664"/>
              <a:ext cx="375" cy="440"/>
            </a:xfrm>
            <a:custGeom>
              <a:avLst/>
              <a:gdLst>
                <a:gd name="txL" fmla="*/ 0 w 375"/>
                <a:gd name="txT" fmla="*/ 0 h 440"/>
                <a:gd name="txR" fmla="*/ 375 w 375"/>
                <a:gd name="txB" fmla="*/ 440 h 440"/>
              </a:gdLst>
              <a:ahLst/>
              <a:cxnLst>
                <a:cxn ang="0">
                  <a:pos x="35" y="41"/>
                </a:cxn>
                <a:cxn ang="0">
                  <a:pos x="32" y="49"/>
                </a:cxn>
                <a:cxn ang="0">
                  <a:pos x="25" y="74"/>
                </a:cxn>
                <a:cxn ang="0">
                  <a:pos x="17" y="112"/>
                </a:cxn>
                <a:cxn ang="0">
                  <a:pos x="8" y="163"/>
                </a:cxn>
                <a:cxn ang="0">
                  <a:pos x="2" y="223"/>
                </a:cxn>
                <a:cxn ang="0">
                  <a:pos x="0" y="290"/>
                </a:cxn>
                <a:cxn ang="0">
                  <a:pos x="7" y="363"/>
                </a:cxn>
                <a:cxn ang="0">
                  <a:pos x="23" y="440"/>
                </a:cxn>
                <a:cxn ang="0">
                  <a:pos x="23" y="437"/>
                </a:cxn>
                <a:cxn ang="0">
                  <a:pos x="23" y="427"/>
                </a:cxn>
                <a:cxn ang="0">
                  <a:pos x="23" y="411"/>
                </a:cxn>
                <a:cxn ang="0">
                  <a:pos x="23" y="391"/>
                </a:cxn>
                <a:cxn ang="0">
                  <a:pos x="25" y="367"/>
                </a:cxn>
                <a:cxn ang="0">
                  <a:pos x="28" y="341"/>
                </a:cxn>
                <a:cxn ang="0">
                  <a:pos x="33" y="312"/>
                </a:cxn>
                <a:cxn ang="0">
                  <a:pos x="39" y="281"/>
                </a:cxn>
                <a:cxn ang="0">
                  <a:pos x="49" y="251"/>
                </a:cxn>
                <a:cxn ang="0">
                  <a:pos x="61" y="222"/>
                </a:cxn>
                <a:cxn ang="0">
                  <a:pos x="75" y="194"/>
                </a:cxn>
                <a:cxn ang="0">
                  <a:pos x="93" y="168"/>
                </a:cxn>
                <a:cxn ang="0">
                  <a:pos x="116" y="145"/>
                </a:cxn>
                <a:cxn ang="0">
                  <a:pos x="141" y="127"/>
                </a:cxn>
                <a:cxn ang="0">
                  <a:pos x="173" y="114"/>
                </a:cxn>
                <a:cxn ang="0">
                  <a:pos x="208" y="106"/>
                </a:cxn>
                <a:cxn ang="0">
                  <a:pos x="210" y="104"/>
                </a:cxn>
                <a:cxn ang="0">
                  <a:pos x="217" y="100"/>
                </a:cxn>
                <a:cxn ang="0">
                  <a:pos x="227" y="92"/>
                </a:cxn>
                <a:cxn ang="0">
                  <a:pos x="245" y="82"/>
                </a:cxn>
                <a:cxn ang="0">
                  <a:pos x="267" y="69"/>
                </a:cxn>
                <a:cxn ang="0">
                  <a:pos x="296" y="54"/>
                </a:cxn>
                <a:cxn ang="0">
                  <a:pos x="332" y="36"/>
                </a:cxn>
                <a:cxn ang="0">
                  <a:pos x="375" y="17"/>
                </a:cxn>
                <a:cxn ang="0">
                  <a:pos x="373" y="16"/>
                </a:cxn>
                <a:cxn ang="0">
                  <a:pos x="366" y="15"/>
                </a:cxn>
                <a:cxn ang="0">
                  <a:pos x="357" y="13"/>
                </a:cxn>
                <a:cxn ang="0">
                  <a:pos x="343" y="10"/>
                </a:cxn>
                <a:cxn ang="0">
                  <a:pos x="326" y="7"/>
                </a:cxn>
                <a:cxn ang="0">
                  <a:pos x="307" y="5"/>
                </a:cxn>
                <a:cxn ang="0">
                  <a:pos x="285" y="3"/>
                </a:cxn>
                <a:cxn ang="0">
                  <a:pos x="261" y="1"/>
                </a:cxn>
                <a:cxn ang="0">
                  <a:pos x="235" y="0"/>
                </a:cxn>
                <a:cxn ang="0">
                  <a:pos x="208" y="1"/>
                </a:cxn>
                <a:cxn ang="0">
                  <a:pos x="180" y="2"/>
                </a:cxn>
                <a:cxn ang="0">
                  <a:pos x="151" y="5"/>
                </a:cxn>
                <a:cxn ang="0">
                  <a:pos x="122" y="10"/>
                </a:cxn>
                <a:cxn ang="0">
                  <a:pos x="92" y="18"/>
                </a:cxn>
                <a:cxn ang="0">
                  <a:pos x="63" y="28"/>
                </a:cxn>
                <a:cxn ang="0">
                  <a:pos x="35" y="41"/>
                </a:cxn>
              </a:cxnLst>
              <a:rect l="txL" t="txT" r="txR" b="txB"/>
              <a:pathLst>
                <a:path w="375" h="440">
                  <a:moveTo>
                    <a:pt x="35" y="41"/>
                  </a:moveTo>
                  <a:lnTo>
                    <a:pt x="32" y="49"/>
                  </a:lnTo>
                  <a:lnTo>
                    <a:pt x="25" y="74"/>
                  </a:lnTo>
                  <a:lnTo>
                    <a:pt x="17" y="112"/>
                  </a:lnTo>
                  <a:lnTo>
                    <a:pt x="8" y="163"/>
                  </a:lnTo>
                  <a:lnTo>
                    <a:pt x="2" y="223"/>
                  </a:lnTo>
                  <a:lnTo>
                    <a:pt x="0" y="290"/>
                  </a:lnTo>
                  <a:lnTo>
                    <a:pt x="7" y="363"/>
                  </a:lnTo>
                  <a:lnTo>
                    <a:pt x="23" y="440"/>
                  </a:lnTo>
                  <a:lnTo>
                    <a:pt x="23" y="437"/>
                  </a:lnTo>
                  <a:lnTo>
                    <a:pt x="23" y="427"/>
                  </a:lnTo>
                  <a:lnTo>
                    <a:pt x="23" y="411"/>
                  </a:lnTo>
                  <a:lnTo>
                    <a:pt x="23" y="391"/>
                  </a:lnTo>
                  <a:lnTo>
                    <a:pt x="25" y="367"/>
                  </a:lnTo>
                  <a:lnTo>
                    <a:pt x="28" y="341"/>
                  </a:lnTo>
                  <a:lnTo>
                    <a:pt x="33" y="312"/>
                  </a:lnTo>
                  <a:lnTo>
                    <a:pt x="39" y="281"/>
                  </a:lnTo>
                  <a:lnTo>
                    <a:pt x="49" y="251"/>
                  </a:lnTo>
                  <a:lnTo>
                    <a:pt x="61" y="222"/>
                  </a:lnTo>
                  <a:lnTo>
                    <a:pt x="75" y="194"/>
                  </a:lnTo>
                  <a:lnTo>
                    <a:pt x="93" y="168"/>
                  </a:lnTo>
                  <a:lnTo>
                    <a:pt x="116" y="145"/>
                  </a:lnTo>
                  <a:lnTo>
                    <a:pt x="141" y="127"/>
                  </a:lnTo>
                  <a:lnTo>
                    <a:pt x="173" y="114"/>
                  </a:lnTo>
                  <a:lnTo>
                    <a:pt x="208" y="106"/>
                  </a:lnTo>
                  <a:lnTo>
                    <a:pt x="210" y="104"/>
                  </a:lnTo>
                  <a:lnTo>
                    <a:pt x="217" y="100"/>
                  </a:lnTo>
                  <a:lnTo>
                    <a:pt x="227" y="92"/>
                  </a:lnTo>
                  <a:lnTo>
                    <a:pt x="245" y="82"/>
                  </a:lnTo>
                  <a:lnTo>
                    <a:pt x="267" y="69"/>
                  </a:lnTo>
                  <a:lnTo>
                    <a:pt x="296" y="54"/>
                  </a:lnTo>
                  <a:lnTo>
                    <a:pt x="332" y="36"/>
                  </a:lnTo>
                  <a:lnTo>
                    <a:pt x="375" y="17"/>
                  </a:lnTo>
                  <a:lnTo>
                    <a:pt x="373" y="16"/>
                  </a:lnTo>
                  <a:lnTo>
                    <a:pt x="366" y="15"/>
                  </a:lnTo>
                  <a:lnTo>
                    <a:pt x="357" y="13"/>
                  </a:lnTo>
                  <a:lnTo>
                    <a:pt x="343" y="10"/>
                  </a:lnTo>
                  <a:lnTo>
                    <a:pt x="326" y="7"/>
                  </a:lnTo>
                  <a:lnTo>
                    <a:pt x="307" y="5"/>
                  </a:lnTo>
                  <a:lnTo>
                    <a:pt x="285" y="3"/>
                  </a:lnTo>
                  <a:lnTo>
                    <a:pt x="261" y="1"/>
                  </a:lnTo>
                  <a:lnTo>
                    <a:pt x="235" y="0"/>
                  </a:lnTo>
                  <a:lnTo>
                    <a:pt x="208" y="1"/>
                  </a:lnTo>
                  <a:lnTo>
                    <a:pt x="180" y="2"/>
                  </a:lnTo>
                  <a:lnTo>
                    <a:pt x="151" y="5"/>
                  </a:lnTo>
                  <a:lnTo>
                    <a:pt x="122" y="10"/>
                  </a:lnTo>
                  <a:lnTo>
                    <a:pt x="92" y="18"/>
                  </a:lnTo>
                  <a:lnTo>
                    <a:pt x="63" y="28"/>
                  </a:lnTo>
                  <a:lnTo>
                    <a:pt x="35" y="41"/>
                  </a:lnTo>
                  <a:close/>
                </a:path>
              </a:pathLst>
            </a:custGeom>
            <a:solidFill>
              <a:srgbClr val="808080">
                <a:alpha val="100000"/>
              </a:srgbClr>
            </a:solidFill>
            <a:ln w="9525">
              <a:noFill/>
            </a:ln>
          </p:spPr>
          <p:txBody>
            <a:bodyPr/>
            <a:p>
              <a:endParaRPr lang="zh-CN" altLang="en-US"/>
            </a:p>
          </p:txBody>
        </p:sp>
        <p:sp>
          <p:nvSpPr>
            <p:cNvPr id="98397" name="Freeform 208"/>
            <p:cNvSpPr/>
            <p:nvPr/>
          </p:nvSpPr>
          <p:spPr>
            <a:xfrm>
              <a:off x="6061" y="13991"/>
              <a:ext cx="305" cy="83"/>
            </a:xfrm>
            <a:custGeom>
              <a:avLst/>
              <a:gdLst>
                <a:gd name="txL" fmla="*/ 0 w 305"/>
                <a:gd name="txT" fmla="*/ 0 h 83"/>
                <a:gd name="txR" fmla="*/ 305 w 305"/>
                <a:gd name="txB" fmla="*/ 83 h 83"/>
              </a:gdLst>
              <a:ahLst/>
              <a:cxnLst>
                <a:cxn ang="0">
                  <a:pos x="0" y="53"/>
                </a:cxn>
                <a:cxn ang="0">
                  <a:pos x="0" y="52"/>
                </a:cxn>
                <a:cxn ang="0">
                  <a:pos x="2" y="48"/>
                </a:cxn>
                <a:cxn ang="0">
                  <a:pos x="5" y="44"/>
                </a:cxn>
                <a:cxn ang="0">
                  <a:pos x="11" y="37"/>
                </a:cxn>
                <a:cxn ang="0">
                  <a:pos x="18" y="31"/>
                </a:cxn>
                <a:cxn ang="0">
                  <a:pos x="27" y="25"/>
                </a:cxn>
                <a:cxn ang="0">
                  <a:pos x="39" y="18"/>
                </a:cxn>
                <a:cxn ang="0">
                  <a:pos x="54" y="12"/>
                </a:cxn>
                <a:cxn ang="0">
                  <a:pos x="72" y="6"/>
                </a:cxn>
                <a:cxn ang="0">
                  <a:pos x="92" y="2"/>
                </a:cxn>
                <a:cxn ang="0">
                  <a:pos x="118" y="0"/>
                </a:cxn>
                <a:cxn ang="0">
                  <a:pos x="146" y="0"/>
                </a:cxn>
                <a:cxn ang="0">
                  <a:pos x="180" y="2"/>
                </a:cxn>
                <a:cxn ang="0">
                  <a:pos x="216" y="7"/>
                </a:cxn>
                <a:cxn ang="0">
                  <a:pos x="258" y="16"/>
                </a:cxn>
                <a:cxn ang="0">
                  <a:pos x="305" y="29"/>
                </a:cxn>
                <a:cxn ang="0">
                  <a:pos x="299" y="47"/>
                </a:cxn>
                <a:cxn ang="0">
                  <a:pos x="297" y="46"/>
                </a:cxn>
                <a:cxn ang="0">
                  <a:pos x="289" y="44"/>
                </a:cxn>
                <a:cxn ang="0">
                  <a:pos x="277" y="41"/>
                </a:cxn>
                <a:cxn ang="0">
                  <a:pos x="262" y="36"/>
                </a:cxn>
                <a:cxn ang="0">
                  <a:pos x="244" y="32"/>
                </a:cxn>
                <a:cxn ang="0">
                  <a:pos x="224" y="28"/>
                </a:cxn>
                <a:cxn ang="0">
                  <a:pos x="201" y="25"/>
                </a:cxn>
                <a:cxn ang="0">
                  <a:pos x="176" y="22"/>
                </a:cxn>
                <a:cxn ang="0">
                  <a:pos x="152" y="21"/>
                </a:cxn>
                <a:cxn ang="0">
                  <a:pos x="126" y="21"/>
                </a:cxn>
                <a:cxn ang="0">
                  <a:pos x="101" y="23"/>
                </a:cxn>
                <a:cxn ang="0">
                  <a:pos x="77" y="29"/>
                </a:cxn>
                <a:cxn ang="0">
                  <a:pos x="55" y="37"/>
                </a:cxn>
                <a:cxn ang="0">
                  <a:pos x="33" y="48"/>
                </a:cxn>
                <a:cxn ang="0">
                  <a:pos x="15" y="63"/>
                </a:cxn>
                <a:cxn ang="0">
                  <a:pos x="0" y="83"/>
                </a:cxn>
                <a:cxn ang="0">
                  <a:pos x="0" y="53"/>
                </a:cxn>
              </a:cxnLst>
              <a:rect l="txL" t="txT" r="txR" b="txB"/>
              <a:pathLst>
                <a:path w="305" h="83">
                  <a:moveTo>
                    <a:pt x="0" y="53"/>
                  </a:moveTo>
                  <a:lnTo>
                    <a:pt x="0" y="52"/>
                  </a:lnTo>
                  <a:lnTo>
                    <a:pt x="2" y="48"/>
                  </a:lnTo>
                  <a:lnTo>
                    <a:pt x="5" y="44"/>
                  </a:lnTo>
                  <a:lnTo>
                    <a:pt x="11" y="37"/>
                  </a:lnTo>
                  <a:lnTo>
                    <a:pt x="18" y="31"/>
                  </a:lnTo>
                  <a:lnTo>
                    <a:pt x="27" y="25"/>
                  </a:lnTo>
                  <a:lnTo>
                    <a:pt x="39" y="18"/>
                  </a:lnTo>
                  <a:lnTo>
                    <a:pt x="54" y="12"/>
                  </a:lnTo>
                  <a:lnTo>
                    <a:pt x="72" y="6"/>
                  </a:lnTo>
                  <a:lnTo>
                    <a:pt x="92" y="2"/>
                  </a:lnTo>
                  <a:lnTo>
                    <a:pt x="118" y="0"/>
                  </a:lnTo>
                  <a:lnTo>
                    <a:pt x="146" y="0"/>
                  </a:lnTo>
                  <a:lnTo>
                    <a:pt x="180" y="2"/>
                  </a:lnTo>
                  <a:lnTo>
                    <a:pt x="216" y="7"/>
                  </a:lnTo>
                  <a:lnTo>
                    <a:pt x="258" y="16"/>
                  </a:lnTo>
                  <a:lnTo>
                    <a:pt x="305" y="29"/>
                  </a:lnTo>
                  <a:lnTo>
                    <a:pt x="299" y="47"/>
                  </a:lnTo>
                  <a:lnTo>
                    <a:pt x="297" y="46"/>
                  </a:lnTo>
                  <a:lnTo>
                    <a:pt x="289" y="44"/>
                  </a:lnTo>
                  <a:lnTo>
                    <a:pt x="277" y="41"/>
                  </a:lnTo>
                  <a:lnTo>
                    <a:pt x="262" y="36"/>
                  </a:lnTo>
                  <a:lnTo>
                    <a:pt x="244" y="32"/>
                  </a:lnTo>
                  <a:lnTo>
                    <a:pt x="224" y="28"/>
                  </a:lnTo>
                  <a:lnTo>
                    <a:pt x="201" y="25"/>
                  </a:lnTo>
                  <a:lnTo>
                    <a:pt x="176" y="22"/>
                  </a:lnTo>
                  <a:lnTo>
                    <a:pt x="152" y="21"/>
                  </a:lnTo>
                  <a:lnTo>
                    <a:pt x="126" y="21"/>
                  </a:lnTo>
                  <a:lnTo>
                    <a:pt x="101" y="23"/>
                  </a:lnTo>
                  <a:lnTo>
                    <a:pt x="77" y="29"/>
                  </a:lnTo>
                  <a:lnTo>
                    <a:pt x="55" y="37"/>
                  </a:lnTo>
                  <a:lnTo>
                    <a:pt x="33" y="48"/>
                  </a:lnTo>
                  <a:lnTo>
                    <a:pt x="15" y="63"/>
                  </a:lnTo>
                  <a:lnTo>
                    <a:pt x="0" y="83"/>
                  </a:lnTo>
                  <a:lnTo>
                    <a:pt x="0" y="53"/>
                  </a:lnTo>
                  <a:close/>
                </a:path>
              </a:pathLst>
            </a:custGeom>
            <a:solidFill>
              <a:srgbClr val="808080">
                <a:alpha val="100000"/>
              </a:srgbClr>
            </a:solidFill>
            <a:ln w="9525">
              <a:noFill/>
            </a:ln>
          </p:spPr>
          <p:txBody>
            <a:bodyPr/>
            <a:p>
              <a:endParaRPr lang="zh-CN" altLang="en-US"/>
            </a:p>
          </p:txBody>
        </p:sp>
        <p:sp>
          <p:nvSpPr>
            <p:cNvPr id="98398" name="Freeform 209"/>
            <p:cNvSpPr/>
            <p:nvPr/>
          </p:nvSpPr>
          <p:spPr>
            <a:xfrm>
              <a:off x="6061" y="13793"/>
              <a:ext cx="305" cy="83"/>
            </a:xfrm>
            <a:custGeom>
              <a:avLst/>
              <a:gdLst>
                <a:gd name="txL" fmla="*/ 0 w 305"/>
                <a:gd name="txT" fmla="*/ 0 h 83"/>
                <a:gd name="txR" fmla="*/ 305 w 305"/>
                <a:gd name="txB" fmla="*/ 83 h 83"/>
              </a:gdLst>
              <a:ahLst/>
              <a:cxnLst>
                <a:cxn ang="0">
                  <a:pos x="0" y="53"/>
                </a:cxn>
                <a:cxn ang="0">
                  <a:pos x="0" y="52"/>
                </a:cxn>
                <a:cxn ang="0">
                  <a:pos x="2" y="49"/>
                </a:cxn>
                <a:cxn ang="0">
                  <a:pos x="5" y="44"/>
                </a:cxn>
                <a:cxn ang="0">
                  <a:pos x="11" y="38"/>
                </a:cxn>
                <a:cxn ang="0">
                  <a:pos x="18" y="31"/>
                </a:cxn>
                <a:cxn ang="0">
                  <a:pos x="27" y="25"/>
                </a:cxn>
                <a:cxn ang="0">
                  <a:pos x="39" y="17"/>
                </a:cxn>
                <a:cxn ang="0">
                  <a:pos x="54" y="12"/>
                </a:cxn>
                <a:cxn ang="0">
                  <a:pos x="72" y="7"/>
                </a:cxn>
                <a:cxn ang="0">
                  <a:pos x="92" y="2"/>
                </a:cxn>
                <a:cxn ang="0">
                  <a:pos x="118" y="0"/>
                </a:cxn>
                <a:cxn ang="0">
                  <a:pos x="146" y="0"/>
                </a:cxn>
                <a:cxn ang="0">
                  <a:pos x="180" y="2"/>
                </a:cxn>
                <a:cxn ang="0">
                  <a:pos x="216" y="8"/>
                </a:cxn>
                <a:cxn ang="0">
                  <a:pos x="258" y="16"/>
                </a:cxn>
                <a:cxn ang="0">
                  <a:pos x="305" y="29"/>
                </a:cxn>
                <a:cxn ang="0">
                  <a:pos x="299" y="47"/>
                </a:cxn>
                <a:cxn ang="0">
                  <a:pos x="297" y="45"/>
                </a:cxn>
                <a:cxn ang="0">
                  <a:pos x="289" y="43"/>
                </a:cxn>
                <a:cxn ang="0">
                  <a:pos x="277" y="40"/>
                </a:cxn>
                <a:cxn ang="0">
                  <a:pos x="262" y="36"/>
                </a:cxn>
                <a:cxn ang="0">
                  <a:pos x="244" y="33"/>
                </a:cxn>
                <a:cxn ang="0">
                  <a:pos x="224" y="28"/>
                </a:cxn>
                <a:cxn ang="0">
                  <a:pos x="201" y="25"/>
                </a:cxn>
                <a:cxn ang="0">
                  <a:pos x="176" y="22"/>
                </a:cxn>
                <a:cxn ang="0">
                  <a:pos x="152" y="21"/>
                </a:cxn>
                <a:cxn ang="0">
                  <a:pos x="126" y="22"/>
                </a:cxn>
                <a:cxn ang="0">
                  <a:pos x="101" y="24"/>
                </a:cxn>
                <a:cxn ang="0">
                  <a:pos x="77" y="29"/>
                </a:cxn>
                <a:cxn ang="0">
                  <a:pos x="55" y="38"/>
                </a:cxn>
                <a:cxn ang="0">
                  <a:pos x="33" y="49"/>
                </a:cxn>
                <a:cxn ang="0">
                  <a:pos x="15" y="64"/>
                </a:cxn>
                <a:cxn ang="0">
                  <a:pos x="0" y="83"/>
                </a:cxn>
                <a:cxn ang="0">
                  <a:pos x="0" y="53"/>
                </a:cxn>
              </a:cxnLst>
              <a:rect l="txL" t="txT" r="txR" b="txB"/>
              <a:pathLst>
                <a:path w="305" h="83">
                  <a:moveTo>
                    <a:pt x="0" y="53"/>
                  </a:moveTo>
                  <a:lnTo>
                    <a:pt x="0" y="52"/>
                  </a:lnTo>
                  <a:lnTo>
                    <a:pt x="2" y="49"/>
                  </a:lnTo>
                  <a:lnTo>
                    <a:pt x="5" y="44"/>
                  </a:lnTo>
                  <a:lnTo>
                    <a:pt x="11" y="38"/>
                  </a:lnTo>
                  <a:lnTo>
                    <a:pt x="18" y="31"/>
                  </a:lnTo>
                  <a:lnTo>
                    <a:pt x="27" y="25"/>
                  </a:lnTo>
                  <a:lnTo>
                    <a:pt x="39" y="17"/>
                  </a:lnTo>
                  <a:lnTo>
                    <a:pt x="54" y="12"/>
                  </a:lnTo>
                  <a:lnTo>
                    <a:pt x="72" y="7"/>
                  </a:lnTo>
                  <a:lnTo>
                    <a:pt x="92" y="2"/>
                  </a:lnTo>
                  <a:lnTo>
                    <a:pt x="118" y="0"/>
                  </a:lnTo>
                  <a:lnTo>
                    <a:pt x="146" y="0"/>
                  </a:lnTo>
                  <a:lnTo>
                    <a:pt x="180" y="2"/>
                  </a:lnTo>
                  <a:lnTo>
                    <a:pt x="216" y="8"/>
                  </a:lnTo>
                  <a:lnTo>
                    <a:pt x="258" y="16"/>
                  </a:lnTo>
                  <a:lnTo>
                    <a:pt x="305" y="29"/>
                  </a:lnTo>
                  <a:lnTo>
                    <a:pt x="299" y="47"/>
                  </a:lnTo>
                  <a:lnTo>
                    <a:pt x="297" y="45"/>
                  </a:lnTo>
                  <a:lnTo>
                    <a:pt x="289" y="43"/>
                  </a:lnTo>
                  <a:lnTo>
                    <a:pt x="277" y="40"/>
                  </a:lnTo>
                  <a:lnTo>
                    <a:pt x="262" y="36"/>
                  </a:lnTo>
                  <a:lnTo>
                    <a:pt x="244" y="33"/>
                  </a:lnTo>
                  <a:lnTo>
                    <a:pt x="224" y="28"/>
                  </a:lnTo>
                  <a:lnTo>
                    <a:pt x="201" y="25"/>
                  </a:lnTo>
                  <a:lnTo>
                    <a:pt x="176" y="22"/>
                  </a:lnTo>
                  <a:lnTo>
                    <a:pt x="152" y="21"/>
                  </a:lnTo>
                  <a:lnTo>
                    <a:pt x="126" y="22"/>
                  </a:lnTo>
                  <a:lnTo>
                    <a:pt x="101" y="24"/>
                  </a:lnTo>
                  <a:lnTo>
                    <a:pt x="77" y="29"/>
                  </a:lnTo>
                  <a:lnTo>
                    <a:pt x="55" y="38"/>
                  </a:lnTo>
                  <a:lnTo>
                    <a:pt x="33" y="49"/>
                  </a:lnTo>
                  <a:lnTo>
                    <a:pt x="15" y="64"/>
                  </a:lnTo>
                  <a:lnTo>
                    <a:pt x="0" y="83"/>
                  </a:lnTo>
                  <a:lnTo>
                    <a:pt x="0" y="53"/>
                  </a:lnTo>
                  <a:close/>
                </a:path>
              </a:pathLst>
            </a:custGeom>
            <a:solidFill>
              <a:srgbClr val="808080">
                <a:alpha val="100000"/>
              </a:srgbClr>
            </a:solidFill>
            <a:ln w="9525">
              <a:noFill/>
            </a:ln>
          </p:spPr>
          <p:txBody>
            <a:bodyPr/>
            <a:p>
              <a:endParaRPr lang="zh-CN" altLang="en-US"/>
            </a:p>
          </p:txBody>
        </p:sp>
        <p:sp>
          <p:nvSpPr>
            <p:cNvPr id="98399" name="Freeform 210"/>
            <p:cNvSpPr/>
            <p:nvPr/>
          </p:nvSpPr>
          <p:spPr>
            <a:xfrm>
              <a:off x="6348" y="13696"/>
              <a:ext cx="496" cy="917"/>
            </a:xfrm>
            <a:custGeom>
              <a:avLst/>
              <a:gdLst>
                <a:gd name="txL" fmla="*/ 0 w 496"/>
                <a:gd name="txT" fmla="*/ 0 h 917"/>
                <a:gd name="txR" fmla="*/ 496 w 496"/>
                <a:gd name="txB" fmla="*/ 917 h 917"/>
              </a:gdLst>
              <a:ahLst/>
              <a:cxnLst>
                <a:cxn ang="0">
                  <a:pos x="0" y="0"/>
                </a:cxn>
                <a:cxn ang="0">
                  <a:pos x="0" y="886"/>
                </a:cxn>
                <a:cxn ang="0">
                  <a:pos x="150" y="917"/>
                </a:cxn>
                <a:cxn ang="0">
                  <a:pos x="143" y="797"/>
                </a:cxn>
                <a:cxn ang="0">
                  <a:pos x="496" y="851"/>
                </a:cxn>
                <a:cxn ang="0">
                  <a:pos x="490" y="803"/>
                </a:cxn>
                <a:cxn ang="0">
                  <a:pos x="245" y="773"/>
                </a:cxn>
                <a:cxn ang="0">
                  <a:pos x="239" y="670"/>
                </a:cxn>
                <a:cxn ang="0">
                  <a:pos x="72" y="670"/>
                </a:cxn>
                <a:cxn ang="0">
                  <a:pos x="68" y="657"/>
                </a:cxn>
                <a:cxn ang="0">
                  <a:pos x="56" y="620"/>
                </a:cxn>
                <a:cxn ang="0">
                  <a:pos x="41" y="559"/>
                </a:cxn>
                <a:cxn ang="0">
                  <a:pos x="26" y="480"/>
                </a:cxn>
                <a:cxn ang="0">
                  <a:pos x="15" y="385"/>
                </a:cxn>
                <a:cxn ang="0">
                  <a:pos x="11" y="276"/>
                </a:cxn>
                <a:cxn ang="0">
                  <a:pos x="20" y="158"/>
                </a:cxn>
                <a:cxn ang="0">
                  <a:pos x="42" y="30"/>
                </a:cxn>
                <a:cxn ang="0">
                  <a:pos x="0" y="0"/>
                </a:cxn>
              </a:cxnLst>
              <a:rect l="txL" t="txT" r="txR" b="txB"/>
              <a:pathLst>
                <a:path w="496" h="917">
                  <a:moveTo>
                    <a:pt x="0" y="0"/>
                  </a:moveTo>
                  <a:lnTo>
                    <a:pt x="0" y="886"/>
                  </a:lnTo>
                  <a:lnTo>
                    <a:pt x="150" y="917"/>
                  </a:lnTo>
                  <a:lnTo>
                    <a:pt x="143" y="797"/>
                  </a:lnTo>
                  <a:lnTo>
                    <a:pt x="496" y="851"/>
                  </a:lnTo>
                  <a:lnTo>
                    <a:pt x="490" y="803"/>
                  </a:lnTo>
                  <a:lnTo>
                    <a:pt x="245" y="773"/>
                  </a:lnTo>
                  <a:lnTo>
                    <a:pt x="239" y="670"/>
                  </a:lnTo>
                  <a:lnTo>
                    <a:pt x="72" y="670"/>
                  </a:lnTo>
                  <a:lnTo>
                    <a:pt x="68" y="657"/>
                  </a:lnTo>
                  <a:lnTo>
                    <a:pt x="56" y="620"/>
                  </a:lnTo>
                  <a:lnTo>
                    <a:pt x="41" y="559"/>
                  </a:lnTo>
                  <a:lnTo>
                    <a:pt x="26" y="480"/>
                  </a:lnTo>
                  <a:lnTo>
                    <a:pt x="15" y="385"/>
                  </a:lnTo>
                  <a:lnTo>
                    <a:pt x="11" y="276"/>
                  </a:lnTo>
                  <a:lnTo>
                    <a:pt x="20" y="158"/>
                  </a:lnTo>
                  <a:lnTo>
                    <a:pt x="42" y="30"/>
                  </a:lnTo>
                  <a:lnTo>
                    <a:pt x="0" y="0"/>
                  </a:lnTo>
                  <a:close/>
                </a:path>
              </a:pathLst>
            </a:custGeom>
            <a:solidFill>
              <a:srgbClr val="808080">
                <a:alpha val="100000"/>
              </a:srgbClr>
            </a:solidFill>
            <a:ln w="9525">
              <a:noFill/>
            </a:ln>
          </p:spPr>
          <p:txBody>
            <a:bodyPr/>
            <a:p>
              <a:endParaRPr lang="zh-CN" altLang="en-US"/>
            </a:p>
          </p:txBody>
        </p:sp>
        <p:sp>
          <p:nvSpPr>
            <p:cNvPr id="98400" name="Freeform 211"/>
            <p:cNvSpPr/>
            <p:nvPr/>
          </p:nvSpPr>
          <p:spPr>
            <a:xfrm>
              <a:off x="6593" y="13487"/>
              <a:ext cx="638" cy="125"/>
            </a:xfrm>
            <a:custGeom>
              <a:avLst/>
              <a:gdLst>
                <a:gd name="txL" fmla="*/ 0 w 638"/>
                <a:gd name="txT" fmla="*/ 0 h 125"/>
                <a:gd name="txR" fmla="*/ 638 w 638"/>
                <a:gd name="txB" fmla="*/ 125 h 125"/>
              </a:gdLst>
              <a:ahLst/>
              <a:cxnLst>
                <a:cxn ang="0">
                  <a:pos x="0" y="125"/>
                </a:cxn>
                <a:cxn ang="0">
                  <a:pos x="4" y="124"/>
                </a:cxn>
                <a:cxn ang="0">
                  <a:pos x="14" y="119"/>
                </a:cxn>
                <a:cxn ang="0">
                  <a:pos x="31" y="114"/>
                </a:cxn>
                <a:cxn ang="0">
                  <a:pos x="53" y="106"/>
                </a:cxn>
                <a:cxn ang="0">
                  <a:pos x="81" y="98"/>
                </a:cxn>
                <a:cxn ang="0">
                  <a:pos x="113" y="89"/>
                </a:cxn>
                <a:cxn ang="0">
                  <a:pos x="151" y="81"/>
                </a:cxn>
                <a:cxn ang="0">
                  <a:pos x="192" y="73"/>
                </a:cxn>
                <a:cxn ang="0">
                  <a:pos x="237" y="65"/>
                </a:cxn>
                <a:cxn ang="0">
                  <a:pos x="286" y="60"/>
                </a:cxn>
                <a:cxn ang="0">
                  <a:pos x="337" y="56"/>
                </a:cxn>
                <a:cxn ang="0">
                  <a:pos x="390" y="55"/>
                </a:cxn>
                <a:cxn ang="0">
                  <a:pos x="446" y="56"/>
                </a:cxn>
                <a:cxn ang="0">
                  <a:pos x="503" y="61"/>
                </a:cxn>
                <a:cxn ang="0">
                  <a:pos x="561" y="70"/>
                </a:cxn>
                <a:cxn ang="0">
                  <a:pos x="620" y="83"/>
                </a:cxn>
                <a:cxn ang="0">
                  <a:pos x="638" y="0"/>
                </a:cxn>
                <a:cxn ang="0">
                  <a:pos x="634" y="0"/>
                </a:cxn>
                <a:cxn ang="0">
                  <a:pos x="620" y="0"/>
                </a:cxn>
                <a:cxn ang="0">
                  <a:pos x="599" y="0"/>
                </a:cxn>
                <a:cxn ang="0">
                  <a:pos x="571" y="1"/>
                </a:cxn>
                <a:cxn ang="0">
                  <a:pos x="536" y="2"/>
                </a:cxn>
                <a:cxn ang="0">
                  <a:pos x="496" y="3"/>
                </a:cxn>
                <a:cxn ang="0">
                  <a:pos x="452" y="6"/>
                </a:cxn>
                <a:cxn ang="0">
                  <a:pos x="405" y="8"/>
                </a:cxn>
                <a:cxn ang="0">
                  <a:pos x="354" y="13"/>
                </a:cxn>
                <a:cxn ang="0">
                  <a:pos x="302" y="17"/>
                </a:cxn>
                <a:cxn ang="0">
                  <a:pos x="249" y="22"/>
                </a:cxn>
                <a:cxn ang="0">
                  <a:pos x="196" y="30"/>
                </a:cxn>
                <a:cxn ang="0">
                  <a:pos x="144" y="37"/>
                </a:cxn>
                <a:cxn ang="0">
                  <a:pos x="93" y="47"/>
                </a:cxn>
                <a:cxn ang="0">
                  <a:pos x="45" y="58"/>
                </a:cxn>
                <a:cxn ang="0">
                  <a:pos x="0" y="71"/>
                </a:cxn>
                <a:cxn ang="0">
                  <a:pos x="0" y="125"/>
                </a:cxn>
              </a:cxnLst>
              <a:rect l="txL" t="txT" r="txR" b="txB"/>
              <a:pathLst>
                <a:path w="638" h="125">
                  <a:moveTo>
                    <a:pt x="0" y="125"/>
                  </a:moveTo>
                  <a:lnTo>
                    <a:pt x="4" y="124"/>
                  </a:lnTo>
                  <a:lnTo>
                    <a:pt x="14" y="119"/>
                  </a:lnTo>
                  <a:lnTo>
                    <a:pt x="31" y="114"/>
                  </a:lnTo>
                  <a:lnTo>
                    <a:pt x="53" y="106"/>
                  </a:lnTo>
                  <a:lnTo>
                    <a:pt x="81" y="98"/>
                  </a:lnTo>
                  <a:lnTo>
                    <a:pt x="113" y="89"/>
                  </a:lnTo>
                  <a:lnTo>
                    <a:pt x="151" y="81"/>
                  </a:lnTo>
                  <a:lnTo>
                    <a:pt x="192" y="73"/>
                  </a:lnTo>
                  <a:lnTo>
                    <a:pt x="237" y="65"/>
                  </a:lnTo>
                  <a:lnTo>
                    <a:pt x="286" y="60"/>
                  </a:lnTo>
                  <a:lnTo>
                    <a:pt x="337" y="56"/>
                  </a:lnTo>
                  <a:lnTo>
                    <a:pt x="390" y="55"/>
                  </a:lnTo>
                  <a:lnTo>
                    <a:pt x="446" y="56"/>
                  </a:lnTo>
                  <a:lnTo>
                    <a:pt x="503" y="61"/>
                  </a:lnTo>
                  <a:lnTo>
                    <a:pt x="561" y="70"/>
                  </a:lnTo>
                  <a:lnTo>
                    <a:pt x="620" y="83"/>
                  </a:lnTo>
                  <a:lnTo>
                    <a:pt x="638" y="0"/>
                  </a:lnTo>
                  <a:lnTo>
                    <a:pt x="634" y="0"/>
                  </a:lnTo>
                  <a:lnTo>
                    <a:pt x="620" y="0"/>
                  </a:lnTo>
                  <a:lnTo>
                    <a:pt x="599" y="0"/>
                  </a:lnTo>
                  <a:lnTo>
                    <a:pt x="571" y="1"/>
                  </a:lnTo>
                  <a:lnTo>
                    <a:pt x="536" y="2"/>
                  </a:lnTo>
                  <a:lnTo>
                    <a:pt x="496" y="3"/>
                  </a:lnTo>
                  <a:lnTo>
                    <a:pt x="452" y="6"/>
                  </a:lnTo>
                  <a:lnTo>
                    <a:pt x="405" y="8"/>
                  </a:lnTo>
                  <a:lnTo>
                    <a:pt x="354" y="13"/>
                  </a:lnTo>
                  <a:lnTo>
                    <a:pt x="302" y="17"/>
                  </a:lnTo>
                  <a:lnTo>
                    <a:pt x="249" y="22"/>
                  </a:lnTo>
                  <a:lnTo>
                    <a:pt x="196" y="30"/>
                  </a:lnTo>
                  <a:lnTo>
                    <a:pt x="144" y="37"/>
                  </a:lnTo>
                  <a:lnTo>
                    <a:pt x="93" y="47"/>
                  </a:lnTo>
                  <a:lnTo>
                    <a:pt x="45" y="58"/>
                  </a:lnTo>
                  <a:lnTo>
                    <a:pt x="0" y="71"/>
                  </a:lnTo>
                  <a:lnTo>
                    <a:pt x="0" y="125"/>
                  </a:lnTo>
                  <a:close/>
                </a:path>
              </a:pathLst>
            </a:custGeom>
            <a:solidFill>
              <a:srgbClr val="808080">
                <a:alpha val="100000"/>
              </a:srgbClr>
            </a:solidFill>
            <a:ln w="9525">
              <a:noFill/>
            </a:ln>
          </p:spPr>
          <p:txBody>
            <a:bodyPr/>
            <a:p>
              <a:endParaRPr lang="zh-CN" altLang="en-US"/>
            </a:p>
          </p:txBody>
        </p:sp>
        <p:sp>
          <p:nvSpPr>
            <p:cNvPr id="98401" name="Freeform 212"/>
            <p:cNvSpPr/>
            <p:nvPr/>
          </p:nvSpPr>
          <p:spPr>
            <a:xfrm>
              <a:off x="6217" y="14634"/>
              <a:ext cx="1075" cy="356"/>
            </a:xfrm>
            <a:custGeom>
              <a:avLst/>
              <a:gdLst>
                <a:gd name="txL" fmla="*/ 0 w 1075"/>
                <a:gd name="txT" fmla="*/ 0 h 356"/>
                <a:gd name="txR" fmla="*/ 1075 w 1075"/>
                <a:gd name="txB" fmla="*/ 356 h 356"/>
              </a:gdLst>
              <a:ahLst/>
              <a:cxnLst>
                <a:cxn ang="0">
                  <a:pos x="454" y="344"/>
                </a:cxn>
                <a:cxn ang="0">
                  <a:pos x="456" y="343"/>
                </a:cxn>
                <a:cxn ang="0">
                  <a:pos x="463" y="341"/>
                </a:cxn>
                <a:cxn ang="0">
                  <a:pos x="472" y="337"/>
                </a:cxn>
                <a:cxn ang="0">
                  <a:pos x="485" y="332"/>
                </a:cxn>
                <a:cxn ang="0">
                  <a:pos x="501" y="325"/>
                </a:cxn>
                <a:cxn ang="0">
                  <a:pos x="518" y="317"/>
                </a:cxn>
                <a:cxn ang="0">
                  <a:pos x="538" y="308"/>
                </a:cxn>
                <a:cxn ang="0">
                  <a:pos x="558" y="298"/>
                </a:cxn>
                <a:cxn ang="0">
                  <a:pos x="580" y="287"/>
                </a:cxn>
                <a:cxn ang="0">
                  <a:pos x="600" y="274"/>
                </a:cxn>
                <a:cxn ang="0">
                  <a:pos x="621" y="262"/>
                </a:cxn>
                <a:cxn ang="0">
                  <a:pos x="640" y="248"/>
                </a:cxn>
                <a:cxn ang="0">
                  <a:pos x="658" y="234"/>
                </a:cxn>
                <a:cxn ang="0">
                  <a:pos x="674" y="219"/>
                </a:cxn>
                <a:cxn ang="0">
                  <a:pos x="688" y="204"/>
                </a:cxn>
                <a:cxn ang="0">
                  <a:pos x="699" y="189"/>
                </a:cxn>
                <a:cxn ang="0">
                  <a:pos x="0" y="18"/>
                </a:cxn>
                <a:cxn ang="0">
                  <a:pos x="54" y="0"/>
                </a:cxn>
                <a:cxn ang="0">
                  <a:pos x="1075" y="251"/>
                </a:cxn>
                <a:cxn ang="0">
                  <a:pos x="1033" y="274"/>
                </a:cxn>
                <a:cxn ang="0">
                  <a:pos x="738" y="199"/>
                </a:cxn>
                <a:cxn ang="0">
                  <a:pos x="737" y="200"/>
                </a:cxn>
                <a:cxn ang="0">
                  <a:pos x="735" y="203"/>
                </a:cxn>
                <a:cxn ang="0">
                  <a:pos x="730" y="207"/>
                </a:cxn>
                <a:cxn ang="0">
                  <a:pos x="724" y="214"/>
                </a:cxn>
                <a:cxn ang="0">
                  <a:pos x="716" y="222"/>
                </a:cxn>
                <a:cxn ang="0">
                  <a:pos x="706" y="231"/>
                </a:cxn>
                <a:cxn ang="0">
                  <a:pos x="694" y="242"/>
                </a:cxn>
                <a:cxn ang="0">
                  <a:pos x="679" y="253"/>
                </a:cxn>
                <a:cxn ang="0">
                  <a:pos x="662" y="265"/>
                </a:cxn>
                <a:cxn ang="0">
                  <a:pos x="643" y="278"/>
                </a:cxn>
                <a:cxn ang="0">
                  <a:pos x="621" y="291"/>
                </a:cxn>
                <a:cxn ang="0">
                  <a:pos x="597" y="303"/>
                </a:cxn>
                <a:cxn ang="0">
                  <a:pos x="570" y="317"/>
                </a:cxn>
                <a:cxn ang="0">
                  <a:pos x="540" y="330"/>
                </a:cxn>
                <a:cxn ang="0">
                  <a:pos x="508" y="343"/>
                </a:cxn>
                <a:cxn ang="0">
                  <a:pos x="472" y="356"/>
                </a:cxn>
                <a:cxn ang="0">
                  <a:pos x="454" y="344"/>
                </a:cxn>
              </a:cxnLst>
              <a:rect l="txL" t="txT" r="txR" b="txB"/>
              <a:pathLst>
                <a:path w="1075" h="356">
                  <a:moveTo>
                    <a:pt x="454" y="344"/>
                  </a:moveTo>
                  <a:lnTo>
                    <a:pt x="456" y="343"/>
                  </a:lnTo>
                  <a:lnTo>
                    <a:pt x="463" y="341"/>
                  </a:lnTo>
                  <a:lnTo>
                    <a:pt x="472" y="337"/>
                  </a:lnTo>
                  <a:lnTo>
                    <a:pt x="485" y="332"/>
                  </a:lnTo>
                  <a:lnTo>
                    <a:pt x="501" y="325"/>
                  </a:lnTo>
                  <a:lnTo>
                    <a:pt x="518" y="317"/>
                  </a:lnTo>
                  <a:lnTo>
                    <a:pt x="538" y="308"/>
                  </a:lnTo>
                  <a:lnTo>
                    <a:pt x="558" y="298"/>
                  </a:lnTo>
                  <a:lnTo>
                    <a:pt x="580" y="287"/>
                  </a:lnTo>
                  <a:lnTo>
                    <a:pt x="600" y="274"/>
                  </a:lnTo>
                  <a:lnTo>
                    <a:pt x="621" y="262"/>
                  </a:lnTo>
                  <a:lnTo>
                    <a:pt x="640" y="248"/>
                  </a:lnTo>
                  <a:lnTo>
                    <a:pt x="658" y="234"/>
                  </a:lnTo>
                  <a:lnTo>
                    <a:pt x="674" y="219"/>
                  </a:lnTo>
                  <a:lnTo>
                    <a:pt x="688" y="204"/>
                  </a:lnTo>
                  <a:lnTo>
                    <a:pt x="699" y="189"/>
                  </a:lnTo>
                  <a:lnTo>
                    <a:pt x="0" y="18"/>
                  </a:lnTo>
                  <a:lnTo>
                    <a:pt x="54" y="0"/>
                  </a:lnTo>
                  <a:lnTo>
                    <a:pt x="1075" y="251"/>
                  </a:lnTo>
                  <a:lnTo>
                    <a:pt x="1033" y="274"/>
                  </a:lnTo>
                  <a:lnTo>
                    <a:pt x="738" y="199"/>
                  </a:lnTo>
                  <a:lnTo>
                    <a:pt x="737" y="200"/>
                  </a:lnTo>
                  <a:lnTo>
                    <a:pt x="735" y="203"/>
                  </a:lnTo>
                  <a:lnTo>
                    <a:pt x="730" y="207"/>
                  </a:lnTo>
                  <a:lnTo>
                    <a:pt x="724" y="214"/>
                  </a:lnTo>
                  <a:lnTo>
                    <a:pt x="716" y="222"/>
                  </a:lnTo>
                  <a:lnTo>
                    <a:pt x="706" y="231"/>
                  </a:lnTo>
                  <a:lnTo>
                    <a:pt x="694" y="242"/>
                  </a:lnTo>
                  <a:lnTo>
                    <a:pt x="679" y="253"/>
                  </a:lnTo>
                  <a:lnTo>
                    <a:pt x="662" y="265"/>
                  </a:lnTo>
                  <a:lnTo>
                    <a:pt x="643" y="278"/>
                  </a:lnTo>
                  <a:lnTo>
                    <a:pt x="621" y="291"/>
                  </a:lnTo>
                  <a:lnTo>
                    <a:pt x="597" y="303"/>
                  </a:lnTo>
                  <a:lnTo>
                    <a:pt x="570" y="317"/>
                  </a:lnTo>
                  <a:lnTo>
                    <a:pt x="540" y="330"/>
                  </a:lnTo>
                  <a:lnTo>
                    <a:pt x="508" y="343"/>
                  </a:lnTo>
                  <a:lnTo>
                    <a:pt x="472" y="356"/>
                  </a:lnTo>
                  <a:lnTo>
                    <a:pt x="454" y="344"/>
                  </a:lnTo>
                  <a:close/>
                </a:path>
              </a:pathLst>
            </a:custGeom>
            <a:solidFill>
              <a:srgbClr val="000000">
                <a:alpha val="100000"/>
              </a:srgbClr>
            </a:solidFill>
            <a:ln w="9525">
              <a:noFill/>
            </a:ln>
          </p:spPr>
          <p:txBody>
            <a:bodyPr/>
            <a:p>
              <a:endParaRPr lang="zh-CN" altLang="en-US"/>
            </a:p>
          </p:txBody>
        </p:sp>
        <p:sp>
          <p:nvSpPr>
            <p:cNvPr id="98402" name="Freeform 213"/>
            <p:cNvSpPr/>
            <p:nvPr/>
          </p:nvSpPr>
          <p:spPr>
            <a:xfrm>
              <a:off x="5997" y="14727"/>
              <a:ext cx="1095" cy="319"/>
            </a:xfrm>
            <a:custGeom>
              <a:avLst/>
              <a:gdLst>
                <a:gd name="txL" fmla="*/ 0 w 1095"/>
                <a:gd name="txT" fmla="*/ 0 h 319"/>
                <a:gd name="txR" fmla="*/ 1095 w 1095"/>
                <a:gd name="txB" fmla="*/ 319 h 319"/>
              </a:gdLst>
              <a:ahLst/>
              <a:cxnLst>
                <a:cxn ang="0">
                  <a:pos x="0" y="0"/>
                </a:cxn>
                <a:cxn ang="0">
                  <a:pos x="1071" y="319"/>
                </a:cxn>
                <a:cxn ang="0">
                  <a:pos x="1095" y="319"/>
                </a:cxn>
                <a:cxn ang="0">
                  <a:pos x="33" y="0"/>
                </a:cxn>
                <a:cxn ang="0">
                  <a:pos x="0" y="0"/>
                </a:cxn>
              </a:cxnLst>
              <a:rect l="txL" t="txT" r="txR" b="txB"/>
              <a:pathLst>
                <a:path w="1095" h="319">
                  <a:moveTo>
                    <a:pt x="0" y="0"/>
                  </a:moveTo>
                  <a:lnTo>
                    <a:pt x="1071" y="319"/>
                  </a:lnTo>
                  <a:lnTo>
                    <a:pt x="1095" y="319"/>
                  </a:lnTo>
                  <a:lnTo>
                    <a:pt x="33" y="0"/>
                  </a:lnTo>
                  <a:lnTo>
                    <a:pt x="0" y="0"/>
                  </a:lnTo>
                  <a:close/>
                </a:path>
              </a:pathLst>
            </a:custGeom>
            <a:solidFill>
              <a:srgbClr val="000000">
                <a:alpha val="100000"/>
              </a:srgbClr>
            </a:solidFill>
            <a:ln w="9525">
              <a:noFill/>
            </a:ln>
          </p:spPr>
          <p:txBody>
            <a:bodyPr/>
            <a:p>
              <a:endParaRPr lang="zh-CN" altLang="en-US"/>
            </a:p>
          </p:txBody>
        </p:sp>
        <p:sp>
          <p:nvSpPr>
            <p:cNvPr id="98403" name="Freeform 214"/>
            <p:cNvSpPr/>
            <p:nvPr/>
          </p:nvSpPr>
          <p:spPr>
            <a:xfrm>
              <a:off x="6181" y="14684"/>
              <a:ext cx="1082" cy="285"/>
            </a:xfrm>
            <a:custGeom>
              <a:avLst/>
              <a:gdLst>
                <a:gd name="txL" fmla="*/ 0 w 1082"/>
                <a:gd name="txT" fmla="*/ 0 h 285"/>
                <a:gd name="txR" fmla="*/ 1082 w 1082"/>
                <a:gd name="txB" fmla="*/ 285 h 285"/>
              </a:gdLst>
              <a:ahLst/>
              <a:cxnLst>
                <a:cxn ang="0">
                  <a:pos x="0" y="1"/>
                </a:cxn>
                <a:cxn ang="0">
                  <a:pos x="1058" y="285"/>
                </a:cxn>
                <a:cxn ang="0">
                  <a:pos x="1082" y="284"/>
                </a:cxn>
                <a:cxn ang="0">
                  <a:pos x="33" y="0"/>
                </a:cxn>
                <a:cxn ang="0">
                  <a:pos x="0" y="1"/>
                </a:cxn>
              </a:cxnLst>
              <a:rect l="txL" t="txT" r="txR" b="txB"/>
              <a:pathLst>
                <a:path w="1082" h="285">
                  <a:moveTo>
                    <a:pt x="0" y="1"/>
                  </a:moveTo>
                  <a:lnTo>
                    <a:pt x="1058" y="285"/>
                  </a:lnTo>
                  <a:lnTo>
                    <a:pt x="1082" y="284"/>
                  </a:lnTo>
                  <a:lnTo>
                    <a:pt x="33" y="0"/>
                  </a:lnTo>
                  <a:lnTo>
                    <a:pt x="0" y="1"/>
                  </a:lnTo>
                  <a:close/>
                </a:path>
              </a:pathLst>
            </a:custGeom>
            <a:solidFill>
              <a:srgbClr val="000000">
                <a:alpha val="100000"/>
              </a:srgbClr>
            </a:solidFill>
            <a:ln w="9525">
              <a:noFill/>
            </a:ln>
          </p:spPr>
          <p:txBody>
            <a:bodyPr/>
            <a:p>
              <a:endParaRPr lang="zh-CN" altLang="en-US"/>
            </a:p>
          </p:txBody>
        </p:sp>
        <p:sp>
          <p:nvSpPr>
            <p:cNvPr id="98404" name="Freeform 215"/>
            <p:cNvSpPr/>
            <p:nvPr/>
          </p:nvSpPr>
          <p:spPr>
            <a:xfrm>
              <a:off x="6093" y="14699"/>
              <a:ext cx="1087" cy="315"/>
            </a:xfrm>
            <a:custGeom>
              <a:avLst/>
              <a:gdLst>
                <a:gd name="txL" fmla="*/ 0 w 1087"/>
                <a:gd name="txT" fmla="*/ 0 h 315"/>
                <a:gd name="txR" fmla="*/ 1087 w 1087"/>
                <a:gd name="txB" fmla="*/ 315 h 315"/>
              </a:gdLst>
              <a:ahLst/>
              <a:cxnLst>
                <a:cxn ang="0">
                  <a:pos x="0" y="0"/>
                </a:cxn>
                <a:cxn ang="0">
                  <a:pos x="1066" y="315"/>
                </a:cxn>
                <a:cxn ang="0">
                  <a:pos x="1087" y="308"/>
                </a:cxn>
                <a:cxn ang="0">
                  <a:pos x="31" y="0"/>
                </a:cxn>
                <a:cxn ang="0">
                  <a:pos x="0" y="0"/>
                </a:cxn>
              </a:cxnLst>
              <a:rect l="txL" t="txT" r="txR" b="txB"/>
              <a:pathLst>
                <a:path w="1087" h="315">
                  <a:moveTo>
                    <a:pt x="0" y="0"/>
                  </a:moveTo>
                  <a:lnTo>
                    <a:pt x="1066" y="315"/>
                  </a:lnTo>
                  <a:lnTo>
                    <a:pt x="1087" y="308"/>
                  </a:lnTo>
                  <a:lnTo>
                    <a:pt x="31" y="0"/>
                  </a:lnTo>
                  <a:lnTo>
                    <a:pt x="0" y="0"/>
                  </a:lnTo>
                  <a:close/>
                </a:path>
              </a:pathLst>
            </a:custGeom>
            <a:solidFill>
              <a:srgbClr val="000000">
                <a:alpha val="100000"/>
              </a:srgbClr>
            </a:solidFill>
            <a:ln w="9525">
              <a:noFill/>
            </a:ln>
          </p:spPr>
          <p:txBody>
            <a:bodyPr/>
            <a:p>
              <a:endParaRPr lang="zh-CN" altLang="en-US"/>
            </a:p>
          </p:txBody>
        </p:sp>
      </p:grpSp>
      <p:grpSp>
        <p:nvGrpSpPr>
          <p:cNvPr id="98339" name="Group 216"/>
          <p:cNvGrpSpPr/>
          <p:nvPr/>
        </p:nvGrpSpPr>
        <p:grpSpPr>
          <a:xfrm>
            <a:off x="7573963" y="2759075"/>
            <a:ext cx="650875" cy="906463"/>
            <a:chOff x="12762" y="10336"/>
            <a:chExt cx="1027" cy="1700"/>
          </a:xfrm>
        </p:grpSpPr>
        <p:sp>
          <p:nvSpPr>
            <p:cNvPr id="98360" name="Rectangle 217"/>
            <p:cNvSpPr/>
            <p:nvPr/>
          </p:nvSpPr>
          <p:spPr>
            <a:xfrm>
              <a:off x="12824" y="10394"/>
              <a:ext cx="965" cy="1642"/>
            </a:xfrm>
            <a:prstGeom prst="rect">
              <a:avLst/>
            </a:prstGeom>
            <a:solidFill>
              <a:srgbClr val="969696"/>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98361" name="Rectangle 218"/>
            <p:cNvSpPr/>
            <p:nvPr/>
          </p:nvSpPr>
          <p:spPr>
            <a:xfrm>
              <a:off x="12766" y="10336"/>
              <a:ext cx="965" cy="1642"/>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98362" name="Line 219"/>
            <p:cNvSpPr/>
            <p:nvPr/>
          </p:nvSpPr>
          <p:spPr>
            <a:xfrm>
              <a:off x="12766" y="10682"/>
              <a:ext cx="965" cy="2"/>
            </a:xfrm>
            <a:prstGeom prst="line">
              <a:avLst/>
            </a:prstGeom>
            <a:ln w="9525" cap="flat" cmpd="sng">
              <a:solidFill>
                <a:srgbClr val="000000"/>
              </a:solidFill>
              <a:prstDash val="solid"/>
              <a:headEnd type="none" w="med" len="med"/>
              <a:tailEnd type="none" w="med" len="med"/>
            </a:ln>
          </p:spPr>
        </p:sp>
        <p:sp>
          <p:nvSpPr>
            <p:cNvPr id="98363" name="Line 220"/>
            <p:cNvSpPr/>
            <p:nvPr/>
          </p:nvSpPr>
          <p:spPr>
            <a:xfrm>
              <a:off x="12780" y="11042"/>
              <a:ext cx="980" cy="1"/>
            </a:xfrm>
            <a:prstGeom prst="line">
              <a:avLst/>
            </a:prstGeom>
            <a:ln w="9525" cap="flat" cmpd="sng">
              <a:solidFill>
                <a:srgbClr val="000000"/>
              </a:solidFill>
              <a:prstDash val="solid"/>
              <a:headEnd type="none" w="med" len="med"/>
              <a:tailEnd type="none" w="med" len="med"/>
            </a:ln>
          </p:spPr>
        </p:sp>
        <p:sp>
          <p:nvSpPr>
            <p:cNvPr id="98364" name="Line 221"/>
            <p:cNvSpPr/>
            <p:nvPr/>
          </p:nvSpPr>
          <p:spPr>
            <a:xfrm>
              <a:off x="12764" y="11374"/>
              <a:ext cx="980" cy="1"/>
            </a:xfrm>
            <a:prstGeom prst="line">
              <a:avLst/>
            </a:prstGeom>
            <a:ln w="9525" cap="flat" cmpd="sng">
              <a:solidFill>
                <a:srgbClr val="000000"/>
              </a:solidFill>
              <a:prstDash val="solid"/>
              <a:headEnd type="none" w="med" len="med"/>
              <a:tailEnd type="none" w="med" len="med"/>
            </a:ln>
          </p:spPr>
        </p:sp>
        <p:sp>
          <p:nvSpPr>
            <p:cNvPr id="98365" name="Line 222"/>
            <p:cNvSpPr/>
            <p:nvPr/>
          </p:nvSpPr>
          <p:spPr>
            <a:xfrm>
              <a:off x="12762" y="11675"/>
              <a:ext cx="967" cy="2"/>
            </a:xfrm>
            <a:prstGeom prst="line">
              <a:avLst/>
            </a:prstGeom>
            <a:ln w="9525" cap="flat" cmpd="sng">
              <a:solidFill>
                <a:srgbClr val="000000"/>
              </a:solidFill>
              <a:prstDash val="solid"/>
              <a:headEnd type="none" w="med" len="med"/>
              <a:tailEnd type="none" w="med" len="med"/>
            </a:ln>
          </p:spPr>
        </p:sp>
      </p:grpSp>
      <p:sp>
        <p:nvSpPr>
          <p:cNvPr id="98340" name="Oval 223"/>
          <p:cNvSpPr/>
          <p:nvPr/>
        </p:nvSpPr>
        <p:spPr>
          <a:xfrm>
            <a:off x="4795838" y="1693863"/>
            <a:ext cx="92075" cy="90487"/>
          </a:xfrm>
          <a:prstGeom prst="ellipse">
            <a:avLst/>
          </a:prstGeom>
          <a:solidFill>
            <a:srgbClr val="FF0000"/>
          </a:solidFill>
          <a:ln w="9525" cap="flat" cmpd="sng">
            <a:solidFill>
              <a:srgbClr val="FF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98341" name="Oval 224"/>
          <p:cNvSpPr/>
          <p:nvPr/>
        </p:nvSpPr>
        <p:spPr>
          <a:xfrm>
            <a:off x="3852863" y="2570163"/>
            <a:ext cx="92075" cy="90487"/>
          </a:xfrm>
          <a:prstGeom prst="ellipse">
            <a:avLst/>
          </a:prstGeom>
          <a:solidFill>
            <a:srgbClr val="FF0000"/>
          </a:solidFill>
          <a:ln w="9525" cap="flat" cmpd="sng">
            <a:solidFill>
              <a:srgbClr val="FF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98342" name="Line 225"/>
          <p:cNvSpPr/>
          <p:nvPr/>
        </p:nvSpPr>
        <p:spPr>
          <a:xfrm flipH="1">
            <a:off x="4910138" y="1598613"/>
            <a:ext cx="295275" cy="104775"/>
          </a:xfrm>
          <a:prstGeom prst="line">
            <a:avLst/>
          </a:prstGeom>
          <a:ln w="9525" cap="flat" cmpd="sng">
            <a:solidFill>
              <a:srgbClr val="000000"/>
            </a:solidFill>
            <a:prstDash val="solid"/>
            <a:headEnd type="none" w="med" len="med"/>
            <a:tailEnd type="triangle" w="med" len="med"/>
          </a:ln>
        </p:spPr>
      </p:sp>
      <p:sp>
        <p:nvSpPr>
          <p:cNvPr id="98343" name="Text Box 226"/>
          <p:cNvSpPr txBox="1"/>
          <p:nvPr/>
        </p:nvSpPr>
        <p:spPr>
          <a:xfrm>
            <a:off x="7777163" y="1331913"/>
            <a:ext cx="481012" cy="366712"/>
          </a:xfrm>
          <a:prstGeom prst="rect">
            <a:avLst/>
          </a:prstGeom>
          <a:noFill/>
          <a:ln w="9525">
            <a:noFill/>
          </a:ln>
        </p:spPr>
        <p:txBody>
          <a:bodyPr/>
          <a:p>
            <a:pPr algn="l" eaLnBrk="1" hangingPunct="1"/>
            <a:r>
              <a:rPr lang="en-US" altLang="zh-CN" sz="1400" dirty="0">
                <a:solidFill>
                  <a:srgbClr val="FF0000"/>
                </a:solidFill>
                <a:latin typeface="Symbol" panose="05050102010706020507" pitchFamily="18" charset="2"/>
              </a:rPr>
              <a:t>l</a:t>
            </a:r>
            <a:r>
              <a:rPr lang="en-US" altLang="zh-CN" sz="1400" baseline="-25000" dirty="0">
                <a:solidFill>
                  <a:srgbClr val="FF0000"/>
                </a:solidFill>
                <a:latin typeface="Arial" panose="020B0604020202020204" pitchFamily="34" charset="0"/>
              </a:rPr>
              <a:t>out</a:t>
            </a:r>
            <a:endParaRPr lang="en-US" altLang="zh-CN" sz="1400" dirty="0">
              <a:solidFill>
                <a:schemeClr val="tx2"/>
              </a:solidFill>
              <a:latin typeface="Comic Sans MS" panose="030F0702030302020204" pitchFamily="66" charset="0"/>
            </a:endParaRPr>
          </a:p>
        </p:txBody>
      </p:sp>
      <p:sp>
        <p:nvSpPr>
          <p:cNvPr id="98344" name="Line 227"/>
          <p:cNvSpPr/>
          <p:nvPr/>
        </p:nvSpPr>
        <p:spPr>
          <a:xfrm>
            <a:off x="7967663" y="1617663"/>
            <a:ext cx="200025" cy="219075"/>
          </a:xfrm>
          <a:prstGeom prst="line">
            <a:avLst/>
          </a:prstGeom>
          <a:ln w="9525" cap="flat" cmpd="sng">
            <a:solidFill>
              <a:srgbClr val="000000"/>
            </a:solidFill>
            <a:prstDash val="solid"/>
            <a:headEnd type="none" w="med" len="med"/>
            <a:tailEnd type="triangle" w="med" len="med"/>
          </a:ln>
        </p:spPr>
      </p:sp>
      <p:sp>
        <p:nvSpPr>
          <p:cNvPr id="98345" name="Line 228"/>
          <p:cNvSpPr/>
          <p:nvPr/>
        </p:nvSpPr>
        <p:spPr>
          <a:xfrm flipH="1">
            <a:off x="6424613" y="2532063"/>
            <a:ext cx="333375" cy="323850"/>
          </a:xfrm>
          <a:prstGeom prst="line">
            <a:avLst/>
          </a:prstGeom>
          <a:ln w="9525" cap="flat" cmpd="sng">
            <a:solidFill>
              <a:srgbClr val="000000"/>
            </a:solidFill>
            <a:prstDash val="solid"/>
            <a:headEnd type="none" w="med" len="med"/>
            <a:tailEnd type="triangle" w="med" len="med"/>
          </a:ln>
        </p:spPr>
      </p:sp>
      <p:grpSp>
        <p:nvGrpSpPr>
          <p:cNvPr id="98346" name="Group 229"/>
          <p:cNvGrpSpPr/>
          <p:nvPr/>
        </p:nvGrpSpPr>
        <p:grpSpPr>
          <a:xfrm>
            <a:off x="5995988" y="2922588"/>
            <a:ext cx="673100" cy="266700"/>
            <a:chOff x="10808" y="10250"/>
            <a:chExt cx="1018" cy="403"/>
          </a:xfrm>
        </p:grpSpPr>
        <p:sp>
          <p:nvSpPr>
            <p:cNvPr id="98349" name="Rectangle 230"/>
            <p:cNvSpPr/>
            <p:nvPr/>
          </p:nvSpPr>
          <p:spPr>
            <a:xfrm>
              <a:off x="10832" y="10250"/>
              <a:ext cx="994" cy="403"/>
            </a:xfrm>
            <a:prstGeom prst="rect">
              <a:avLst/>
            </a:prstGeom>
            <a:gradFill rotWithShape="1">
              <a:gsLst>
                <a:gs pos="0">
                  <a:srgbClr val="969696"/>
                </a:gs>
                <a:gs pos="100000">
                  <a:srgbClr val="FFFFFF"/>
                </a:gs>
              </a:gsLst>
              <a:lin ang="0" scaled="1"/>
              <a:tileRect/>
            </a:gradFill>
            <a:ln w="9525">
              <a:noFill/>
            </a:ln>
          </p:spPr>
          <p:txBody>
            <a:bodyPr/>
            <a:p>
              <a:endParaRPr lang="zh-CN" altLang="en-US" dirty="0">
                <a:latin typeface="Comic Sans MS" panose="030F0702030302020204" pitchFamily="66" charset="0"/>
              </a:endParaRPr>
            </a:p>
          </p:txBody>
        </p:sp>
        <p:sp>
          <p:nvSpPr>
            <p:cNvPr id="98350" name="Freeform 231"/>
            <p:cNvSpPr/>
            <p:nvPr/>
          </p:nvSpPr>
          <p:spPr>
            <a:xfrm>
              <a:off x="11198" y="10272"/>
              <a:ext cx="610" cy="374"/>
            </a:xfrm>
            <a:custGeom>
              <a:avLst/>
              <a:gdLst>
                <a:gd name="txL" fmla="*/ 0 w 855"/>
                <a:gd name="txT" fmla="*/ 0 h 390"/>
                <a:gd name="txR" fmla="*/ 855 w 855"/>
                <a:gd name="txB" fmla="*/ 390 h 390"/>
              </a:gdLst>
              <a:ahLst/>
              <a:cxnLst>
                <a:cxn ang="0">
                  <a:pos x="0" y="0"/>
                </a:cxn>
                <a:cxn ang="0">
                  <a:pos x="158" y="0"/>
                </a:cxn>
                <a:cxn ang="0">
                  <a:pos x="158" y="316"/>
                </a:cxn>
                <a:cxn ang="0">
                  <a:pos x="8" y="316"/>
                </a:cxn>
              </a:cxnLst>
              <a:rect l="txL" t="txT" r="txR" b="txB"/>
              <a:pathLst>
                <a:path w="855" h="390">
                  <a:moveTo>
                    <a:pt x="0" y="0"/>
                  </a:moveTo>
                  <a:lnTo>
                    <a:pt x="855" y="0"/>
                  </a:lnTo>
                  <a:lnTo>
                    <a:pt x="855" y="390"/>
                  </a:lnTo>
                  <a:lnTo>
                    <a:pt x="45" y="390"/>
                  </a:lnTo>
                </a:path>
              </a:pathLst>
            </a:custGeom>
            <a:noFill/>
            <a:ln w="9525" cap="flat" cmpd="sng">
              <a:solidFill>
                <a:srgbClr val="000000">
                  <a:alpha val="100000"/>
                </a:srgbClr>
              </a:solidFill>
              <a:prstDash val="solid"/>
              <a:round/>
              <a:headEnd type="none" w="med" len="med"/>
              <a:tailEnd type="none" w="med" len="med"/>
            </a:ln>
          </p:spPr>
          <p:txBody>
            <a:bodyPr/>
            <a:p>
              <a:endParaRPr lang="zh-CN" altLang="en-US"/>
            </a:p>
          </p:txBody>
        </p:sp>
        <p:sp>
          <p:nvSpPr>
            <p:cNvPr id="98351" name="Line 232"/>
            <p:cNvSpPr/>
            <p:nvPr/>
          </p:nvSpPr>
          <p:spPr>
            <a:xfrm>
              <a:off x="10808" y="10272"/>
              <a:ext cx="390" cy="1"/>
            </a:xfrm>
            <a:prstGeom prst="line">
              <a:avLst/>
            </a:prstGeom>
            <a:ln w="9525" cap="flat" cmpd="sng">
              <a:solidFill>
                <a:srgbClr val="000000"/>
              </a:solidFill>
              <a:prstDash val="dash"/>
              <a:headEnd type="none" w="med" len="med"/>
              <a:tailEnd type="none" w="med" len="med"/>
            </a:ln>
          </p:spPr>
        </p:sp>
        <p:sp>
          <p:nvSpPr>
            <p:cNvPr id="98352" name="Line 233"/>
            <p:cNvSpPr/>
            <p:nvPr/>
          </p:nvSpPr>
          <p:spPr>
            <a:xfrm>
              <a:off x="10830" y="10646"/>
              <a:ext cx="387" cy="2"/>
            </a:xfrm>
            <a:prstGeom prst="line">
              <a:avLst/>
            </a:prstGeom>
            <a:ln w="9525" cap="flat" cmpd="sng">
              <a:solidFill>
                <a:srgbClr val="000000"/>
              </a:solidFill>
              <a:prstDash val="dash"/>
              <a:headEnd type="none" w="med" len="med"/>
              <a:tailEnd type="none" w="med" len="med"/>
            </a:ln>
          </p:spPr>
        </p:sp>
        <p:sp>
          <p:nvSpPr>
            <p:cNvPr id="98353" name="Line 234"/>
            <p:cNvSpPr/>
            <p:nvPr/>
          </p:nvSpPr>
          <p:spPr>
            <a:xfrm>
              <a:off x="11744" y="10329"/>
              <a:ext cx="1" cy="231"/>
            </a:xfrm>
            <a:prstGeom prst="line">
              <a:avLst/>
            </a:prstGeom>
            <a:ln w="9525" cap="flat" cmpd="sng">
              <a:solidFill>
                <a:srgbClr val="000000"/>
              </a:solidFill>
              <a:prstDash val="solid"/>
              <a:headEnd type="none" w="med" len="med"/>
              <a:tailEnd type="none" w="med" len="med"/>
            </a:ln>
          </p:spPr>
        </p:sp>
        <p:sp>
          <p:nvSpPr>
            <p:cNvPr id="98354" name="Line 235"/>
            <p:cNvSpPr/>
            <p:nvPr/>
          </p:nvSpPr>
          <p:spPr>
            <a:xfrm>
              <a:off x="11679" y="10329"/>
              <a:ext cx="1" cy="231"/>
            </a:xfrm>
            <a:prstGeom prst="line">
              <a:avLst/>
            </a:prstGeom>
            <a:ln w="9525" cap="flat" cmpd="sng">
              <a:solidFill>
                <a:srgbClr val="000000"/>
              </a:solidFill>
              <a:prstDash val="solid"/>
              <a:headEnd type="none" w="med" len="med"/>
              <a:tailEnd type="none" w="med" len="med"/>
            </a:ln>
          </p:spPr>
        </p:sp>
        <p:sp>
          <p:nvSpPr>
            <p:cNvPr id="98355" name="Line 236"/>
            <p:cNvSpPr/>
            <p:nvPr/>
          </p:nvSpPr>
          <p:spPr>
            <a:xfrm>
              <a:off x="11614" y="10329"/>
              <a:ext cx="1" cy="231"/>
            </a:xfrm>
            <a:prstGeom prst="line">
              <a:avLst/>
            </a:prstGeom>
            <a:ln w="9525" cap="flat" cmpd="sng">
              <a:solidFill>
                <a:srgbClr val="000000"/>
              </a:solidFill>
              <a:prstDash val="solid"/>
              <a:headEnd type="none" w="med" len="med"/>
              <a:tailEnd type="none" w="med" len="med"/>
            </a:ln>
          </p:spPr>
        </p:sp>
        <p:sp>
          <p:nvSpPr>
            <p:cNvPr id="98356" name="Line 237"/>
            <p:cNvSpPr/>
            <p:nvPr/>
          </p:nvSpPr>
          <p:spPr>
            <a:xfrm>
              <a:off x="11549" y="10322"/>
              <a:ext cx="1" cy="231"/>
            </a:xfrm>
            <a:prstGeom prst="line">
              <a:avLst/>
            </a:prstGeom>
            <a:ln w="9525" cap="flat" cmpd="sng">
              <a:solidFill>
                <a:srgbClr val="000000"/>
              </a:solidFill>
              <a:prstDash val="solid"/>
              <a:headEnd type="none" w="med" len="med"/>
              <a:tailEnd type="none" w="med" len="med"/>
            </a:ln>
          </p:spPr>
        </p:sp>
        <p:sp>
          <p:nvSpPr>
            <p:cNvPr id="98357" name="Line 238"/>
            <p:cNvSpPr/>
            <p:nvPr/>
          </p:nvSpPr>
          <p:spPr>
            <a:xfrm>
              <a:off x="11484" y="10322"/>
              <a:ext cx="2" cy="231"/>
            </a:xfrm>
            <a:prstGeom prst="line">
              <a:avLst/>
            </a:prstGeom>
            <a:ln w="9525" cap="flat" cmpd="sng">
              <a:solidFill>
                <a:srgbClr val="000000"/>
              </a:solidFill>
              <a:prstDash val="solid"/>
              <a:headEnd type="none" w="med" len="med"/>
              <a:tailEnd type="none" w="med" len="med"/>
            </a:ln>
          </p:spPr>
        </p:sp>
        <p:sp>
          <p:nvSpPr>
            <p:cNvPr id="98358" name="Line 239"/>
            <p:cNvSpPr/>
            <p:nvPr/>
          </p:nvSpPr>
          <p:spPr>
            <a:xfrm>
              <a:off x="11418" y="10322"/>
              <a:ext cx="3" cy="231"/>
            </a:xfrm>
            <a:prstGeom prst="line">
              <a:avLst/>
            </a:prstGeom>
            <a:ln w="9525" cap="flat" cmpd="sng">
              <a:solidFill>
                <a:srgbClr val="000000"/>
              </a:solidFill>
              <a:prstDash val="solid"/>
              <a:headEnd type="none" w="med" len="med"/>
              <a:tailEnd type="none" w="med" len="med"/>
            </a:ln>
          </p:spPr>
        </p:sp>
        <p:sp>
          <p:nvSpPr>
            <p:cNvPr id="98359" name="Line 240"/>
            <p:cNvSpPr/>
            <p:nvPr/>
          </p:nvSpPr>
          <p:spPr>
            <a:xfrm>
              <a:off x="10909" y="10452"/>
              <a:ext cx="417" cy="0"/>
            </a:xfrm>
            <a:prstGeom prst="line">
              <a:avLst/>
            </a:prstGeom>
            <a:ln w="38100" cap="flat" cmpd="sng">
              <a:solidFill>
                <a:srgbClr val="FFFFFF"/>
              </a:solidFill>
              <a:prstDash val="sysDot"/>
              <a:headEnd type="none" w="med" len="med"/>
              <a:tailEnd type="none" w="med" len="med"/>
            </a:ln>
          </p:spPr>
        </p:sp>
      </p:grpSp>
      <p:sp>
        <p:nvSpPr>
          <p:cNvPr id="98347" name="Freeform 241"/>
          <p:cNvSpPr/>
          <p:nvPr/>
        </p:nvSpPr>
        <p:spPr>
          <a:xfrm>
            <a:off x="3900488" y="2646363"/>
            <a:ext cx="3952875" cy="952500"/>
          </a:xfrm>
          <a:custGeom>
            <a:avLst/>
            <a:gdLst>
              <a:gd name="txL" fmla="*/ 0 w 6225"/>
              <a:gd name="txT" fmla="*/ 0 h 1501"/>
              <a:gd name="txR" fmla="*/ 6225 w 6225"/>
              <a:gd name="txB" fmla="*/ 1501 h 1501"/>
            </a:gdLst>
            <a:ahLst/>
            <a:cxnLst>
              <a:cxn ang="0">
                <a:pos x="0"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ap="flat" cmpd="sng">
            <a:solidFill>
              <a:srgbClr val="FF0000">
                <a:alpha val="100000"/>
              </a:srgbClr>
            </a:solidFill>
            <a:prstDash val="solid"/>
            <a:round/>
            <a:headEnd type="none" w="med" len="med"/>
            <a:tailEnd type="triangle" w="med" len="med"/>
          </a:ln>
        </p:spPr>
        <p:txBody>
          <a:bodyPr/>
          <a:p>
            <a:endParaRPr lang="zh-CN" altLang="en-US"/>
          </a:p>
        </p:txBody>
      </p:sp>
      <p:sp>
        <p:nvSpPr>
          <p:cNvPr id="98348" name="Freeform 242"/>
          <p:cNvSpPr/>
          <p:nvPr/>
        </p:nvSpPr>
        <p:spPr>
          <a:xfrm>
            <a:off x="4843463" y="1741488"/>
            <a:ext cx="3429000" cy="1276350"/>
          </a:xfrm>
          <a:custGeom>
            <a:avLst/>
            <a:gdLst>
              <a:gd name="txL" fmla="*/ 0 w 5400"/>
              <a:gd name="txT" fmla="*/ 0 h 2010"/>
              <a:gd name="txR" fmla="*/ 5400 w 5400"/>
              <a:gd name="txB" fmla="*/ 2010 h 2010"/>
            </a:gdLst>
            <a:ahLst/>
            <a:cxnLst>
              <a:cxn ang="0">
                <a:pos x="0"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400" h="2010">
                <a:moveTo>
                  <a:pt x="0" y="0"/>
                </a:moveTo>
                <a:lnTo>
                  <a:pt x="0" y="1485"/>
                </a:lnTo>
                <a:lnTo>
                  <a:pt x="1005" y="1500"/>
                </a:lnTo>
                <a:lnTo>
                  <a:pt x="540" y="2010"/>
                </a:lnTo>
                <a:lnTo>
                  <a:pt x="3615" y="2010"/>
                </a:lnTo>
                <a:lnTo>
                  <a:pt x="4350" y="1275"/>
                </a:lnTo>
                <a:lnTo>
                  <a:pt x="5400" y="1290"/>
                </a:lnTo>
                <a:lnTo>
                  <a:pt x="5400" y="120"/>
                </a:lnTo>
              </a:path>
            </a:pathLst>
          </a:custGeom>
          <a:noFill/>
          <a:ln w="38100" cap="flat" cmpd="sng">
            <a:solidFill>
              <a:srgbClr val="FF0000">
                <a:alpha val="100000"/>
              </a:srgbClr>
            </a:solidFill>
            <a:prstDash val="solid"/>
            <a:round/>
            <a:headEnd type="none" w="med" len="med"/>
            <a:tailEnd type="triangle" w="med" len="med"/>
          </a:ln>
        </p:spPr>
        <p:txBody>
          <a:bodyPr/>
          <a:p>
            <a:endParaRPr lang="zh-CN" altLang="en-US"/>
          </a:p>
        </p:txBody>
      </p:sp>
      <p:sp>
        <p:nvSpPr>
          <p:cNvPr id="3" name="文本框 2"/>
          <p:cNvSpPr txBox="1"/>
          <p:nvPr/>
        </p:nvSpPr>
        <p:spPr>
          <a:xfrm>
            <a:off x="4801235" y="3233335"/>
            <a:ext cx="3048000" cy="368300"/>
          </a:xfrm>
          <a:prstGeom prst="rect">
            <a:avLst/>
          </a:prstGeom>
        </p:spPr>
        <p:txBody>
          <a:bodyPr>
            <a:sp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共享链路容量：</a:t>
            </a:r>
            <a:r>
              <a:rPr lang="en-US" altLang="zh-CN" sz="1800">
                <a:latin typeface="Arial" panose="020B0604020202020204" pitchFamily="34" charset="0"/>
                <a:ea typeface="微软雅黑" panose="020B0503020204020204" charset="-122"/>
              </a:rPr>
              <a:t>R</a:t>
            </a:r>
            <a:endParaRPr lang="en-US" altLang="zh-CN" sz="1800">
              <a:latin typeface="Arial" panose="020B0604020202020204" pitchFamily="34" charset="0"/>
              <a:ea typeface="微软雅黑" panose="020B0503020204020204" charset="-122"/>
            </a:endParaRPr>
          </a:p>
        </p:txBody>
      </p:sp>
      <p:sp>
        <p:nvSpPr>
          <p:cNvPr id="4" name="文本框 3"/>
          <p:cNvSpPr txBox="1"/>
          <p:nvPr/>
        </p:nvSpPr>
        <p:spPr>
          <a:xfrm>
            <a:off x="4963160" y="5842000"/>
            <a:ext cx="553085" cy="368300"/>
          </a:xfrm>
          <a:prstGeom prst="rect">
            <a:avLst/>
          </a:prstGeom>
          <a:solidFill>
            <a:schemeClr val="bg1"/>
          </a:solidFill>
        </p:spPr>
        <p:txBody>
          <a:bodyPr wrap="square" rtlCol="0" anchor="t">
            <a:spAutoFit/>
          </a:bodyPr>
          <a:p>
            <a:pPr algn="l"/>
            <a:r>
              <a:rPr lang="en-US" altLang="zh-CN" sz="1800">
                <a:latin typeface="Arial" panose="020B0604020202020204" pitchFamily="34" charset="0"/>
                <a:ea typeface="微软雅黑" panose="020B0503020204020204" charset="-122"/>
                <a:sym typeface="+mn-ea"/>
              </a:rPr>
              <a:t>R/2</a:t>
            </a:r>
            <a:endParaRPr lang="en-US" altLang="zh-CN" sz="1800">
              <a:latin typeface="Arial" panose="020B0604020202020204" pitchFamily="34" charset="0"/>
              <a:ea typeface="微软雅黑" panose="020B0503020204020204" charset="-122"/>
              <a:sym typeface="+mn-ea"/>
            </a:endParaRPr>
          </a:p>
        </p:txBody>
      </p:sp>
      <p:sp>
        <p:nvSpPr>
          <p:cNvPr id="5" name="文本框 4"/>
          <p:cNvSpPr txBox="1"/>
          <p:nvPr/>
        </p:nvSpPr>
        <p:spPr>
          <a:xfrm>
            <a:off x="1828800" y="5867400"/>
            <a:ext cx="553085" cy="368300"/>
          </a:xfrm>
          <a:prstGeom prst="rect">
            <a:avLst/>
          </a:prstGeom>
          <a:solidFill>
            <a:schemeClr val="bg1"/>
          </a:solidFill>
        </p:spPr>
        <p:txBody>
          <a:bodyPr wrap="square" rtlCol="0" anchor="t">
            <a:spAutoFit/>
          </a:bodyPr>
          <a:p>
            <a:pPr algn="l"/>
            <a:r>
              <a:rPr lang="en-US" altLang="zh-CN" sz="1800">
                <a:latin typeface="Arial" panose="020B0604020202020204" pitchFamily="34" charset="0"/>
                <a:ea typeface="微软雅黑" panose="020B0503020204020204" charset="-122"/>
                <a:sym typeface="+mn-ea"/>
              </a:rPr>
              <a:t>R/2</a:t>
            </a:r>
            <a:endParaRPr lang="en-US" altLang="zh-CN" sz="1800">
              <a:latin typeface="Arial" panose="020B0604020202020204" pitchFamily="34" charset="0"/>
              <a:ea typeface="微软雅黑" panose="020B0503020204020204" charset="-122"/>
              <a:sym typeface="+mn-ea"/>
            </a:endParaRPr>
          </a:p>
        </p:txBody>
      </p:sp>
      <p:sp>
        <p:nvSpPr>
          <p:cNvPr id="6" name="文本框 5"/>
          <p:cNvSpPr txBox="1"/>
          <p:nvPr/>
        </p:nvSpPr>
        <p:spPr>
          <a:xfrm>
            <a:off x="76200" y="4267200"/>
            <a:ext cx="553085" cy="368300"/>
          </a:xfrm>
          <a:prstGeom prst="rect">
            <a:avLst/>
          </a:prstGeom>
          <a:solidFill>
            <a:schemeClr val="bg1"/>
          </a:solidFill>
        </p:spPr>
        <p:txBody>
          <a:bodyPr wrap="square" rtlCol="0" anchor="t">
            <a:spAutoFit/>
          </a:bodyPr>
          <a:p>
            <a:pPr algn="l"/>
            <a:r>
              <a:rPr lang="en-US" altLang="zh-CN" sz="1800">
                <a:latin typeface="Arial" panose="020B0604020202020204" pitchFamily="34" charset="0"/>
                <a:ea typeface="微软雅黑" panose="020B0503020204020204" charset="-122"/>
                <a:sym typeface="+mn-ea"/>
              </a:rPr>
              <a:t>R/2</a:t>
            </a:r>
            <a:endParaRPr lang="en-US" altLang="zh-CN" sz="1800">
              <a:latin typeface="Arial" panose="020B0604020202020204" pitchFamily="34" charset="0"/>
              <a:ea typeface="微软雅黑" panose="020B0503020204020204" charset="-122"/>
              <a:sym typeface="+mn-e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8"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12643"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99332" name="Rectangle 2"/>
          <p:cNvSpPr>
            <a:spLocks noGrp="1"/>
          </p:cNvSpPr>
          <p:nvPr>
            <p:ph type="title"/>
          </p:nvPr>
        </p:nvSpPr>
        <p:spPr/>
        <p:txBody>
          <a:bodyPr vert="horz" wrap="square" lIns="91440" tIns="45720" rIns="91440" bIns="45720" anchor="ctr" anchorCtr="0"/>
          <a:p>
            <a:r>
              <a:rPr lang="zh-CN" altLang="en-US" dirty="0"/>
              <a:t>拥塞的原因与开销 </a:t>
            </a:r>
            <a:r>
              <a:rPr lang="en-US" altLang="zh-CN" dirty="0"/>
              <a:t>: </a:t>
            </a:r>
            <a:r>
              <a:rPr lang="zh-CN" altLang="en-US" dirty="0"/>
              <a:t>情况</a:t>
            </a:r>
            <a:r>
              <a:rPr lang="en-US" altLang="zh-CN" dirty="0"/>
              <a:t>2 </a:t>
            </a:r>
            <a:endParaRPr lang="en-US" altLang="zh-CN" dirty="0"/>
          </a:p>
        </p:txBody>
      </p:sp>
      <p:sp>
        <p:nvSpPr>
          <p:cNvPr id="99333" name="Rectangle 3"/>
          <p:cNvSpPr>
            <a:spLocks noGrp="1"/>
          </p:cNvSpPr>
          <p:nvPr>
            <p:ph sz="half" idx="1"/>
          </p:nvPr>
        </p:nvSpPr>
        <p:spPr>
          <a:xfrm>
            <a:off x="304800" y="1495425"/>
            <a:ext cx="6391275" cy="4648200"/>
          </a:xfrm>
        </p:spPr>
        <p:txBody>
          <a:bodyPr vert="horz" wrap="square" lIns="91440" tIns="45720" rIns="91440" bIns="45720" anchor="t" anchorCtr="0"/>
          <a:p>
            <a:pPr eaLnBrk="1">
              <a:buSzPct val="85000"/>
            </a:pPr>
            <a:r>
              <a:rPr lang="zh-CN" altLang="en-US" sz="2400" dirty="0">
                <a:latin typeface="+mn-lt"/>
                <a:ea typeface="+mn-ea"/>
                <a:cs typeface="+mn-cs"/>
              </a:rPr>
              <a:t>一个路由器，</a:t>
            </a:r>
            <a:r>
              <a:rPr lang="zh-CN" altLang="en-US" sz="2400" i="1" dirty="0">
                <a:solidFill>
                  <a:srgbClr val="0099FF"/>
                </a:solidFill>
                <a:latin typeface="+mn-lt"/>
                <a:ea typeface="+mn-ea"/>
                <a:cs typeface="+mn-cs"/>
              </a:rPr>
              <a:t>有限</a:t>
            </a:r>
            <a:r>
              <a:rPr lang="zh-CN" altLang="en-US" sz="2400" dirty="0">
                <a:latin typeface="+mn-lt"/>
                <a:ea typeface="+mn-ea"/>
                <a:cs typeface="+mn-cs"/>
              </a:rPr>
              <a:t>缓冲区 </a:t>
            </a:r>
            <a:endParaRPr lang="zh-CN" altLang="en-US" sz="2400" dirty="0">
              <a:latin typeface="+mn-lt"/>
              <a:ea typeface="+mn-ea"/>
              <a:cs typeface="+mn-cs"/>
            </a:endParaRPr>
          </a:p>
          <a:p>
            <a:pPr eaLnBrk="1">
              <a:buSzPct val="85000"/>
            </a:pPr>
            <a:r>
              <a:rPr lang="zh-CN" altLang="en-US" sz="2400" dirty="0">
                <a:latin typeface="+mn-lt"/>
                <a:ea typeface="+mn-ea"/>
                <a:cs typeface="+mn-cs"/>
              </a:rPr>
              <a:t>所以连接都是</a:t>
            </a:r>
            <a:r>
              <a:rPr lang="zh-CN" altLang="en-US" sz="2400" dirty="0">
                <a:solidFill>
                  <a:schemeClr val="accent2"/>
                </a:solidFill>
                <a:latin typeface="+mn-lt"/>
                <a:ea typeface="+mn-ea"/>
                <a:cs typeface="+mn-cs"/>
              </a:rPr>
              <a:t>可靠的</a:t>
            </a:r>
            <a:r>
              <a:rPr lang="zh-CN" altLang="en-US" sz="2400" dirty="0">
                <a:latin typeface="+mn-lt"/>
                <a:ea typeface="+mn-ea"/>
                <a:cs typeface="+mn-cs"/>
              </a:rPr>
              <a:t>，只要</a:t>
            </a:r>
            <a:r>
              <a:rPr lang="zh-CN" altLang="en-US" sz="2400" dirty="0">
                <a:solidFill>
                  <a:schemeClr val="accent2"/>
                </a:solidFill>
                <a:latin typeface="+mn-lt"/>
                <a:ea typeface="+mn-ea"/>
                <a:cs typeface="+mn-cs"/>
              </a:rPr>
              <a:t>有丢包就会重传</a:t>
            </a:r>
            <a:r>
              <a:rPr lang="zh-CN" altLang="en-US" sz="2400" dirty="0">
                <a:latin typeface="+mn-lt"/>
                <a:ea typeface="+mn-ea"/>
                <a:cs typeface="+mn-cs"/>
              </a:rPr>
              <a:t>丢失的数据分组</a:t>
            </a:r>
            <a:endParaRPr lang="zh-CN" altLang="en-US" sz="2400" dirty="0">
              <a:latin typeface="+mn-lt"/>
              <a:ea typeface="+mn-ea"/>
              <a:cs typeface="+mn-cs"/>
            </a:endParaRPr>
          </a:p>
          <a:p>
            <a:pPr eaLnBrk="1">
              <a:buSzPct val="85000"/>
            </a:pPr>
            <a:endParaRPr lang="zh-CN" altLang="en-US" sz="2400" b="1" dirty="0">
              <a:latin typeface="+mn-lt"/>
              <a:ea typeface="+mn-ea"/>
              <a:cs typeface="+mn-cs"/>
            </a:endParaRPr>
          </a:p>
        </p:txBody>
      </p:sp>
      <p:sp>
        <p:nvSpPr>
          <p:cNvPr id="99334" name="Oval 4"/>
          <p:cNvSpPr/>
          <p:nvPr/>
        </p:nvSpPr>
        <p:spPr>
          <a:xfrm>
            <a:off x="3795713" y="5014913"/>
            <a:ext cx="1304925" cy="303212"/>
          </a:xfrm>
          <a:prstGeom prst="ellipse">
            <a:avLst/>
          </a:prstGeom>
          <a:solidFill>
            <a:srgbClr val="C0C0C0"/>
          </a:solidFill>
          <a:ln w="12700" cap="flat" cmpd="sng">
            <a:solidFill>
              <a:srgbClr val="808080"/>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99335" name="Line 5"/>
          <p:cNvSpPr/>
          <p:nvPr/>
        </p:nvSpPr>
        <p:spPr>
          <a:xfrm>
            <a:off x="3795713" y="4991100"/>
            <a:ext cx="0" cy="187325"/>
          </a:xfrm>
          <a:prstGeom prst="line">
            <a:avLst/>
          </a:prstGeom>
          <a:ln w="12700" cap="flat" cmpd="sng">
            <a:solidFill>
              <a:srgbClr val="000000"/>
            </a:solidFill>
            <a:prstDash val="solid"/>
            <a:headEnd type="none" w="med" len="med"/>
            <a:tailEnd type="none" w="med" len="med"/>
          </a:ln>
        </p:spPr>
      </p:sp>
      <p:sp>
        <p:nvSpPr>
          <p:cNvPr id="99336" name="Line 6"/>
          <p:cNvSpPr/>
          <p:nvPr/>
        </p:nvSpPr>
        <p:spPr>
          <a:xfrm>
            <a:off x="5100638" y="4991100"/>
            <a:ext cx="0" cy="187325"/>
          </a:xfrm>
          <a:prstGeom prst="line">
            <a:avLst/>
          </a:prstGeom>
          <a:ln w="12700" cap="flat" cmpd="sng">
            <a:solidFill>
              <a:srgbClr val="808080"/>
            </a:solidFill>
            <a:prstDash val="solid"/>
            <a:headEnd type="none" w="med" len="med"/>
            <a:tailEnd type="none" w="med" len="med"/>
          </a:ln>
        </p:spPr>
      </p:sp>
      <p:sp>
        <p:nvSpPr>
          <p:cNvPr id="99337" name="Rectangle 7"/>
          <p:cNvSpPr/>
          <p:nvPr/>
        </p:nvSpPr>
        <p:spPr>
          <a:xfrm>
            <a:off x="3795713" y="4991100"/>
            <a:ext cx="309562" cy="184150"/>
          </a:xfrm>
          <a:prstGeom prst="rect">
            <a:avLst/>
          </a:prstGeom>
          <a:solidFill>
            <a:srgbClr val="C0C0C0"/>
          </a:solidFill>
          <a:ln w="12700">
            <a:noFill/>
          </a:ln>
        </p:spPr>
        <p:txBody>
          <a:bodyPr anchor="ctr" anchorCtr="0"/>
          <a:p>
            <a:pPr eaLnBrk="1" hangingPunct="1"/>
            <a:endParaRPr lang="zh-CN" altLang="en-US" sz="2000" dirty="0">
              <a:solidFill>
                <a:schemeClr val="tx2"/>
              </a:solidFill>
              <a:latin typeface="Comic Sans MS" panose="030F0702030302020204" pitchFamily="66" charset="0"/>
            </a:endParaRPr>
          </a:p>
        </p:txBody>
      </p:sp>
      <p:sp>
        <p:nvSpPr>
          <p:cNvPr id="99338" name="Rectangle 8"/>
          <p:cNvSpPr/>
          <p:nvPr/>
        </p:nvSpPr>
        <p:spPr>
          <a:xfrm>
            <a:off x="4705350" y="4978400"/>
            <a:ext cx="395288" cy="184150"/>
          </a:xfrm>
          <a:prstGeom prst="rect">
            <a:avLst/>
          </a:prstGeom>
          <a:solidFill>
            <a:srgbClr val="C0C0C0"/>
          </a:solidFill>
          <a:ln w="12700">
            <a:noFill/>
          </a:ln>
        </p:spPr>
        <p:txBody>
          <a:bodyPr anchor="ctr" anchorCtr="0"/>
          <a:p>
            <a:pPr eaLnBrk="1" hangingPunct="1"/>
            <a:endParaRPr lang="zh-CN" altLang="en-US" sz="2000" dirty="0">
              <a:solidFill>
                <a:schemeClr val="tx2"/>
              </a:solidFill>
              <a:latin typeface="Comic Sans MS" panose="030F0702030302020204" pitchFamily="66" charset="0"/>
            </a:endParaRPr>
          </a:p>
        </p:txBody>
      </p:sp>
      <p:sp>
        <p:nvSpPr>
          <p:cNvPr id="99339" name="Oval 9"/>
          <p:cNvSpPr/>
          <p:nvPr/>
        </p:nvSpPr>
        <p:spPr>
          <a:xfrm>
            <a:off x="3781425" y="4773613"/>
            <a:ext cx="1306513" cy="352425"/>
          </a:xfrm>
          <a:prstGeom prst="ellipse">
            <a:avLst/>
          </a:prstGeom>
          <a:solidFill>
            <a:srgbClr val="C0C0C0"/>
          </a:solidFill>
          <a:ln w="12700" cap="flat" cmpd="sng">
            <a:solidFill>
              <a:srgbClr val="808080"/>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99340" name="Group 10"/>
          <p:cNvGrpSpPr/>
          <p:nvPr/>
        </p:nvGrpSpPr>
        <p:grpSpPr>
          <a:xfrm>
            <a:off x="4097338" y="4849813"/>
            <a:ext cx="647700" cy="206375"/>
            <a:chOff x="2848" y="848"/>
            <a:chExt cx="140" cy="98"/>
          </a:xfrm>
        </p:grpSpPr>
        <p:sp>
          <p:nvSpPr>
            <p:cNvPr id="99565" name="Line 11"/>
            <p:cNvSpPr/>
            <p:nvPr/>
          </p:nvSpPr>
          <p:spPr>
            <a:xfrm flipV="1">
              <a:off x="2848" y="848"/>
              <a:ext cx="50" cy="2"/>
            </a:xfrm>
            <a:prstGeom prst="line">
              <a:avLst/>
            </a:prstGeom>
            <a:ln w="28575" cap="flat" cmpd="sng">
              <a:solidFill>
                <a:srgbClr val="808080"/>
              </a:solidFill>
              <a:prstDash val="solid"/>
              <a:headEnd type="none" w="med" len="med"/>
              <a:tailEnd type="none" w="med" len="med"/>
            </a:ln>
          </p:spPr>
        </p:sp>
        <p:sp>
          <p:nvSpPr>
            <p:cNvPr id="99566" name="Line 12"/>
            <p:cNvSpPr/>
            <p:nvPr/>
          </p:nvSpPr>
          <p:spPr>
            <a:xfrm>
              <a:off x="2944" y="946"/>
              <a:ext cx="44" cy="0"/>
            </a:xfrm>
            <a:prstGeom prst="line">
              <a:avLst/>
            </a:prstGeom>
            <a:ln w="28575" cap="flat" cmpd="sng">
              <a:solidFill>
                <a:srgbClr val="808080"/>
              </a:solidFill>
              <a:prstDash val="solid"/>
              <a:headEnd type="none" w="med" len="med"/>
              <a:tailEnd type="none" w="med" len="med"/>
            </a:ln>
          </p:spPr>
        </p:sp>
        <p:sp>
          <p:nvSpPr>
            <p:cNvPr id="99567" name="Line 13"/>
            <p:cNvSpPr/>
            <p:nvPr/>
          </p:nvSpPr>
          <p:spPr>
            <a:xfrm>
              <a:off x="2894" y="850"/>
              <a:ext cx="52" cy="96"/>
            </a:xfrm>
            <a:prstGeom prst="line">
              <a:avLst/>
            </a:prstGeom>
            <a:ln w="28575" cap="flat" cmpd="sng">
              <a:solidFill>
                <a:srgbClr val="808080"/>
              </a:solidFill>
              <a:prstDash val="solid"/>
              <a:headEnd type="none" w="med" len="med"/>
              <a:tailEnd type="none" w="med" len="med"/>
            </a:ln>
          </p:spPr>
        </p:sp>
      </p:grpSp>
      <p:grpSp>
        <p:nvGrpSpPr>
          <p:cNvPr id="99341" name="Group 14"/>
          <p:cNvGrpSpPr/>
          <p:nvPr/>
        </p:nvGrpSpPr>
        <p:grpSpPr>
          <a:xfrm flipV="1">
            <a:off x="4097338" y="4848225"/>
            <a:ext cx="647700" cy="204788"/>
            <a:chOff x="2848" y="848"/>
            <a:chExt cx="140" cy="98"/>
          </a:xfrm>
        </p:grpSpPr>
        <p:sp>
          <p:nvSpPr>
            <p:cNvPr id="99562" name="Line 15"/>
            <p:cNvSpPr/>
            <p:nvPr/>
          </p:nvSpPr>
          <p:spPr>
            <a:xfrm flipV="1">
              <a:off x="2848" y="848"/>
              <a:ext cx="50" cy="2"/>
            </a:xfrm>
            <a:prstGeom prst="line">
              <a:avLst/>
            </a:prstGeom>
            <a:ln w="28575" cap="flat" cmpd="sng">
              <a:solidFill>
                <a:srgbClr val="969696"/>
              </a:solidFill>
              <a:prstDash val="solid"/>
              <a:headEnd type="none" w="med" len="med"/>
              <a:tailEnd type="none" w="med" len="med"/>
            </a:ln>
          </p:spPr>
        </p:sp>
        <p:sp>
          <p:nvSpPr>
            <p:cNvPr id="99563" name="Line 16"/>
            <p:cNvSpPr/>
            <p:nvPr/>
          </p:nvSpPr>
          <p:spPr>
            <a:xfrm>
              <a:off x="2944" y="946"/>
              <a:ext cx="44" cy="0"/>
            </a:xfrm>
            <a:prstGeom prst="line">
              <a:avLst/>
            </a:prstGeom>
            <a:ln w="28575" cap="flat" cmpd="sng">
              <a:solidFill>
                <a:srgbClr val="969696"/>
              </a:solidFill>
              <a:prstDash val="solid"/>
              <a:headEnd type="none" w="med" len="med"/>
              <a:tailEnd type="none" w="med" len="med"/>
            </a:ln>
          </p:spPr>
        </p:sp>
        <p:sp>
          <p:nvSpPr>
            <p:cNvPr id="99564" name="Line 17"/>
            <p:cNvSpPr/>
            <p:nvPr/>
          </p:nvSpPr>
          <p:spPr>
            <a:xfrm>
              <a:off x="2894" y="850"/>
              <a:ext cx="52" cy="96"/>
            </a:xfrm>
            <a:prstGeom prst="line">
              <a:avLst/>
            </a:prstGeom>
            <a:ln w="28575" cap="flat" cmpd="sng">
              <a:solidFill>
                <a:srgbClr val="969696"/>
              </a:solidFill>
              <a:prstDash val="solid"/>
              <a:headEnd type="none" w="med" len="med"/>
              <a:tailEnd type="none" w="med" len="med"/>
            </a:ln>
          </p:spPr>
        </p:sp>
      </p:grpSp>
      <p:sp>
        <p:nvSpPr>
          <p:cNvPr id="99342" name="Text Box 18"/>
          <p:cNvSpPr txBox="1"/>
          <p:nvPr/>
        </p:nvSpPr>
        <p:spPr>
          <a:xfrm>
            <a:off x="3746500" y="3989388"/>
            <a:ext cx="2136775" cy="509587"/>
          </a:xfrm>
          <a:prstGeom prst="rect">
            <a:avLst/>
          </a:prstGeom>
          <a:noFill/>
          <a:ln w="9525">
            <a:noFill/>
          </a:ln>
        </p:spPr>
        <p:txBody>
          <a:bodyPr/>
          <a:p>
            <a:pPr algn="l" eaLnBrk="1" hangingPunct="1"/>
            <a:r>
              <a:rPr lang="zh-CN" altLang="en-US" dirty="0">
                <a:latin typeface="Comic Sans MS" panose="030F0702030302020204" pitchFamily="66" charset="0"/>
              </a:rPr>
              <a:t>有限的共享式输出链路缓存</a:t>
            </a:r>
            <a:endParaRPr lang="en-US" altLang="zh-CN" dirty="0">
              <a:solidFill>
                <a:schemeClr val="tx2"/>
              </a:solidFill>
              <a:latin typeface="Arial" panose="020B0604020202020204" pitchFamily="34" charset="0"/>
            </a:endParaRPr>
          </a:p>
        </p:txBody>
      </p:sp>
      <p:sp>
        <p:nvSpPr>
          <p:cNvPr id="99343" name="Line 19"/>
          <p:cNvSpPr/>
          <p:nvPr/>
        </p:nvSpPr>
        <p:spPr>
          <a:xfrm flipH="1">
            <a:off x="2424113" y="4545013"/>
            <a:ext cx="1135062" cy="1117600"/>
          </a:xfrm>
          <a:prstGeom prst="line">
            <a:avLst/>
          </a:prstGeom>
          <a:ln w="9525" cap="flat" cmpd="sng">
            <a:solidFill>
              <a:srgbClr val="000000"/>
            </a:solidFill>
            <a:prstDash val="solid"/>
            <a:headEnd type="none" w="med" len="med"/>
            <a:tailEnd type="none" w="med" len="med"/>
          </a:ln>
        </p:spPr>
      </p:sp>
      <p:sp>
        <p:nvSpPr>
          <p:cNvPr id="99344" name="Line 20"/>
          <p:cNvSpPr/>
          <p:nvPr/>
        </p:nvSpPr>
        <p:spPr>
          <a:xfrm flipH="1">
            <a:off x="3021013" y="4545013"/>
            <a:ext cx="538162" cy="1587"/>
          </a:xfrm>
          <a:prstGeom prst="line">
            <a:avLst/>
          </a:prstGeom>
          <a:ln w="9525" cap="flat" cmpd="sng">
            <a:solidFill>
              <a:srgbClr val="000000"/>
            </a:solidFill>
            <a:prstDash val="solid"/>
            <a:headEnd type="none" w="med" len="med"/>
            <a:tailEnd type="none" w="med" len="med"/>
          </a:ln>
        </p:spPr>
      </p:sp>
      <p:grpSp>
        <p:nvGrpSpPr>
          <p:cNvPr id="99345" name="Group 21"/>
          <p:cNvGrpSpPr/>
          <p:nvPr/>
        </p:nvGrpSpPr>
        <p:grpSpPr>
          <a:xfrm>
            <a:off x="2073275" y="3602038"/>
            <a:ext cx="1203325" cy="1162050"/>
            <a:chOff x="5850" y="13487"/>
            <a:chExt cx="2023" cy="1840"/>
          </a:xfrm>
        </p:grpSpPr>
        <p:sp>
          <p:nvSpPr>
            <p:cNvPr id="99523" name="Freeform 22"/>
            <p:cNvSpPr/>
            <p:nvPr/>
          </p:nvSpPr>
          <p:spPr>
            <a:xfrm>
              <a:off x="5850" y="13632"/>
              <a:ext cx="2023" cy="1695"/>
            </a:xfrm>
            <a:custGeom>
              <a:avLst/>
              <a:gdLst>
                <a:gd name="txL" fmla="*/ 0 w 2023"/>
                <a:gd name="txT" fmla="*/ 0 h 1695"/>
                <a:gd name="txR" fmla="*/ 2023 w 2023"/>
                <a:gd name="txB" fmla="*/ 1695 h 1695"/>
              </a:gdLst>
              <a:ahLst/>
              <a:cxnLst>
                <a:cxn ang="0">
                  <a:pos x="570" y="121"/>
                </a:cxn>
                <a:cxn ang="0">
                  <a:pos x="575" y="120"/>
                </a:cxn>
                <a:cxn ang="0">
                  <a:pos x="586" y="116"/>
                </a:cxn>
                <a:cxn ang="0">
                  <a:pos x="607" y="108"/>
                </a:cxn>
                <a:cxn ang="0">
                  <a:pos x="636" y="101"/>
                </a:cxn>
                <a:cxn ang="0">
                  <a:pos x="672" y="90"/>
                </a:cxn>
                <a:cxn ang="0">
                  <a:pos x="718" y="79"/>
                </a:cxn>
                <a:cxn ang="0">
                  <a:pos x="771" y="67"/>
                </a:cxn>
                <a:cxn ang="0">
                  <a:pos x="834" y="55"/>
                </a:cxn>
                <a:cxn ang="0">
                  <a:pos x="904" y="43"/>
                </a:cxn>
                <a:cxn ang="0">
                  <a:pos x="982" y="33"/>
                </a:cxn>
                <a:cxn ang="0">
                  <a:pos x="1071" y="22"/>
                </a:cxn>
                <a:cxn ang="0">
                  <a:pos x="1166" y="13"/>
                </a:cxn>
                <a:cxn ang="0">
                  <a:pos x="1271" y="7"/>
                </a:cxn>
                <a:cxn ang="0">
                  <a:pos x="1384" y="1"/>
                </a:cxn>
                <a:cxn ang="0">
                  <a:pos x="1506" y="0"/>
                </a:cxn>
                <a:cxn ang="0">
                  <a:pos x="1636" y="1"/>
                </a:cxn>
                <a:cxn ang="0">
                  <a:pos x="1692" y="233"/>
                </a:cxn>
                <a:cxn ang="0">
                  <a:pos x="1713" y="243"/>
                </a:cxn>
                <a:cxn ang="0">
                  <a:pos x="1758" y="274"/>
                </a:cxn>
                <a:cxn ang="0">
                  <a:pos x="1806" y="329"/>
                </a:cxn>
                <a:cxn ang="0">
                  <a:pos x="1836" y="409"/>
                </a:cxn>
                <a:cxn ang="0">
                  <a:pos x="1955" y="948"/>
                </a:cxn>
                <a:cxn ang="0">
                  <a:pos x="2003" y="1171"/>
                </a:cxn>
                <a:cxn ang="0">
                  <a:pos x="2011" y="1188"/>
                </a:cxn>
                <a:cxn ang="0">
                  <a:pos x="2022" y="1231"/>
                </a:cxn>
                <a:cxn ang="0">
                  <a:pos x="2021" y="1297"/>
                </a:cxn>
                <a:cxn ang="0">
                  <a:pos x="1992" y="1380"/>
                </a:cxn>
                <a:cxn ang="0">
                  <a:pos x="0" y="1328"/>
                </a:cxn>
                <a:cxn ang="0">
                  <a:pos x="199" y="1223"/>
                </a:cxn>
                <a:cxn ang="0">
                  <a:pos x="200" y="232"/>
                </a:cxn>
                <a:cxn ang="0">
                  <a:pos x="210" y="226"/>
                </a:cxn>
                <a:cxn ang="0">
                  <a:pos x="230" y="214"/>
                </a:cxn>
                <a:cxn ang="0">
                  <a:pos x="259" y="201"/>
                </a:cxn>
                <a:cxn ang="0">
                  <a:pos x="297" y="189"/>
                </a:cxn>
                <a:cxn ang="0">
                  <a:pos x="344" y="183"/>
                </a:cxn>
                <a:cxn ang="0">
                  <a:pos x="399" y="181"/>
                </a:cxn>
                <a:cxn ang="0">
                  <a:pos x="464" y="191"/>
                </a:cxn>
                <a:cxn ang="0">
                  <a:pos x="548" y="225"/>
                </a:cxn>
              </a:cxnLst>
              <a:rect l="txL" t="txT" r="txR" b="txB"/>
              <a:pathLst>
                <a:path w="2023" h="1695">
                  <a:moveTo>
                    <a:pt x="548" y="225"/>
                  </a:moveTo>
                  <a:lnTo>
                    <a:pt x="570" y="121"/>
                  </a:lnTo>
                  <a:lnTo>
                    <a:pt x="571" y="121"/>
                  </a:lnTo>
                  <a:lnTo>
                    <a:pt x="575" y="120"/>
                  </a:lnTo>
                  <a:lnTo>
                    <a:pt x="580" y="118"/>
                  </a:lnTo>
                  <a:lnTo>
                    <a:pt x="586" y="116"/>
                  </a:lnTo>
                  <a:lnTo>
                    <a:pt x="596" y="112"/>
                  </a:lnTo>
                  <a:lnTo>
                    <a:pt x="607" y="108"/>
                  </a:lnTo>
                  <a:lnTo>
                    <a:pt x="620" y="105"/>
                  </a:lnTo>
                  <a:lnTo>
                    <a:pt x="636" y="101"/>
                  </a:lnTo>
                  <a:lnTo>
                    <a:pt x="653" y="95"/>
                  </a:lnTo>
                  <a:lnTo>
                    <a:pt x="672" y="90"/>
                  </a:lnTo>
                  <a:lnTo>
                    <a:pt x="694" y="84"/>
                  </a:lnTo>
                  <a:lnTo>
                    <a:pt x="718" y="79"/>
                  </a:lnTo>
                  <a:lnTo>
                    <a:pt x="743" y="74"/>
                  </a:lnTo>
                  <a:lnTo>
                    <a:pt x="771" y="67"/>
                  </a:lnTo>
                  <a:lnTo>
                    <a:pt x="802" y="61"/>
                  </a:lnTo>
                  <a:lnTo>
                    <a:pt x="834" y="55"/>
                  </a:lnTo>
                  <a:lnTo>
                    <a:pt x="867" y="49"/>
                  </a:lnTo>
                  <a:lnTo>
                    <a:pt x="904" y="43"/>
                  </a:lnTo>
                  <a:lnTo>
                    <a:pt x="943" y="38"/>
                  </a:lnTo>
                  <a:lnTo>
                    <a:pt x="982" y="33"/>
                  </a:lnTo>
                  <a:lnTo>
                    <a:pt x="1025" y="27"/>
                  </a:lnTo>
                  <a:lnTo>
                    <a:pt x="1071" y="22"/>
                  </a:lnTo>
                  <a:lnTo>
                    <a:pt x="1117" y="17"/>
                  </a:lnTo>
                  <a:lnTo>
                    <a:pt x="1166" y="13"/>
                  </a:lnTo>
                  <a:lnTo>
                    <a:pt x="1218" y="10"/>
                  </a:lnTo>
                  <a:lnTo>
                    <a:pt x="1271" y="7"/>
                  </a:lnTo>
                  <a:lnTo>
                    <a:pt x="1327" y="3"/>
                  </a:lnTo>
                  <a:lnTo>
                    <a:pt x="1384" y="1"/>
                  </a:lnTo>
                  <a:lnTo>
                    <a:pt x="1444" y="0"/>
                  </a:lnTo>
                  <a:lnTo>
                    <a:pt x="1506" y="0"/>
                  </a:lnTo>
                  <a:lnTo>
                    <a:pt x="1570" y="0"/>
                  </a:lnTo>
                  <a:lnTo>
                    <a:pt x="1636" y="1"/>
                  </a:lnTo>
                  <a:lnTo>
                    <a:pt x="1709" y="41"/>
                  </a:lnTo>
                  <a:lnTo>
                    <a:pt x="1692" y="233"/>
                  </a:lnTo>
                  <a:lnTo>
                    <a:pt x="1698" y="235"/>
                  </a:lnTo>
                  <a:lnTo>
                    <a:pt x="1713" y="243"/>
                  </a:lnTo>
                  <a:lnTo>
                    <a:pt x="1733" y="256"/>
                  </a:lnTo>
                  <a:lnTo>
                    <a:pt x="1758" y="274"/>
                  </a:lnTo>
                  <a:lnTo>
                    <a:pt x="1784" y="299"/>
                  </a:lnTo>
                  <a:lnTo>
                    <a:pt x="1806" y="329"/>
                  </a:lnTo>
                  <a:lnTo>
                    <a:pt x="1825" y="366"/>
                  </a:lnTo>
                  <a:lnTo>
                    <a:pt x="1836" y="409"/>
                  </a:lnTo>
                  <a:lnTo>
                    <a:pt x="1999" y="557"/>
                  </a:lnTo>
                  <a:lnTo>
                    <a:pt x="1955" y="948"/>
                  </a:lnTo>
                  <a:lnTo>
                    <a:pt x="1692" y="1080"/>
                  </a:lnTo>
                  <a:lnTo>
                    <a:pt x="2003" y="1171"/>
                  </a:lnTo>
                  <a:lnTo>
                    <a:pt x="2006" y="1176"/>
                  </a:lnTo>
                  <a:lnTo>
                    <a:pt x="2011" y="1188"/>
                  </a:lnTo>
                  <a:lnTo>
                    <a:pt x="2016" y="1206"/>
                  </a:lnTo>
                  <a:lnTo>
                    <a:pt x="2022" y="1231"/>
                  </a:lnTo>
                  <a:lnTo>
                    <a:pt x="2023" y="1261"/>
                  </a:lnTo>
                  <a:lnTo>
                    <a:pt x="2021" y="1297"/>
                  </a:lnTo>
                  <a:lnTo>
                    <a:pt x="2010" y="1337"/>
                  </a:lnTo>
                  <a:lnTo>
                    <a:pt x="1992" y="1380"/>
                  </a:lnTo>
                  <a:lnTo>
                    <a:pt x="1171" y="1695"/>
                  </a:lnTo>
                  <a:lnTo>
                    <a:pt x="0" y="1328"/>
                  </a:lnTo>
                  <a:lnTo>
                    <a:pt x="20" y="1285"/>
                  </a:lnTo>
                  <a:lnTo>
                    <a:pt x="199" y="1223"/>
                  </a:lnTo>
                  <a:lnTo>
                    <a:pt x="199" y="233"/>
                  </a:lnTo>
                  <a:lnTo>
                    <a:pt x="200" y="232"/>
                  </a:lnTo>
                  <a:lnTo>
                    <a:pt x="204" y="229"/>
                  </a:lnTo>
                  <a:lnTo>
                    <a:pt x="210" y="226"/>
                  </a:lnTo>
                  <a:lnTo>
                    <a:pt x="218" y="220"/>
                  </a:lnTo>
                  <a:lnTo>
                    <a:pt x="230" y="214"/>
                  </a:lnTo>
                  <a:lnTo>
                    <a:pt x="243" y="207"/>
                  </a:lnTo>
                  <a:lnTo>
                    <a:pt x="259" y="201"/>
                  </a:lnTo>
                  <a:lnTo>
                    <a:pt x="277" y="194"/>
                  </a:lnTo>
                  <a:lnTo>
                    <a:pt x="297" y="189"/>
                  </a:lnTo>
                  <a:lnTo>
                    <a:pt x="320" y="185"/>
                  </a:lnTo>
                  <a:lnTo>
                    <a:pt x="344" y="183"/>
                  </a:lnTo>
                  <a:lnTo>
                    <a:pt x="370" y="180"/>
                  </a:lnTo>
                  <a:lnTo>
                    <a:pt x="399" y="181"/>
                  </a:lnTo>
                  <a:lnTo>
                    <a:pt x="430" y="185"/>
                  </a:lnTo>
                  <a:lnTo>
                    <a:pt x="464" y="191"/>
                  </a:lnTo>
                  <a:lnTo>
                    <a:pt x="498" y="201"/>
                  </a:lnTo>
                  <a:lnTo>
                    <a:pt x="548" y="225"/>
                  </a:lnTo>
                  <a:close/>
                </a:path>
              </a:pathLst>
            </a:custGeom>
            <a:solidFill>
              <a:srgbClr val="969696">
                <a:alpha val="100000"/>
              </a:srgbClr>
            </a:solidFill>
            <a:ln w="9525">
              <a:noFill/>
            </a:ln>
          </p:spPr>
          <p:txBody>
            <a:bodyPr/>
            <a:p>
              <a:endParaRPr lang="zh-CN" altLang="en-US"/>
            </a:p>
          </p:txBody>
        </p:sp>
        <p:sp>
          <p:nvSpPr>
            <p:cNvPr id="99524" name="Freeform 23"/>
            <p:cNvSpPr/>
            <p:nvPr/>
          </p:nvSpPr>
          <p:spPr>
            <a:xfrm>
              <a:off x="6551" y="13597"/>
              <a:ext cx="650" cy="735"/>
            </a:xfrm>
            <a:custGeom>
              <a:avLst/>
              <a:gdLst>
                <a:gd name="txL" fmla="*/ 0 w 650"/>
                <a:gd name="txT" fmla="*/ 0 h 735"/>
                <a:gd name="txR" fmla="*/ 650 w 650"/>
                <a:gd name="txB" fmla="*/ 735 h 735"/>
              </a:gdLst>
              <a:ahLst/>
              <a:cxnLst>
                <a:cxn ang="0">
                  <a:pos x="645" y="27"/>
                </a:cxn>
                <a:cxn ang="0">
                  <a:pos x="642" y="26"/>
                </a:cxn>
                <a:cxn ang="0">
                  <a:pos x="631" y="23"/>
                </a:cxn>
                <a:cxn ang="0">
                  <a:pos x="615" y="19"/>
                </a:cxn>
                <a:cxn ang="0">
                  <a:pos x="592" y="15"/>
                </a:cxn>
                <a:cxn ang="0">
                  <a:pos x="565" y="10"/>
                </a:cxn>
                <a:cxn ang="0">
                  <a:pos x="533" y="6"/>
                </a:cxn>
                <a:cxn ang="0">
                  <a:pos x="496" y="3"/>
                </a:cxn>
                <a:cxn ang="0">
                  <a:pos x="456" y="1"/>
                </a:cxn>
                <a:cxn ang="0">
                  <a:pos x="411" y="0"/>
                </a:cxn>
                <a:cxn ang="0">
                  <a:pos x="364" y="2"/>
                </a:cxn>
                <a:cxn ang="0">
                  <a:pos x="315" y="6"/>
                </a:cxn>
                <a:cxn ang="0">
                  <a:pos x="262" y="15"/>
                </a:cxn>
                <a:cxn ang="0">
                  <a:pos x="209" y="26"/>
                </a:cxn>
                <a:cxn ang="0">
                  <a:pos x="154" y="42"/>
                </a:cxn>
                <a:cxn ang="0">
                  <a:pos x="98" y="61"/>
                </a:cxn>
                <a:cxn ang="0">
                  <a:pos x="42" y="87"/>
                </a:cxn>
                <a:cxn ang="0">
                  <a:pos x="38" y="101"/>
                </a:cxn>
                <a:cxn ang="0">
                  <a:pos x="28" y="141"/>
                </a:cxn>
                <a:cxn ang="0">
                  <a:pos x="17" y="203"/>
                </a:cxn>
                <a:cxn ang="0">
                  <a:pos x="6" y="283"/>
                </a:cxn>
                <a:cxn ang="0">
                  <a:pos x="0" y="378"/>
                </a:cxn>
                <a:cxn ang="0">
                  <a:pos x="5" y="484"/>
                </a:cxn>
                <a:cxn ang="0">
                  <a:pos x="21" y="599"/>
                </a:cxn>
                <a:cxn ang="0">
                  <a:pos x="54" y="716"/>
                </a:cxn>
                <a:cxn ang="0">
                  <a:pos x="58" y="716"/>
                </a:cxn>
                <a:cxn ang="0">
                  <a:pos x="66" y="715"/>
                </a:cxn>
                <a:cxn ang="0">
                  <a:pos x="80" y="713"/>
                </a:cxn>
                <a:cxn ang="0">
                  <a:pos x="99" y="712"/>
                </a:cxn>
                <a:cxn ang="0">
                  <a:pos x="124" y="710"/>
                </a:cxn>
                <a:cxn ang="0">
                  <a:pos x="153" y="708"/>
                </a:cxn>
                <a:cxn ang="0">
                  <a:pos x="188" y="707"/>
                </a:cxn>
                <a:cxn ang="0">
                  <a:pos x="225" y="706"/>
                </a:cxn>
                <a:cxn ang="0">
                  <a:pos x="267" y="705"/>
                </a:cxn>
                <a:cxn ang="0">
                  <a:pos x="313" y="706"/>
                </a:cxn>
                <a:cxn ang="0">
                  <a:pos x="362" y="707"/>
                </a:cxn>
                <a:cxn ang="0">
                  <a:pos x="415" y="709"/>
                </a:cxn>
                <a:cxn ang="0">
                  <a:pos x="470" y="713"/>
                </a:cxn>
                <a:cxn ang="0">
                  <a:pos x="528" y="719"/>
                </a:cxn>
                <a:cxn ang="0">
                  <a:pos x="588" y="726"/>
                </a:cxn>
                <a:cxn ang="0">
                  <a:pos x="650" y="735"/>
                </a:cxn>
                <a:cxn ang="0">
                  <a:pos x="647" y="713"/>
                </a:cxn>
                <a:cxn ang="0">
                  <a:pos x="641" y="655"/>
                </a:cxn>
                <a:cxn ang="0">
                  <a:pos x="631" y="568"/>
                </a:cxn>
                <a:cxn ang="0">
                  <a:pos x="623" y="462"/>
                </a:cxn>
                <a:cxn ang="0">
                  <a:pos x="618" y="345"/>
                </a:cxn>
                <a:cxn ang="0">
                  <a:pos x="618" y="229"/>
                </a:cxn>
                <a:cxn ang="0">
                  <a:pos x="627" y="119"/>
                </a:cxn>
                <a:cxn ang="0">
                  <a:pos x="645" y="27"/>
                </a:cxn>
              </a:cxnLst>
              <a:rect l="txL" t="txT" r="txR" b="txB"/>
              <a:pathLst>
                <a:path w="650" h="735">
                  <a:moveTo>
                    <a:pt x="645" y="27"/>
                  </a:moveTo>
                  <a:lnTo>
                    <a:pt x="642" y="26"/>
                  </a:lnTo>
                  <a:lnTo>
                    <a:pt x="631" y="23"/>
                  </a:lnTo>
                  <a:lnTo>
                    <a:pt x="615" y="19"/>
                  </a:lnTo>
                  <a:lnTo>
                    <a:pt x="592" y="15"/>
                  </a:lnTo>
                  <a:lnTo>
                    <a:pt x="565" y="10"/>
                  </a:lnTo>
                  <a:lnTo>
                    <a:pt x="533" y="6"/>
                  </a:lnTo>
                  <a:lnTo>
                    <a:pt x="496" y="3"/>
                  </a:lnTo>
                  <a:lnTo>
                    <a:pt x="456" y="1"/>
                  </a:lnTo>
                  <a:lnTo>
                    <a:pt x="411" y="0"/>
                  </a:lnTo>
                  <a:lnTo>
                    <a:pt x="364" y="2"/>
                  </a:lnTo>
                  <a:lnTo>
                    <a:pt x="315" y="6"/>
                  </a:lnTo>
                  <a:lnTo>
                    <a:pt x="262" y="15"/>
                  </a:lnTo>
                  <a:lnTo>
                    <a:pt x="209" y="26"/>
                  </a:lnTo>
                  <a:lnTo>
                    <a:pt x="154" y="42"/>
                  </a:lnTo>
                  <a:lnTo>
                    <a:pt x="98" y="61"/>
                  </a:lnTo>
                  <a:lnTo>
                    <a:pt x="42" y="87"/>
                  </a:lnTo>
                  <a:lnTo>
                    <a:pt x="38" y="101"/>
                  </a:lnTo>
                  <a:lnTo>
                    <a:pt x="28" y="141"/>
                  </a:lnTo>
                  <a:lnTo>
                    <a:pt x="17" y="203"/>
                  </a:lnTo>
                  <a:lnTo>
                    <a:pt x="6" y="283"/>
                  </a:lnTo>
                  <a:lnTo>
                    <a:pt x="0" y="378"/>
                  </a:lnTo>
                  <a:lnTo>
                    <a:pt x="5" y="484"/>
                  </a:lnTo>
                  <a:lnTo>
                    <a:pt x="21" y="599"/>
                  </a:lnTo>
                  <a:lnTo>
                    <a:pt x="54" y="716"/>
                  </a:lnTo>
                  <a:lnTo>
                    <a:pt x="58" y="716"/>
                  </a:lnTo>
                  <a:lnTo>
                    <a:pt x="66" y="715"/>
                  </a:lnTo>
                  <a:lnTo>
                    <a:pt x="80" y="713"/>
                  </a:lnTo>
                  <a:lnTo>
                    <a:pt x="99" y="712"/>
                  </a:lnTo>
                  <a:lnTo>
                    <a:pt x="124" y="710"/>
                  </a:lnTo>
                  <a:lnTo>
                    <a:pt x="153" y="708"/>
                  </a:lnTo>
                  <a:lnTo>
                    <a:pt x="188" y="707"/>
                  </a:lnTo>
                  <a:lnTo>
                    <a:pt x="225" y="706"/>
                  </a:lnTo>
                  <a:lnTo>
                    <a:pt x="267" y="705"/>
                  </a:lnTo>
                  <a:lnTo>
                    <a:pt x="313" y="706"/>
                  </a:lnTo>
                  <a:lnTo>
                    <a:pt x="362" y="707"/>
                  </a:lnTo>
                  <a:lnTo>
                    <a:pt x="415" y="709"/>
                  </a:lnTo>
                  <a:lnTo>
                    <a:pt x="470" y="713"/>
                  </a:lnTo>
                  <a:lnTo>
                    <a:pt x="528" y="719"/>
                  </a:lnTo>
                  <a:lnTo>
                    <a:pt x="588" y="726"/>
                  </a:lnTo>
                  <a:lnTo>
                    <a:pt x="650" y="735"/>
                  </a:lnTo>
                  <a:lnTo>
                    <a:pt x="647" y="713"/>
                  </a:lnTo>
                  <a:lnTo>
                    <a:pt x="641" y="655"/>
                  </a:lnTo>
                  <a:lnTo>
                    <a:pt x="631" y="568"/>
                  </a:lnTo>
                  <a:lnTo>
                    <a:pt x="623" y="462"/>
                  </a:lnTo>
                  <a:lnTo>
                    <a:pt x="618" y="345"/>
                  </a:lnTo>
                  <a:lnTo>
                    <a:pt x="618" y="229"/>
                  </a:lnTo>
                  <a:lnTo>
                    <a:pt x="627" y="119"/>
                  </a:lnTo>
                  <a:lnTo>
                    <a:pt x="645" y="27"/>
                  </a:lnTo>
                  <a:close/>
                </a:path>
              </a:pathLst>
            </a:custGeom>
            <a:solidFill>
              <a:srgbClr val="808080">
                <a:alpha val="100000"/>
              </a:srgbClr>
            </a:solidFill>
            <a:ln w="9525">
              <a:noFill/>
            </a:ln>
          </p:spPr>
          <p:txBody>
            <a:bodyPr/>
            <a:p>
              <a:endParaRPr lang="zh-CN" altLang="en-US"/>
            </a:p>
          </p:txBody>
        </p:sp>
        <p:sp>
          <p:nvSpPr>
            <p:cNvPr id="99525" name="Freeform 24"/>
            <p:cNvSpPr/>
            <p:nvPr/>
          </p:nvSpPr>
          <p:spPr>
            <a:xfrm>
              <a:off x="6623" y="13797"/>
              <a:ext cx="1071" cy="731"/>
            </a:xfrm>
            <a:custGeom>
              <a:avLst/>
              <a:gdLst>
                <a:gd name="txL" fmla="*/ 0 w 1071"/>
                <a:gd name="txT" fmla="*/ 0 h 731"/>
                <a:gd name="txR" fmla="*/ 1071 w 1071"/>
                <a:gd name="txB" fmla="*/ 731 h 731"/>
              </a:gdLst>
              <a:ahLst/>
              <a:cxnLst>
                <a:cxn ang="0">
                  <a:pos x="6" y="552"/>
                </a:cxn>
                <a:cxn ang="0">
                  <a:pos x="0" y="642"/>
                </a:cxn>
                <a:cxn ang="0">
                  <a:pos x="698" y="731"/>
                </a:cxn>
                <a:cxn ang="0">
                  <a:pos x="703" y="729"/>
                </a:cxn>
                <a:cxn ang="0">
                  <a:pos x="717" y="722"/>
                </a:cxn>
                <a:cxn ang="0">
                  <a:pos x="740" y="710"/>
                </a:cxn>
                <a:cxn ang="0">
                  <a:pos x="768" y="694"/>
                </a:cxn>
                <a:cxn ang="0">
                  <a:pos x="801" y="672"/>
                </a:cxn>
                <a:cxn ang="0">
                  <a:pos x="838" y="645"/>
                </a:cxn>
                <a:cxn ang="0">
                  <a:pos x="876" y="614"/>
                </a:cxn>
                <a:cxn ang="0">
                  <a:pos x="915" y="577"/>
                </a:cxn>
                <a:cxn ang="0">
                  <a:pos x="953" y="536"/>
                </a:cxn>
                <a:cxn ang="0">
                  <a:pos x="988" y="491"/>
                </a:cxn>
                <a:cxn ang="0">
                  <a:pos x="1018" y="439"/>
                </a:cxn>
                <a:cxn ang="0">
                  <a:pos x="1043" y="383"/>
                </a:cxn>
                <a:cxn ang="0">
                  <a:pos x="1061" y="322"/>
                </a:cxn>
                <a:cxn ang="0">
                  <a:pos x="1071" y="255"/>
                </a:cxn>
                <a:cxn ang="0">
                  <a:pos x="1070" y="185"/>
                </a:cxn>
                <a:cxn ang="0">
                  <a:pos x="1057" y="108"/>
                </a:cxn>
                <a:cxn ang="0">
                  <a:pos x="1055" y="104"/>
                </a:cxn>
                <a:cxn ang="0">
                  <a:pos x="1049" y="92"/>
                </a:cxn>
                <a:cxn ang="0">
                  <a:pos x="1037" y="76"/>
                </a:cxn>
                <a:cxn ang="0">
                  <a:pos x="1022" y="57"/>
                </a:cxn>
                <a:cxn ang="0">
                  <a:pos x="1002" y="37"/>
                </a:cxn>
                <a:cxn ang="0">
                  <a:pos x="979" y="20"/>
                </a:cxn>
                <a:cxn ang="0">
                  <a:pos x="951" y="7"/>
                </a:cxn>
                <a:cxn ang="0">
                  <a:pos x="919" y="0"/>
                </a:cxn>
                <a:cxn ang="0">
                  <a:pos x="924" y="12"/>
                </a:cxn>
                <a:cxn ang="0">
                  <a:pos x="934" y="44"/>
                </a:cxn>
                <a:cxn ang="0">
                  <a:pos x="947" y="94"/>
                </a:cxn>
                <a:cxn ang="0">
                  <a:pos x="958" y="159"/>
                </a:cxn>
                <a:cxn ang="0">
                  <a:pos x="961" y="238"/>
                </a:cxn>
                <a:cxn ang="0">
                  <a:pos x="953" y="324"/>
                </a:cxn>
                <a:cxn ang="0">
                  <a:pos x="928" y="418"/>
                </a:cxn>
                <a:cxn ang="0">
                  <a:pos x="884" y="516"/>
                </a:cxn>
                <a:cxn ang="0">
                  <a:pos x="883" y="518"/>
                </a:cxn>
                <a:cxn ang="0">
                  <a:pos x="879" y="521"/>
                </a:cxn>
                <a:cxn ang="0">
                  <a:pos x="872" y="526"/>
                </a:cxn>
                <a:cxn ang="0">
                  <a:pos x="862" y="534"/>
                </a:cxn>
                <a:cxn ang="0">
                  <a:pos x="851" y="541"/>
                </a:cxn>
                <a:cxn ang="0">
                  <a:pos x="837" y="550"/>
                </a:cxn>
                <a:cxn ang="0">
                  <a:pos x="819" y="559"/>
                </a:cxn>
                <a:cxn ang="0">
                  <a:pos x="800" y="567"/>
                </a:cxn>
                <a:cxn ang="0">
                  <a:pos x="778" y="575"/>
                </a:cxn>
                <a:cxn ang="0">
                  <a:pos x="754" y="582"/>
                </a:cxn>
                <a:cxn ang="0">
                  <a:pos x="727" y="588"/>
                </a:cxn>
                <a:cxn ang="0">
                  <a:pos x="697" y="592"/>
                </a:cxn>
                <a:cxn ang="0">
                  <a:pos x="666" y="593"/>
                </a:cxn>
                <a:cxn ang="0">
                  <a:pos x="631" y="592"/>
                </a:cxn>
                <a:cxn ang="0">
                  <a:pos x="593" y="589"/>
                </a:cxn>
                <a:cxn ang="0">
                  <a:pos x="555" y="581"/>
                </a:cxn>
                <a:cxn ang="0">
                  <a:pos x="555" y="677"/>
                </a:cxn>
                <a:cxn ang="0">
                  <a:pos x="24" y="623"/>
                </a:cxn>
                <a:cxn ang="0">
                  <a:pos x="6" y="552"/>
                </a:cxn>
              </a:cxnLst>
              <a:rect l="txL" t="txT" r="txR" b="txB"/>
              <a:pathLst>
                <a:path w="1071" h="731">
                  <a:moveTo>
                    <a:pt x="6" y="552"/>
                  </a:moveTo>
                  <a:lnTo>
                    <a:pt x="0" y="642"/>
                  </a:lnTo>
                  <a:lnTo>
                    <a:pt x="698" y="731"/>
                  </a:lnTo>
                  <a:lnTo>
                    <a:pt x="703" y="729"/>
                  </a:lnTo>
                  <a:lnTo>
                    <a:pt x="717" y="722"/>
                  </a:lnTo>
                  <a:lnTo>
                    <a:pt x="740" y="710"/>
                  </a:lnTo>
                  <a:lnTo>
                    <a:pt x="768" y="694"/>
                  </a:lnTo>
                  <a:lnTo>
                    <a:pt x="801" y="672"/>
                  </a:lnTo>
                  <a:lnTo>
                    <a:pt x="838" y="645"/>
                  </a:lnTo>
                  <a:lnTo>
                    <a:pt x="876" y="614"/>
                  </a:lnTo>
                  <a:lnTo>
                    <a:pt x="915" y="577"/>
                  </a:lnTo>
                  <a:lnTo>
                    <a:pt x="953" y="536"/>
                  </a:lnTo>
                  <a:lnTo>
                    <a:pt x="988" y="491"/>
                  </a:lnTo>
                  <a:lnTo>
                    <a:pt x="1018" y="439"/>
                  </a:lnTo>
                  <a:lnTo>
                    <a:pt x="1043" y="383"/>
                  </a:lnTo>
                  <a:lnTo>
                    <a:pt x="1061" y="322"/>
                  </a:lnTo>
                  <a:lnTo>
                    <a:pt x="1071" y="255"/>
                  </a:lnTo>
                  <a:lnTo>
                    <a:pt x="1070" y="185"/>
                  </a:lnTo>
                  <a:lnTo>
                    <a:pt x="1057" y="108"/>
                  </a:lnTo>
                  <a:lnTo>
                    <a:pt x="1055" y="104"/>
                  </a:lnTo>
                  <a:lnTo>
                    <a:pt x="1049" y="92"/>
                  </a:lnTo>
                  <a:lnTo>
                    <a:pt x="1037" y="76"/>
                  </a:lnTo>
                  <a:lnTo>
                    <a:pt x="1022" y="57"/>
                  </a:lnTo>
                  <a:lnTo>
                    <a:pt x="1002" y="37"/>
                  </a:lnTo>
                  <a:lnTo>
                    <a:pt x="979" y="20"/>
                  </a:lnTo>
                  <a:lnTo>
                    <a:pt x="951" y="7"/>
                  </a:lnTo>
                  <a:lnTo>
                    <a:pt x="919" y="0"/>
                  </a:lnTo>
                  <a:lnTo>
                    <a:pt x="924" y="12"/>
                  </a:lnTo>
                  <a:lnTo>
                    <a:pt x="934" y="44"/>
                  </a:lnTo>
                  <a:lnTo>
                    <a:pt x="947" y="94"/>
                  </a:lnTo>
                  <a:lnTo>
                    <a:pt x="958" y="159"/>
                  </a:lnTo>
                  <a:lnTo>
                    <a:pt x="961" y="238"/>
                  </a:lnTo>
                  <a:lnTo>
                    <a:pt x="953" y="324"/>
                  </a:lnTo>
                  <a:lnTo>
                    <a:pt x="928" y="418"/>
                  </a:lnTo>
                  <a:lnTo>
                    <a:pt x="884" y="516"/>
                  </a:lnTo>
                  <a:lnTo>
                    <a:pt x="883" y="518"/>
                  </a:lnTo>
                  <a:lnTo>
                    <a:pt x="879" y="521"/>
                  </a:lnTo>
                  <a:lnTo>
                    <a:pt x="872" y="526"/>
                  </a:lnTo>
                  <a:lnTo>
                    <a:pt x="862" y="534"/>
                  </a:lnTo>
                  <a:lnTo>
                    <a:pt x="851" y="541"/>
                  </a:lnTo>
                  <a:lnTo>
                    <a:pt x="837" y="550"/>
                  </a:lnTo>
                  <a:lnTo>
                    <a:pt x="819" y="559"/>
                  </a:lnTo>
                  <a:lnTo>
                    <a:pt x="800" y="567"/>
                  </a:lnTo>
                  <a:lnTo>
                    <a:pt x="778" y="575"/>
                  </a:lnTo>
                  <a:lnTo>
                    <a:pt x="754" y="582"/>
                  </a:lnTo>
                  <a:lnTo>
                    <a:pt x="727" y="588"/>
                  </a:lnTo>
                  <a:lnTo>
                    <a:pt x="697" y="592"/>
                  </a:lnTo>
                  <a:lnTo>
                    <a:pt x="666" y="593"/>
                  </a:lnTo>
                  <a:lnTo>
                    <a:pt x="631" y="592"/>
                  </a:lnTo>
                  <a:lnTo>
                    <a:pt x="593" y="589"/>
                  </a:lnTo>
                  <a:lnTo>
                    <a:pt x="555" y="581"/>
                  </a:lnTo>
                  <a:lnTo>
                    <a:pt x="555" y="677"/>
                  </a:lnTo>
                  <a:lnTo>
                    <a:pt x="24" y="623"/>
                  </a:lnTo>
                  <a:lnTo>
                    <a:pt x="6" y="552"/>
                  </a:lnTo>
                  <a:close/>
                </a:path>
              </a:pathLst>
            </a:custGeom>
            <a:solidFill>
              <a:srgbClr val="FFFFFF">
                <a:alpha val="100000"/>
              </a:srgbClr>
            </a:solidFill>
            <a:ln w="9525">
              <a:noFill/>
            </a:ln>
          </p:spPr>
          <p:txBody>
            <a:bodyPr/>
            <a:p>
              <a:endParaRPr lang="zh-CN" altLang="en-US"/>
            </a:p>
          </p:txBody>
        </p:sp>
        <p:sp>
          <p:nvSpPr>
            <p:cNvPr id="99526" name="Freeform 25"/>
            <p:cNvSpPr/>
            <p:nvPr/>
          </p:nvSpPr>
          <p:spPr>
            <a:xfrm>
              <a:off x="6486" y="14516"/>
              <a:ext cx="787" cy="253"/>
            </a:xfrm>
            <a:custGeom>
              <a:avLst/>
              <a:gdLst>
                <a:gd name="txL" fmla="*/ 0 w 787"/>
                <a:gd name="txT" fmla="*/ 0 h 253"/>
                <a:gd name="txR" fmla="*/ 787 w 787"/>
                <a:gd name="txB" fmla="*/ 253 h 253"/>
              </a:gdLst>
              <a:ahLst/>
              <a:cxnLst>
                <a:cxn ang="0">
                  <a:pos x="787" y="91"/>
                </a:cxn>
                <a:cxn ang="0">
                  <a:pos x="12" y="0"/>
                </a:cxn>
                <a:cxn ang="0">
                  <a:pos x="0" y="91"/>
                </a:cxn>
                <a:cxn ang="0">
                  <a:pos x="764" y="253"/>
                </a:cxn>
                <a:cxn ang="0">
                  <a:pos x="787" y="91"/>
                </a:cxn>
              </a:cxnLst>
              <a:rect l="txL" t="txT" r="txR" b="txB"/>
              <a:pathLst>
                <a:path w="787" h="253">
                  <a:moveTo>
                    <a:pt x="787" y="91"/>
                  </a:moveTo>
                  <a:lnTo>
                    <a:pt x="12" y="0"/>
                  </a:lnTo>
                  <a:lnTo>
                    <a:pt x="0" y="91"/>
                  </a:lnTo>
                  <a:lnTo>
                    <a:pt x="764" y="253"/>
                  </a:lnTo>
                  <a:lnTo>
                    <a:pt x="787" y="91"/>
                  </a:lnTo>
                  <a:close/>
                </a:path>
              </a:pathLst>
            </a:custGeom>
            <a:solidFill>
              <a:srgbClr val="808080">
                <a:alpha val="100000"/>
              </a:srgbClr>
            </a:solidFill>
            <a:ln w="9525">
              <a:noFill/>
            </a:ln>
          </p:spPr>
          <p:txBody>
            <a:bodyPr/>
            <a:p>
              <a:endParaRPr lang="zh-CN" altLang="en-US"/>
            </a:p>
          </p:txBody>
        </p:sp>
        <p:sp>
          <p:nvSpPr>
            <p:cNvPr id="99527" name="Freeform 26"/>
            <p:cNvSpPr/>
            <p:nvPr/>
          </p:nvSpPr>
          <p:spPr>
            <a:xfrm>
              <a:off x="6879" y="14597"/>
              <a:ext cx="336" cy="115"/>
            </a:xfrm>
            <a:custGeom>
              <a:avLst/>
              <a:gdLst>
                <a:gd name="txL" fmla="*/ 0 w 336"/>
                <a:gd name="txT" fmla="*/ 0 h 115"/>
                <a:gd name="txR" fmla="*/ 336 w 336"/>
                <a:gd name="txB" fmla="*/ 115 h 115"/>
              </a:gdLst>
              <a:ahLst/>
              <a:cxnLst>
                <a:cxn ang="0">
                  <a:pos x="336" y="50"/>
                </a:cxn>
                <a:cxn ang="0">
                  <a:pos x="4" y="0"/>
                </a:cxn>
                <a:cxn ang="0">
                  <a:pos x="0" y="48"/>
                </a:cxn>
                <a:cxn ang="0">
                  <a:pos x="327" y="115"/>
                </a:cxn>
                <a:cxn ang="0">
                  <a:pos x="336" y="50"/>
                </a:cxn>
              </a:cxnLst>
              <a:rect l="txL" t="txT" r="txR" b="txB"/>
              <a:pathLst>
                <a:path w="336" h="115">
                  <a:moveTo>
                    <a:pt x="336" y="50"/>
                  </a:moveTo>
                  <a:lnTo>
                    <a:pt x="4" y="0"/>
                  </a:lnTo>
                  <a:lnTo>
                    <a:pt x="0" y="48"/>
                  </a:lnTo>
                  <a:lnTo>
                    <a:pt x="327" y="115"/>
                  </a:lnTo>
                  <a:lnTo>
                    <a:pt x="336" y="50"/>
                  </a:lnTo>
                  <a:close/>
                </a:path>
              </a:pathLst>
            </a:custGeom>
            <a:solidFill>
              <a:srgbClr val="808080">
                <a:alpha val="100000"/>
              </a:srgbClr>
            </a:solidFill>
            <a:ln w="9525">
              <a:noFill/>
            </a:ln>
          </p:spPr>
          <p:txBody>
            <a:bodyPr/>
            <a:p>
              <a:endParaRPr lang="zh-CN" altLang="en-US"/>
            </a:p>
          </p:txBody>
        </p:sp>
        <p:sp>
          <p:nvSpPr>
            <p:cNvPr id="99528" name="Freeform 27"/>
            <p:cNvSpPr/>
            <p:nvPr/>
          </p:nvSpPr>
          <p:spPr>
            <a:xfrm>
              <a:off x="6536" y="14540"/>
              <a:ext cx="225" cy="85"/>
            </a:xfrm>
            <a:custGeom>
              <a:avLst/>
              <a:gdLst>
                <a:gd name="txL" fmla="*/ 0 w 225"/>
                <a:gd name="txT" fmla="*/ 0 h 85"/>
                <a:gd name="txR" fmla="*/ 225 w 225"/>
                <a:gd name="txB" fmla="*/ 85 h 85"/>
              </a:gdLst>
              <a:ahLst/>
              <a:cxnLst>
                <a:cxn ang="0">
                  <a:pos x="225" y="39"/>
                </a:cxn>
                <a:cxn ang="0">
                  <a:pos x="0" y="0"/>
                </a:cxn>
                <a:cxn ang="0">
                  <a:pos x="3" y="41"/>
                </a:cxn>
                <a:cxn ang="0">
                  <a:pos x="218" y="85"/>
                </a:cxn>
                <a:cxn ang="0">
                  <a:pos x="225" y="39"/>
                </a:cxn>
              </a:cxnLst>
              <a:rect l="txL" t="txT" r="txR" b="txB"/>
              <a:pathLst>
                <a:path w="225" h="85">
                  <a:moveTo>
                    <a:pt x="225" y="39"/>
                  </a:moveTo>
                  <a:lnTo>
                    <a:pt x="0" y="0"/>
                  </a:lnTo>
                  <a:lnTo>
                    <a:pt x="3" y="41"/>
                  </a:lnTo>
                  <a:lnTo>
                    <a:pt x="218" y="85"/>
                  </a:lnTo>
                  <a:lnTo>
                    <a:pt x="225" y="39"/>
                  </a:lnTo>
                  <a:close/>
                </a:path>
              </a:pathLst>
            </a:custGeom>
            <a:solidFill>
              <a:srgbClr val="808080">
                <a:alpha val="100000"/>
              </a:srgbClr>
            </a:solidFill>
            <a:ln w="9525">
              <a:noFill/>
            </a:ln>
          </p:spPr>
          <p:txBody>
            <a:bodyPr/>
            <a:p>
              <a:endParaRPr lang="zh-CN" altLang="en-US"/>
            </a:p>
          </p:txBody>
        </p:sp>
        <p:sp>
          <p:nvSpPr>
            <p:cNvPr id="99529" name="Freeform 28"/>
            <p:cNvSpPr/>
            <p:nvPr/>
          </p:nvSpPr>
          <p:spPr>
            <a:xfrm>
              <a:off x="5972" y="14624"/>
              <a:ext cx="1325" cy="439"/>
            </a:xfrm>
            <a:custGeom>
              <a:avLst/>
              <a:gdLst>
                <a:gd name="txL" fmla="*/ 0 w 1325"/>
                <a:gd name="txT" fmla="*/ 0 h 439"/>
                <a:gd name="txR" fmla="*/ 1325 w 1325"/>
                <a:gd name="txB" fmla="*/ 439 h 439"/>
              </a:gdLst>
              <a:ahLst/>
              <a:cxnLst>
                <a:cxn ang="0">
                  <a:pos x="0" y="132"/>
                </a:cxn>
                <a:cxn ang="0">
                  <a:pos x="3" y="132"/>
                </a:cxn>
                <a:cxn ang="0">
                  <a:pos x="10" y="130"/>
                </a:cxn>
                <a:cxn ang="0">
                  <a:pos x="24" y="128"/>
                </a:cxn>
                <a:cxn ang="0">
                  <a:pos x="42" y="125"/>
                </a:cxn>
                <a:cxn ang="0">
                  <a:pos x="62" y="121"/>
                </a:cxn>
                <a:cxn ang="0">
                  <a:pos x="86" y="116"/>
                </a:cxn>
                <a:cxn ang="0">
                  <a:pos x="113" y="109"/>
                </a:cxn>
                <a:cxn ang="0">
                  <a:pos x="141" y="102"/>
                </a:cxn>
                <a:cxn ang="0">
                  <a:pos x="170" y="94"/>
                </a:cxn>
                <a:cxn ang="0">
                  <a:pos x="199" y="85"/>
                </a:cxn>
                <a:cxn ang="0">
                  <a:pos x="228" y="74"/>
                </a:cxn>
                <a:cxn ang="0">
                  <a:pos x="257" y="62"/>
                </a:cxn>
                <a:cxn ang="0">
                  <a:pos x="285" y="48"/>
                </a:cxn>
                <a:cxn ang="0">
                  <a:pos x="309" y="34"/>
                </a:cxn>
                <a:cxn ang="0">
                  <a:pos x="333" y="18"/>
                </a:cxn>
                <a:cxn ang="0">
                  <a:pos x="352" y="0"/>
                </a:cxn>
                <a:cxn ang="0">
                  <a:pos x="1325" y="223"/>
                </a:cxn>
                <a:cxn ang="0">
                  <a:pos x="1323" y="225"/>
                </a:cxn>
                <a:cxn ang="0">
                  <a:pos x="1318" y="230"/>
                </a:cxn>
                <a:cxn ang="0">
                  <a:pos x="1309" y="239"/>
                </a:cxn>
                <a:cxn ang="0">
                  <a:pos x="1297" y="250"/>
                </a:cxn>
                <a:cxn ang="0">
                  <a:pos x="1282" y="263"/>
                </a:cxn>
                <a:cxn ang="0">
                  <a:pos x="1265" y="278"/>
                </a:cxn>
                <a:cxn ang="0">
                  <a:pos x="1247" y="295"/>
                </a:cxn>
                <a:cxn ang="0">
                  <a:pos x="1225" y="312"/>
                </a:cxn>
                <a:cxn ang="0">
                  <a:pos x="1202" y="331"/>
                </a:cxn>
                <a:cxn ang="0">
                  <a:pos x="1179" y="349"/>
                </a:cxn>
                <a:cxn ang="0">
                  <a:pos x="1154" y="367"/>
                </a:cxn>
                <a:cxn ang="0">
                  <a:pos x="1128" y="385"/>
                </a:cxn>
                <a:cxn ang="0">
                  <a:pos x="1102" y="401"/>
                </a:cxn>
                <a:cxn ang="0">
                  <a:pos x="1077" y="415"/>
                </a:cxn>
                <a:cxn ang="0">
                  <a:pos x="1051" y="428"/>
                </a:cxn>
                <a:cxn ang="0">
                  <a:pos x="1026" y="439"/>
                </a:cxn>
                <a:cxn ang="0">
                  <a:pos x="0" y="132"/>
                </a:cxn>
              </a:cxnLst>
              <a:rect l="txL" t="txT" r="txR" b="txB"/>
              <a:pathLst>
                <a:path w="1325" h="439">
                  <a:moveTo>
                    <a:pt x="0" y="132"/>
                  </a:moveTo>
                  <a:lnTo>
                    <a:pt x="3" y="132"/>
                  </a:lnTo>
                  <a:lnTo>
                    <a:pt x="10" y="130"/>
                  </a:lnTo>
                  <a:lnTo>
                    <a:pt x="24" y="128"/>
                  </a:lnTo>
                  <a:lnTo>
                    <a:pt x="42" y="125"/>
                  </a:lnTo>
                  <a:lnTo>
                    <a:pt x="62" y="121"/>
                  </a:lnTo>
                  <a:lnTo>
                    <a:pt x="86" y="116"/>
                  </a:lnTo>
                  <a:lnTo>
                    <a:pt x="113" y="109"/>
                  </a:lnTo>
                  <a:lnTo>
                    <a:pt x="141" y="102"/>
                  </a:lnTo>
                  <a:lnTo>
                    <a:pt x="170" y="94"/>
                  </a:lnTo>
                  <a:lnTo>
                    <a:pt x="199" y="85"/>
                  </a:lnTo>
                  <a:lnTo>
                    <a:pt x="228" y="74"/>
                  </a:lnTo>
                  <a:lnTo>
                    <a:pt x="257" y="62"/>
                  </a:lnTo>
                  <a:lnTo>
                    <a:pt x="285" y="48"/>
                  </a:lnTo>
                  <a:lnTo>
                    <a:pt x="309" y="34"/>
                  </a:lnTo>
                  <a:lnTo>
                    <a:pt x="333" y="18"/>
                  </a:lnTo>
                  <a:lnTo>
                    <a:pt x="352" y="0"/>
                  </a:lnTo>
                  <a:lnTo>
                    <a:pt x="1325" y="223"/>
                  </a:lnTo>
                  <a:lnTo>
                    <a:pt x="1323" y="225"/>
                  </a:lnTo>
                  <a:lnTo>
                    <a:pt x="1318" y="230"/>
                  </a:lnTo>
                  <a:lnTo>
                    <a:pt x="1309" y="239"/>
                  </a:lnTo>
                  <a:lnTo>
                    <a:pt x="1297" y="250"/>
                  </a:lnTo>
                  <a:lnTo>
                    <a:pt x="1282" y="263"/>
                  </a:lnTo>
                  <a:lnTo>
                    <a:pt x="1265" y="278"/>
                  </a:lnTo>
                  <a:lnTo>
                    <a:pt x="1247" y="295"/>
                  </a:lnTo>
                  <a:lnTo>
                    <a:pt x="1225" y="312"/>
                  </a:lnTo>
                  <a:lnTo>
                    <a:pt x="1202" y="331"/>
                  </a:lnTo>
                  <a:lnTo>
                    <a:pt x="1179" y="349"/>
                  </a:lnTo>
                  <a:lnTo>
                    <a:pt x="1154" y="367"/>
                  </a:lnTo>
                  <a:lnTo>
                    <a:pt x="1128" y="385"/>
                  </a:lnTo>
                  <a:lnTo>
                    <a:pt x="1102" y="401"/>
                  </a:lnTo>
                  <a:lnTo>
                    <a:pt x="1077" y="415"/>
                  </a:lnTo>
                  <a:lnTo>
                    <a:pt x="1051" y="428"/>
                  </a:lnTo>
                  <a:lnTo>
                    <a:pt x="1026" y="439"/>
                  </a:lnTo>
                  <a:lnTo>
                    <a:pt x="0" y="132"/>
                  </a:lnTo>
                  <a:close/>
                </a:path>
              </a:pathLst>
            </a:custGeom>
            <a:solidFill>
              <a:srgbClr val="808080">
                <a:alpha val="100000"/>
              </a:srgbClr>
            </a:solidFill>
            <a:ln w="9525">
              <a:noFill/>
            </a:ln>
          </p:spPr>
          <p:txBody>
            <a:bodyPr/>
            <a:p>
              <a:endParaRPr lang="zh-CN" altLang="en-US"/>
            </a:p>
          </p:txBody>
        </p:sp>
        <p:sp>
          <p:nvSpPr>
            <p:cNvPr id="99530" name="Freeform 29"/>
            <p:cNvSpPr/>
            <p:nvPr/>
          </p:nvSpPr>
          <p:spPr>
            <a:xfrm>
              <a:off x="7292" y="14577"/>
              <a:ext cx="472" cy="209"/>
            </a:xfrm>
            <a:custGeom>
              <a:avLst/>
              <a:gdLst>
                <a:gd name="txL" fmla="*/ 0 w 472"/>
                <a:gd name="txT" fmla="*/ 0 h 209"/>
                <a:gd name="txR" fmla="*/ 472 w 472"/>
                <a:gd name="txB" fmla="*/ 209 h 209"/>
              </a:gdLst>
              <a:ahLst/>
              <a:cxnLst>
                <a:cxn ang="0">
                  <a:pos x="47" y="209"/>
                </a:cxn>
                <a:cxn ang="0">
                  <a:pos x="472" y="84"/>
                </a:cxn>
                <a:cxn ang="0">
                  <a:pos x="215" y="0"/>
                </a:cxn>
                <a:cxn ang="0">
                  <a:pos x="5" y="24"/>
                </a:cxn>
                <a:cxn ang="0">
                  <a:pos x="0" y="197"/>
                </a:cxn>
                <a:cxn ang="0">
                  <a:pos x="47" y="209"/>
                </a:cxn>
              </a:cxnLst>
              <a:rect l="txL" t="txT" r="txR" b="txB"/>
              <a:pathLst>
                <a:path w="472" h="209">
                  <a:moveTo>
                    <a:pt x="47" y="209"/>
                  </a:moveTo>
                  <a:lnTo>
                    <a:pt x="472" y="84"/>
                  </a:lnTo>
                  <a:lnTo>
                    <a:pt x="215" y="0"/>
                  </a:lnTo>
                  <a:lnTo>
                    <a:pt x="5" y="24"/>
                  </a:lnTo>
                  <a:lnTo>
                    <a:pt x="0" y="197"/>
                  </a:lnTo>
                  <a:lnTo>
                    <a:pt x="47" y="209"/>
                  </a:lnTo>
                  <a:close/>
                </a:path>
              </a:pathLst>
            </a:custGeom>
            <a:solidFill>
              <a:srgbClr val="808080">
                <a:alpha val="100000"/>
              </a:srgbClr>
            </a:solidFill>
            <a:ln w="9525">
              <a:noFill/>
            </a:ln>
          </p:spPr>
          <p:txBody>
            <a:bodyPr/>
            <a:p>
              <a:endParaRPr lang="zh-CN" altLang="en-US"/>
            </a:p>
          </p:txBody>
        </p:sp>
        <p:sp>
          <p:nvSpPr>
            <p:cNvPr id="99531" name="Freeform 30"/>
            <p:cNvSpPr/>
            <p:nvPr/>
          </p:nvSpPr>
          <p:spPr>
            <a:xfrm>
              <a:off x="6073" y="13679"/>
              <a:ext cx="251" cy="999"/>
            </a:xfrm>
            <a:custGeom>
              <a:avLst/>
              <a:gdLst>
                <a:gd name="txL" fmla="*/ 0 w 251"/>
                <a:gd name="txT" fmla="*/ 0 h 999"/>
                <a:gd name="txR" fmla="*/ 251 w 251"/>
                <a:gd name="txB" fmla="*/ 999 h 999"/>
              </a:gdLst>
              <a:ahLst/>
              <a:cxnLst>
                <a:cxn ang="0">
                  <a:pos x="251" y="23"/>
                </a:cxn>
                <a:cxn ang="0">
                  <a:pos x="250" y="22"/>
                </a:cxn>
                <a:cxn ang="0">
                  <a:pos x="246" y="20"/>
                </a:cxn>
                <a:cxn ang="0">
                  <a:pos x="239" y="18"/>
                </a:cxn>
                <a:cxn ang="0">
                  <a:pos x="230" y="15"/>
                </a:cxn>
                <a:cxn ang="0">
                  <a:pos x="218" y="11"/>
                </a:cxn>
                <a:cxn ang="0">
                  <a:pos x="205" y="7"/>
                </a:cxn>
                <a:cxn ang="0">
                  <a:pos x="190" y="4"/>
                </a:cxn>
                <a:cxn ang="0">
                  <a:pos x="173" y="1"/>
                </a:cxn>
                <a:cxn ang="0">
                  <a:pos x="155" y="0"/>
                </a:cxn>
                <a:cxn ang="0">
                  <a:pos x="134" y="0"/>
                </a:cxn>
                <a:cxn ang="0">
                  <a:pos x="114" y="2"/>
                </a:cxn>
                <a:cxn ang="0">
                  <a:pos x="92" y="5"/>
                </a:cxn>
                <a:cxn ang="0">
                  <a:pos x="70" y="12"/>
                </a:cxn>
                <a:cxn ang="0">
                  <a:pos x="47" y="20"/>
                </a:cxn>
                <a:cxn ang="0">
                  <a:pos x="23" y="32"/>
                </a:cxn>
                <a:cxn ang="0">
                  <a:pos x="0" y="47"/>
                </a:cxn>
                <a:cxn ang="0">
                  <a:pos x="0" y="999"/>
                </a:cxn>
                <a:cxn ang="0">
                  <a:pos x="1" y="999"/>
                </a:cxn>
                <a:cxn ang="0">
                  <a:pos x="6" y="999"/>
                </a:cxn>
                <a:cxn ang="0">
                  <a:pos x="14" y="998"/>
                </a:cxn>
                <a:cxn ang="0">
                  <a:pos x="23" y="997"/>
                </a:cxn>
                <a:cxn ang="0">
                  <a:pos x="35" y="995"/>
                </a:cxn>
                <a:cxn ang="0">
                  <a:pos x="49" y="993"/>
                </a:cxn>
                <a:cxn ang="0">
                  <a:pos x="65" y="990"/>
                </a:cxn>
                <a:cxn ang="0">
                  <a:pos x="83" y="985"/>
                </a:cxn>
                <a:cxn ang="0">
                  <a:pos x="102" y="980"/>
                </a:cxn>
                <a:cxn ang="0">
                  <a:pos x="121" y="973"/>
                </a:cxn>
                <a:cxn ang="0">
                  <a:pos x="143" y="966"/>
                </a:cxn>
                <a:cxn ang="0">
                  <a:pos x="164" y="956"/>
                </a:cxn>
                <a:cxn ang="0">
                  <a:pos x="186" y="945"/>
                </a:cxn>
                <a:cxn ang="0">
                  <a:pos x="208" y="934"/>
                </a:cxn>
                <a:cxn ang="0">
                  <a:pos x="230" y="919"/>
                </a:cxn>
                <a:cxn ang="0">
                  <a:pos x="251" y="903"/>
                </a:cxn>
                <a:cxn ang="0">
                  <a:pos x="251" y="23"/>
                </a:cxn>
              </a:cxnLst>
              <a:rect l="txL" t="txT" r="txR" b="txB"/>
              <a:pathLst>
                <a:path w="251" h="999">
                  <a:moveTo>
                    <a:pt x="251" y="23"/>
                  </a:moveTo>
                  <a:lnTo>
                    <a:pt x="250" y="22"/>
                  </a:lnTo>
                  <a:lnTo>
                    <a:pt x="246" y="20"/>
                  </a:lnTo>
                  <a:lnTo>
                    <a:pt x="239" y="18"/>
                  </a:lnTo>
                  <a:lnTo>
                    <a:pt x="230" y="15"/>
                  </a:lnTo>
                  <a:lnTo>
                    <a:pt x="218" y="11"/>
                  </a:lnTo>
                  <a:lnTo>
                    <a:pt x="205" y="7"/>
                  </a:lnTo>
                  <a:lnTo>
                    <a:pt x="190" y="4"/>
                  </a:lnTo>
                  <a:lnTo>
                    <a:pt x="173" y="1"/>
                  </a:lnTo>
                  <a:lnTo>
                    <a:pt x="155" y="0"/>
                  </a:lnTo>
                  <a:lnTo>
                    <a:pt x="134" y="0"/>
                  </a:lnTo>
                  <a:lnTo>
                    <a:pt x="114" y="2"/>
                  </a:lnTo>
                  <a:lnTo>
                    <a:pt x="92" y="5"/>
                  </a:lnTo>
                  <a:lnTo>
                    <a:pt x="70" y="12"/>
                  </a:lnTo>
                  <a:lnTo>
                    <a:pt x="47" y="20"/>
                  </a:lnTo>
                  <a:lnTo>
                    <a:pt x="23" y="32"/>
                  </a:lnTo>
                  <a:lnTo>
                    <a:pt x="0" y="47"/>
                  </a:lnTo>
                  <a:lnTo>
                    <a:pt x="0" y="999"/>
                  </a:lnTo>
                  <a:lnTo>
                    <a:pt x="1" y="999"/>
                  </a:lnTo>
                  <a:lnTo>
                    <a:pt x="6" y="999"/>
                  </a:lnTo>
                  <a:lnTo>
                    <a:pt x="14" y="998"/>
                  </a:lnTo>
                  <a:lnTo>
                    <a:pt x="23" y="997"/>
                  </a:lnTo>
                  <a:lnTo>
                    <a:pt x="35" y="995"/>
                  </a:lnTo>
                  <a:lnTo>
                    <a:pt x="49" y="993"/>
                  </a:lnTo>
                  <a:lnTo>
                    <a:pt x="65" y="990"/>
                  </a:lnTo>
                  <a:lnTo>
                    <a:pt x="83" y="985"/>
                  </a:lnTo>
                  <a:lnTo>
                    <a:pt x="102" y="980"/>
                  </a:lnTo>
                  <a:lnTo>
                    <a:pt x="121" y="973"/>
                  </a:lnTo>
                  <a:lnTo>
                    <a:pt x="143" y="966"/>
                  </a:lnTo>
                  <a:lnTo>
                    <a:pt x="164" y="956"/>
                  </a:lnTo>
                  <a:lnTo>
                    <a:pt x="186" y="945"/>
                  </a:lnTo>
                  <a:lnTo>
                    <a:pt x="208" y="934"/>
                  </a:lnTo>
                  <a:lnTo>
                    <a:pt x="230" y="919"/>
                  </a:lnTo>
                  <a:lnTo>
                    <a:pt x="251" y="903"/>
                  </a:lnTo>
                  <a:lnTo>
                    <a:pt x="251" y="23"/>
                  </a:lnTo>
                  <a:close/>
                </a:path>
              </a:pathLst>
            </a:custGeom>
            <a:solidFill>
              <a:srgbClr val="808080">
                <a:alpha val="100000"/>
              </a:srgbClr>
            </a:solidFill>
            <a:ln w="9525">
              <a:noFill/>
            </a:ln>
          </p:spPr>
          <p:txBody>
            <a:bodyPr/>
            <a:p>
              <a:endParaRPr lang="zh-CN" altLang="en-US"/>
            </a:p>
          </p:txBody>
        </p:sp>
        <p:sp>
          <p:nvSpPr>
            <p:cNvPr id="99532" name="Freeform 31"/>
            <p:cNvSpPr/>
            <p:nvPr/>
          </p:nvSpPr>
          <p:spPr>
            <a:xfrm>
              <a:off x="6080" y="13687"/>
              <a:ext cx="215" cy="843"/>
            </a:xfrm>
            <a:custGeom>
              <a:avLst/>
              <a:gdLst>
                <a:gd name="txL" fmla="*/ 0 w 215"/>
                <a:gd name="txT" fmla="*/ 0 h 843"/>
                <a:gd name="txR" fmla="*/ 215 w 215"/>
                <a:gd name="txB" fmla="*/ 843 h 843"/>
              </a:gdLst>
              <a:ahLst/>
              <a:cxnLst>
                <a:cxn ang="0">
                  <a:pos x="215" y="20"/>
                </a:cxn>
                <a:cxn ang="0">
                  <a:pos x="214" y="19"/>
                </a:cxn>
                <a:cxn ang="0">
                  <a:pos x="211" y="18"/>
                </a:cxn>
                <a:cxn ang="0">
                  <a:pos x="205" y="15"/>
                </a:cxn>
                <a:cxn ang="0">
                  <a:pos x="197" y="12"/>
                </a:cxn>
                <a:cxn ang="0">
                  <a:pos x="187" y="9"/>
                </a:cxn>
                <a:cxn ang="0">
                  <a:pos x="176" y="6"/>
                </a:cxn>
                <a:cxn ang="0">
                  <a:pos x="163" y="4"/>
                </a:cxn>
                <a:cxn ang="0">
                  <a:pos x="149" y="1"/>
                </a:cxn>
                <a:cxn ang="0">
                  <a:pos x="133" y="0"/>
                </a:cxn>
                <a:cxn ang="0">
                  <a:pos x="115" y="0"/>
                </a:cxn>
                <a:cxn ang="0">
                  <a:pos x="98" y="1"/>
                </a:cxn>
                <a:cxn ang="0">
                  <a:pos x="79" y="5"/>
                </a:cxn>
                <a:cxn ang="0">
                  <a:pos x="60" y="10"/>
                </a:cxn>
                <a:cxn ang="0">
                  <a:pos x="40" y="18"/>
                </a:cxn>
                <a:cxn ang="0">
                  <a:pos x="21" y="27"/>
                </a:cxn>
                <a:cxn ang="0">
                  <a:pos x="0" y="40"/>
                </a:cxn>
                <a:cxn ang="0">
                  <a:pos x="0" y="843"/>
                </a:cxn>
                <a:cxn ang="0">
                  <a:pos x="1" y="843"/>
                </a:cxn>
                <a:cxn ang="0">
                  <a:pos x="6" y="843"/>
                </a:cxn>
                <a:cxn ang="0">
                  <a:pos x="12" y="842"/>
                </a:cxn>
                <a:cxn ang="0">
                  <a:pos x="21" y="841"/>
                </a:cxn>
                <a:cxn ang="0">
                  <a:pos x="30" y="840"/>
                </a:cxn>
                <a:cxn ang="0">
                  <a:pos x="43" y="838"/>
                </a:cxn>
                <a:cxn ang="0">
                  <a:pos x="56" y="835"/>
                </a:cxn>
                <a:cxn ang="0">
                  <a:pos x="71" y="831"/>
                </a:cxn>
                <a:cxn ang="0">
                  <a:pos x="87" y="826"/>
                </a:cxn>
                <a:cxn ang="0">
                  <a:pos x="105" y="821"/>
                </a:cxn>
                <a:cxn ang="0">
                  <a:pos x="123" y="814"/>
                </a:cxn>
                <a:cxn ang="0">
                  <a:pos x="141" y="806"/>
                </a:cxn>
                <a:cxn ang="0">
                  <a:pos x="159" y="797"/>
                </a:cxn>
                <a:cxn ang="0">
                  <a:pos x="179" y="786"/>
                </a:cxn>
                <a:cxn ang="0">
                  <a:pos x="197" y="774"/>
                </a:cxn>
                <a:cxn ang="0">
                  <a:pos x="215" y="760"/>
                </a:cxn>
                <a:cxn ang="0">
                  <a:pos x="215" y="20"/>
                </a:cxn>
              </a:cxnLst>
              <a:rect l="txL" t="txT" r="txR" b="txB"/>
              <a:pathLst>
                <a:path w="215" h="843">
                  <a:moveTo>
                    <a:pt x="215" y="20"/>
                  </a:moveTo>
                  <a:lnTo>
                    <a:pt x="214" y="19"/>
                  </a:lnTo>
                  <a:lnTo>
                    <a:pt x="211" y="18"/>
                  </a:lnTo>
                  <a:lnTo>
                    <a:pt x="205" y="15"/>
                  </a:lnTo>
                  <a:lnTo>
                    <a:pt x="197" y="12"/>
                  </a:lnTo>
                  <a:lnTo>
                    <a:pt x="187" y="9"/>
                  </a:lnTo>
                  <a:lnTo>
                    <a:pt x="176" y="6"/>
                  </a:lnTo>
                  <a:lnTo>
                    <a:pt x="163" y="4"/>
                  </a:lnTo>
                  <a:lnTo>
                    <a:pt x="149" y="1"/>
                  </a:lnTo>
                  <a:lnTo>
                    <a:pt x="133" y="0"/>
                  </a:lnTo>
                  <a:lnTo>
                    <a:pt x="115" y="0"/>
                  </a:lnTo>
                  <a:lnTo>
                    <a:pt x="98" y="1"/>
                  </a:lnTo>
                  <a:lnTo>
                    <a:pt x="79" y="5"/>
                  </a:lnTo>
                  <a:lnTo>
                    <a:pt x="60" y="10"/>
                  </a:lnTo>
                  <a:lnTo>
                    <a:pt x="40" y="18"/>
                  </a:lnTo>
                  <a:lnTo>
                    <a:pt x="21" y="27"/>
                  </a:lnTo>
                  <a:lnTo>
                    <a:pt x="0" y="40"/>
                  </a:lnTo>
                  <a:lnTo>
                    <a:pt x="0" y="843"/>
                  </a:lnTo>
                  <a:lnTo>
                    <a:pt x="1" y="843"/>
                  </a:lnTo>
                  <a:lnTo>
                    <a:pt x="6" y="843"/>
                  </a:lnTo>
                  <a:lnTo>
                    <a:pt x="12" y="842"/>
                  </a:lnTo>
                  <a:lnTo>
                    <a:pt x="21" y="841"/>
                  </a:lnTo>
                  <a:lnTo>
                    <a:pt x="30" y="840"/>
                  </a:lnTo>
                  <a:lnTo>
                    <a:pt x="43" y="838"/>
                  </a:lnTo>
                  <a:lnTo>
                    <a:pt x="56" y="835"/>
                  </a:lnTo>
                  <a:lnTo>
                    <a:pt x="71" y="831"/>
                  </a:lnTo>
                  <a:lnTo>
                    <a:pt x="87" y="826"/>
                  </a:lnTo>
                  <a:lnTo>
                    <a:pt x="105" y="821"/>
                  </a:lnTo>
                  <a:lnTo>
                    <a:pt x="123" y="814"/>
                  </a:lnTo>
                  <a:lnTo>
                    <a:pt x="141" y="806"/>
                  </a:lnTo>
                  <a:lnTo>
                    <a:pt x="159" y="797"/>
                  </a:lnTo>
                  <a:lnTo>
                    <a:pt x="179" y="786"/>
                  </a:lnTo>
                  <a:lnTo>
                    <a:pt x="197" y="774"/>
                  </a:lnTo>
                  <a:lnTo>
                    <a:pt x="215" y="760"/>
                  </a:lnTo>
                  <a:lnTo>
                    <a:pt x="215" y="20"/>
                  </a:lnTo>
                  <a:close/>
                </a:path>
              </a:pathLst>
            </a:custGeom>
            <a:solidFill>
              <a:srgbClr val="808080">
                <a:alpha val="100000"/>
              </a:srgbClr>
            </a:solidFill>
            <a:ln w="9525">
              <a:noFill/>
            </a:ln>
          </p:spPr>
          <p:txBody>
            <a:bodyPr/>
            <a:p>
              <a:endParaRPr lang="zh-CN" altLang="en-US"/>
            </a:p>
          </p:txBody>
        </p:sp>
        <p:sp>
          <p:nvSpPr>
            <p:cNvPr id="99533" name="Freeform 32"/>
            <p:cNvSpPr/>
            <p:nvPr/>
          </p:nvSpPr>
          <p:spPr>
            <a:xfrm>
              <a:off x="6087" y="13696"/>
              <a:ext cx="180" cy="685"/>
            </a:xfrm>
            <a:custGeom>
              <a:avLst/>
              <a:gdLst>
                <a:gd name="txL" fmla="*/ 0 w 180"/>
                <a:gd name="txT" fmla="*/ 0 h 685"/>
                <a:gd name="txR" fmla="*/ 180 w 180"/>
                <a:gd name="txB" fmla="*/ 685 h 685"/>
              </a:gdLst>
              <a:ahLst/>
              <a:cxnLst>
                <a:cxn ang="0">
                  <a:pos x="180" y="16"/>
                </a:cxn>
                <a:cxn ang="0">
                  <a:pos x="179" y="16"/>
                </a:cxn>
                <a:cxn ang="0">
                  <a:pos x="176" y="14"/>
                </a:cxn>
                <a:cxn ang="0">
                  <a:pos x="172" y="12"/>
                </a:cxn>
                <a:cxn ang="0">
                  <a:pos x="165" y="10"/>
                </a:cxn>
                <a:cxn ang="0">
                  <a:pos x="157" y="8"/>
                </a:cxn>
                <a:cxn ang="0">
                  <a:pos x="147" y="4"/>
                </a:cxn>
                <a:cxn ang="0">
                  <a:pos x="136" y="2"/>
                </a:cxn>
                <a:cxn ang="0">
                  <a:pos x="125" y="0"/>
                </a:cxn>
                <a:cxn ang="0">
                  <a:pos x="111" y="0"/>
                </a:cxn>
                <a:cxn ang="0">
                  <a:pos x="97" y="0"/>
                </a:cxn>
                <a:cxn ang="0">
                  <a:pos x="81" y="1"/>
                </a:cxn>
                <a:cxn ang="0">
                  <a:pos x="66" y="3"/>
                </a:cxn>
                <a:cxn ang="0">
                  <a:pos x="50" y="8"/>
                </a:cxn>
                <a:cxn ang="0">
                  <a:pos x="33" y="14"/>
                </a:cxn>
                <a:cxn ang="0">
                  <a:pos x="17" y="23"/>
                </a:cxn>
                <a:cxn ang="0">
                  <a:pos x="0" y="33"/>
                </a:cxn>
                <a:cxn ang="0">
                  <a:pos x="0" y="685"/>
                </a:cxn>
                <a:cxn ang="0">
                  <a:pos x="1" y="685"/>
                </a:cxn>
                <a:cxn ang="0">
                  <a:pos x="4" y="685"/>
                </a:cxn>
                <a:cxn ang="0">
                  <a:pos x="9" y="684"/>
                </a:cxn>
                <a:cxn ang="0">
                  <a:pos x="17" y="683"/>
                </a:cxn>
                <a:cxn ang="0">
                  <a:pos x="26" y="682"/>
                </a:cxn>
                <a:cxn ang="0">
                  <a:pos x="35" y="681"/>
                </a:cxn>
                <a:cxn ang="0">
                  <a:pos x="47" y="678"/>
                </a:cxn>
                <a:cxn ang="0">
                  <a:pos x="60" y="676"/>
                </a:cxn>
                <a:cxn ang="0">
                  <a:pos x="73" y="671"/>
                </a:cxn>
                <a:cxn ang="0">
                  <a:pos x="87" y="667"/>
                </a:cxn>
                <a:cxn ang="0">
                  <a:pos x="102" y="662"/>
                </a:cxn>
                <a:cxn ang="0">
                  <a:pos x="118" y="655"/>
                </a:cxn>
                <a:cxn ang="0">
                  <a:pos x="133" y="648"/>
                </a:cxn>
                <a:cxn ang="0">
                  <a:pos x="149" y="639"/>
                </a:cxn>
                <a:cxn ang="0">
                  <a:pos x="165" y="628"/>
                </a:cxn>
                <a:cxn ang="0">
                  <a:pos x="180" y="617"/>
                </a:cxn>
                <a:cxn ang="0">
                  <a:pos x="180" y="16"/>
                </a:cxn>
              </a:cxnLst>
              <a:rect l="txL" t="txT" r="txR" b="txB"/>
              <a:pathLst>
                <a:path w="180" h="685">
                  <a:moveTo>
                    <a:pt x="180" y="16"/>
                  </a:moveTo>
                  <a:lnTo>
                    <a:pt x="179" y="16"/>
                  </a:lnTo>
                  <a:lnTo>
                    <a:pt x="176" y="14"/>
                  </a:lnTo>
                  <a:lnTo>
                    <a:pt x="172" y="12"/>
                  </a:lnTo>
                  <a:lnTo>
                    <a:pt x="165" y="10"/>
                  </a:lnTo>
                  <a:lnTo>
                    <a:pt x="157" y="8"/>
                  </a:lnTo>
                  <a:lnTo>
                    <a:pt x="147" y="4"/>
                  </a:lnTo>
                  <a:lnTo>
                    <a:pt x="136" y="2"/>
                  </a:lnTo>
                  <a:lnTo>
                    <a:pt x="125" y="0"/>
                  </a:lnTo>
                  <a:lnTo>
                    <a:pt x="111" y="0"/>
                  </a:lnTo>
                  <a:lnTo>
                    <a:pt x="97" y="0"/>
                  </a:lnTo>
                  <a:lnTo>
                    <a:pt x="81" y="1"/>
                  </a:lnTo>
                  <a:lnTo>
                    <a:pt x="66" y="3"/>
                  </a:lnTo>
                  <a:lnTo>
                    <a:pt x="50" y="8"/>
                  </a:lnTo>
                  <a:lnTo>
                    <a:pt x="33" y="14"/>
                  </a:lnTo>
                  <a:lnTo>
                    <a:pt x="17" y="23"/>
                  </a:lnTo>
                  <a:lnTo>
                    <a:pt x="0" y="33"/>
                  </a:lnTo>
                  <a:lnTo>
                    <a:pt x="0" y="685"/>
                  </a:lnTo>
                  <a:lnTo>
                    <a:pt x="1" y="685"/>
                  </a:lnTo>
                  <a:lnTo>
                    <a:pt x="4" y="685"/>
                  </a:lnTo>
                  <a:lnTo>
                    <a:pt x="9" y="684"/>
                  </a:lnTo>
                  <a:lnTo>
                    <a:pt x="17" y="683"/>
                  </a:lnTo>
                  <a:lnTo>
                    <a:pt x="26" y="682"/>
                  </a:lnTo>
                  <a:lnTo>
                    <a:pt x="35" y="681"/>
                  </a:lnTo>
                  <a:lnTo>
                    <a:pt x="47" y="678"/>
                  </a:lnTo>
                  <a:lnTo>
                    <a:pt x="60" y="676"/>
                  </a:lnTo>
                  <a:lnTo>
                    <a:pt x="73" y="671"/>
                  </a:lnTo>
                  <a:lnTo>
                    <a:pt x="87" y="667"/>
                  </a:lnTo>
                  <a:lnTo>
                    <a:pt x="102" y="662"/>
                  </a:lnTo>
                  <a:lnTo>
                    <a:pt x="118" y="655"/>
                  </a:lnTo>
                  <a:lnTo>
                    <a:pt x="133" y="648"/>
                  </a:lnTo>
                  <a:lnTo>
                    <a:pt x="149" y="639"/>
                  </a:lnTo>
                  <a:lnTo>
                    <a:pt x="165" y="628"/>
                  </a:lnTo>
                  <a:lnTo>
                    <a:pt x="180" y="617"/>
                  </a:lnTo>
                  <a:lnTo>
                    <a:pt x="180" y="16"/>
                  </a:lnTo>
                  <a:close/>
                </a:path>
              </a:pathLst>
            </a:custGeom>
            <a:solidFill>
              <a:srgbClr val="808080">
                <a:alpha val="100000"/>
              </a:srgbClr>
            </a:solidFill>
            <a:ln w="9525">
              <a:noFill/>
            </a:ln>
          </p:spPr>
          <p:txBody>
            <a:bodyPr/>
            <a:p>
              <a:endParaRPr lang="zh-CN" altLang="en-US"/>
            </a:p>
          </p:txBody>
        </p:sp>
        <p:sp>
          <p:nvSpPr>
            <p:cNvPr id="99534" name="Freeform 33"/>
            <p:cNvSpPr/>
            <p:nvPr/>
          </p:nvSpPr>
          <p:spPr>
            <a:xfrm>
              <a:off x="6093" y="13704"/>
              <a:ext cx="146" cy="530"/>
            </a:xfrm>
            <a:custGeom>
              <a:avLst/>
              <a:gdLst>
                <a:gd name="txL" fmla="*/ 0 w 146"/>
                <a:gd name="txT" fmla="*/ 0 h 530"/>
                <a:gd name="txR" fmla="*/ 146 w 146"/>
                <a:gd name="txB" fmla="*/ 530 h 530"/>
              </a:gdLst>
              <a:ahLst/>
              <a:cxnLst>
                <a:cxn ang="0">
                  <a:pos x="146" y="14"/>
                </a:cxn>
                <a:cxn ang="0">
                  <a:pos x="143" y="12"/>
                </a:cxn>
                <a:cxn ang="0">
                  <a:pos x="134" y="8"/>
                </a:cxn>
                <a:cxn ang="0">
                  <a:pos x="120" y="4"/>
                </a:cxn>
                <a:cxn ang="0">
                  <a:pos x="101" y="1"/>
                </a:cxn>
                <a:cxn ang="0">
                  <a:pos x="79" y="0"/>
                </a:cxn>
                <a:cxn ang="0">
                  <a:pos x="54" y="3"/>
                </a:cxn>
                <a:cxn ang="0">
                  <a:pos x="27" y="11"/>
                </a:cxn>
                <a:cxn ang="0">
                  <a:pos x="0" y="27"/>
                </a:cxn>
                <a:cxn ang="0">
                  <a:pos x="0" y="530"/>
                </a:cxn>
                <a:cxn ang="0">
                  <a:pos x="3" y="530"/>
                </a:cxn>
                <a:cxn ang="0">
                  <a:pos x="14" y="529"/>
                </a:cxn>
                <a:cxn ang="0">
                  <a:pos x="29" y="526"/>
                </a:cxn>
                <a:cxn ang="0">
                  <a:pos x="49" y="521"/>
                </a:cxn>
                <a:cxn ang="0">
                  <a:pos x="71" y="514"/>
                </a:cxn>
                <a:cxn ang="0">
                  <a:pos x="96" y="505"/>
                </a:cxn>
                <a:cxn ang="0">
                  <a:pos x="121" y="492"/>
                </a:cxn>
                <a:cxn ang="0">
                  <a:pos x="146" y="475"/>
                </a:cxn>
                <a:cxn ang="0">
                  <a:pos x="146" y="14"/>
                </a:cxn>
              </a:cxnLst>
              <a:rect l="txL" t="txT" r="txR" b="txB"/>
              <a:pathLst>
                <a:path w="146" h="530">
                  <a:moveTo>
                    <a:pt x="146" y="14"/>
                  </a:moveTo>
                  <a:lnTo>
                    <a:pt x="143" y="12"/>
                  </a:lnTo>
                  <a:lnTo>
                    <a:pt x="134" y="8"/>
                  </a:lnTo>
                  <a:lnTo>
                    <a:pt x="120" y="4"/>
                  </a:lnTo>
                  <a:lnTo>
                    <a:pt x="101" y="1"/>
                  </a:lnTo>
                  <a:lnTo>
                    <a:pt x="79" y="0"/>
                  </a:lnTo>
                  <a:lnTo>
                    <a:pt x="54" y="3"/>
                  </a:lnTo>
                  <a:lnTo>
                    <a:pt x="27" y="11"/>
                  </a:lnTo>
                  <a:lnTo>
                    <a:pt x="0" y="27"/>
                  </a:lnTo>
                  <a:lnTo>
                    <a:pt x="0" y="530"/>
                  </a:lnTo>
                  <a:lnTo>
                    <a:pt x="3" y="530"/>
                  </a:lnTo>
                  <a:lnTo>
                    <a:pt x="14" y="529"/>
                  </a:lnTo>
                  <a:lnTo>
                    <a:pt x="29" y="526"/>
                  </a:lnTo>
                  <a:lnTo>
                    <a:pt x="49" y="521"/>
                  </a:lnTo>
                  <a:lnTo>
                    <a:pt x="71" y="514"/>
                  </a:lnTo>
                  <a:lnTo>
                    <a:pt x="96" y="505"/>
                  </a:lnTo>
                  <a:lnTo>
                    <a:pt x="121" y="492"/>
                  </a:lnTo>
                  <a:lnTo>
                    <a:pt x="146" y="475"/>
                  </a:lnTo>
                  <a:lnTo>
                    <a:pt x="146" y="14"/>
                  </a:lnTo>
                  <a:close/>
                </a:path>
              </a:pathLst>
            </a:custGeom>
            <a:solidFill>
              <a:srgbClr val="808080">
                <a:alpha val="100000"/>
              </a:srgbClr>
            </a:solidFill>
            <a:ln w="9525">
              <a:noFill/>
            </a:ln>
          </p:spPr>
          <p:txBody>
            <a:bodyPr/>
            <a:p>
              <a:endParaRPr lang="zh-CN" altLang="en-US"/>
            </a:p>
          </p:txBody>
        </p:sp>
        <p:sp>
          <p:nvSpPr>
            <p:cNvPr id="99535" name="Freeform 34"/>
            <p:cNvSpPr/>
            <p:nvPr/>
          </p:nvSpPr>
          <p:spPr>
            <a:xfrm>
              <a:off x="6101" y="13712"/>
              <a:ext cx="109" cy="373"/>
            </a:xfrm>
            <a:custGeom>
              <a:avLst/>
              <a:gdLst>
                <a:gd name="txL" fmla="*/ 0 w 109"/>
                <a:gd name="txT" fmla="*/ 0 h 373"/>
                <a:gd name="txR" fmla="*/ 109 w 109"/>
                <a:gd name="txB" fmla="*/ 373 h 373"/>
              </a:gdLst>
              <a:ahLst/>
              <a:cxnLst>
                <a:cxn ang="0">
                  <a:pos x="109" y="10"/>
                </a:cxn>
                <a:cxn ang="0">
                  <a:pos x="107" y="9"/>
                </a:cxn>
                <a:cxn ang="0">
                  <a:pos x="100" y="6"/>
                </a:cxn>
                <a:cxn ang="0">
                  <a:pos x="89" y="2"/>
                </a:cxn>
                <a:cxn ang="0">
                  <a:pos x="75" y="0"/>
                </a:cxn>
                <a:cxn ang="0">
                  <a:pos x="59" y="0"/>
                </a:cxn>
                <a:cxn ang="0">
                  <a:pos x="39" y="2"/>
                </a:cxn>
                <a:cxn ang="0">
                  <a:pos x="20" y="9"/>
                </a:cxn>
                <a:cxn ang="0">
                  <a:pos x="0" y="21"/>
                </a:cxn>
                <a:cxn ang="0">
                  <a:pos x="0" y="373"/>
                </a:cxn>
                <a:cxn ang="0">
                  <a:pos x="2" y="373"/>
                </a:cxn>
                <a:cxn ang="0">
                  <a:pos x="9" y="372"/>
                </a:cxn>
                <a:cxn ang="0">
                  <a:pos x="21" y="369"/>
                </a:cxn>
                <a:cxn ang="0">
                  <a:pos x="36" y="366"/>
                </a:cxn>
                <a:cxn ang="0">
                  <a:pos x="53" y="362"/>
                </a:cxn>
                <a:cxn ang="0">
                  <a:pos x="72" y="354"/>
                </a:cxn>
                <a:cxn ang="0">
                  <a:pos x="90" y="343"/>
                </a:cxn>
                <a:cxn ang="0">
                  <a:pos x="109" y="331"/>
                </a:cxn>
                <a:cxn ang="0">
                  <a:pos x="109" y="10"/>
                </a:cxn>
              </a:cxnLst>
              <a:rect l="txL" t="txT" r="txR" b="txB"/>
              <a:pathLst>
                <a:path w="109" h="373">
                  <a:moveTo>
                    <a:pt x="109" y="10"/>
                  </a:moveTo>
                  <a:lnTo>
                    <a:pt x="107" y="9"/>
                  </a:lnTo>
                  <a:lnTo>
                    <a:pt x="100" y="6"/>
                  </a:lnTo>
                  <a:lnTo>
                    <a:pt x="89" y="2"/>
                  </a:lnTo>
                  <a:lnTo>
                    <a:pt x="75" y="0"/>
                  </a:lnTo>
                  <a:lnTo>
                    <a:pt x="59" y="0"/>
                  </a:lnTo>
                  <a:lnTo>
                    <a:pt x="39" y="2"/>
                  </a:lnTo>
                  <a:lnTo>
                    <a:pt x="20" y="9"/>
                  </a:lnTo>
                  <a:lnTo>
                    <a:pt x="0" y="21"/>
                  </a:lnTo>
                  <a:lnTo>
                    <a:pt x="0" y="373"/>
                  </a:lnTo>
                  <a:lnTo>
                    <a:pt x="2" y="373"/>
                  </a:lnTo>
                  <a:lnTo>
                    <a:pt x="9" y="372"/>
                  </a:lnTo>
                  <a:lnTo>
                    <a:pt x="21" y="369"/>
                  </a:lnTo>
                  <a:lnTo>
                    <a:pt x="36" y="366"/>
                  </a:lnTo>
                  <a:lnTo>
                    <a:pt x="53" y="362"/>
                  </a:lnTo>
                  <a:lnTo>
                    <a:pt x="72" y="354"/>
                  </a:lnTo>
                  <a:lnTo>
                    <a:pt x="90" y="343"/>
                  </a:lnTo>
                  <a:lnTo>
                    <a:pt x="109" y="331"/>
                  </a:lnTo>
                  <a:lnTo>
                    <a:pt x="109" y="10"/>
                  </a:lnTo>
                  <a:close/>
                </a:path>
              </a:pathLst>
            </a:custGeom>
            <a:solidFill>
              <a:srgbClr val="808080">
                <a:alpha val="100000"/>
              </a:srgbClr>
            </a:solidFill>
            <a:ln w="9525">
              <a:noFill/>
            </a:ln>
          </p:spPr>
          <p:txBody>
            <a:bodyPr/>
            <a:p>
              <a:endParaRPr lang="zh-CN" altLang="en-US"/>
            </a:p>
          </p:txBody>
        </p:sp>
        <p:sp>
          <p:nvSpPr>
            <p:cNvPr id="99536" name="Freeform 35"/>
            <p:cNvSpPr/>
            <p:nvPr/>
          </p:nvSpPr>
          <p:spPr>
            <a:xfrm>
              <a:off x="6107" y="13721"/>
              <a:ext cx="75" cy="216"/>
            </a:xfrm>
            <a:custGeom>
              <a:avLst/>
              <a:gdLst>
                <a:gd name="txL" fmla="*/ 0 w 75"/>
                <a:gd name="txT" fmla="*/ 0 h 216"/>
                <a:gd name="txR" fmla="*/ 75 w 75"/>
                <a:gd name="txB" fmla="*/ 216 h 216"/>
              </a:gdLst>
              <a:ahLst/>
              <a:cxnLst>
                <a:cxn ang="0">
                  <a:pos x="75" y="6"/>
                </a:cxn>
                <a:cxn ang="0">
                  <a:pos x="73" y="5"/>
                </a:cxn>
                <a:cxn ang="0">
                  <a:pos x="69" y="4"/>
                </a:cxn>
                <a:cxn ang="0">
                  <a:pos x="61" y="2"/>
                </a:cxn>
                <a:cxn ang="0">
                  <a:pos x="52" y="0"/>
                </a:cxn>
                <a:cxn ang="0">
                  <a:pos x="41" y="0"/>
                </a:cxn>
                <a:cxn ang="0">
                  <a:pos x="28" y="1"/>
                </a:cxn>
                <a:cxn ang="0">
                  <a:pos x="14" y="6"/>
                </a:cxn>
                <a:cxn ang="0">
                  <a:pos x="0" y="14"/>
                </a:cxn>
                <a:cxn ang="0">
                  <a:pos x="0" y="216"/>
                </a:cxn>
                <a:cxn ang="0">
                  <a:pos x="2" y="216"/>
                </a:cxn>
                <a:cxn ang="0">
                  <a:pos x="7" y="215"/>
                </a:cxn>
                <a:cxn ang="0">
                  <a:pos x="15" y="214"/>
                </a:cxn>
                <a:cxn ang="0">
                  <a:pos x="25" y="211"/>
                </a:cxn>
                <a:cxn ang="0">
                  <a:pos x="37" y="208"/>
                </a:cxn>
                <a:cxn ang="0">
                  <a:pos x="50" y="203"/>
                </a:cxn>
                <a:cxn ang="0">
                  <a:pos x="63" y="195"/>
                </a:cxn>
                <a:cxn ang="0">
                  <a:pos x="75" y="187"/>
                </a:cxn>
                <a:cxn ang="0">
                  <a:pos x="75" y="6"/>
                </a:cxn>
              </a:cxnLst>
              <a:rect l="txL" t="txT" r="txR" b="txB"/>
              <a:pathLst>
                <a:path w="75" h="216">
                  <a:moveTo>
                    <a:pt x="75" y="6"/>
                  </a:moveTo>
                  <a:lnTo>
                    <a:pt x="73" y="5"/>
                  </a:lnTo>
                  <a:lnTo>
                    <a:pt x="69" y="4"/>
                  </a:lnTo>
                  <a:lnTo>
                    <a:pt x="61" y="2"/>
                  </a:lnTo>
                  <a:lnTo>
                    <a:pt x="52" y="0"/>
                  </a:lnTo>
                  <a:lnTo>
                    <a:pt x="41" y="0"/>
                  </a:lnTo>
                  <a:lnTo>
                    <a:pt x="28" y="1"/>
                  </a:lnTo>
                  <a:lnTo>
                    <a:pt x="14" y="6"/>
                  </a:lnTo>
                  <a:lnTo>
                    <a:pt x="0" y="14"/>
                  </a:lnTo>
                  <a:lnTo>
                    <a:pt x="0" y="216"/>
                  </a:lnTo>
                  <a:lnTo>
                    <a:pt x="2" y="216"/>
                  </a:lnTo>
                  <a:lnTo>
                    <a:pt x="7" y="215"/>
                  </a:lnTo>
                  <a:lnTo>
                    <a:pt x="15" y="214"/>
                  </a:lnTo>
                  <a:lnTo>
                    <a:pt x="25" y="211"/>
                  </a:lnTo>
                  <a:lnTo>
                    <a:pt x="37" y="208"/>
                  </a:lnTo>
                  <a:lnTo>
                    <a:pt x="50" y="203"/>
                  </a:lnTo>
                  <a:lnTo>
                    <a:pt x="63" y="195"/>
                  </a:lnTo>
                  <a:lnTo>
                    <a:pt x="75" y="187"/>
                  </a:lnTo>
                  <a:lnTo>
                    <a:pt x="75" y="6"/>
                  </a:lnTo>
                  <a:close/>
                </a:path>
              </a:pathLst>
            </a:custGeom>
            <a:solidFill>
              <a:srgbClr val="808080">
                <a:alpha val="100000"/>
              </a:srgbClr>
            </a:solidFill>
            <a:ln w="9525">
              <a:noFill/>
            </a:ln>
          </p:spPr>
          <p:txBody>
            <a:bodyPr/>
            <a:p>
              <a:endParaRPr lang="zh-CN" altLang="en-US"/>
            </a:p>
          </p:txBody>
        </p:sp>
        <p:sp>
          <p:nvSpPr>
            <p:cNvPr id="99537" name="Freeform 36"/>
            <p:cNvSpPr/>
            <p:nvPr/>
          </p:nvSpPr>
          <p:spPr>
            <a:xfrm>
              <a:off x="7013" y="14340"/>
              <a:ext cx="110" cy="111"/>
            </a:xfrm>
            <a:custGeom>
              <a:avLst/>
              <a:gdLst>
                <a:gd name="txL" fmla="*/ 0 w 110"/>
                <a:gd name="txT" fmla="*/ 0 h 111"/>
                <a:gd name="txR" fmla="*/ 110 w 110"/>
                <a:gd name="txB" fmla="*/ 111 h 111"/>
              </a:gdLst>
              <a:ahLst/>
              <a:cxnLst>
                <a:cxn ang="0">
                  <a:pos x="55" y="111"/>
                </a:cxn>
                <a:cxn ang="0">
                  <a:pos x="66" y="110"/>
                </a:cxn>
                <a:cxn ang="0">
                  <a:pos x="76" y="106"/>
                </a:cxn>
                <a:cxn ang="0">
                  <a:pos x="85" y="101"/>
                </a:cxn>
                <a:cxn ang="0">
                  <a:pos x="94" y="94"/>
                </a:cxn>
                <a:cxn ang="0">
                  <a:pos x="100" y="86"/>
                </a:cxn>
                <a:cxn ang="0">
                  <a:pos x="106" y="77"/>
                </a:cxn>
                <a:cxn ang="0">
                  <a:pos x="109" y="66"/>
                </a:cxn>
                <a:cxn ang="0">
                  <a:pos x="110" y="56"/>
                </a:cxn>
                <a:cxn ang="0">
                  <a:pos x="109" y="44"/>
                </a:cxn>
                <a:cxn ang="0">
                  <a:pos x="106" y="34"/>
                </a:cxn>
                <a:cxn ang="0">
                  <a:pos x="100" y="24"/>
                </a:cxn>
                <a:cxn ang="0">
                  <a:pos x="94" y="17"/>
                </a:cxn>
                <a:cxn ang="0">
                  <a:pos x="85" y="9"/>
                </a:cxn>
                <a:cxn ang="0">
                  <a:pos x="76" y="5"/>
                </a:cxn>
                <a:cxn ang="0">
                  <a:pos x="66" y="2"/>
                </a:cxn>
                <a:cxn ang="0">
                  <a:pos x="55" y="0"/>
                </a:cxn>
                <a:cxn ang="0">
                  <a:pos x="44" y="2"/>
                </a:cxn>
                <a:cxn ang="0">
                  <a:pos x="33" y="5"/>
                </a:cxn>
                <a:cxn ang="0">
                  <a:pos x="25" y="9"/>
                </a:cxn>
                <a:cxn ang="0">
                  <a:pos x="16" y="17"/>
                </a:cxn>
                <a:cxn ang="0">
                  <a:pos x="10" y="24"/>
                </a:cxn>
                <a:cxn ang="0">
                  <a:pos x="4" y="34"/>
                </a:cxn>
                <a:cxn ang="0">
                  <a:pos x="1" y="44"/>
                </a:cxn>
                <a:cxn ang="0">
                  <a:pos x="0" y="56"/>
                </a:cxn>
                <a:cxn ang="0">
                  <a:pos x="1" y="66"/>
                </a:cxn>
                <a:cxn ang="0">
                  <a:pos x="4" y="77"/>
                </a:cxn>
                <a:cxn ang="0">
                  <a:pos x="10" y="86"/>
                </a:cxn>
                <a:cxn ang="0">
                  <a:pos x="16" y="94"/>
                </a:cxn>
                <a:cxn ang="0">
                  <a:pos x="25" y="101"/>
                </a:cxn>
                <a:cxn ang="0">
                  <a:pos x="33" y="106"/>
                </a:cxn>
                <a:cxn ang="0">
                  <a:pos x="44" y="110"/>
                </a:cxn>
                <a:cxn ang="0">
                  <a:pos x="55" y="111"/>
                </a:cxn>
              </a:cxnLst>
              <a:rect l="txL" t="txT" r="txR" b="txB"/>
              <a:pathLst>
                <a:path w="110" h="111">
                  <a:moveTo>
                    <a:pt x="55" y="111"/>
                  </a:moveTo>
                  <a:lnTo>
                    <a:pt x="66" y="110"/>
                  </a:lnTo>
                  <a:lnTo>
                    <a:pt x="76" y="106"/>
                  </a:lnTo>
                  <a:lnTo>
                    <a:pt x="85" y="101"/>
                  </a:lnTo>
                  <a:lnTo>
                    <a:pt x="94" y="94"/>
                  </a:lnTo>
                  <a:lnTo>
                    <a:pt x="100" y="86"/>
                  </a:lnTo>
                  <a:lnTo>
                    <a:pt x="106" y="77"/>
                  </a:lnTo>
                  <a:lnTo>
                    <a:pt x="109" y="66"/>
                  </a:lnTo>
                  <a:lnTo>
                    <a:pt x="110" y="56"/>
                  </a:lnTo>
                  <a:lnTo>
                    <a:pt x="109" y="44"/>
                  </a:lnTo>
                  <a:lnTo>
                    <a:pt x="106" y="34"/>
                  </a:lnTo>
                  <a:lnTo>
                    <a:pt x="100" y="24"/>
                  </a:lnTo>
                  <a:lnTo>
                    <a:pt x="94" y="17"/>
                  </a:lnTo>
                  <a:lnTo>
                    <a:pt x="85" y="9"/>
                  </a:lnTo>
                  <a:lnTo>
                    <a:pt x="76" y="5"/>
                  </a:lnTo>
                  <a:lnTo>
                    <a:pt x="66" y="2"/>
                  </a:lnTo>
                  <a:lnTo>
                    <a:pt x="55" y="0"/>
                  </a:lnTo>
                  <a:lnTo>
                    <a:pt x="44" y="2"/>
                  </a:lnTo>
                  <a:lnTo>
                    <a:pt x="33" y="5"/>
                  </a:lnTo>
                  <a:lnTo>
                    <a:pt x="25" y="9"/>
                  </a:lnTo>
                  <a:lnTo>
                    <a:pt x="16" y="17"/>
                  </a:lnTo>
                  <a:lnTo>
                    <a:pt x="10" y="24"/>
                  </a:lnTo>
                  <a:lnTo>
                    <a:pt x="4" y="34"/>
                  </a:lnTo>
                  <a:lnTo>
                    <a:pt x="1" y="44"/>
                  </a:lnTo>
                  <a:lnTo>
                    <a:pt x="0" y="56"/>
                  </a:lnTo>
                  <a:lnTo>
                    <a:pt x="1" y="66"/>
                  </a:lnTo>
                  <a:lnTo>
                    <a:pt x="4" y="77"/>
                  </a:lnTo>
                  <a:lnTo>
                    <a:pt x="10" y="86"/>
                  </a:lnTo>
                  <a:lnTo>
                    <a:pt x="16" y="94"/>
                  </a:lnTo>
                  <a:lnTo>
                    <a:pt x="25" y="101"/>
                  </a:lnTo>
                  <a:lnTo>
                    <a:pt x="33" y="106"/>
                  </a:lnTo>
                  <a:lnTo>
                    <a:pt x="44" y="110"/>
                  </a:lnTo>
                  <a:lnTo>
                    <a:pt x="55" y="111"/>
                  </a:lnTo>
                  <a:close/>
                </a:path>
              </a:pathLst>
            </a:custGeom>
            <a:solidFill>
              <a:srgbClr val="808080">
                <a:alpha val="100000"/>
              </a:srgbClr>
            </a:solidFill>
            <a:ln w="9525">
              <a:noFill/>
            </a:ln>
          </p:spPr>
          <p:txBody>
            <a:bodyPr/>
            <a:p>
              <a:endParaRPr lang="zh-CN" altLang="en-US"/>
            </a:p>
          </p:txBody>
        </p:sp>
        <p:sp>
          <p:nvSpPr>
            <p:cNvPr id="99538" name="Freeform 37"/>
            <p:cNvSpPr/>
            <p:nvPr/>
          </p:nvSpPr>
          <p:spPr>
            <a:xfrm>
              <a:off x="6676" y="14343"/>
              <a:ext cx="55" cy="55"/>
            </a:xfrm>
            <a:custGeom>
              <a:avLst/>
              <a:gdLst>
                <a:gd name="txL" fmla="*/ 0 w 55"/>
                <a:gd name="txT" fmla="*/ 0 h 55"/>
                <a:gd name="txR" fmla="*/ 55 w 55"/>
                <a:gd name="txB" fmla="*/ 55 h 55"/>
              </a:gdLst>
              <a:ahLst/>
              <a:cxnLst>
                <a:cxn ang="0">
                  <a:pos x="27" y="55"/>
                </a:cxn>
                <a:cxn ang="0">
                  <a:pos x="38" y="53"/>
                </a:cxn>
                <a:cxn ang="0">
                  <a:pos x="48" y="46"/>
                </a:cxn>
                <a:cxn ang="0">
                  <a:pos x="53" y="37"/>
                </a:cxn>
                <a:cxn ang="0">
                  <a:pos x="55" y="27"/>
                </a:cxn>
                <a:cxn ang="0">
                  <a:pos x="53" y="16"/>
                </a:cxn>
                <a:cxn ang="0">
                  <a:pos x="48" y="7"/>
                </a:cxn>
                <a:cxn ang="0">
                  <a:pos x="38" y="2"/>
                </a:cxn>
                <a:cxn ang="0">
                  <a:pos x="27" y="0"/>
                </a:cxn>
                <a:cxn ang="0">
                  <a:pos x="16" y="2"/>
                </a:cxn>
                <a:cxn ang="0">
                  <a:pos x="8" y="7"/>
                </a:cxn>
                <a:cxn ang="0">
                  <a:pos x="2" y="16"/>
                </a:cxn>
                <a:cxn ang="0">
                  <a:pos x="0" y="27"/>
                </a:cxn>
                <a:cxn ang="0">
                  <a:pos x="2" y="37"/>
                </a:cxn>
                <a:cxn ang="0">
                  <a:pos x="8" y="46"/>
                </a:cxn>
                <a:cxn ang="0">
                  <a:pos x="16" y="53"/>
                </a:cxn>
                <a:cxn ang="0">
                  <a:pos x="27" y="55"/>
                </a:cxn>
              </a:cxnLst>
              <a:rect l="txL" t="txT" r="txR" b="txB"/>
              <a:pathLst>
                <a:path w="55" h="55">
                  <a:moveTo>
                    <a:pt x="27" y="55"/>
                  </a:moveTo>
                  <a:lnTo>
                    <a:pt x="38" y="53"/>
                  </a:lnTo>
                  <a:lnTo>
                    <a:pt x="48" y="46"/>
                  </a:lnTo>
                  <a:lnTo>
                    <a:pt x="53" y="37"/>
                  </a:lnTo>
                  <a:lnTo>
                    <a:pt x="55" y="27"/>
                  </a:lnTo>
                  <a:lnTo>
                    <a:pt x="53" y="16"/>
                  </a:lnTo>
                  <a:lnTo>
                    <a:pt x="48" y="7"/>
                  </a:lnTo>
                  <a:lnTo>
                    <a:pt x="38" y="2"/>
                  </a:lnTo>
                  <a:lnTo>
                    <a:pt x="27" y="0"/>
                  </a:lnTo>
                  <a:lnTo>
                    <a:pt x="16" y="2"/>
                  </a:lnTo>
                  <a:lnTo>
                    <a:pt x="8" y="7"/>
                  </a:lnTo>
                  <a:lnTo>
                    <a:pt x="2" y="16"/>
                  </a:lnTo>
                  <a:lnTo>
                    <a:pt x="0" y="27"/>
                  </a:lnTo>
                  <a:lnTo>
                    <a:pt x="2" y="37"/>
                  </a:lnTo>
                  <a:lnTo>
                    <a:pt x="8" y="46"/>
                  </a:lnTo>
                  <a:lnTo>
                    <a:pt x="16" y="53"/>
                  </a:lnTo>
                  <a:lnTo>
                    <a:pt x="27" y="55"/>
                  </a:lnTo>
                  <a:close/>
                </a:path>
              </a:pathLst>
            </a:custGeom>
            <a:solidFill>
              <a:srgbClr val="808080">
                <a:alpha val="100000"/>
              </a:srgbClr>
            </a:solidFill>
            <a:ln w="9525">
              <a:noFill/>
            </a:ln>
          </p:spPr>
          <p:txBody>
            <a:bodyPr/>
            <a:p>
              <a:endParaRPr lang="zh-CN" altLang="en-US"/>
            </a:p>
          </p:txBody>
        </p:sp>
        <p:sp>
          <p:nvSpPr>
            <p:cNvPr id="99539" name="Freeform 38"/>
            <p:cNvSpPr/>
            <p:nvPr/>
          </p:nvSpPr>
          <p:spPr>
            <a:xfrm>
              <a:off x="6770" y="14345"/>
              <a:ext cx="55" cy="55"/>
            </a:xfrm>
            <a:custGeom>
              <a:avLst/>
              <a:gdLst>
                <a:gd name="txL" fmla="*/ 0 w 55"/>
                <a:gd name="txT" fmla="*/ 0 h 55"/>
                <a:gd name="txR" fmla="*/ 55 w 55"/>
                <a:gd name="txB" fmla="*/ 55 h 55"/>
              </a:gdLst>
              <a:ahLst/>
              <a:cxnLst>
                <a:cxn ang="0">
                  <a:pos x="28" y="55"/>
                </a:cxn>
                <a:cxn ang="0">
                  <a:pos x="39" y="53"/>
                </a:cxn>
                <a:cxn ang="0">
                  <a:pos x="47" y="47"/>
                </a:cxn>
                <a:cxn ang="0">
                  <a:pos x="53" y="39"/>
                </a:cxn>
                <a:cxn ang="0">
                  <a:pos x="55" y="28"/>
                </a:cxn>
                <a:cxn ang="0">
                  <a:pos x="53" y="17"/>
                </a:cxn>
                <a:cxn ang="0">
                  <a:pos x="47" y="8"/>
                </a:cxn>
                <a:cxn ang="0">
                  <a:pos x="39" y="2"/>
                </a:cxn>
                <a:cxn ang="0">
                  <a:pos x="28" y="0"/>
                </a:cxn>
                <a:cxn ang="0">
                  <a:pos x="17" y="2"/>
                </a:cxn>
                <a:cxn ang="0">
                  <a:pos x="9" y="8"/>
                </a:cxn>
                <a:cxn ang="0">
                  <a:pos x="2" y="17"/>
                </a:cxn>
                <a:cxn ang="0">
                  <a:pos x="0" y="28"/>
                </a:cxn>
                <a:cxn ang="0">
                  <a:pos x="2" y="39"/>
                </a:cxn>
                <a:cxn ang="0">
                  <a:pos x="9" y="47"/>
                </a:cxn>
                <a:cxn ang="0">
                  <a:pos x="17" y="53"/>
                </a:cxn>
                <a:cxn ang="0">
                  <a:pos x="28" y="55"/>
                </a:cxn>
              </a:cxnLst>
              <a:rect l="txL" t="txT" r="txR" b="txB"/>
              <a:pathLst>
                <a:path w="55" h="55">
                  <a:moveTo>
                    <a:pt x="28" y="55"/>
                  </a:moveTo>
                  <a:lnTo>
                    <a:pt x="39" y="53"/>
                  </a:lnTo>
                  <a:lnTo>
                    <a:pt x="47" y="47"/>
                  </a:lnTo>
                  <a:lnTo>
                    <a:pt x="53" y="39"/>
                  </a:lnTo>
                  <a:lnTo>
                    <a:pt x="55" y="28"/>
                  </a:lnTo>
                  <a:lnTo>
                    <a:pt x="53" y="17"/>
                  </a:lnTo>
                  <a:lnTo>
                    <a:pt x="47" y="8"/>
                  </a:lnTo>
                  <a:lnTo>
                    <a:pt x="39" y="2"/>
                  </a:lnTo>
                  <a:lnTo>
                    <a:pt x="28" y="0"/>
                  </a:lnTo>
                  <a:lnTo>
                    <a:pt x="17" y="2"/>
                  </a:lnTo>
                  <a:lnTo>
                    <a:pt x="9" y="8"/>
                  </a:lnTo>
                  <a:lnTo>
                    <a:pt x="2" y="17"/>
                  </a:lnTo>
                  <a:lnTo>
                    <a:pt x="0" y="28"/>
                  </a:lnTo>
                  <a:lnTo>
                    <a:pt x="2" y="39"/>
                  </a:lnTo>
                  <a:lnTo>
                    <a:pt x="9" y="47"/>
                  </a:lnTo>
                  <a:lnTo>
                    <a:pt x="17" y="53"/>
                  </a:lnTo>
                  <a:lnTo>
                    <a:pt x="28" y="55"/>
                  </a:lnTo>
                  <a:close/>
                </a:path>
              </a:pathLst>
            </a:custGeom>
            <a:solidFill>
              <a:srgbClr val="808080">
                <a:alpha val="100000"/>
              </a:srgbClr>
            </a:solidFill>
            <a:ln w="9525">
              <a:noFill/>
            </a:ln>
          </p:spPr>
          <p:txBody>
            <a:bodyPr/>
            <a:p>
              <a:endParaRPr lang="zh-CN" altLang="en-US"/>
            </a:p>
          </p:txBody>
        </p:sp>
        <p:sp>
          <p:nvSpPr>
            <p:cNvPr id="99540" name="Freeform 39"/>
            <p:cNvSpPr/>
            <p:nvPr/>
          </p:nvSpPr>
          <p:spPr>
            <a:xfrm>
              <a:off x="6401" y="13591"/>
              <a:ext cx="156" cy="752"/>
            </a:xfrm>
            <a:custGeom>
              <a:avLst/>
              <a:gdLst>
                <a:gd name="txL" fmla="*/ 0 w 156"/>
                <a:gd name="txT" fmla="*/ 0 h 752"/>
                <a:gd name="txR" fmla="*/ 156 w 156"/>
                <a:gd name="txB" fmla="*/ 752 h 752"/>
              </a:gdLst>
              <a:ahLst/>
              <a:cxnLst>
                <a:cxn ang="0">
                  <a:pos x="48" y="15"/>
                </a:cxn>
                <a:cxn ang="0">
                  <a:pos x="44" y="30"/>
                </a:cxn>
                <a:cxn ang="0">
                  <a:pos x="33" y="73"/>
                </a:cxn>
                <a:cxn ang="0">
                  <a:pos x="19" y="140"/>
                </a:cxn>
                <a:cxn ang="0">
                  <a:pos x="7" y="229"/>
                </a:cxn>
                <a:cxn ang="0">
                  <a:pos x="0" y="337"/>
                </a:cxn>
                <a:cxn ang="0">
                  <a:pos x="1" y="462"/>
                </a:cxn>
                <a:cxn ang="0">
                  <a:pos x="14" y="602"/>
                </a:cxn>
                <a:cxn ang="0">
                  <a:pos x="43" y="752"/>
                </a:cxn>
                <a:cxn ang="0">
                  <a:pos x="150" y="746"/>
                </a:cxn>
                <a:cxn ang="0">
                  <a:pos x="146" y="724"/>
                </a:cxn>
                <a:cxn ang="0">
                  <a:pos x="135" y="663"/>
                </a:cxn>
                <a:cxn ang="0">
                  <a:pos x="123" y="574"/>
                </a:cxn>
                <a:cxn ang="0">
                  <a:pos x="111" y="463"/>
                </a:cxn>
                <a:cxn ang="0">
                  <a:pos x="104" y="342"/>
                </a:cxn>
                <a:cxn ang="0">
                  <a:pos x="107" y="220"/>
                </a:cxn>
                <a:cxn ang="0">
                  <a:pos x="124" y="106"/>
                </a:cxn>
                <a:cxn ang="0">
                  <a:pos x="156" y="9"/>
                </a:cxn>
                <a:cxn ang="0">
                  <a:pos x="156" y="8"/>
                </a:cxn>
                <a:cxn ang="0">
                  <a:pos x="156" y="6"/>
                </a:cxn>
                <a:cxn ang="0">
                  <a:pos x="154" y="4"/>
                </a:cxn>
                <a:cxn ang="0">
                  <a:pos x="147" y="0"/>
                </a:cxn>
                <a:cxn ang="0">
                  <a:pos x="134" y="0"/>
                </a:cxn>
                <a:cxn ang="0">
                  <a:pos x="115" y="1"/>
                </a:cxn>
                <a:cxn ang="0">
                  <a:pos x="87" y="7"/>
                </a:cxn>
                <a:cxn ang="0">
                  <a:pos x="48" y="15"/>
                </a:cxn>
              </a:cxnLst>
              <a:rect l="txL" t="txT" r="txR" b="txB"/>
              <a:pathLst>
                <a:path w="156" h="752">
                  <a:moveTo>
                    <a:pt x="48" y="15"/>
                  </a:moveTo>
                  <a:lnTo>
                    <a:pt x="44" y="30"/>
                  </a:lnTo>
                  <a:lnTo>
                    <a:pt x="33" y="73"/>
                  </a:lnTo>
                  <a:lnTo>
                    <a:pt x="19" y="140"/>
                  </a:lnTo>
                  <a:lnTo>
                    <a:pt x="7" y="229"/>
                  </a:lnTo>
                  <a:lnTo>
                    <a:pt x="0" y="337"/>
                  </a:lnTo>
                  <a:lnTo>
                    <a:pt x="1" y="462"/>
                  </a:lnTo>
                  <a:lnTo>
                    <a:pt x="14" y="602"/>
                  </a:lnTo>
                  <a:lnTo>
                    <a:pt x="43" y="752"/>
                  </a:lnTo>
                  <a:lnTo>
                    <a:pt x="150" y="746"/>
                  </a:lnTo>
                  <a:lnTo>
                    <a:pt x="146" y="724"/>
                  </a:lnTo>
                  <a:lnTo>
                    <a:pt x="135" y="663"/>
                  </a:lnTo>
                  <a:lnTo>
                    <a:pt x="123" y="574"/>
                  </a:lnTo>
                  <a:lnTo>
                    <a:pt x="111" y="463"/>
                  </a:lnTo>
                  <a:lnTo>
                    <a:pt x="104" y="342"/>
                  </a:lnTo>
                  <a:lnTo>
                    <a:pt x="107" y="220"/>
                  </a:lnTo>
                  <a:lnTo>
                    <a:pt x="124" y="106"/>
                  </a:lnTo>
                  <a:lnTo>
                    <a:pt x="156" y="9"/>
                  </a:lnTo>
                  <a:lnTo>
                    <a:pt x="156" y="8"/>
                  </a:lnTo>
                  <a:lnTo>
                    <a:pt x="156" y="6"/>
                  </a:lnTo>
                  <a:lnTo>
                    <a:pt x="154" y="4"/>
                  </a:lnTo>
                  <a:lnTo>
                    <a:pt x="147" y="0"/>
                  </a:lnTo>
                  <a:lnTo>
                    <a:pt x="134" y="0"/>
                  </a:lnTo>
                  <a:lnTo>
                    <a:pt x="115" y="1"/>
                  </a:lnTo>
                  <a:lnTo>
                    <a:pt x="87" y="7"/>
                  </a:lnTo>
                  <a:lnTo>
                    <a:pt x="48" y="15"/>
                  </a:lnTo>
                  <a:close/>
                </a:path>
              </a:pathLst>
            </a:custGeom>
            <a:solidFill>
              <a:srgbClr val="808080">
                <a:alpha val="100000"/>
              </a:srgbClr>
            </a:solidFill>
            <a:ln w="9525">
              <a:noFill/>
            </a:ln>
          </p:spPr>
          <p:txBody>
            <a:bodyPr/>
            <a:p>
              <a:endParaRPr lang="zh-CN" altLang="en-US"/>
            </a:p>
          </p:txBody>
        </p:sp>
        <p:sp>
          <p:nvSpPr>
            <p:cNvPr id="99541" name="Freeform 40"/>
            <p:cNvSpPr/>
            <p:nvPr/>
          </p:nvSpPr>
          <p:spPr>
            <a:xfrm>
              <a:off x="7205" y="13498"/>
              <a:ext cx="212" cy="839"/>
            </a:xfrm>
            <a:custGeom>
              <a:avLst/>
              <a:gdLst>
                <a:gd name="txL" fmla="*/ 0 w 212"/>
                <a:gd name="txT" fmla="*/ 0 h 839"/>
                <a:gd name="txR" fmla="*/ 212 w 212"/>
                <a:gd name="txB" fmla="*/ 839 h 839"/>
              </a:gdLst>
              <a:ahLst/>
              <a:cxnLst>
                <a:cxn ang="0">
                  <a:pos x="212" y="6"/>
                </a:cxn>
                <a:cxn ang="0">
                  <a:pos x="206" y="11"/>
                </a:cxn>
                <a:cxn ang="0">
                  <a:pos x="192" y="33"/>
                </a:cxn>
                <a:cxn ang="0">
                  <a:pos x="174" y="77"/>
                </a:cxn>
                <a:cxn ang="0">
                  <a:pos x="156" y="148"/>
                </a:cxn>
                <a:cxn ang="0">
                  <a:pos x="141" y="254"/>
                </a:cxn>
                <a:cxn ang="0">
                  <a:pos x="133" y="401"/>
                </a:cxn>
                <a:cxn ang="0">
                  <a:pos x="137" y="593"/>
                </a:cxn>
                <a:cxn ang="0">
                  <a:pos x="158" y="839"/>
                </a:cxn>
                <a:cxn ang="0">
                  <a:pos x="38" y="839"/>
                </a:cxn>
                <a:cxn ang="0">
                  <a:pos x="34" y="814"/>
                </a:cxn>
                <a:cxn ang="0">
                  <a:pos x="24" y="746"/>
                </a:cxn>
                <a:cxn ang="0">
                  <a:pos x="12" y="645"/>
                </a:cxn>
                <a:cxn ang="0">
                  <a:pos x="3" y="521"/>
                </a:cxn>
                <a:cxn ang="0">
                  <a:pos x="0" y="384"/>
                </a:cxn>
                <a:cxn ang="0">
                  <a:pos x="6" y="244"/>
                </a:cxn>
                <a:cxn ang="0">
                  <a:pos x="29" y="114"/>
                </a:cxn>
                <a:cxn ang="0">
                  <a:pos x="68" y="0"/>
                </a:cxn>
                <a:cxn ang="0">
                  <a:pos x="212" y="6"/>
                </a:cxn>
              </a:cxnLst>
              <a:rect l="txL" t="txT" r="txR" b="txB"/>
              <a:pathLst>
                <a:path w="212" h="839">
                  <a:moveTo>
                    <a:pt x="212" y="6"/>
                  </a:moveTo>
                  <a:lnTo>
                    <a:pt x="206" y="11"/>
                  </a:lnTo>
                  <a:lnTo>
                    <a:pt x="192" y="33"/>
                  </a:lnTo>
                  <a:lnTo>
                    <a:pt x="174" y="77"/>
                  </a:lnTo>
                  <a:lnTo>
                    <a:pt x="156" y="148"/>
                  </a:lnTo>
                  <a:lnTo>
                    <a:pt x="141" y="254"/>
                  </a:lnTo>
                  <a:lnTo>
                    <a:pt x="133" y="401"/>
                  </a:lnTo>
                  <a:lnTo>
                    <a:pt x="137" y="593"/>
                  </a:lnTo>
                  <a:lnTo>
                    <a:pt x="158" y="839"/>
                  </a:lnTo>
                  <a:lnTo>
                    <a:pt x="38" y="839"/>
                  </a:lnTo>
                  <a:lnTo>
                    <a:pt x="34" y="814"/>
                  </a:lnTo>
                  <a:lnTo>
                    <a:pt x="24" y="746"/>
                  </a:lnTo>
                  <a:lnTo>
                    <a:pt x="12" y="645"/>
                  </a:lnTo>
                  <a:lnTo>
                    <a:pt x="3" y="521"/>
                  </a:lnTo>
                  <a:lnTo>
                    <a:pt x="0" y="384"/>
                  </a:lnTo>
                  <a:lnTo>
                    <a:pt x="6" y="244"/>
                  </a:lnTo>
                  <a:lnTo>
                    <a:pt x="29" y="114"/>
                  </a:lnTo>
                  <a:lnTo>
                    <a:pt x="68" y="0"/>
                  </a:lnTo>
                  <a:lnTo>
                    <a:pt x="212" y="6"/>
                  </a:lnTo>
                  <a:close/>
                </a:path>
              </a:pathLst>
            </a:custGeom>
            <a:solidFill>
              <a:srgbClr val="808080">
                <a:alpha val="100000"/>
              </a:srgbClr>
            </a:solidFill>
            <a:ln w="9525">
              <a:noFill/>
            </a:ln>
          </p:spPr>
          <p:txBody>
            <a:bodyPr/>
            <a:p>
              <a:endParaRPr lang="zh-CN" altLang="en-US"/>
            </a:p>
          </p:txBody>
        </p:sp>
        <p:sp>
          <p:nvSpPr>
            <p:cNvPr id="99542" name="Freeform 41"/>
            <p:cNvSpPr/>
            <p:nvPr/>
          </p:nvSpPr>
          <p:spPr>
            <a:xfrm>
              <a:off x="6406" y="13636"/>
              <a:ext cx="137" cy="656"/>
            </a:xfrm>
            <a:custGeom>
              <a:avLst/>
              <a:gdLst>
                <a:gd name="txL" fmla="*/ 0 w 137"/>
                <a:gd name="txT" fmla="*/ 0 h 656"/>
                <a:gd name="txR" fmla="*/ 137 w 137"/>
                <a:gd name="txB" fmla="*/ 656 h 656"/>
              </a:gdLst>
              <a:ahLst/>
              <a:cxnLst>
                <a:cxn ang="0">
                  <a:pos x="43" y="12"/>
                </a:cxn>
                <a:cxn ang="0">
                  <a:pos x="39" y="25"/>
                </a:cxn>
                <a:cxn ang="0">
                  <a:pos x="30" y="62"/>
                </a:cxn>
                <a:cxn ang="0">
                  <a:pos x="19" y="122"/>
                </a:cxn>
                <a:cxn ang="0">
                  <a:pos x="7" y="199"/>
                </a:cxn>
                <a:cxn ang="0">
                  <a:pos x="0" y="294"/>
                </a:cxn>
                <a:cxn ang="0">
                  <a:pos x="1" y="403"/>
                </a:cxn>
                <a:cxn ang="0">
                  <a:pos x="12" y="524"/>
                </a:cxn>
                <a:cxn ang="0">
                  <a:pos x="38" y="656"/>
                </a:cxn>
                <a:cxn ang="0">
                  <a:pos x="132" y="650"/>
                </a:cxn>
                <a:cxn ang="0">
                  <a:pos x="127" y="631"/>
                </a:cxn>
                <a:cxn ang="0">
                  <a:pos x="119" y="578"/>
                </a:cxn>
                <a:cxn ang="0">
                  <a:pos x="107" y="499"/>
                </a:cxn>
                <a:cxn ang="0">
                  <a:pos x="97" y="403"/>
                </a:cxn>
                <a:cxn ang="0">
                  <a:pos x="92" y="297"/>
                </a:cxn>
                <a:cxn ang="0">
                  <a:pos x="94" y="192"/>
                </a:cxn>
                <a:cxn ang="0">
                  <a:pos x="108" y="91"/>
                </a:cxn>
                <a:cxn ang="0">
                  <a:pos x="137" y="7"/>
                </a:cxn>
                <a:cxn ang="0">
                  <a:pos x="137" y="6"/>
                </a:cxn>
                <a:cxn ang="0">
                  <a:pos x="137" y="4"/>
                </a:cxn>
                <a:cxn ang="0">
                  <a:pos x="135" y="2"/>
                </a:cxn>
                <a:cxn ang="0">
                  <a:pos x="129" y="0"/>
                </a:cxn>
                <a:cxn ang="0">
                  <a:pos x="119" y="0"/>
                </a:cxn>
                <a:cxn ang="0">
                  <a:pos x="101" y="1"/>
                </a:cxn>
                <a:cxn ang="0">
                  <a:pos x="77" y="5"/>
                </a:cxn>
                <a:cxn ang="0">
                  <a:pos x="43" y="12"/>
                </a:cxn>
              </a:cxnLst>
              <a:rect l="txL" t="txT" r="txR" b="txB"/>
              <a:pathLst>
                <a:path w="137" h="656">
                  <a:moveTo>
                    <a:pt x="43" y="12"/>
                  </a:moveTo>
                  <a:lnTo>
                    <a:pt x="39" y="25"/>
                  </a:lnTo>
                  <a:lnTo>
                    <a:pt x="30" y="62"/>
                  </a:lnTo>
                  <a:lnTo>
                    <a:pt x="19" y="122"/>
                  </a:lnTo>
                  <a:lnTo>
                    <a:pt x="7" y="199"/>
                  </a:lnTo>
                  <a:lnTo>
                    <a:pt x="0" y="294"/>
                  </a:lnTo>
                  <a:lnTo>
                    <a:pt x="1" y="403"/>
                  </a:lnTo>
                  <a:lnTo>
                    <a:pt x="12" y="524"/>
                  </a:lnTo>
                  <a:lnTo>
                    <a:pt x="38" y="656"/>
                  </a:lnTo>
                  <a:lnTo>
                    <a:pt x="132" y="650"/>
                  </a:lnTo>
                  <a:lnTo>
                    <a:pt x="127" y="631"/>
                  </a:lnTo>
                  <a:lnTo>
                    <a:pt x="119" y="578"/>
                  </a:lnTo>
                  <a:lnTo>
                    <a:pt x="107" y="499"/>
                  </a:lnTo>
                  <a:lnTo>
                    <a:pt x="97" y="403"/>
                  </a:lnTo>
                  <a:lnTo>
                    <a:pt x="92" y="297"/>
                  </a:lnTo>
                  <a:lnTo>
                    <a:pt x="94" y="192"/>
                  </a:lnTo>
                  <a:lnTo>
                    <a:pt x="108" y="91"/>
                  </a:lnTo>
                  <a:lnTo>
                    <a:pt x="137" y="7"/>
                  </a:lnTo>
                  <a:lnTo>
                    <a:pt x="137" y="6"/>
                  </a:lnTo>
                  <a:lnTo>
                    <a:pt x="137" y="4"/>
                  </a:lnTo>
                  <a:lnTo>
                    <a:pt x="135" y="2"/>
                  </a:lnTo>
                  <a:lnTo>
                    <a:pt x="129" y="0"/>
                  </a:lnTo>
                  <a:lnTo>
                    <a:pt x="119" y="0"/>
                  </a:lnTo>
                  <a:lnTo>
                    <a:pt x="101" y="1"/>
                  </a:lnTo>
                  <a:lnTo>
                    <a:pt x="77" y="5"/>
                  </a:lnTo>
                  <a:lnTo>
                    <a:pt x="43" y="12"/>
                  </a:lnTo>
                  <a:close/>
                </a:path>
              </a:pathLst>
            </a:custGeom>
            <a:solidFill>
              <a:srgbClr val="808080">
                <a:alpha val="100000"/>
              </a:srgbClr>
            </a:solidFill>
            <a:ln w="9525">
              <a:noFill/>
            </a:ln>
          </p:spPr>
          <p:txBody>
            <a:bodyPr/>
            <a:p>
              <a:endParaRPr lang="zh-CN" altLang="en-US"/>
            </a:p>
          </p:txBody>
        </p:sp>
        <p:sp>
          <p:nvSpPr>
            <p:cNvPr id="99543" name="Freeform 42"/>
            <p:cNvSpPr/>
            <p:nvPr/>
          </p:nvSpPr>
          <p:spPr>
            <a:xfrm>
              <a:off x="6412" y="13680"/>
              <a:ext cx="116" cy="560"/>
            </a:xfrm>
            <a:custGeom>
              <a:avLst/>
              <a:gdLst>
                <a:gd name="txL" fmla="*/ 0 w 116"/>
                <a:gd name="txT" fmla="*/ 0 h 560"/>
                <a:gd name="txR" fmla="*/ 116 w 116"/>
                <a:gd name="txB" fmla="*/ 560 h 560"/>
              </a:gdLst>
              <a:ahLst/>
              <a:cxnLst>
                <a:cxn ang="0">
                  <a:pos x="36" y="11"/>
                </a:cxn>
                <a:cxn ang="0">
                  <a:pos x="33" y="21"/>
                </a:cxn>
                <a:cxn ang="0">
                  <a:pos x="24" y="53"/>
                </a:cxn>
                <a:cxn ang="0">
                  <a:pos x="15" y="103"/>
                </a:cxn>
                <a:cxn ang="0">
                  <a:pos x="5" y="169"/>
                </a:cxn>
                <a:cxn ang="0">
                  <a:pos x="0" y="250"/>
                </a:cxn>
                <a:cxn ang="0">
                  <a:pos x="1" y="344"/>
                </a:cxn>
                <a:cxn ang="0">
                  <a:pos x="10" y="448"/>
                </a:cxn>
                <a:cxn ang="0">
                  <a:pos x="32" y="560"/>
                </a:cxn>
                <a:cxn ang="0">
                  <a:pos x="112" y="555"/>
                </a:cxn>
                <a:cxn ang="0">
                  <a:pos x="108" y="538"/>
                </a:cxn>
                <a:cxn ang="0">
                  <a:pos x="101" y="493"/>
                </a:cxn>
                <a:cxn ang="0">
                  <a:pos x="91" y="426"/>
                </a:cxn>
                <a:cxn ang="0">
                  <a:pos x="82" y="344"/>
                </a:cxn>
                <a:cxn ang="0">
                  <a:pos x="77" y="255"/>
                </a:cxn>
                <a:cxn ang="0">
                  <a:pos x="79" y="164"/>
                </a:cxn>
                <a:cxn ang="0">
                  <a:pos x="91" y="79"/>
                </a:cxn>
                <a:cxn ang="0">
                  <a:pos x="116" y="6"/>
                </a:cxn>
                <a:cxn ang="0">
                  <a:pos x="116" y="5"/>
                </a:cxn>
                <a:cxn ang="0">
                  <a:pos x="116" y="4"/>
                </a:cxn>
                <a:cxn ang="0">
                  <a:pos x="114" y="2"/>
                </a:cxn>
                <a:cxn ang="0">
                  <a:pos x="109" y="0"/>
                </a:cxn>
                <a:cxn ang="0">
                  <a:pos x="100" y="0"/>
                </a:cxn>
                <a:cxn ang="0">
                  <a:pos x="86" y="1"/>
                </a:cxn>
                <a:cxn ang="0">
                  <a:pos x="65" y="4"/>
                </a:cxn>
                <a:cxn ang="0">
                  <a:pos x="36" y="11"/>
                </a:cxn>
              </a:cxnLst>
              <a:rect l="txL" t="txT" r="txR" b="txB"/>
              <a:pathLst>
                <a:path w="116" h="560">
                  <a:moveTo>
                    <a:pt x="36" y="11"/>
                  </a:moveTo>
                  <a:lnTo>
                    <a:pt x="33" y="21"/>
                  </a:lnTo>
                  <a:lnTo>
                    <a:pt x="24" y="53"/>
                  </a:lnTo>
                  <a:lnTo>
                    <a:pt x="15" y="103"/>
                  </a:lnTo>
                  <a:lnTo>
                    <a:pt x="5" y="169"/>
                  </a:lnTo>
                  <a:lnTo>
                    <a:pt x="0" y="250"/>
                  </a:lnTo>
                  <a:lnTo>
                    <a:pt x="1" y="344"/>
                  </a:lnTo>
                  <a:lnTo>
                    <a:pt x="10" y="448"/>
                  </a:lnTo>
                  <a:lnTo>
                    <a:pt x="32" y="560"/>
                  </a:lnTo>
                  <a:lnTo>
                    <a:pt x="112" y="555"/>
                  </a:lnTo>
                  <a:lnTo>
                    <a:pt x="108" y="538"/>
                  </a:lnTo>
                  <a:lnTo>
                    <a:pt x="101" y="493"/>
                  </a:lnTo>
                  <a:lnTo>
                    <a:pt x="91" y="426"/>
                  </a:lnTo>
                  <a:lnTo>
                    <a:pt x="82" y="344"/>
                  </a:lnTo>
                  <a:lnTo>
                    <a:pt x="77" y="255"/>
                  </a:lnTo>
                  <a:lnTo>
                    <a:pt x="79" y="164"/>
                  </a:lnTo>
                  <a:lnTo>
                    <a:pt x="91" y="79"/>
                  </a:lnTo>
                  <a:lnTo>
                    <a:pt x="116" y="6"/>
                  </a:lnTo>
                  <a:lnTo>
                    <a:pt x="116" y="5"/>
                  </a:lnTo>
                  <a:lnTo>
                    <a:pt x="116" y="4"/>
                  </a:lnTo>
                  <a:lnTo>
                    <a:pt x="114" y="2"/>
                  </a:lnTo>
                  <a:lnTo>
                    <a:pt x="109" y="0"/>
                  </a:lnTo>
                  <a:lnTo>
                    <a:pt x="100" y="0"/>
                  </a:lnTo>
                  <a:lnTo>
                    <a:pt x="86" y="1"/>
                  </a:lnTo>
                  <a:lnTo>
                    <a:pt x="65" y="4"/>
                  </a:lnTo>
                  <a:lnTo>
                    <a:pt x="36" y="11"/>
                  </a:lnTo>
                  <a:close/>
                </a:path>
              </a:pathLst>
            </a:custGeom>
            <a:solidFill>
              <a:srgbClr val="808080">
                <a:alpha val="100000"/>
              </a:srgbClr>
            </a:solidFill>
            <a:ln w="9525">
              <a:noFill/>
            </a:ln>
          </p:spPr>
          <p:txBody>
            <a:bodyPr/>
            <a:p>
              <a:endParaRPr lang="zh-CN" altLang="en-US"/>
            </a:p>
          </p:txBody>
        </p:sp>
        <p:sp>
          <p:nvSpPr>
            <p:cNvPr id="99544" name="Freeform 43"/>
            <p:cNvSpPr/>
            <p:nvPr/>
          </p:nvSpPr>
          <p:spPr>
            <a:xfrm>
              <a:off x="6417" y="13724"/>
              <a:ext cx="97" cy="463"/>
            </a:xfrm>
            <a:custGeom>
              <a:avLst/>
              <a:gdLst>
                <a:gd name="txL" fmla="*/ 0 w 97"/>
                <a:gd name="txT" fmla="*/ 0 h 463"/>
                <a:gd name="txR" fmla="*/ 97 w 97"/>
                <a:gd name="txB" fmla="*/ 463 h 463"/>
              </a:gdLst>
              <a:ahLst/>
              <a:cxnLst>
                <a:cxn ang="0">
                  <a:pos x="30" y="9"/>
                </a:cxn>
                <a:cxn ang="0">
                  <a:pos x="27" y="17"/>
                </a:cxn>
                <a:cxn ang="0">
                  <a:pos x="20" y="44"/>
                </a:cxn>
                <a:cxn ang="0">
                  <a:pos x="12" y="85"/>
                </a:cxn>
                <a:cxn ang="0">
                  <a:pos x="4" y="140"/>
                </a:cxn>
                <a:cxn ang="0">
                  <a:pos x="0" y="207"/>
                </a:cxn>
                <a:cxn ang="0">
                  <a:pos x="0" y="285"/>
                </a:cxn>
                <a:cxn ang="0">
                  <a:pos x="9" y="370"/>
                </a:cxn>
                <a:cxn ang="0">
                  <a:pos x="26" y="463"/>
                </a:cxn>
                <a:cxn ang="0">
                  <a:pos x="93" y="460"/>
                </a:cxn>
                <a:cxn ang="0">
                  <a:pos x="89" y="446"/>
                </a:cxn>
                <a:cxn ang="0">
                  <a:pos x="83" y="408"/>
                </a:cxn>
                <a:cxn ang="0">
                  <a:pos x="75" y="353"/>
                </a:cxn>
                <a:cxn ang="0">
                  <a:pos x="68" y="285"/>
                </a:cxn>
                <a:cxn ang="0">
                  <a:pos x="65" y="211"/>
                </a:cxn>
                <a:cxn ang="0">
                  <a:pos x="67" y="136"/>
                </a:cxn>
                <a:cxn ang="0">
                  <a:pos x="76" y="65"/>
                </a:cxn>
                <a:cxn ang="0">
                  <a:pos x="97" y="5"/>
                </a:cxn>
                <a:cxn ang="0">
                  <a:pos x="97" y="4"/>
                </a:cxn>
                <a:cxn ang="0">
                  <a:pos x="97" y="3"/>
                </a:cxn>
                <a:cxn ang="0">
                  <a:pos x="95" y="1"/>
                </a:cxn>
                <a:cxn ang="0">
                  <a:pos x="91" y="0"/>
                </a:cxn>
                <a:cxn ang="0">
                  <a:pos x="84" y="0"/>
                </a:cxn>
                <a:cxn ang="0">
                  <a:pos x="71" y="0"/>
                </a:cxn>
                <a:cxn ang="0">
                  <a:pos x="54" y="3"/>
                </a:cxn>
                <a:cxn ang="0">
                  <a:pos x="30" y="9"/>
                </a:cxn>
              </a:cxnLst>
              <a:rect l="txL" t="txT" r="txR" b="txB"/>
              <a:pathLst>
                <a:path w="97" h="463">
                  <a:moveTo>
                    <a:pt x="30" y="9"/>
                  </a:moveTo>
                  <a:lnTo>
                    <a:pt x="27" y="17"/>
                  </a:lnTo>
                  <a:lnTo>
                    <a:pt x="20" y="44"/>
                  </a:lnTo>
                  <a:lnTo>
                    <a:pt x="12" y="85"/>
                  </a:lnTo>
                  <a:lnTo>
                    <a:pt x="4" y="140"/>
                  </a:lnTo>
                  <a:lnTo>
                    <a:pt x="0" y="207"/>
                  </a:lnTo>
                  <a:lnTo>
                    <a:pt x="0" y="285"/>
                  </a:lnTo>
                  <a:lnTo>
                    <a:pt x="9" y="370"/>
                  </a:lnTo>
                  <a:lnTo>
                    <a:pt x="26" y="463"/>
                  </a:lnTo>
                  <a:lnTo>
                    <a:pt x="93" y="460"/>
                  </a:lnTo>
                  <a:lnTo>
                    <a:pt x="89" y="446"/>
                  </a:lnTo>
                  <a:lnTo>
                    <a:pt x="83" y="408"/>
                  </a:lnTo>
                  <a:lnTo>
                    <a:pt x="75" y="353"/>
                  </a:lnTo>
                  <a:lnTo>
                    <a:pt x="68" y="285"/>
                  </a:lnTo>
                  <a:lnTo>
                    <a:pt x="65" y="211"/>
                  </a:lnTo>
                  <a:lnTo>
                    <a:pt x="67" y="136"/>
                  </a:lnTo>
                  <a:lnTo>
                    <a:pt x="76" y="65"/>
                  </a:lnTo>
                  <a:lnTo>
                    <a:pt x="97" y="5"/>
                  </a:lnTo>
                  <a:lnTo>
                    <a:pt x="97" y="4"/>
                  </a:lnTo>
                  <a:lnTo>
                    <a:pt x="97" y="3"/>
                  </a:lnTo>
                  <a:lnTo>
                    <a:pt x="95" y="1"/>
                  </a:lnTo>
                  <a:lnTo>
                    <a:pt x="91" y="0"/>
                  </a:lnTo>
                  <a:lnTo>
                    <a:pt x="84" y="0"/>
                  </a:lnTo>
                  <a:lnTo>
                    <a:pt x="71" y="0"/>
                  </a:lnTo>
                  <a:lnTo>
                    <a:pt x="54" y="3"/>
                  </a:lnTo>
                  <a:lnTo>
                    <a:pt x="30" y="9"/>
                  </a:lnTo>
                  <a:close/>
                </a:path>
              </a:pathLst>
            </a:custGeom>
            <a:solidFill>
              <a:srgbClr val="808080">
                <a:alpha val="100000"/>
              </a:srgbClr>
            </a:solidFill>
            <a:ln w="9525">
              <a:noFill/>
            </a:ln>
          </p:spPr>
          <p:txBody>
            <a:bodyPr/>
            <a:p>
              <a:endParaRPr lang="zh-CN" altLang="en-US"/>
            </a:p>
          </p:txBody>
        </p:sp>
        <p:sp>
          <p:nvSpPr>
            <p:cNvPr id="99545" name="Freeform 44"/>
            <p:cNvSpPr/>
            <p:nvPr/>
          </p:nvSpPr>
          <p:spPr>
            <a:xfrm>
              <a:off x="6422" y="13768"/>
              <a:ext cx="77" cy="367"/>
            </a:xfrm>
            <a:custGeom>
              <a:avLst/>
              <a:gdLst>
                <a:gd name="txL" fmla="*/ 0 w 77"/>
                <a:gd name="txT" fmla="*/ 0 h 367"/>
                <a:gd name="txR" fmla="*/ 77 w 77"/>
                <a:gd name="txB" fmla="*/ 367 h 367"/>
              </a:gdLst>
              <a:ahLst/>
              <a:cxnLst>
                <a:cxn ang="0">
                  <a:pos x="24" y="8"/>
                </a:cxn>
                <a:cxn ang="0">
                  <a:pos x="22" y="15"/>
                </a:cxn>
                <a:cxn ang="0">
                  <a:pos x="17" y="36"/>
                </a:cxn>
                <a:cxn ang="0">
                  <a:pos x="10" y="68"/>
                </a:cxn>
                <a:cxn ang="0">
                  <a:pos x="4" y="112"/>
                </a:cxn>
                <a:cxn ang="0">
                  <a:pos x="0" y="164"/>
                </a:cxn>
                <a:cxn ang="0">
                  <a:pos x="0" y="226"/>
                </a:cxn>
                <a:cxn ang="0">
                  <a:pos x="7" y="294"/>
                </a:cxn>
                <a:cxn ang="0">
                  <a:pos x="21" y="367"/>
                </a:cxn>
                <a:cxn ang="0">
                  <a:pos x="74" y="364"/>
                </a:cxn>
                <a:cxn ang="0">
                  <a:pos x="71" y="353"/>
                </a:cxn>
                <a:cxn ang="0">
                  <a:pos x="66" y="323"/>
                </a:cxn>
                <a:cxn ang="0">
                  <a:pos x="60" y="280"/>
                </a:cxn>
                <a:cxn ang="0">
                  <a:pos x="54" y="226"/>
                </a:cxn>
                <a:cxn ang="0">
                  <a:pos x="51" y="168"/>
                </a:cxn>
                <a:cxn ang="0">
                  <a:pos x="53" y="107"/>
                </a:cxn>
                <a:cxn ang="0">
                  <a:pos x="61" y="52"/>
                </a:cxn>
                <a:cxn ang="0">
                  <a:pos x="77" y="5"/>
                </a:cxn>
                <a:cxn ang="0">
                  <a:pos x="77" y="5"/>
                </a:cxn>
                <a:cxn ang="0">
                  <a:pos x="77" y="2"/>
                </a:cxn>
                <a:cxn ang="0">
                  <a:pos x="76" y="1"/>
                </a:cxn>
                <a:cxn ang="0">
                  <a:pos x="72" y="0"/>
                </a:cxn>
                <a:cxn ang="0">
                  <a:pos x="66" y="0"/>
                </a:cxn>
                <a:cxn ang="0">
                  <a:pos x="56" y="1"/>
                </a:cxn>
                <a:cxn ang="0">
                  <a:pos x="43" y="4"/>
                </a:cxn>
                <a:cxn ang="0">
                  <a:pos x="24" y="8"/>
                </a:cxn>
              </a:cxnLst>
              <a:rect l="txL" t="txT" r="txR" b="txB"/>
              <a:pathLst>
                <a:path w="77" h="367">
                  <a:moveTo>
                    <a:pt x="24" y="8"/>
                  </a:moveTo>
                  <a:lnTo>
                    <a:pt x="22" y="15"/>
                  </a:lnTo>
                  <a:lnTo>
                    <a:pt x="17" y="36"/>
                  </a:lnTo>
                  <a:lnTo>
                    <a:pt x="10" y="68"/>
                  </a:lnTo>
                  <a:lnTo>
                    <a:pt x="4" y="112"/>
                  </a:lnTo>
                  <a:lnTo>
                    <a:pt x="0" y="164"/>
                  </a:lnTo>
                  <a:lnTo>
                    <a:pt x="0" y="226"/>
                  </a:lnTo>
                  <a:lnTo>
                    <a:pt x="7" y="294"/>
                  </a:lnTo>
                  <a:lnTo>
                    <a:pt x="21" y="367"/>
                  </a:lnTo>
                  <a:lnTo>
                    <a:pt x="74" y="364"/>
                  </a:lnTo>
                  <a:lnTo>
                    <a:pt x="71" y="353"/>
                  </a:lnTo>
                  <a:lnTo>
                    <a:pt x="66" y="323"/>
                  </a:lnTo>
                  <a:lnTo>
                    <a:pt x="60" y="280"/>
                  </a:lnTo>
                  <a:lnTo>
                    <a:pt x="54" y="226"/>
                  </a:lnTo>
                  <a:lnTo>
                    <a:pt x="51" y="168"/>
                  </a:lnTo>
                  <a:lnTo>
                    <a:pt x="53" y="107"/>
                  </a:lnTo>
                  <a:lnTo>
                    <a:pt x="61" y="52"/>
                  </a:lnTo>
                  <a:lnTo>
                    <a:pt x="77" y="5"/>
                  </a:lnTo>
                  <a:lnTo>
                    <a:pt x="77" y="2"/>
                  </a:lnTo>
                  <a:lnTo>
                    <a:pt x="76" y="1"/>
                  </a:lnTo>
                  <a:lnTo>
                    <a:pt x="72" y="0"/>
                  </a:lnTo>
                  <a:lnTo>
                    <a:pt x="66" y="0"/>
                  </a:lnTo>
                  <a:lnTo>
                    <a:pt x="56" y="1"/>
                  </a:lnTo>
                  <a:lnTo>
                    <a:pt x="43" y="4"/>
                  </a:lnTo>
                  <a:lnTo>
                    <a:pt x="24" y="8"/>
                  </a:lnTo>
                  <a:close/>
                </a:path>
              </a:pathLst>
            </a:custGeom>
            <a:solidFill>
              <a:srgbClr val="808080">
                <a:alpha val="100000"/>
              </a:srgbClr>
            </a:solidFill>
            <a:ln w="9525">
              <a:noFill/>
            </a:ln>
          </p:spPr>
          <p:txBody>
            <a:bodyPr/>
            <a:p>
              <a:endParaRPr lang="zh-CN" altLang="en-US"/>
            </a:p>
          </p:txBody>
        </p:sp>
        <p:sp>
          <p:nvSpPr>
            <p:cNvPr id="99546" name="Freeform 45"/>
            <p:cNvSpPr/>
            <p:nvPr/>
          </p:nvSpPr>
          <p:spPr>
            <a:xfrm>
              <a:off x="6428" y="13813"/>
              <a:ext cx="56" cy="271"/>
            </a:xfrm>
            <a:custGeom>
              <a:avLst/>
              <a:gdLst>
                <a:gd name="txL" fmla="*/ 0 w 56"/>
                <a:gd name="txT" fmla="*/ 0 h 271"/>
                <a:gd name="txR" fmla="*/ 56 w 56"/>
                <a:gd name="txB" fmla="*/ 271 h 271"/>
              </a:gdLst>
              <a:ahLst/>
              <a:cxnLst>
                <a:cxn ang="0">
                  <a:pos x="17" y="5"/>
                </a:cxn>
                <a:cxn ang="0">
                  <a:pos x="16" y="10"/>
                </a:cxn>
                <a:cxn ang="0">
                  <a:pos x="12" y="25"/>
                </a:cxn>
                <a:cxn ang="0">
                  <a:pos x="6" y="49"/>
                </a:cxn>
                <a:cxn ang="0">
                  <a:pos x="2" y="82"/>
                </a:cxn>
                <a:cxn ang="0">
                  <a:pos x="0" y="122"/>
                </a:cxn>
                <a:cxn ang="0">
                  <a:pos x="0" y="166"/>
                </a:cxn>
                <a:cxn ang="0">
                  <a:pos x="4" y="217"/>
                </a:cxn>
                <a:cxn ang="0">
                  <a:pos x="15" y="271"/>
                </a:cxn>
                <a:cxn ang="0">
                  <a:pos x="54" y="268"/>
                </a:cxn>
                <a:cxn ang="0">
                  <a:pos x="52" y="261"/>
                </a:cxn>
                <a:cxn ang="0">
                  <a:pos x="48" y="238"/>
                </a:cxn>
                <a:cxn ang="0">
                  <a:pos x="44" y="206"/>
                </a:cxn>
                <a:cxn ang="0">
                  <a:pos x="40" y="166"/>
                </a:cxn>
                <a:cxn ang="0">
                  <a:pos x="37" y="123"/>
                </a:cxn>
                <a:cxn ang="0">
                  <a:pos x="39" y="78"/>
                </a:cxn>
                <a:cxn ang="0">
                  <a:pos x="44" y="37"/>
                </a:cxn>
                <a:cxn ang="0">
                  <a:pos x="56" y="3"/>
                </a:cxn>
                <a:cxn ang="0">
                  <a:pos x="56" y="3"/>
                </a:cxn>
                <a:cxn ang="0">
                  <a:pos x="56" y="2"/>
                </a:cxn>
                <a:cxn ang="0">
                  <a:pos x="55" y="1"/>
                </a:cxn>
                <a:cxn ang="0">
                  <a:pos x="52" y="0"/>
                </a:cxn>
                <a:cxn ang="0">
                  <a:pos x="48" y="0"/>
                </a:cxn>
                <a:cxn ang="0">
                  <a:pos x="42" y="0"/>
                </a:cxn>
                <a:cxn ang="0">
                  <a:pos x="31" y="2"/>
                </a:cxn>
                <a:cxn ang="0">
                  <a:pos x="17" y="5"/>
                </a:cxn>
              </a:cxnLst>
              <a:rect l="txL" t="txT" r="txR" b="txB"/>
              <a:pathLst>
                <a:path w="56" h="271">
                  <a:moveTo>
                    <a:pt x="17" y="5"/>
                  </a:moveTo>
                  <a:lnTo>
                    <a:pt x="16" y="10"/>
                  </a:lnTo>
                  <a:lnTo>
                    <a:pt x="12" y="25"/>
                  </a:lnTo>
                  <a:lnTo>
                    <a:pt x="6" y="49"/>
                  </a:lnTo>
                  <a:lnTo>
                    <a:pt x="2" y="82"/>
                  </a:lnTo>
                  <a:lnTo>
                    <a:pt x="0" y="122"/>
                  </a:lnTo>
                  <a:lnTo>
                    <a:pt x="0" y="166"/>
                  </a:lnTo>
                  <a:lnTo>
                    <a:pt x="4" y="217"/>
                  </a:lnTo>
                  <a:lnTo>
                    <a:pt x="15" y="271"/>
                  </a:lnTo>
                  <a:lnTo>
                    <a:pt x="54" y="268"/>
                  </a:lnTo>
                  <a:lnTo>
                    <a:pt x="52" y="261"/>
                  </a:lnTo>
                  <a:lnTo>
                    <a:pt x="48" y="238"/>
                  </a:lnTo>
                  <a:lnTo>
                    <a:pt x="44" y="206"/>
                  </a:lnTo>
                  <a:lnTo>
                    <a:pt x="40" y="166"/>
                  </a:lnTo>
                  <a:lnTo>
                    <a:pt x="37" y="123"/>
                  </a:lnTo>
                  <a:lnTo>
                    <a:pt x="39" y="78"/>
                  </a:lnTo>
                  <a:lnTo>
                    <a:pt x="44" y="37"/>
                  </a:lnTo>
                  <a:lnTo>
                    <a:pt x="56" y="3"/>
                  </a:lnTo>
                  <a:lnTo>
                    <a:pt x="56" y="2"/>
                  </a:lnTo>
                  <a:lnTo>
                    <a:pt x="55" y="1"/>
                  </a:lnTo>
                  <a:lnTo>
                    <a:pt x="52" y="0"/>
                  </a:lnTo>
                  <a:lnTo>
                    <a:pt x="48" y="0"/>
                  </a:lnTo>
                  <a:lnTo>
                    <a:pt x="42" y="0"/>
                  </a:lnTo>
                  <a:lnTo>
                    <a:pt x="31" y="2"/>
                  </a:lnTo>
                  <a:lnTo>
                    <a:pt x="17" y="5"/>
                  </a:lnTo>
                  <a:close/>
                </a:path>
              </a:pathLst>
            </a:custGeom>
            <a:solidFill>
              <a:srgbClr val="808080">
                <a:alpha val="100000"/>
              </a:srgbClr>
            </a:solidFill>
            <a:ln w="9525">
              <a:noFill/>
            </a:ln>
          </p:spPr>
          <p:txBody>
            <a:bodyPr/>
            <a:p>
              <a:endParaRPr lang="zh-CN" altLang="en-US"/>
            </a:p>
          </p:txBody>
        </p:sp>
        <p:sp>
          <p:nvSpPr>
            <p:cNvPr id="99547" name="Freeform 46"/>
            <p:cNvSpPr/>
            <p:nvPr/>
          </p:nvSpPr>
          <p:spPr>
            <a:xfrm>
              <a:off x="7211" y="13549"/>
              <a:ext cx="186" cy="732"/>
            </a:xfrm>
            <a:custGeom>
              <a:avLst/>
              <a:gdLst>
                <a:gd name="txL" fmla="*/ 0 w 186"/>
                <a:gd name="txT" fmla="*/ 0 h 732"/>
                <a:gd name="txR" fmla="*/ 186 w 186"/>
                <a:gd name="txB" fmla="*/ 732 h 732"/>
              </a:gdLst>
              <a:ahLst/>
              <a:cxnLst>
                <a:cxn ang="0">
                  <a:pos x="186" y="6"/>
                </a:cxn>
                <a:cxn ang="0">
                  <a:pos x="182" y="11"/>
                </a:cxn>
                <a:cxn ang="0">
                  <a:pos x="169" y="29"/>
                </a:cxn>
                <a:cxn ang="0">
                  <a:pos x="153" y="67"/>
                </a:cxn>
                <a:cxn ang="0">
                  <a:pos x="137" y="130"/>
                </a:cxn>
                <a:cxn ang="0">
                  <a:pos x="124" y="221"/>
                </a:cxn>
                <a:cxn ang="0">
                  <a:pos x="117" y="350"/>
                </a:cxn>
                <a:cxn ang="0">
                  <a:pos x="122" y="517"/>
                </a:cxn>
                <a:cxn ang="0">
                  <a:pos x="139" y="732"/>
                </a:cxn>
                <a:cxn ang="0">
                  <a:pos x="34" y="732"/>
                </a:cxn>
                <a:cxn ang="0">
                  <a:pos x="31" y="711"/>
                </a:cxn>
                <a:cxn ang="0">
                  <a:pos x="22" y="651"/>
                </a:cxn>
                <a:cxn ang="0">
                  <a:pos x="12" y="563"/>
                </a:cxn>
                <a:cxn ang="0">
                  <a:pos x="3" y="454"/>
                </a:cxn>
                <a:cxn ang="0">
                  <a:pos x="0" y="335"/>
                </a:cxn>
                <a:cxn ang="0">
                  <a:pos x="6" y="213"/>
                </a:cxn>
                <a:cxn ang="0">
                  <a:pos x="25" y="98"/>
                </a:cxn>
                <a:cxn ang="0">
                  <a:pos x="60" y="0"/>
                </a:cxn>
                <a:cxn ang="0">
                  <a:pos x="186" y="6"/>
                </a:cxn>
              </a:cxnLst>
              <a:rect l="txL" t="txT" r="txR" b="txB"/>
              <a:pathLst>
                <a:path w="186" h="732">
                  <a:moveTo>
                    <a:pt x="186" y="6"/>
                  </a:moveTo>
                  <a:lnTo>
                    <a:pt x="182" y="11"/>
                  </a:lnTo>
                  <a:lnTo>
                    <a:pt x="169" y="29"/>
                  </a:lnTo>
                  <a:lnTo>
                    <a:pt x="153" y="67"/>
                  </a:lnTo>
                  <a:lnTo>
                    <a:pt x="137" y="130"/>
                  </a:lnTo>
                  <a:lnTo>
                    <a:pt x="124" y="221"/>
                  </a:lnTo>
                  <a:lnTo>
                    <a:pt x="117" y="350"/>
                  </a:lnTo>
                  <a:lnTo>
                    <a:pt x="122" y="517"/>
                  </a:lnTo>
                  <a:lnTo>
                    <a:pt x="139" y="732"/>
                  </a:lnTo>
                  <a:lnTo>
                    <a:pt x="34" y="732"/>
                  </a:lnTo>
                  <a:lnTo>
                    <a:pt x="31" y="711"/>
                  </a:lnTo>
                  <a:lnTo>
                    <a:pt x="22" y="651"/>
                  </a:lnTo>
                  <a:lnTo>
                    <a:pt x="12" y="563"/>
                  </a:lnTo>
                  <a:lnTo>
                    <a:pt x="3" y="454"/>
                  </a:lnTo>
                  <a:lnTo>
                    <a:pt x="0" y="335"/>
                  </a:lnTo>
                  <a:lnTo>
                    <a:pt x="6" y="213"/>
                  </a:lnTo>
                  <a:lnTo>
                    <a:pt x="25" y="98"/>
                  </a:lnTo>
                  <a:lnTo>
                    <a:pt x="60" y="0"/>
                  </a:lnTo>
                  <a:lnTo>
                    <a:pt x="186" y="6"/>
                  </a:lnTo>
                  <a:close/>
                </a:path>
              </a:pathLst>
            </a:custGeom>
            <a:solidFill>
              <a:srgbClr val="808080">
                <a:alpha val="100000"/>
              </a:srgbClr>
            </a:solidFill>
            <a:ln w="9525">
              <a:noFill/>
            </a:ln>
          </p:spPr>
          <p:txBody>
            <a:bodyPr/>
            <a:p>
              <a:endParaRPr lang="zh-CN" altLang="en-US"/>
            </a:p>
          </p:txBody>
        </p:sp>
        <p:sp>
          <p:nvSpPr>
            <p:cNvPr id="99548" name="Freeform 47"/>
            <p:cNvSpPr/>
            <p:nvPr/>
          </p:nvSpPr>
          <p:spPr>
            <a:xfrm>
              <a:off x="7219" y="13600"/>
              <a:ext cx="158" cy="625"/>
            </a:xfrm>
            <a:custGeom>
              <a:avLst/>
              <a:gdLst>
                <a:gd name="txL" fmla="*/ 0 w 158"/>
                <a:gd name="txT" fmla="*/ 0 h 625"/>
                <a:gd name="txR" fmla="*/ 158 w 158"/>
                <a:gd name="txB" fmla="*/ 625 h 625"/>
              </a:gdLst>
              <a:ahLst/>
              <a:cxnLst>
                <a:cxn ang="0">
                  <a:pos x="158" y="4"/>
                </a:cxn>
                <a:cxn ang="0">
                  <a:pos x="153" y="9"/>
                </a:cxn>
                <a:cxn ang="0">
                  <a:pos x="144" y="25"/>
                </a:cxn>
                <a:cxn ang="0">
                  <a:pos x="130" y="57"/>
                </a:cxn>
                <a:cxn ang="0">
                  <a:pos x="116" y="110"/>
                </a:cxn>
                <a:cxn ang="0">
                  <a:pos x="105" y="189"/>
                </a:cxn>
                <a:cxn ang="0">
                  <a:pos x="100" y="298"/>
                </a:cxn>
                <a:cxn ang="0">
                  <a:pos x="103" y="441"/>
                </a:cxn>
                <a:cxn ang="0">
                  <a:pos x="118" y="625"/>
                </a:cxn>
                <a:cxn ang="0">
                  <a:pos x="29" y="625"/>
                </a:cxn>
                <a:cxn ang="0">
                  <a:pos x="25" y="607"/>
                </a:cxn>
                <a:cxn ang="0">
                  <a:pos x="18" y="556"/>
                </a:cxn>
                <a:cxn ang="0">
                  <a:pos x="9" y="480"/>
                </a:cxn>
                <a:cxn ang="0">
                  <a:pos x="2" y="387"/>
                </a:cxn>
                <a:cxn ang="0">
                  <a:pos x="0" y="286"/>
                </a:cxn>
                <a:cxn ang="0">
                  <a:pos x="5" y="182"/>
                </a:cxn>
                <a:cxn ang="0">
                  <a:pos x="21" y="84"/>
                </a:cxn>
                <a:cxn ang="0">
                  <a:pos x="51" y="0"/>
                </a:cxn>
                <a:cxn ang="0">
                  <a:pos x="158" y="4"/>
                </a:cxn>
              </a:cxnLst>
              <a:rect l="txL" t="txT" r="txR" b="txB"/>
              <a:pathLst>
                <a:path w="158" h="625">
                  <a:moveTo>
                    <a:pt x="158" y="4"/>
                  </a:moveTo>
                  <a:lnTo>
                    <a:pt x="153" y="9"/>
                  </a:lnTo>
                  <a:lnTo>
                    <a:pt x="144" y="25"/>
                  </a:lnTo>
                  <a:lnTo>
                    <a:pt x="130" y="57"/>
                  </a:lnTo>
                  <a:lnTo>
                    <a:pt x="116" y="110"/>
                  </a:lnTo>
                  <a:lnTo>
                    <a:pt x="105" y="189"/>
                  </a:lnTo>
                  <a:lnTo>
                    <a:pt x="100" y="298"/>
                  </a:lnTo>
                  <a:lnTo>
                    <a:pt x="103" y="441"/>
                  </a:lnTo>
                  <a:lnTo>
                    <a:pt x="118" y="625"/>
                  </a:lnTo>
                  <a:lnTo>
                    <a:pt x="29" y="625"/>
                  </a:lnTo>
                  <a:lnTo>
                    <a:pt x="25" y="607"/>
                  </a:lnTo>
                  <a:lnTo>
                    <a:pt x="18" y="556"/>
                  </a:lnTo>
                  <a:lnTo>
                    <a:pt x="9" y="480"/>
                  </a:lnTo>
                  <a:lnTo>
                    <a:pt x="2" y="387"/>
                  </a:lnTo>
                  <a:lnTo>
                    <a:pt x="0" y="286"/>
                  </a:lnTo>
                  <a:lnTo>
                    <a:pt x="5" y="182"/>
                  </a:lnTo>
                  <a:lnTo>
                    <a:pt x="21" y="84"/>
                  </a:lnTo>
                  <a:lnTo>
                    <a:pt x="51" y="0"/>
                  </a:lnTo>
                  <a:lnTo>
                    <a:pt x="158" y="4"/>
                  </a:lnTo>
                  <a:close/>
                </a:path>
              </a:pathLst>
            </a:custGeom>
            <a:solidFill>
              <a:srgbClr val="808080">
                <a:alpha val="100000"/>
              </a:srgbClr>
            </a:solidFill>
            <a:ln w="9525">
              <a:noFill/>
            </a:ln>
          </p:spPr>
          <p:txBody>
            <a:bodyPr/>
            <a:p>
              <a:endParaRPr lang="zh-CN" altLang="en-US"/>
            </a:p>
          </p:txBody>
        </p:sp>
        <p:sp>
          <p:nvSpPr>
            <p:cNvPr id="99549" name="Freeform 48"/>
            <p:cNvSpPr/>
            <p:nvPr/>
          </p:nvSpPr>
          <p:spPr>
            <a:xfrm>
              <a:off x="7225" y="13651"/>
              <a:ext cx="131" cy="517"/>
            </a:xfrm>
            <a:custGeom>
              <a:avLst/>
              <a:gdLst>
                <a:gd name="txL" fmla="*/ 0 w 131"/>
                <a:gd name="txT" fmla="*/ 0 h 517"/>
                <a:gd name="txR" fmla="*/ 131 w 131"/>
                <a:gd name="txB" fmla="*/ 517 h 517"/>
              </a:gdLst>
              <a:ahLst/>
              <a:cxnLst>
                <a:cxn ang="0">
                  <a:pos x="131" y="4"/>
                </a:cxn>
                <a:cxn ang="0">
                  <a:pos x="128" y="7"/>
                </a:cxn>
                <a:cxn ang="0">
                  <a:pos x="119" y="21"/>
                </a:cxn>
                <a:cxn ang="0">
                  <a:pos x="109" y="47"/>
                </a:cxn>
                <a:cxn ang="0">
                  <a:pos x="97" y="91"/>
                </a:cxn>
                <a:cxn ang="0">
                  <a:pos x="88" y="156"/>
                </a:cxn>
                <a:cxn ang="0">
                  <a:pos x="84" y="247"/>
                </a:cxn>
                <a:cxn ang="0">
                  <a:pos x="86" y="366"/>
                </a:cxn>
                <a:cxn ang="0">
                  <a:pos x="99" y="517"/>
                </a:cxn>
                <a:cxn ang="0">
                  <a:pos x="25" y="517"/>
                </a:cxn>
                <a:cxn ang="0">
                  <a:pos x="23" y="502"/>
                </a:cxn>
                <a:cxn ang="0">
                  <a:pos x="16" y="460"/>
                </a:cxn>
                <a:cxn ang="0">
                  <a:pos x="9" y="397"/>
                </a:cxn>
                <a:cxn ang="0">
                  <a:pos x="2" y="320"/>
                </a:cxn>
                <a:cxn ang="0">
                  <a:pos x="0" y="236"/>
                </a:cxn>
                <a:cxn ang="0">
                  <a:pos x="4" y="151"/>
                </a:cxn>
                <a:cxn ang="0">
                  <a:pos x="18" y="70"/>
                </a:cxn>
                <a:cxn ang="0">
                  <a:pos x="43" y="0"/>
                </a:cxn>
                <a:cxn ang="0">
                  <a:pos x="131" y="4"/>
                </a:cxn>
              </a:cxnLst>
              <a:rect l="txL" t="txT" r="txR" b="txB"/>
              <a:pathLst>
                <a:path w="131" h="517">
                  <a:moveTo>
                    <a:pt x="131" y="4"/>
                  </a:moveTo>
                  <a:lnTo>
                    <a:pt x="128" y="7"/>
                  </a:lnTo>
                  <a:lnTo>
                    <a:pt x="119" y="21"/>
                  </a:lnTo>
                  <a:lnTo>
                    <a:pt x="109" y="47"/>
                  </a:lnTo>
                  <a:lnTo>
                    <a:pt x="97" y="91"/>
                  </a:lnTo>
                  <a:lnTo>
                    <a:pt x="88" y="156"/>
                  </a:lnTo>
                  <a:lnTo>
                    <a:pt x="84" y="247"/>
                  </a:lnTo>
                  <a:lnTo>
                    <a:pt x="86" y="366"/>
                  </a:lnTo>
                  <a:lnTo>
                    <a:pt x="99" y="517"/>
                  </a:lnTo>
                  <a:lnTo>
                    <a:pt x="25" y="517"/>
                  </a:lnTo>
                  <a:lnTo>
                    <a:pt x="23" y="502"/>
                  </a:lnTo>
                  <a:lnTo>
                    <a:pt x="16" y="460"/>
                  </a:lnTo>
                  <a:lnTo>
                    <a:pt x="9" y="397"/>
                  </a:lnTo>
                  <a:lnTo>
                    <a:pt x="2" y="320"/>
                  </a:lnTo>
                  <a:lnTo>
                    <a:pt x="0" y="236"/>
                  </a:lnTo>
                  <a:lnTo>
                    <a:pt x="4" y="151"/>
                  </a:lnTo>
                  <a:lnTo>
                    <a:pt x="18" y="70"/>
                  </a:lnTo>
                  <a:lnTo>
                    <a:pt x="43" y="0"/>
                  </a:lnTo>
                  <a:lnTo>
                    <a:pt x="131" y="4"/>
                  </a:lnTo>
                  <a:close/>
                </a:path>
              </a:pathLst>
            </a:custGeom>
            <a:solidFill>
              <a:srgbClr val="808080">
                <a:alpha val="100000"/>
              </a:srgbClr>
            </a:solidFill>
            <a:ln w="9525">
              <a:noFill/>
            </a:ln>
          </p:spPr>
          <p:txBody>
            <a:bodyPr/>
            <a:p>
              <a:endParaRPr lang="zh-CN" altLang="en-US"/>
            </a:p>
          </p:txBody>
        </p:sp>
        <p:sp>
          <p:nvSpPr>
            <p:cNvPr id="99550" name="Freeform 49"/>
            <p:cNvSpPr/>
            <p:nvPr/>
          </p:nvSpPr>
          <p:spPr>
            <a:xfrm>
              <a:off x="7233" y="13701"/>
              <a:ext cx="104" cy="411"/>
            </a:xfrm>
            <a:custGeom>
              <a:avLst/>
              <a:gdLst>
                <a:gd name="txL" fmla="*/ 0 w 104"/>
                <a:gd name="txT" fmla="*/ 0 h 411"/>
                <a:gd name="txR" fmla="*/ 104 w 104"/>
                <a:gd name="txB" fmla="*/ 411 h 411"/>
              </a:gdLst>
              <a:ahLst/>
              <a:cxnLst>
                <a:cxn ang="0">
                  <a:pos x="104" y="4"/>
                </a:cxn>
                <a:cxn ang="0">
                  <a:pos x="101" y="7"/>
                </a:cxn>
                <a:cxn ang="0">
                  <a:pos x="94" y="17"/>
                </a:cxn>
                <a:cxn ang="0">
                  <a:pos x="86" y="38"/>
                </a:cxn>
                <a:cxn ang="0">
                  <a:pos x="76" y="73"/>
                </a:cxn>
                <a:cxn ang="0">
                  <a:pos x="69" y="125"/>
                </a:cxn>
                <a:cxn ang="0">
                  <a:pos x="65" y="196"/>
                </a:cxn>
                <a:cxn ang="0">
                  <a:pos x="67" y="291"/>
                </a:cxn>
                <a:cxn ang="0">
                  <a:pos x="77" y="411"/>
                </a:cxn>
                <a:cxn ang="0">
                  <a:pos x="19" y="411"/>
                </a:cxn>
                <a:cxn ang="0">
                  <a:pos x="17" y="399"/>
                </a:cxn>
                <a:cxn ang="0">
                  <a:pos x="11" y="365"/>
                </a:cxn>
                <a:cxn ang="0">
                  <a:pos x="6" y="316"/>
                </a:cxn>
                <a:cxn ang="0">
                  <a:pos x="2" y="255"/>
                </a:cxn>
                <a:cxn ang="0">
                  <a:pos x="0" y="188"/>
                </a:cxn>
                <a:cxn ang="0">
                  <a:pos x="4" y="120"/>
                </a:cxn>
                <a:cxn ang="0">
                  <a:pos x="15" y="55"/>
                </a:cxn>
                <a:cxn ang="0">
                  <a:pos x="34" y="0"/>
                </a:cxn>
                <a:cxn ang="0">
                  <a:pos x="104" y="4"/>
                </a:cxn>
              </a:cxnLst>
              <a:rect l="txL" t="txT" r="txR" b="txB"/>
              <a:pathLst>
                <a:path w="104" h="411">
                  <a:moveTo>
                    <a:pt x="104" y="4"/>
                  </a:moveTo>
                  <a:lnTo>
                    <a:pt x="101" y="7"/>
                  </a:lnTo>
                  <a:lnTo>
                    <a:pt x="94" y="17"/>
                  </a:lnTo>
                  <a:lnTo>
                    <a:pt x="86" y="38"/>
                  </a:lnTo>
                  <a:lnTo>
                    <a:pt x="76" y="73"/>
                  </a:lnTo>
                  <a:lnTo>
                    <a:pt x="69" y="125"/>
                  </a:lnTo>
                  <a:lnTo>
                    <a:pt x="65" y="196"/>
                  </a:lnTo>
                  <a:lnTo>
                    <a:pt x="67" y="291"/>
                  </a:lnTo>
                  <a:lnTo>
                    <a:pt x="77" y="411"/>
                  </a:lnTo>
                  <a:lnTo>
                    <a:pt x="19" y="411"/>
                  </a:lnTo>
                  <a:lnTo>
                    <a:pt x="17" y="399"/>
                  </a:lnTo>
                  <a:lnTo>
                    <a:pt x="11" y="365"/>
                  </a:lnTo>
                  <a:lnTo>
                    <a:pt x="6" y="316"/>
                  </a:lnTo>
                  <a:lnTo>
                    <a:pt x="2" y="255"/>
                  </a:lnTo>
                  <a:lnTo>
                    <a:pt x="0" y="188"/>
                  </a:lnTo>
                  <a:lnTo>
                    <a:pt x="4" y="120"/>
                  </a:lnTo>
                  <a:lnTo>
                    <a:pt x="15" y="55"/>
                  </a:lnTo>
                  <a:lnTo>
                    <a:pt x="34" y="0"/>
                  </a:lnTo>
                  <a:lnTo>
                    <a:pt x="104" y="4"/>
                  </a:lnTo>
                  <a:close/>
                </a:path>
              </a:pathLst>
            </a:custGeom>
            <a:solidFill>
              <a:srgbClr val="808080">
                <a:alpha val="100000"/>
              </a:srgbClr>
            </a:solidFill>
            <a:ln w="9525">
              <a:noFill/>
            </a:ln>
          </p:spPr>
          <p:txBody>
            <a:bodyPr/>
            <a:p>
              <a:endParaRPr lang="zh-CN" altLang="en-US"/>
            </a:p>
          </p:txBody>
        </p:sp>
        <p:sp>
          <p:nvSpPr>
            <p:cNvPr id="99551" name="Freeform 50"/>
            <p:cNvSpPr/>
            <p:nvPr/>
          </p:nvSpPr>
          <p:spPr>
            <a:xfrm>
              <a:off x="7240" y="13752"/>
              <a:ext cx="76" cy="302"/>
            </a:xfrm>
            <a:custGeom>
              <a:avLst/>
              <a:gdLst>
                <a:gd name="txL" fmla="*/ 0 w 76"/>
                <a:gd name="txT" fmla="*/ 0 h 302"/>
                <a:gd name="txR" fmla="*/ 76 w 76"/>
                <a:gd name="txB" fmla="*/ 302 h 302"/>
              </a:gdLst>
              <a:ahLst/>
              <a:cxnLst>
                <a:cxn ang="0">
                  <a:pos x="76" y="2"/>
                </a:cxn>
                <a:cxn ang="0">
                  <a:pos x="74" y="4"/>
                </a:cxn>
                <a:cxn ang="0">
                  <a:pos x="70" y="12"/>
                </a:cxn>
                <a:cxn ang="0">
                  <a:pos x="62" y="28"/>
                </a:cxn>
                <a:cxn ang="0">
                  <a:pos x="56" y="53"/>
                </a:cxn>
                <a:cxn ang="0">
                  <a:pos x="51" y="92"/>
                </a:cxn>
                <a:cxn ang="0">
                  <a:pos x="49" y="145"/>
                </a:cxn>
                <a:cxn ang="0">
                  <a:pos x="50" y="214"/>
                </a:cxn>
                <a:cxn ang="0">
                  <a:pos x="57" y="302"/>
                </a:cxn>
                <a:cxn ang="0">
                  <a:pos x="14" y="302"/>
                </a:cxn>
                <a:cxn ang="0">
                  <a:pos x="13" y="294"/>
                </a:cxn>
                <a:cxn ang="0">
                  <a:pos x="9" y="269"/>
                </a:cxn>
                <a:cxn ang="0">
                  <a:pos x="4" y="232"/>
                </a:cxn>
                <a:cxn ang="0">
                  <a:pos x="1" y="188"/>
                </a:cxn>
                <a:cxn ang="0">
                  <a:pos x="0" y="138"/>
                </a:cxn>
                <a:cxn ang="0">
                  <a:pos x="2" y="89"/>
                </a:cxn>
                <a:cxn ang="0">
                  <a:pos x="10" y="41"/>
                </a:cxn>
                <a:cxn ang="0">
                  <a:pos x="25" y="0"/>
                </a:cxn>
                <a:cxn ang="0">
                  <a:pos x="76" y="2"/>
                </a:cxn>
              </a:cxnLst>
              <a:rect l="txL" t="txT" r="txR" b="txB"/>
              <a:pathLst>
                <a:path w="76" h="302">
                  <a:moveTo>
                    <a:pt x="76" y="2"/>
                  </a:moveTo>
                  <a:lnTo>
                    <a:pt x="74" y="4"/>
                  </a:lnTo>
                  <a:lnTo>
                    <a:pt x="70" y="12"/>
                  </a:lnTo>
                  <a:lnTo>
                    <a:pt x="62" y="28"/>
                  </a:lnTo>
                  <a:lnTo>
                    <a:pt x="56" y="53"/>
                  </a:lnTo>
                  <a:lnTo>
                    <a:pt x="51" y="92"/>
                  </a:lnTo>
                  <a:lnTo>
                    <a:pt x="49" y="145"/>
                  </a:lnTo>
                  <a:lnTo>
                    <a:pt x="50" y="214"/>
                  </a:lnTo>
                  <a:lnTo>
                    <a:pt x="57" y="302"/>
                  </a:lnTo>
                  <a:lnTo>
                    <a:pt x="14" y="302"/>
                  </a:lnTo>
                  <a:lnTo>
                    <a:pt x="13" y="294"/>
                  </a:lnTo>
                  <a:lnTo>
                    <a:pt x="9" y="269"/>
                  </a:lnTo>
                  <a:lnTo>
                    <a:pt x="4" y="232"/>
                  </a:lnTo>
                  <a:lnTo>
                    <a:pt x="1" y="188"/>
                  </a:lnTo>
                  <a:lnTo>
                    <a:pt x="0" y="138"/>
                  </a:lnTo>
                  <a:lnTo>
                    <a:pt x="2" y="89"/>
                  </a:lnTo>
                  <a:lnTo>
                    <a:pt x="10" y="41"/>
                  </a:lnTo>
                  <a:lnTo>
                    <a:pt x="25" y="0"/>
                  </a:lnTo>
                  <a:lnTo>
                    <a:pt x="76" y="2"/>
                  </a:lnTo>
                  <a:close/>
                </a:path>
              </a:pathLst>
            </a:custGeom>
            <a:solidFill>
              <a:srgbClr val="808080">
                <a:alpha val="100000"/>
              </a:srgbClr>
            </a:solidFill>
            <a:ln w="9525">
              <a:noFill/>
            </a:ln>
          </p:spPr>
          <p:txBody>
            <a:bodyPr/>
            <a:p>
              <a:endParaRPr lang="zh-CN" altLang="en-US"/>
            </a:p>
          </p:txBody>
        </p:sp>
        <p:sp>
          <p:nvSpPr>
            <p:cNvPr id="99552" name="Rectangle 51"/>
            <p:cNvSpPr/>
            <p:nvPr/>
          </p:nvSpPr>
          <p:spPr>
            <a:xfrm>
              <a:off x="6241" y="13678"/>
              <a:ext cx="23" cy="958"/>
            </a:xfrm>
            <a:prstGeom prst="rect">
              <a:avLst/>
            </a:prstGeom>
            <a:solidFill>
              <a:srgbClr val="000000"/>
            </a:solidFill>
            <a:ln w="9525">
              <a:noFill/>
            </a:ln>
          </p:spPr>
          <p:txBody>
            <a:bodyPr/>
            <a:p>
              <a:endParaRPr lang="zh-CN" altLang="en-US" dirty="0">
                <a:latin typeface="Comic Sans MS" panose="030F0702030302020204" pitchFamily="66" charset="0"/>
              </a:endParaRPr>
            </a:p>
          </p:txBody>
        </p:sp>
        <p:sp>
          <p:nvSpPr>
            <p:cNvPr id="99553" name="Freeform 52"/>
            <p:cNvSpPr/>
            <p:nvPr/>
          </p:nvSpPr>
          <p:spPr>
            <a:xfrm>
              <a:off x="6579" y="13664"/>
              <a:ext cx="375" cy="440"/>
            </a:xfrm>
            <a:custGeom>
              <a:avLst/>
              <a:gdLst>
                <a:gd name="txL" fmla="*/ 0 w 375"/>
                <a:gd name="txT" fmla="*/ 0 h 440"/>
                <a:gd name="txR" fmla="*/ 375 w 375"/>
                <a:gd name="txB" fmla="*/ 440 h 440"/>
              </a:gdLst>
              <a:ahLst/>
              <a:cxnLst>
                <a:cxn ang="0">
                  <a:pos x="35" y="41"/>
                </a:cxn>
                <a:cxn ang="0">
                  <a:pos x="32" y="49"/>
                </a:cxn>
                <a:cxn ang="0">
                  <a:pos x="25" y="74"/>
                </a:cxn>
                <a:cxn ang="0">
                  <a:pos x="17" y="112"/>
                </a:cxn>
                <a:cxn ang="0">
                  <a:pos x="8" y="163"/>
                </a:cxn>
                <a:cxn ang="0">
                  <a:pos x="2" y="223"/>
                </a:cxn>
                <a:cxn ang="0">
                  <a:pos x="0" y="290"/>
                </a:cxn>
                <a:cxn ang="0">
                  <a:pos x="7" y="363"/>
                </a:cxn>
                <a:cxn ang="0">
                  <a:pos x="23" y="440"/>
                </a:cxn>
                <a:cxn ang="0">
                  <a:pos x="23" y="437"/>
                </a:cxn>
                <a:cxn ang="0">
                  <a:pos x="23" y="427"/>
                </a:cxn>
                <a:cxn ang="0">
                  <a:pos x="23" y="411"/>
                </a:cxn>
                <a:cxn ang="0">
                  <a:pos x="23" y="391"/>
                </a:cxn>
                <a:cxn ang="0">
                  <a:pos x="25" y="367"/>
                </a:cxn>
                <a:cxn ang="0">
                  <a:pos x="28" y="341"/>
                </a:cxn>
                <a:cxn ang="0">
                  <a:pos x="33" y="312"/>
                </a:cxn>
                <a:cxn ang="0">
                  <a:pos x="39" y="281"/>
                </a:cxn>
                <a:cxn ang="0">
                  <a:pos x="49" y="251"/>
                </a:cxn>
                <a:cxn ang="0">
                  <a:pos x="61" y="222"/>
                </a:cxn>
                <a:cxn ang="0">
                  <a:pos x="75" y="194"/>
                </a:cxn>
                <a:cxn ang="0">
                  <a:pos x="93" y="168"/>
                </a:cxn>
                <a:cxn ang="0">
                  <a:pos x="116" y="145"/>
                </a:cxn>
                <a:cxn ang="0">
                  <a:pos x="141" y="127"/>
                </a:cxn>
                <a:cxn ang="0">
                  <a:pos x="173" y="114"/>
                </a:cxn>
                <a:cxn ang="0">
                  <a:pos x="208" y="106"/>
                </a:cxn>
                <a:cxn ang="0">
                  <a:pos x="210" y="104"/>
                </a:cxn>
                <a:cxn ang="0">
                  <a:pos x="217" y="100"/>
                </a:cxn>
                <a:cxn ang="0">
                  <a:pos x="227" y="92"/>
                </a:cxn>
                <a:cxn ang="0">
                  <a:pos x="245" y="82"/>
                </a:cxn>
                <a:cxn ang="0">
                  <a:pos x="267" y="69"/>
                </a:cxn>
                <a:cxn ang="0">
                  <a:pos x="296" y="54"/>
                </a:cxn>
                <a:cxn ang="0">
                  <a:pos x="332" y="36"/>
                </a:cxn>
                <a:cxn ang="0">
                  <a:pos x="375" y="17"/>
                </a:cxn>
                <a:cxn ang="0">
                  <a:pos x="373" y="16"/>
                </a:cxn>
                <a:cxn ang="0">
                  <a:pos x="366" y="15"/>
                </a:cxn>
                <a:cxn ang="0">
                  <a:pos x="357" y="13"/>
                </a:cxn>
                <a:cxn ang="0">
                  <a:pos x="343" y="10"/>
                </a:cxn>
                <a:cxn ang="0">
                  <a:pos x="326" y="7"/>
                </a:cxn>
                <a:cxn ang="0">
                  <a:pos x="307" y="5"/>
                </a:cxn>
                <a:cxn ang="0">
                  <a:pos x="285" y="3"/>
                </a:cxn>
                <a:cxn ang="0">
                  <a:pos x="261" y="1"/>
                </a:cxn>
                <a:cxn ang="0">
                  <a:pos x="235" y="0"/>
                </a:cxn>
                <a:cxn ang="0">
                  <a:pos x="208" y="1"/>
                </a:cxn>
                <a:cxn ang="0">
                  <a:pos x="180" y="2"/>
                </a:cxn>
                <a:cxn ang="0">
                  <a:pos x="151" y="5"/>
                </a:cxn>
                <a:cxn ang="0">
                  <a:pos x="122" y="10"/>
                </a:cxn>
                <a:cxn ang="0">
                  <a:pos x="92" y="18"/>
                </a:cxn>
                <a:cxn ang="0">
                  <a:pos x="63" y="28"/>
                </a:cxn>
                <a:cxn ang="0">
                  <a:pos x="35" y="41"/>
                </a:cxn>
              </a:cxnLst>
              <a:rect l="txL" t="txT" r="txR" b="txB"/>
              <a:pathLst>
                <a:path w="375" h="440">
                  <a:moveTo>
                    <a:pt x="35" y="41"/>
                  </a:moveTo>
                  <a:lnTo>
                    <a:pt x="32" y="49"/>
                  </a:lnTo>
                  <a:lnTo>
                    <a:pt x="25" y="74"/>
                  </a:lnTo>
                  <a:lnTo>
                    <a:pt x="17" y="112"/>
                  </a:lnTo>
                  <a:lnTo>
                    <a:pt x="8" y="163"/>
                  </a:lnTo>
                  <a:lnTo>
                    <a:pt x="2" y="223"/>
                  </a:lnTo>
                  <a:lnTo>
                    <a:pt x="0" y="290"/>
                  </a:lnTo>
                  <a:lnTo>
                    <a:pt x="7" y="363"/>
                  </a:lnTo>
                  <a:lnTo>
                    <a:pt x="23" y="440"/>
                  </a:lnTo>
                  <a:lnTo>
                    <a:pt x="23" y="437"/>
                  </a:lnTo>
                  <a:lnTo>
                    <a:pt x="23" y="427"/>
                  </a:lnTo>
                  <a:lnTo>
                    <a:pt x="23" y="411"/>
                  </a:lnTo>
                  <a:lnTo>
                    <a:pt x="23" y="391"/>
                  </a:lnTo>
                  <a:lnTo>
                    <a:pt x="25" y="367"/>
                  </a:lnTo>
                  <a:lnTo>
                    <a:pt x="28" y="341"/>
                  </a:lnTo>
                  <a:lnTo>
                    <a:pt x="33" y="312"/>
                  </a:lnTo>
                  <a:lnTo>
                    <a:pt x="39" y="281"/>
                  </a:lnTo>
                  <a:lnTo>
                    <a:pt x="49" y="251"/>
                  </a:lnTo>
                  <a:lnTo>
                    <a:pt x="61" y="222"/>
                  </a:lnTo>
                  <a:lnTo>
                    <a:pt x="75" y="194"/>
                  </a:lnTo>
                  <a:lnTo>
                    <a:pt x="93" y="168"/>
                  </a:lnTo>
                  <a:lnTo>
                    <a:pt x="116" y="145"/>
                  </a:lnTo>
                  <a:lnTo>
                    <a:pt x="141" y="127"/>
                  </a:lnTo>
                  <a:lnTo>
                    <a:pt x="173" y="114"/>
                  </a:lnTo>
                  <a:lnTo>
                    <a:pt x="208" y="106"/>
                  </a:lnTo>
                  <a:lnTo>
                    <a:pt x="210" y="104"/>
                  </a:lnTo>
                  <a:lnTo>
                    <a:pt x="217" y="100"/>
                  </a:lnTo>
                  <a:lnTo>
                    <a:pt x="227" y="92"/>
                  </a:lnTo>
                  <a:lnTo>
                    <a:pt x="245" y="82"/>
                  </a:lnTo>
                  <a:lnTo>
                    <a:pt x="267" y="69"/>
                  </a:lnTo>
                  <a:lnTo>
                    <a:pt x="296" y="54"/>
                  </a:lnTo>
                  <a:lnTo>
                    <a:pt x="332" y="36"/>
                  </a:lnTo>
                  <a:lnTo>
                    <a:pt x="375" y="17"/>
                  </a:lnTo>
                  <a:lnTo>
                    <a:pt x="373" y="16"/>
                  </a:lnTo>
                  <a:lnTo>
                    <a:pt x="366" y="15"/>
                  </a:lnTo>
                  <a:lnTo>
                    <a:pt x="357" y="13"/>
                  </a:lnTo>
                  <a:lnTo>
                    <a:pt x="343" y="10"/>
                  </a:lnTo>
                  <a:lnTo>
                    <a:pt x="326" y="7"/>
                  </a:lnTo>
                  <a:lnTo>
                    <a:pt x="307" y="5"/>
                  </a:lnTo>
                  <a:lnTo>
                    <a:pt x="285" y="3"/>
                  </a:lnTo>
                  <a:lnTo>
                    <a:pt x="261" y="1"/>
                  </a:lnTo>
                  <a:lnTo>
                    <a:pt x="235" y="0"/>
                  </a:lnTo>
                  <a:lnTo>
                    <a:pt x="208" y="1"/>
                  </a:lnTo>
                  <a:lnTo>
                    <a:pt x="180" y="2"/>
                  </a:lnTo>
                  <a:lnTo>
                    <a:pt x="151" y="5"/>
                  </a:lnTo>
                  <a:lnTo>
                    <a:pt x="122" y="10"/>
                  </a:lnTo>
                  <a:lnTo>
                    <a:pt x="92" y="18"/>
                  </a:lnTo>
                  <a:lnTo>
                    <a:pt x="63" y="28"/>
                  </a:lnTo>
                  <a:lnTo>
                    <a:pt x="35" y="41"/>
                  </a:lnTo>
                  <a:close/>
                </a:path>
              </a:pathLst>
            </a:custGeom>
            <a:solidFill>
              <a:srgbClr val="808080">
                <a:alpha val="100000"/>
              </a:srgbClr>
            </a:solidFill>
            <a:ln w="9525">
              <a:noFill/>
            </a:ln>
          </p:spPr>
          <p:txBody>
            <a:bodyPr/>
            <a:p>
              <a:endParaRPr lang="zh-CN" altLang="en-US"/>
            </a:p>
          </p:txBody>
        </p:sp>
        <p:sp>
          <p:nvSpPr>
            <p:cNvPr id="99554" name="Freeform 53"/>
            <p:cNvSpPr/>
            <p:nvPr/>
          </p:nvSpPr>
          <p:spPr>
            <a:xfrm>
              <a:off x="6061" y="13991"/>
              <a:ext cx="305" cy="83"/>
            </a:xfrm>
            <a:custGeom>
              <a:avLst/>
              <a:gdLst>
                <a:gd name="txL" fmla="*/ 0 w 305"/>
                <a:gd name="txT" fmla="*/ 0 h 83"/>
                <a:gd name="txR" fmla="*/ 305 w 305"/>
                <a:gd name="txB" fmla="*/ 83 h 83"/>
              </a:gdLst>
              <a:ahLst/>
              <a:cxnLst>
                <a:cxn ang="0">
                  <a:pos x="0" y="53"/>
                </a:cxn>
                <a:cxn ang="0">
                  <a:pos x="0" y="52"/>
                </a:cxn>
                <a:cxn ang="0">
                  <a:pos x="2" y="48"/>
                </a:cxn>
                <a:cxn ang="0">
                  <a:pos x="5" y="44"/>
                </a:cxn>
                <a:cxn ang="0">
                  <a:pos x="11" y="37"/>
                </a:cxn>
                <a:cxn ang="0">
                  <a:pos x="18" y="31"/>
                </a:cxn>
                <a:cxn ang="0">
                  <a:pos x="27" y="25"/>
                </a:cxn>
                <a:cxn ang="0">
                  <a:pos x="39" y="18"/>
                </a:cxn>
                <a:cxn ang="0">
                  <a:pos x="54" y="12"/>
                </a:cxn>
                <a:cxn ang="0">
                  <a:pos x="72" y="6"/>
                </a:cxn>
                <a:cxn ang="0">
                  <a:pos x="92" y="2"/>
                </a:cxn>
                <a:cxn ang="0">
                  <a:pos x="118" y="0"/>
                </a:cxn>
                <a:cxn ang="0">
                  <a:pos x="146" y="0"/>
                </a:cxn>
                <a:cxn ang="0">
                  <a:pos x="180" y="2"/>
                </a:cxn>
                <a:cxn ang="0">
                  <a:pos x="216" y="7"/>
                </a:cxn>
                <a:cxn ang="0">
                  <a:pos x="258" y="16"/>
                </a:cxn>
                <a:cxn ang="0">
                  <a:pos x="305" y="29"/>
                </a:cxn>
                <a:cxn ang="0">
                  <a:pos x="299" y="47"/>
                </a:cxn>
                <a:cxn ang="0">
                  <a:pos x="297" y="46"/>
                </a:cxn>
                <a:cxn ang="0">
                  <a:pos x="289" y="44"/>
                </a:cxn>
                <a:cxn ang="0">
                  <a:pos x="277" y="41"/>
                </a:cxn>
                <a:cxn ang="0">
                  <a:pos x="262" y="36"/>
                </a:cxn>
                <a:cxn ang="0">
                  <a:pos x="244" y="32"/>
                </a:cxn>
                <a:cxn ang="0">
                  <a:pos x="224" y="28"/>
                </a:cxn>
                <a:cxn ang="0">
                  <a:pos x="201" y="25"/>
                </a:cxn>
                <a:cxn ang="0">
                  <a:pos x="176" y="22"/>
                </a:cxn>
                <a:cxn ang="0">
                  <a:pos x="152" y="21"/>
                </a:cxn>
                <a:cxn ang="0">
                  <a:pos x="126" y="21"/>
                </a:cxn>
                <a:cxn ang="0">
                  <a:pos x="101" y="23"/>
                </a:cxn>
                <a:cxn ang="0">
                  <a:pos x="77" y="29"/>
                </a:cxn>
                <a:cxn ang="0">
                  <a:pos x="55" y="37"/>
                </a:cxn>
                <a:cxn ang="0">
                  <a:pos x="33" y="48"/>
                </a:cxn>
                <a:cxn ang="0">
                  <a:pos x="15" y="63"/>
                </a:cxn>
                <a:cxn ang="0">
                  <a:pos x="0" y="83"/>
                </a:cxn>
                <a:cxn ang="0">
                  <a:pos x="0" y="53"/>
                </a:cxn>
              </a:cxnLst>
              <a:rect l="txL" t="txT" r="txR" b="txB"/>
              <a:pathLst>
                <a:path w="305" h="83">
                  <a:moveTo>
                    <a:pt x="0" y="53"/>
                  </a:moveTo>
                  <a:lnTo>
                    <a:pt x="0" y="52"/>
                  </a:lnTo>
                  <a:lnTo>
                    <a:pt x="2" y="48"/>
                  </a:lnTo>
                  <a:lnTo>
                    <a:pt x="5" y="44"/>
                  </a:lnTo>
                  <a:lnTo>
                    <a:pt x="11" y="37"/>
                  </a:lnTo>
                  <a:lnTo>
                    <a:pt x="18" y="31"/>
                  </a:lnTo>
                  <a:lnTo>
                    <a:pt x="27" y="25"/>
                  </a:lnTo>
                  <a:lnTo>
                    <a:pt x="39" y="18"/>
                  </a:lnTo>
                  <a:lnTo>
                    <a:pt x="54" y="12"/>
                  </a:lnTo>
                  <a:lnTo>
                    <a:pt x="72" y="6"/>
                  </a:lnTo>
                  <a:lnTo>
                    <a:pt x="92" y="2"/>
                  </a:lnTo>
                  <a:lnTo>
                    <a:pt x="118" y="0"/>
                  </a:lnTo>
                  <a:lnTo>
                    <a:pt x="146" y="0"/>
                  </a:lnTo>
                  <a:lnTo>
                    <a:pt x="180" y="2"/>
                  </a:lnTo>
                  <a:lnTo>
                    <a:pt x="216" y="7"/>
                  </a:lnTo>
                  <a:lnTo>
                    <a:pt x="258" y="16"/>
                  </a:lnTo>
                  <a:lnTo>
                    <a:pt x="305" y="29"/>
                  </a:lnTo>
                  <a:lnTo>
                    <a:pt x="299" y="47"/>
                  </a:lnTo>
                  <a:lnTo>
                    <a:pt x="297" y="46"/>
                  </a:lnTo>
                  <a:lnTo>
                    <a:pt x="289" y="44"/>
                  </a:lnTo>
                  <a:lnTo>
                    <a:pt x="277" y="41"/>
                  </a:lnTo>
                  <a:lnTo>
                    <a:pt x="262" y="36"/>
                  </a:lnTo>
                  <a:lnTo>
                    <a:pt x="244" y="32"/>
                  </a:lnTo>
                  <a:lnTo>
                    <a:pt x="224" y="28"/>
                  </a:lnTo>
                  <a:lnTo>
                    <a:pt x="201" y="25"/>
                  </a:lnTo>
                  <a:lnTo>
                    <a:pt x="176" y="22"/>
                  </a:lnTo>
                  <a:lnTo>
                    <a:pt x="152" y="21"/>
                  </a:lnTo>
                  <a:lnTo>
                    <a:pt x="126" y="21"/>
                  </a:lnTo>
                  <a:lnTo>
                    <a:pt x="101" y="23"/>
                  </a:lnTo>
                  <a:lnTo>
                    <a:pt x="77" y="29"/>
                  </a:lnTo>
                  <a:lnTo>
                    <a:pt x="55" y="37"/>
                  </a:lnTo>
                  <a:lnTo>
                    <a:pt x="33" y="48"/>
                  </a:lnTo>
                  <a:lnTo>
                    <a:pt x="15" y="63"/>
                  </a:lnTo>
                  <a:lnTo>
                    <a:pt x="0" y="83"/>
                  </a:lnTo>
                  <a:lnTo>
                    <a:pt x="0" y="53"/>
                  </a:lnTo>
                  <a:close/>
                </a:path>
              </a:pathLst>
            </a:custGeom>
            <a:solidFill>
              <a:srgbClr val="808080">
                <a:alpha val="100000"/>
              </a:srgbClr>
            </a:solidFill>
            <a:ln w="9525">
              <a:noFill/>
            </a:ln>
          </p:spPr>
          <p:txBody>
            <a:bodyPr/>
            <a:p>
              <a:endParaRPr lang="zh-CN" altLang="en-US"/>
            </a:p>
          </p:txBody>
        </p:sp>
        <p:sp>
          <p:nvSpPr>
            <p:cNvPr id="99555" name="Freeform 54"/>
            <p:cNvSpPr/>
            <p:nvPr/>
          </p:nvSpPr>
          <p:spPr>
            <a:xfrm>
              <a:off x="6061" y="13793"/>
              <a:ext cx="305" cy="83"/>
            </a:xfrm>
            <a:custGeom>
              <a:avLst/>
              <a:gdLst>
                <a:gd name="txL" fmla="*/ 0 w 305"/>
                <a:gd name="txT" fmla="*/ 0 h 83"/>
                <a:gd name="txR" fmla="*/ 305 w 305"/>
                <a:gd name="txB" fmla="*/ 83 h 83"/>
              </a:gdLst>
              <a:ahLst/>
              <a:cxnLst>
                <a:cxn ang="0">
                  <a:pos x="0" y="53"/>
                </a:cxn>
                <a:cxn ang="0">
                  <a:pos x="0" y="52"/>
                </a:cxn>
                <a:cxn ang="0">
                  <a:pos x="2" y="49"/>
                </a:cxn>
                <a:cxn ang="0">
                  <a:pos x="5" y="44"/>
                </a:cxn>
                <a:cxn ang="0">
                  <a:pos x="11" y="38"/>
                </a:cxn>
                <a:cxn ang="0">
                  <a:pos x="18" y="31"/>
                </a:cxn>
                <a:cxn ang="0">
                  <a:pos x="27" y="25"/>
                </a:cxn>
                <a:cxn ang="0">
                  <a:pos x="39" y="17"/>
                </a:cxn>
                <a:cxn ang="0">
                  <a:pos x="54" y="12"/>
                </a:cxn>
                <a:cxn ang="0">
                  <a:pos x="72" y="7"/>
                </a:cxn>
                <a:cxn ang="0">
                  <a:pos x="92" y="2"/>
                </a:cxn>
                <a:cxn ang="0">
                  <a:pos x="118" y="0"/>
                </a:cxn>
                <a:cxn ang="0">
                  <a:pos x="146" y="0"/>
                </a:cxn>
                <a:cxn ang="0">
                  <a:pos x="180" y="2"/>
                </a:cxn>
                <a:cxn ang="0">
                  <a:pos x="216" y="8"/>
                </a:cxn>
                <a:cxn ang="0">
                  <a:pos x="258" y="16"/>
                </a:cxn>
                <a:cxn ang="0">
                  <a:pos x="305" y="29"/>
                </a:cxn>
                <a:cxn ang="0">
                  <a:pos x="299" y="47"/>
                </a:cxn>
                <a:cxn ang="0">
                  <a:pos x="297" y="45"/>
                </a:cxn>
                <a:cxn ang="0">
                  <a:pos x="289" y="43"/>
                </a:cxn>
                <a:cxn ang="0">
                  <a:pos x="277" y="40"/>
                </a:cxn>
                <a:cxn ang="0">
                  <a:pos x="262" y="36"/>
                </a:cxn>
                <a:cxn ang="0">
                  <a:pos x="244" y="33"/>
                </a:cxn>
                <a:cxn ang="0">
                  <a:pos x="224" y="28"/>
                </a:cxn>
                <a:cxn ang="0">
                  <a:pos x="201" y="25"/>
                </a:cxn>
                <a:cxn ang="0">
                  <a:pos x="176" y="22"/>
                </a:cxn>
                <a:cxn ang="0">
                  <a:pos x="152" y="21"/>
                </a:cxn>
                <a:cxn ang="0">
                  <a:pos x="126" y="22"/>
                </a:cxn>
                <a:cxn ang="0">
                  <a:pos x="101" y="24"/>
                </a:cxn>
                <a:cxn ang="0">
                  <a:pos x="77" y="29"/>
                </a:cxn>
                <a:cxn ang="0">
                  <a:pos x="55" y="38"/>
                </a:cxn>
                <a:cxn ang="0">
                  <a:pos x="33" y="49"/>
                </a:cxn>
                <a:cxn ang="0">
                  <a:pos x="15" y="64"/>
                </a:cxn>
                <a:cxn ang="0">
                  <a:pos x="0" y="83"/>
                </a:cxn>
                <a:cxn ang="0">
                  <a:pos x="0" y="53"/>
                </a:cxn>
              </a:cxnLst>
              <a:rect l="txL" t="txT" r="txR" b="txB"/>
              <a:pathLst>
                <a:path w="305" h="83">
                  <a:moveTo>
                    <a:pt x="0" y="53"/>
                  </a:moveTo>
                  <a:lnTo>
                    <a:pt x="0" y="52"/>
                  </a:lnTo>
                  <a:lnTo>
                    <a:pt x="2" y="49"/>
                  </a:lnTo>
                  <a:lnTo>
                    <a:pt x="5" y="44"/>
                  </a:lnTo>
                  <a:lnTo>
                    <a:pt x="11" y="38"/>
                  </a:lnTo>
                  <a:lnTo>
                    <a:pt x="18" y="31"/>
                  </a:lnTo>
                  <a:lnTo>
                    <a:pt x="27" y="25"/>
                  </a:lnTo>
                  <a:lnTo>
                    <a:pt x="39" y="17"/>
                  </a:lnTo>
                  <a:lnTo>
                    <a:pt x="54" y="12"/>
                  </a:lnTo>
                  <a:lnTo>
                    <a:pt x="72" y="7"/>
                  </a:lnTo>
                  <a:lnTo>
                    <a:pt x="92" y="2"/>
                  </a:lnTo>
                  <a:lnTo>
                    <a:pt x="118" y="0"/>
                  </a:lnTo>
                  <a:lnTo>
                    <a:pt x="146" y="0"/>
                  </a:lnTo>
                  <a:lnTo>
                    <a:pt x="180" y="2"/>
                  </a:lnTo>
                  <a:lnTo>
                    <a:pt x="216" y="8"/>
                  </a:lnTo>
                  <a:lnTo>
                    <a:pt x="258" y="16"/>
                  </a:lnTo>
                  <a:lnTo>
                    <a:pt x="305" y="29"/>
                  </a:lnTo>
                  <a:lnTo>
                    <a:pt x="299" y="47"/>
                  </a:lnTo>
                  <a:lnTo>
                    <a:pt x="297" y="45"/>
                  </a:lnTo>
                  <a:lnTo>
                    <a:pt x="289" y="43"/>
                  </a:lnTo>
                  <a:lnTo>
                    <a:pt x="277" y="40"/>
                  </a:lnTo>
                  <a:lnTo>
                    <a:pt x="262" y="36"/>
                  </a:lnTo>
                  <a:lnTo>
                    <a:pt x="244" y="33"/>
                  </a:lnTo>
                  <a:lnTo>
                    <a:pt x="224" y="28"/>
                  </a:lnTo>
                  <a:lnTo>
                    <a:pt x="201" y="25"/>
                  </a:lnTo>
                  <a:lnTo>
                    <a:pt x="176" y="22"/>
                  </a:lnTo>
                  <a:lnTo>
                    <a:pt x="152" y="21"/>
                  </a:lnTo>
                  <a:lnTo>
                    <a:pt x="126" y="22"/>
                  </a:lnTo>
                  <a:lnTo>
                    <a:pt x="101" y="24"/>
                  </a:lnTo>
                  <a:lnTo>
                    <a:pt x="77" y="29"/>
                  </a:lnTo>
                  <a:lnTo>
                    <a:pt x="55" y="38"/>
                  </a:lnTo>
                  <a:lnTo>
                    <a:pt x="33" y="49"/>
                  </a:lnTo>
                  <a:lnTo>
                    <a:pt x="15" y="64"/>
                  </a:lnTo>
                  <a:lnTo>
                    <a:pt x="0" y="83"/>
                  </a:lnTo>
                  <a:lnTo>
                    <a:pt x="0" y="53"/>
                  </a:lnTo>
                  <a:close/>
                </a:path>
              </a:pathLst>
            </a:custGeom>
            <a:solidFill>
              <a:srgbClr val="808080">
                <a:alpha val="100000"/>
              </a:srgbClr>
            </a:solidFill>
            <a:ln w="9525">
              <a:noFill/>
            </a:ln>
          </p:spPr>
          <p:txBody>
            <a:bodyPr/>
            <a:p>
              <a:endParaRPr lang="zh-CN" altLang="en-US"/>
            </a:p>
          </p:txBody>
        </p:sp>
        <p:sp>
          <p:nvSpPr>
            <p:cNvPr id="99556" name="Freeform 55"/>
            <p:cNvSpPr/>
            <p:nvPr/>
          </p:nvSpPr>
          <p:spPr>
            <a:xfrm>
              <a:off x="6348" y="13696"/>
              <a:ext cx="496" cy="917"/>
            </a:xfrm>
            <a:custGeom>
              <a:avLst/>
              <a:gdLst>
                <a:gd name="txL" fmla="*/ 0 w 496"/>
                <a:gd name="txT" fmla="*/ 0 h 917"/>
                <a:gd name="txR" fmla="*/ 496 w 496"/>
                <a:gd name="txB" fmla="*/ 917 h 917"/>
              </a:gdLst>
              <a:ahLst/>
              <a:cxnLst>
                <a:cxn ang="0">
                  <a:pos x="0" y="0"/>
                </a:cxn>
                <a:cxn ang="0">
                  <a:pos x="0" y="886"/>
                </a:cxn>
                <a:cxn ang="0">
                  <a:pos x="150" y="917"/>
                </a:cxn>
                <a:cxn ang="0">
                  <a:pos x="143" y="797"/>
                </a:cxn>
                <a:cxn ang="0">
                  <a:pos x="496" y="851"/>
                </a:cxn>
                <a:cxn ang="0">
                  <a:pos x="490" y="803"/>
                </a:cxn>
                <a:cxn ang="0">
                  <a:pos x="245" y="773"/>
                </a:cxn>
                <a:cxn ang="0">
                  <a:pos x="239" y="670"/>
                </a:cxn>
                <a:cxn ang="0">
                  <a:pos x="72" y="670"/>
                </a:cxn>
                <a:cxn ang="0">
                  <a:pos x="68" y="657"/>
                </a:cxn>
                <a:cxn ang="0">
                  <a:pos x="56" y="620"/>
                </a:cxn>
                <a:cxn ang="0">
                  <a:pos x="41" y="559"/>
                </a:cxn>
                <a:cxn ang="0">
                  <a:pos x="26" y="480"/>
                </a:cxn>
                <a:cxn ang="0">
                  <a:pos x="15" y="385"/>
                </a:cxn>
                <a:cxn ang="0">
                  <a:pos x="11" y="276"/>
                </a:cxn>
                <a:cxn ang="0">
                  <a:pos x="20" y="158"/>
                </a:cxn>
                <a:cxn ang="0">
                  <a:pos x="42" y="30"/>
                </a:cxn>
                <a:cxn ang="0">
                  <a:pos x="0" y="0"/>
                </a:cxn>
              </a:cxnLst>
              <a:rect l="txL" t="txT" r="txR" b="txB"/>
              <a:pathLst>
                <a:path w="496" h="917">
                  <a:moveTo>
                    <a:pt x="0" y="0"/>
                  </a:moveTo>
                  <a:lnTo>
                    <a:pt x="0" y="886"/>
                  </a:lnTo>
                  <a:lnTo>
                    <a:pt x="150" y="917"/>
                  </a:lnTo>
                  <a:lnTo>
                    <a:pt x="143" y="797"/>
                  </a:lnTo>
                  <a:lnTo>
                    <a:pt x="496" y="851"/>
                  </a:lnTo>
                  <a:lnTo>
                    <a:pt x="490" y="803"/>
                  </a:lnTo>
                  <a:lnTo>
                    <a:pt x="245" y="773"/>
                  </a:lnTo>
                  <a:lnTo>
                    <a:pt x="239" y="670"/>
                  </a:lnTo>
                  <a:lnTo>
                    <a:pt x="72" y="670"/>
                  </a:lnTo>
                  <a:lnTo>
                    <a:pt x="68" y="657"/>
                  </a:lnTo>
                  <a:lnTo>
                    <a:pt x="56" y="620"/>
                  </a:lnTo>
                  <a:lnTo>
                    <a:pt x="41" y="559"/>
                  </a:lnTo>
                  <a:lnTo>
                    <a:pt x="26" y="480"/>
                  </a:lnTo>
                  <a:lnTo>
                    <a:pt x="15" y="385"/>
                  </a:lnTo>
                  <a:lnTo>
                    <a:pt x="11" y="276"/>
                  </a:lnTo>
                  <a:lnTo>
                    <a:pt x="20" y="158"/>
                  </a:lnTo>
                  <a:lnTo>
                    <a:pt x="42" y="30"/>
                  </a:lnTo>
                  <a:lnTo>
                    <a:pt x="0" y="0"/>
                  </a:lnTo>
                  <a:close/>
                </a:path>
              </a:pathLst>
            </a:custGeom>
            <a:solidFill>
              <a:srgbClr val="808080">
                <a:alpha val="100000"/>
              </a:srgbClr>
            </a:solidFill>
            <a:ln w="9525">
              <a:noFill/>
            </a:ln>
          </p:spPr>
          <p:txBody>
            <a:bodyPr/>
            <a:p>
              <a:endParaRPr lang="zh-CN" altLang="en-US"/>
            </a:p>
          </p:txBody>
        </p:sp>
        <p:sp>
          <p:nvSpPr>
            <p:cNvPr id="99557" name="Freeform 56"/>
            <p:cNvSpPr/>
            <p:nvPr/>
          </p:nvSpPr>
          <p:spPr>
            <a:xfrm>
              <a:off x="6593" y="13487"/>
              <a:ext cx="638" cy="125"/>
            </a:xfrm>
            <a:custGeom>
              <a:avLst/>
              <a:gdLst>
                <a:gd name="txL" fmla="*/ 0 w 638"/>
                <a:gd name="txT" fmla="*/ 0 h 125"/>
                <a:gd name="txR" fmla="*/ 638 w 638"/>
                <a:gd name="txB" fmla="*/ 125 h 125"/>
              </a:gdLst>
              <a:ahLst/>
              <a:cxnLst>
                <a:cxn ang="0">
                  <a:pos x="0" y="125"/>
                </a:cxn>
                <a:cxn ang="0">
                  <a:pos x="4" y="124"/>
                </a:cxn>
                <a:cxn ang="0">
                  <a:pos x="14" y="119"/>
                </a:cxn>
                <a:cxn ang="0">
                  <a:pos x="31" y="114"/>
                </a:cxn>
                <a:cxn ang="0">
                  <a:pos x="53" y="106"/>
                </a:cxn>
                <a:cxn ang="0">
                  <a:pos x="81" y="98"/>
                </a:cxn>
                <a:cxn ang="0">
                  <a:pos x="113" y="89"/>
                </a:cxn>
                <a:cxn ang="0">
                  <a:pos x="151" y="81"/>
                </a:cxn>
                <a:cxn ang="0">
                  <a:pos x="192" y="73"/>
                </a:cxn>
                <a:cxn ang="0">
                  <a:pos x="237" y="65"/>
                </a:cxn>
                <a:cxn ang="0">
                  <a:pos x="286" y="60"/>
                </a:cxn>
                <a:cxn ang="0">
                  <a:pos x="337" y="56"/>
                </a:cxn>
                <a:cxn ang="0">
                  <a:pos x="390" y="55"/>
                </a:cxn>
                <a:cxn ang="0">
                  <a:pos x="446" y="56"/>
                </a:cxn>
                <a:cxn ang="0">
                  <a:pos x="503" y="61"/>
                </a:cxn>
                <a:cxn ang="0">
                  <a:pos x="561" y="70"/>
                </a:cxn>
                <a:cxn ang="0">
                  <a:pos x="620" y="83"/>
                </a:cxn>
                <a:cxn ang="0">
                  <a:pos x="638" y="0"/>
                </a:cxn>
                <a:cxn ang="0">
                  <a:pos x="634" y="0"/>
                </a:cxn>
                <a:cxn ang="0">
                  <a:pos x="620" y="0"/>
                </a:cxn>
                <a:cxn ang="0">
                  <a:pos x="599" y="0"/>
                </a:cxn>
                <a:cxn ang="0">
                  <a:pos x="571" y="1"/>
                </a:cxn>
                <a:cxn ang="0">
                  <a:pos x="536" y="2"/>
                </a:cxn>
                <a:cxn ang="0">
                  <a:pos x="496" y="3"/>
                </a:cxn>
                <a:cxn ang="0">
                  <a:pos x="452" y="6"/>
                </a:cxn>
                <a:cxn ang="0">
                  <a:pos x="405" y="8"/>
                </a:cxn>
                <a:cxn ang="0">
                  <a:pos x="354" y="13"/>
                </a:cxn>
                <a:cxn ang="0">
                  <a:pos x="302" y="17"/>
                </a:cxn>
                <a:cxn ang="0">
                  <a:pos x="249" y="22"/>
                </a:cxn>
                <a:cxn ang="0">
                  <a:pos x="196" y="30"/>
                </a:cxn>
                <a:cxn ang="0">
                  <a:pos x="144" y="37"/>
                </a:cxn>
                <a:cxn ang="0">
                  <a:pos x="93" y="47"/>
                </a:cxn>
                <a:cxn ang="0">
                  <a:pos x="45" y="58"/>
                </a:cxn>
                <a:cxn ang="0">
                  <a:pos x="0" y="71"/>
                </a:cxn>
                <a:cxn ang="0">
                  <a:pos x="0" y="125"/>
                </a:cxn>
              </a:cxnLst>
              <a:rect l="txL" t="txT" r="txR" b="txB"/>
              <a:pathLst>
                <a:path w="638" h="125">
                  <a:moveTo>
                    <a:pt x="0" y="125"/>
                  </a:moveTo>
                  <a:lnTo>
                    <a:pt x="4" y="124"/>
                  </a:lnTo>
                  <a:lnTo>
                    <a:pt x="14" y="119"/>
                  </a:lnTo>
                  <a:lnTo>
                    <a:pt x="31" y="114"/>
                  </a:lnTo>
                  <a:lnTo>
                    <a:pt x="53" y="106"/>
                  </a:lnTo>
                  <a:lnTo>
                    <a:pt x="81" y="98"/>
                  </a:lnTo>
                  <a:lnTo>
                    <a:pt x="113" y="89"/>
                  </a:lnTo>
                  <a:lnTo>
                    <a:pt x="151" y="81"/>
                  </a:lnTo>
                  <a:lnTo>
                    <a:pt x="192" y="73"/>
                  </a:lnTo>
                  <a:lnTo>
                    <a:pt x="237" y="65"/>
                  </a:lnTo>
                  <a:lnTo>
                    <a:pt x="286" y="60"/>
                  </a:lnTo>
                  <a:lnTo>
                    <a:pt x="337" y="56"/>
                  </a:lnTo>
                  <a:lnTo>
                    <a:pt x="390" y="55"/>
                  </a:lnTo>
                  <a:lnTo>
                    <a:pt x="446" y="56"/>
                  </a:lnTo>
                  <a:lnTo>
                    <a:pt x="503" y="61"/>
                  </a:lnTo>
                  <a:lnTo>
                    <a:pt x="561" y="70"/>
                  </a:lnTo>
                  <a:lnTo>
                    <a:pt x="620" y="83"/>
                  </a:lnTo>
                  <a:lnTo>
                    <a:pt x="638" y="0"/>
                  </a:lnTo>
                  <a:lnTo>
                    <a:pt x="634" y="0"/>
                  </a:lnTo>
                  <a:lnTo>
                    <a:pt x="620" y="0"/>
                  </a:lnTo>
                  <a:lnTo>
                    <a:pt x="599" y="0"/>
                  </a:lnTo>
                  <a:lnTo>
                    <a:pt x="571" y="1"/>
                  </a:lnTo>
                  <a:lnTo>
                    <a:pt x="536" y="2"/>
                  </a:lnTo>
                  <a:lnTo>
                    <a:pt x="496" y="3"/>
                  </a:lnTo>
                  <a:lnTo>
                    <a:pt x="452" y="6"/>
                  </a:lnTo>
                  <a:lnTo>
                    <a:pt x="405" y="8"/>
                  </a:lnTo>
                  <a:lnTo>
                    <a:pt x="354" y="13"/>
                  </a:lnTo>
                  <a:lnTo>
                    <a:pt x="302" y="17"/>
                  </a:lnTo>
                  <a:lnTo>
                    <a:pt x="249" y="22"/>
                  </a:lnTo>
                  <a:lnTo>
                    <a:pt x="196" y="30"/>
                  </a:lnTo>
                  <a:lnTo>
                    <a:pt x="144" y="37"/>
                  </a:lnTo>
                  <a:lnTo>
                    <a:pt x="93" y="47"/>
                  </a:lnTo>
                  <a:lnTo>
                    <a:pt x="45" y="58"/>
                  </a:lnTo>
                  <a:lnTo>
                    <a:pt x="0" y="71"/>
                  </a:lnTo>
                  <a:lnTo>
                    <a:pt x="0" y="125"/>
                  </a:lnTo>
                  <a:close/>
                </a:path>
              </a:pathLst>
            </a:custGeom>
            <a:solidFill>
              <a:srgbClr val="808080">
                <a:alpha val="100000"/>
              </a:srgbClr>
            </a:solidFill>
            <a:ln w="9525">
              <a:noFill/>
            </a:ln>
          </p:spPr>
          <p:txBody>
            <a:bodyPr/>
            <a:p>
              <a:endParaRPr lang="zh-CN" altLang="en-US"/>
            </a:p>
          </p:txBody>
        </p:sp>
        <p:sp>
          <p:nvSpPr>
            <p:cNvPr id="99558" name="Freeform 57"/>
            <p:cNvSpPr/>
            <p:nvPr/>
          </p:nvSpPr>
          <p:spPr>
            <a:xfrm>
              <a:off x="6217" y="14634"/>
              <a:ext cx="1075" cy="356"/>
            </a:xfrm>
            <a:custGeom>
              <a:avLst/>
              <a:gdLst>
                <a:gd name="txL" fmla="*/ 0 w 1075"/>
                <a:gd name="txT" fmla="*/ 0 h 356"/>
                <a:gd name="txR" fmla="*/ 1075 w 1075"/>
                <a:gd name="txB" fmla="*/ 356 h 356"/>
              </a:gdLst>
              <a:ahLst/>
              <a:cxnLst>
                <a:cxn ang="0">
                  <a:pos x="454" y="344"/>
                </a:cxn>
                <a:cxn ang="0">
                  <a:pos x="456" y="343"/>
                </a:cxn>
                <a:cxn ang="0">
                  <a:pos x="463" y="341"/>
                </a:cxn>
                <a:cxn ang="0">
                  <a:pos x="472" y="337"/>
                </a:cxn>
                <a:cxn ang="0">
                  <a:pos x="485" y="332"/>
                </a:cxn>
                <a:cxn ang="0">
                  <a:pos x="501" y="325"/>
                </a:cxn>
                <a:cxn ang="0">
                  <a:pos x="518" y="317"/>
                </a:cxn>
                <a:cxn ang="0">
                  <a:pos x="538" y="308"/>
                </a:cxn>
                <a:cxn ang="0">
                  <a:pos x="558" y="298"/>
                </a:cxn>
                <a:cxn ang="0">
                  <a:pos x="580" y="287"/>
                </a:cxn>
                <a:cxn ang="0">
                  <a:pos x="600" y="274"/>
                </a:cxn>
                <a:cxn ang="0">
                  <a:pos x="621" y="262"/>
                </a:cxn>
                <a:cxn ang="0">
                  <a:pos x="640" y="248"/>
                </a:cxn>
                <a:cxn ang="0">
                  <a:pos x="658" y="234"/>
                </a:cxn>
                <a:cxn ang="0">
                  <a:pos x="674" y="219"/>
                </a:cxn>
                <a:cxn ang="0">
                  <a:pos x="688" y="204"/>
                </a:cxn>
                <a:cxn ang="0">
                  <a:pos x="699" y="189"/>
                </a:cxn>
                <a:cxn ang="0">
                  <a:pos x="0" y="18"/>
                </a:cxn>
                <a:cxn ang="0">
                  <a:pos x="54" y="0"/>
                </a:cxn>
                <a:cxn ang="0">
                  <a:pos x="1075" y="251"/>
                </a:cxn>
                <a:cxn ang="0">
                  <a:pos x="1033" y="274"/>
                </a:cxn>
                <a:cxn ang="0">
                  <a:pos x="738" y="199"/>
                </a:cxn>
                <a:cxn ang="0">
                  <a:pos x="737" y="200"/>
                </a:cxn>
                <a:cxn ang="0">
                  <a:pos x="735" y="203"/>
                </a:cxn>
                <a:cxn ang="0">
                  <a:pos x="730" y="207"/>
                </a:cxn>
                <a:cxn ang="0">
                  <a:pos x="724" y="214"/>
                </a:cxn>
                <a:cxn ang="0">
                  <a:pos x="716" y="222"/>
                </a:cxn>
                <a:cxn ang="0">
                  <a:pos x="706" y="231"/>
                </a:cxn>
                <a:cxn ang="0">
                  <a:pos x="694" y="242"/>
                </a:cxn>
                <a:cxn ang="0">
                  <a:pos x="679" y="253"/>
                </a:cxn>
                <a:cxn ang="0">
                  <a:pos x="662" y="265"/>
                </a:cxn>
                <a:cxn ang="0">
                  <a:pos x="643" y="278"/>
                </a:cxn>
                <a:cxn ang="0">
                  <a:pos x="621" y="291"/>
                </a:cxn>
                <a:cxn ang="0">
                  <a:pos x="597" y="303"/>
                </a:cxn>
                <a:cxn ang="0">
                  <a:pos x="570" y="317"/>
                </a:cxn>
                <a:cxn ang="0">
                  <a:pos x="540" y="330"/>
                </a:cxn>
                <a:cxn ang="0">
                  <a:pos x="508" y="343"/>
                </a:cxn>
                <a:cxn ang="0">
                  <a:pos x="472" y="356"/>
                </a:cxn>
                <a:cxn ang="0">
                  <a:pos x="454" y="344"/>
                </a:cxn>
              </a:cxnLst>
              <a:rect l="txL" t="txT" r="txR" b="txB"/>
              <a:pathLst>
                <a:path w="1075" h="356">
                  <a:moveTo>
                    <a:pt x="454" y="344"/>
                  </a:moveTo>
                  <a:lnTo>
                    <a:pt x="456" y="343"/>
                  </a:lnTo>
                  <a:lnTo>
                    <a:pt x="463" y="341"/>
                  </a:lnTo>
                  <a:lnTo>
                    <a:pt x="472" y="337"/>
                  </a:lnTo>
                  <a:lnTo>
                    <a:pt x="485" y="332"/>
                  </a:lnTo>
                  <a:lnTo>
                    <a:pt x="501" y="325"/>
                  </a:lnTo>
                  <a:lnTo>
                    <a:pt x="518" y="317"/>
                  </a:lnTo>
                  <a:lnTo>
                    <a:pt x="538" y="308"/>
                  </a:lnTo>
                  <a:lnTo>
                    <a:pt x="558" y="298"/>
                  </a:lnTo>
                  <a:lnTo>
                    <a:pt x="580" y="287"/>
                  </a:lnTo>
                  <a:lnTo>
                    <a:pt x="600" y="274"/>
                  </a:lnTo>
                  <a:lnTo>
                    <a:pt x="621" y="262"/>
                  </a:lnTo>
                  <a:lnTo>
                    <a:pt x="640" y="248"/>
                  </a:lnTo>
                  <a:lnTo>
                    <a:pt x="658" y="234"/>
                  </a:lnTo>
                  <a:lnTo>
                    <a:pt x="674" y="219"/>
                  </a:lnTo>
                  <a:lnTo>
                    <a:pt x="688" y="204"/>
                  </a:lnTo>
                  <a:lnTo>
                    <a:pt x="699" y="189"/>
                  </a:lnTo>
                  <a:lnTo>
                    <a:pt x="0" y="18"/>
                  </a:lnTo>
                  <a:lnTo>
                    <a:pt x="54" y="0"/>
                  </a:lnTo>
                  <a:lnTo>
                    <a:pt x="1075" y="251"/>
                  </a:lnTo>
                  <a:lnTo>
                    <a:pt x="1033" y="274"/>
                  </a:lnTo>
                  <a:lnTo>
                    <a:pt x="738" y="199"/>
                  </a:lnTo>
                  <a:lnTo>
                    <a:pt x="737" y="200"/>
                  </a:lnTo>
                  <a:lnTo>
                    <a:pt x="735" y="203"/>
                  </a:lnTo>
                  <a:lnTo>
                    <a:pt x="730" y="207"/>
                  </a:lnTo>
                  <a:lnTo>
                    <a:pt x="724" y="214"/>
                  </a:lnTo>
                  <a:lnTo>
                    <a:pt x="716" y="222"/>
                  </a:lnTo>
                  <a:lnTo>
                    <a:pt x="706" y="231"/>
                  </a:lnTo>
                  <a:lnTo>
                    <a:pt x="694" y="242"/>
                  </a:lnTo>
                  <a:lnTo>
                    <a:pt x="679" y="253"/>
                  </a:lnTo>
                  <a:lnTo>
                    <a:pt x="662" y="265"/>
                  </a:lnTo>
                  <a:lnTo>
                    <a:pt x="643" y="278"/>
                  </a:lnTo>
                  <a:lnTo>
                    <a:pt x="621" y="291"/>
                  </a:lnTo>
                  <a:lnTo>
                    <a:pt x="597" y="303"/>
                  </a:lnTo>
                  <a:lnTo>
                    <a:pt x="570" y="317"/>
                  </a:lnTo>
                  <a:lnTo>
                    <a:pt x="540" y="330"/>
                  </a:lnTo>
                  <a:lnTo>
                    <a:pt x="508" y="343"/>
                  </a:lnTo>
                  <a:lnTo>
                    <a:pt x="472" y="356"/>
                  </a:lnTo>
                  <a:lnTo>
                    <a:pt x="454" y="344"/>
                  </a:lnTo>
                  <a:close/>
                </a:path>
              </a:pathLst>
            </a:custGeom>
            <a:solidFill>
              <a:srgbClr val="000000">
                <a:alpha val="100000"/>
              </a:srgbClr>
            </a:solidFill>
            <a:ln w="9525">
              <a:noFill/>
            </a:ln>
          </p:spPr>
          <p:txBody>
            <a:bodyPr/>
            <a:p>
              <a:endParaRPr lang="zh-CN" altLang="en-US"/>
            </a:p>
          </p:txBody>
        </p:sp>
        <p:sp>
          <p:nvSpPr>
            <p:cNvPr id="99559" name="Freeform 58"/>
            <p:cNvSpPr/>
            <p:nvPr/>
          </p:nvSpPr>
          <p:spPr>
            <a:xfrm>
              <a:off x="5997" y="14727"/>
              <a:ext cx="1095" cy="319"/>
            </a:xfrm>
            <a:custGeom>
              <a:avLst/>
              <a:gdLst>
                <a:gd name="txL" fmla="*/ 0 w 1095"/>
                <a:gd name="txT" fmla="*/ 0 h 319"/>
                <a:gd name="txR" fmla="*/ 1095 w 1095"/>
                <a:gd name="txB" fmla="*/ 319 h 319"/>
              </a:gdLst>
              <a:ahLst/>
              <a:cxnLst>
                <a:cxn ang="0">
                  <a:pos x="0" y="0"/>
                </a:cxn>
                <a:cxn ang="0">
                  <a:pos x="1071" y="319"/>
                </a:cxn>
                <a:cxn ang="0">
                  <a:pos x="1095" y="319"/>
                </a:cxn>
                <a:cxn ang="0">
                  <a:pos x="33" y="0"/>
                </a:cxn>
                <a:cxn ang="0">
                  <a:pos x="0" y="0"/>
                </a:cxn>
              </a:cxnLst>
              <a:rect l="txL" t="txT" r="txR" b="txB"/>
              <a:pathLst>
                <a:path w="1095" h="319">
                  <a:moveTo>
                    <a:pt x="0" y="0"/>
                  </a:moveTo>
                  <a:lnTo>
                    <a:pt x="1071" y="319"/>
                  </a:lnTo>
                  <a:lnTo>
                    <a:pt x="1095" y="319"/>
                  </a:lnTo>
                  <a:lnTo>
                    <a:pt x="33" y="0"/>
                  </a:lnTo>
                  <a:lnTo>
                    <a:pt x="0" y="0"/>
                  </a:lnTo>
                  <a:close/>
                </a:path>
              </a:pathLst>
            </a:custGeom>
            <a:solidFill>
              <a:srgbClr val="000000">
                <a:alpha val="100000"/>
              </a:srgbClr>
            </a:solidFill>
            <a:ln w="9525">
              <a:noFill/>
            </a:ln>
          </p:spPr>
          <p:txBody>
            <a:bodyPr/>
            <a:p>
              <a:endParaRPr lang="zh-CN" altLang="en-US"/>
            </a:p>
          </p:txBody>
        </p:sp>
        <p:sp>
          <p:nvSpPr>
            <p:cNvPr id="99560" name="Freeform 59"/>
            <p:cNvSpPr/>
            <p:nvPr/>
          </p:nvSpPr>
          <p:spPr>
            <a:xfrm>
              <a:off x="6181" y="14684"/>
              <a:ext cx="1082" cy="285"/>
            </a:xfrm>
            <a:custGeom>
              <a:avLst/>
              <a:gdLst>
                <a:gd name="txL" fmla="*/ 0 w 1082"/>
                <a:gd name="txT" fmla="*/ 0 h 285"/>
                <a:gd name="txR" fmla="*/ 1082 w 1082"/>
                <a:gd name="txB" fmla="*/ 285 h 285"/>
              </a:gdLst>
              <a:ahLst/>
              <a:cxnLst>
                <a:cxn ang="0">
                  <a:pos x="0" y="1"/>
                </a:cxn>
                <a:cxn ang="0">
                  <a:pos x="1058" y="285"/>
                </a:cxn>
                <a:cxn ang="0">
                  <a:pos x="1082" y="284"/>
                </a:cxn>
                <a:cxn ang="0">
                  <a:pos x="33" y="0"/>
                </a:cxn>
                <a:cxn ang="0">
                  <a:pos x="0" y="1"/>
                </a:cxn>
              </a:cxnLst>
              <a:rect l="txL" t="txT" r="txR" b="txB"/>
              <a:pathLst>
                <a:path w="1082" h="285">
                  <a:moveTo>
                    <a:pt x="0" y="1"/>
                  </a:moveTo>
                  <a:lnTo>
                    <a:pt x="1058" y="285"/>
                  </a:lnTo>
                  <a:lnTo>
                    <a:pt x="1082" y="284"/>
                  </a:lnTo>
                  <a:lnTo>
                    <a:pt x="33" y="0"/>
                  </a:lnTo>
                  <a:lnTo>
                    <a:pt x="0" y="1"/>
                  </a:lnTo>
                  <a:close/>
                </a:path>
              </a:pathLst>
            </a:custGeom>
            <a:solidFill>
              <a:srgbClr val="000000">
                <a:alpha val="100000"/>
              </a:srgbClr>
            </a:solidFill>
            <a:ln w="9525">
              <a:noFill/>
            </a:ln>
          </p:spPr>
          <p:txBody>
            <a:bodyPr/>
            <a:p>
              <a:endParaRPr lang="zh-CN" altLang="en-US"/>
            </a:p>
          </p:txBody>
        </p:sp>
        <p:sp>
          <p:nvSpPr>
            <p:cNvPr id="99561" name="Freeform 60"/>
            <p:cNvSpPr/>
            <p:nvPr/>
          </p:nvSpPr>
          <p:spPr>
            <a:xfrm>
              <a:off x="6093" y="14699"/>
              <a:ext cx="1087" cy="315"/>
            </a:xfrm>
            <a:custGeom>
              <a:avLst/>
              <a:gdLst>
                <a:gd name="txL" fmla="*/ 0 w 1087"/>
                <a:gd name="txT" fmla="*/ 0 h 315"/>
                <a:gd name="txR" fmla="*/ 1087 w 1087"/>
                <a:gd name="txB" fmla="*/ 315 h 315"/>
              </a:gdLst>
              <a:ahLst/>
              <a:cxnLst>
                <a:cxn ang="0">
                  <a:pos x="0" y="0"/>
                </a:cxn>
                <a:cxn ang="0">
                  <a:pos x="1066" y="315"/>
                </a:cxn>
                <a:cxn ang="0">
                  <a:pos x="1087" y="308"/>
                </a:cxn>
                <a:cxn ang="0">
                  <a:pos x="31" y="0"/>
                </a:cxn>
                <a:cxn ang="0">
                  <a:pos x="0" y="0"/>
                </a:cxn>
              </a:cxnLst>
              <a:rect l="txL" t="txT" r="txR" b="txB"/>
              <a:pathLst>
                <a:path w="1087" h="315">
                  <a:moveTo>
                    <a:pt x="0" y="0"/>
                  </a:moveTo>
                  <a:lnTo>
                    <a:pt x="1066" y="315"/>
                  </a:lnTo>
                  <a:lnTo>
                    <a:pt x="1087" y="308"/>
                  </a:lnTo>
                  <a:lnTo>
                    <a:pt x="31" y="0"/>
                  </a:lnTo>
                  <a:lnTo>
                    <a:pt x="0" y="0"/>
                  </a:lnTo>
                  <a:close/>
                </a:path>
              </a:pathLst>
            </a:custGeom>
            <a:solidFill>
              <a:srgbClr val="000000">
                <a:alpha val="100000"/>
              </a:srgbClr>
            </a:solidFill>
            <a:ln w="9525">
              <a:noFill/>
            </a:ln>
          </p:spPr>
          <p:txBody>
            <a:bodyPr/>
            <a:p>
              <a:endParaRPr lang="zh-CN" altLang="en-US"/>
            </a:p>
          </p:txBody>
        </p:sp>
      </p:grpSp>
      <p:grpSp>
        <p:nvGrpSpPr>
          <p:cNvPr id="99346" name="Group 61"/>
          <p:cNvGrpSpPr/>
          <p:nvPr/>
        </p:nvGrpSpPr>
        <p:grpSpPr>
          <a:xfrm>
            <a:off x="2351088" y="3230563"/>
            <a:ext cx="798512" cy="1166812"/>
            <a:chOff x="12762" y="10336"/>
            <a:chExt cx="1027" cy="1700"/>
          </a:xfrm>
        </p:grpSpPr>
        <p:sp>
          <p:nvSpPr>
            <p:cNvPr id="99517" name="Rectangle 62"/>
            <p:cNvSpPr/>
            <p:nvPr/>
          </p:nvSpPr>
          <p:spPr>
            <a:xfrm>
              <a:off x="12824" y="10394"/>
              <a:ext cx="965" cy="1642"/>
            </a:xfrm>
            <a:prstGeom prst="rect">
              <a:avLst/>
            </a:prstGeom>
            <a:solidFill>
              <a:srgbClr val="969696"/>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99518" name="Rectangle 63"/>
            <p:cNvSpPr/>
            <p:nvPr/>
          </p:nvSpPr>
          <p:spPr>
            <a:xfrm>
              <a:off x="12766" y="10336"/>
              <a:ext cx="965" cy="1642"/>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99519" name="Line 64"/>
            <p:cNvSpPr/>
            <p:nvPr/>
          </p:nvSpPr>
          <p:spPr>
            <a:xfrm>
              <a:off x="12766" y="10682"/>
              <a:ext cx="965" cy="2"/>
            </a:xfrm>
            <a:prstGeom prst="line">
              <a:avLst/>
            </a:prstGeom>
            <a:ln w="9525" cap="flat" cmpd="sng">
              <a:solidFill>
                <a:srgbClr val="000000"/>
              </a:solidFill>
              <a:prstDash val="solid"/>
              <a:headEnd type="none" w="med" len="med"/>
              <a:tailEnd type="none" w="med" len="med"/>
            </a:ln>
          </p:spPr>
        </p:sp>
        <p:sp>
          <p:nvSpPr>
            <p:cNvPr id="99520" name="Line 65"/>
            <p:cNvSpPr/>
            <p:nvPr/>
          </p:nvSpPr>
          <p:spPr>
            <a:xfrm>
              <a:off x="12780" y="11042"/>
              <a:ext cx="980" cy="1"/>
            </a:xfrm>
            <a:prstGeom prst="line">
              <a:avLst/>
            </a:prstGeom>
            <a:ln w="9525" cap="flat" cmpd="sng">
              <a:solidFill>
                <a:srgbClr val="000000"/>
              </a:solidFill>
              <a:prstDash val="solid"/>
              <a:headEnd type="none" w="med" len="med"/>
              <a:tailEnd type="none" w="med" len="med"/>
            </a:ln>
          </p:spPr>
        </p:sp>
        <p:sp>
          <p:nvSpPr>
            <p:cNvPr id="99521" name="Line 66"/>
            <p:cNvSpPr/>
            <p:nvPr/>
          </p:nvSpPr>
          <p:spPr>
            <a:xfrm>
              <a:off x="12764" y="11374"/>
              <a:ext cx="980" cy="1"/>
            </a:xfrm>
            <a:prstGeom prst="line">
              <a:avLst/>
            </a:prstGeom>
            <a:ln w="9525" cap="flat" cmpd="sng">
              <a:solidFill>
                <a:srgbClr val="000000"/>
              </a:solidFill>
              <a:prstDash val="solid"/>
              <a:headEnd type="none" w="med" len="med"/>
              <a:tailEnd type="none" w="med" len="med"/>
            </a:ln>
          </p:spPr>
        </p:sp>
        <p:sp>
          <p:nvSpPr>
            <p:cNvPr id="99522" name="Line 67"/>
            <p:cNvSpPr/>
            <p:nvPr/>
          </p:nvSpPr>
          <p:spPr>
            <a:xfrm>
              <a:off x="12762" y="11675"/>
              <a:ext cx="967" cy="2"/>
            </a:xfrm>
            <a:prstGeom prst="line">
              <a:avLst/>
            </a:prstGeom>
            <a:ln w="9525" cap="flat" cmpd="sng">
              <a:solidFill>
                <a:srgbClr val="000000"/>
              </a:solidFill>
              <a:prstDash val="solid"/>
              <a:headEnd type="none" w="med" len="med"/>
              <a:tailEnd type="none" w="med" len="med"/>
            </a:ln>
          </p:spPr>
        </p:sp>
      </p:grpSp>
      <p:sp>
        <p:nvSpPr>
          <p:cNvPr id="99347" name="Text Box 68"/>
          <p:cNvSpPr txBox="1"/>
          <p:nvPr/>
        </p:nvSpPr>
        <p:spPr>
          <a:xfrm>
            <a:off x="2354263" y="2825750"/>
            <a:ext cx="852487" cy="312738"/>
          </a:xfrm>
          <a:prstGeom prst="rect">
            <a:avLst/>
          </a:prstGeom>
          <a:noFill/>
          <a:ln w="9525">
            <a:noFill/>
          </a:ln>
        </p:spPr>
        <p:txBody>
          <a:bodyPr/>
          <a:p>
            <a:pPr algn="l" eaLnBrk="1" hangingPunct="1"/>
            <a:r>
              <a:rPr lang="zh-CN" altLang="en-US" dirty="0">
                <a:solidFill>
                  <a:schemeClr val="tx2"/>
                </a:solidFill>
                <a:latin typeface="Arial" panose="020B0604020202020204" pitchFamily="34" charset="0"/>
              </a:rPr>
              <a:t>主机 </a:t>
            </a:r>
            <a:r>
              <a:rPr lang="en-US" altLang="zh-CN" dirty="0">
                <a:solidFill>
                  <a:schemeClr val="tx2"/>
                </a:solidFill>
                <a:latin typeface="Arial" panose="020B0604020202020204" pitchFamily="34" charset="0"/>
              </a:rPr>
              <a:t>A</a:t>
            </a:r>
            <a:endParaRPr lang="en-US" altLang="zh-CN" dirty="0">
              <a:solidFill>
                <a:schemeClr val="tx2"/>
              </a:solidFill>
              <a:latin typeface="Comic Sans MS" panose="030F0702030302020204" pitchFamily="66" charset="0"/>
            </a:endParaRPr>
          </a:p>
        </p:txBody>
      </p:sp>
      <p:sp>
        <p:nvSpPr>
          <p:cNvPr id="99348" name="Text Box 69"/>
          <p:cNvSpPr txBox="1"/>
          <p:nvPr/>
        </p:nvSpPr>
        <p:spPr>
          <a:xfrm>
            <a:off x="3362325" y="2922588"/>
            <a:ext cx="1468438" cy="473075"/>
          </a:xfrm>
          <a:prstGeom prst="rect">
            <a:avLst/>
          </a:prstGeom>
          <a:noFill/>
          <a:ln w="9525">
            <a:noFill/>
          </a:ln>
        </p:spPr>
        <p:txBody>
          <a:bodyPr/>
          <a:p>
            <a:pPr algn="l" eaLnBrk="1" hangingPunct="1"/>
            <a:r>
              <a:rPr lang="en-US" altLang="zh-CN" sz="1400" dirty="0">
                <a:solidFill>
                  <a:srgbClr val="FF0000"/>
                </a:solidFill>
                <a:latin typeface="Symbol" panose="05050102010706020507" pitchFamily="18" charset="2"/>
              </a:rPr>
              <a:t>l</a:t>
            </a:r>
            <a:r>
              <a:rPr lang="en-US" altLang="zh-CN" sz="1400" baseline="-25000" dirty="0">
                <a:solidFill>
                  <a:srgbClr val="FF0000"/>
                </a:solidFill>
                <a:latin typeface="Arial" panose="020B0604020202020204" pitchFamily="34" charset="0"/>
              </a:rPr>
              <a:t>in </a:t>
            </a:r>
            <a:r>
              <a:rPr lang="en-US" altLang="zh-CN" sz="1400" dirty="0">
                <a:solidFill>
                  <a:srgbClr val="FF0000"/>
                </a:solidFill>
                <a:latin typeface="Arial" panose="020B0604020202020204" pitchFamily="34" charset="0"/>
              </a:rPr>
              <a:t>: </a:t>
            </a:r>
            <a:r>
              <a:rPr lang="zh-CN" altLang="en-US" sz="1400" dirty="0">
                <a:solidFill>
                  <a:srgbClr val="FF0000"/>
                </a:solidFill>
                <a:latin typeface="Arial" panose="020B0604020202020204" pitchFamily="34" charset="0"/>
              </a:rPr>
              <a:t>原始数据</a:t>
            </a:r>
            <a:endParaRPr lang="zh-CN" altLang="en-US" sz="1400" dirty="0">
              <a:solidFill>
                <a:schemeClr val="tx2"/>
              </a:solidFill>
              <a:latin typeface="Comic Sans MS" panose="030F0702030302020204" pitchFamily="66" charset="0"/>
            </a:endParaRPr>
          </a:p>
        </p:txBody>
      </p:sp>
      <p:sp>
        <p:nvSpPr>
          <p:cNvPr id="99349" name="Line 70"/>
          <p:cNvSpPr/>
          <p:nvPr/>
        </p:nvSpPr>
        <p:spPr>
          <a:xfrm flipH="1">
            <a:off x="1885950" y="5649913"/>
            <a:ext cx="538163" cy="1587"/>
          </a:xfrm>
          <a:prstGeom prst="line">
            <a:avLst/>
          </a:prstGeom>
          <a:ln w="9525" cap="flat" cmpd="sng">
            <a:solidFill>
              <a:srgbClr val="000000"/>
            </a:solidFill>
            <a:prstDash val="solid"/>
            <a:headEnd type="none" w="med" len="med"/>
            <a:tailEnd type="none" w="med" len="med"/>
          </a:ln>
        </p:spPr>
      </p:sp>
      <p:grpSp>
        <p:nvGrpSpPr>
          <p:cNvPr id="99350" name="Group 71"/>
          <p:cNvGrpSpPr/>
          <p:nvPr/>
        </p:nvGrpSpPr>
        <p:grpSpPr>
          <a:xfrm>
            <a:off x="1020763" y="4756150"/>
            <a:ext cx="1203325" cy="1162050"/>
            <a:chOff x="5850" y="13487"/>
            <a:chExt cx="2023" cy="1840"/>
          </a:xfrm>
        </p:grpSpPr>
        <p:sp>
          <p:nvSpPr>
            <p:cNvPr id="99478" name="Freeform 72"/>
            <p:cNvSpPr/>
            <p:nvPr/>
          </p:nvSpPr>
          <p:spPr>
            <a:xfrm>
              <a:off x="5850" y="13632"/>
              <a:ext cx="2023" cy="1695"/>
            </a:xfrm>
            <a:custGeom>
              <a:avLst/>
              <a:gdLst>
                <a:gd name="txL" fmla="*/ 0 w 2023"/>
                <a:gd name="txT" fmla="*/ 0 h 1695"/>
                <a:gd name="txR" fmla="*/ 2023 w 2023"/>
                <a:gd name="txB" fmla="*/ 1695 h 1695"/>
              </a:gdLst>
              <a:ahLst/>
              <a:cxnLst>
                <a:cxn ang="0">
                  <a:pos x="570" y="121"/>
                </a:cxn>
                <a:cxn ang="0">
                  <a:pos x="575" y="120"/>
                </a:cxn>
                <a:cxn ang="0">
                  <a:pos x="586" y="116"/>
                </a:cxn>
                <a:cxn ang="0">
                  <a:pos x="607" y="108"/>
                </a:cxn>
                <a:cxn ang="0">
                  <a:pos x="636" y="101"/>
                </a:cxn>
                <a:cxn ang="0">
                  <a:pos x="672" y="90"/>
                </a:cxn>
                <a:cxn ang="0">
                  <a:pos x="718" y="79"/>
                </a:cxn>
                <a:cxn ang="0">
                  <a:pos x="771" y="67"/>
                </a:cxn>
                <a:cxn ang="0">
                  <a:pos x="834" y="55"/>
                </a:cxn>
                <a:cxn ang="0">
                  <a:pos x="904" y="43"/>
                </a:cxn>
                <a:cxn ang="0">
                  <a:pos x="982" y="33"/>
                </a:cxn>
                <a:cxn ang="0">
                  <a:pos x="1071" y="22"/>
                </a:cxn>
                <a:cxn ang="0">
                  <a:pos x="1166" y="13"/>
                </a:cxn>
                <a:cxn ang="0">
                  <a:pos x="1271" y="7"/>
                </a:cxn>
                <a:cxn ang="0">
                  <a:pos x="1384" y="1"/>
                </a:cxn>
                <a:cxn ang="0">
                  <a:pos x="1506" y="0"/>
                </a:cxn>
                <a:cxn ang="0">
                  <a:pos x="1636" y="1"/>
                </a:cxn>
                <a:cxn ang="0">
                  <a:pos x="1692" y="233"/>
                </a:cxn>
                <a:cxn ang="0">
                  <a:pos x="1713" y="243"/>
                </a:cxn>
                <a:cxn ang="0">
                  <a:pos x="1758" y="274"/>
                </a:cxn>
                <a:cxn ang="0">
                  <a:pos x="1806" y="329"/>
                </a:cxn>
                <a:cxn ang="0">
                  <a:pos x="1836" y="409"/>
                </a:cxn>
                <a:cxn ang="0">
                  <a:pos x="1955" y="948"/>
                </a:cxn>
                <a:cxn ang="0">
                  <a:pos x="2003" y="1171"/>
                </a:cxn>
                <a:cxn ang="0">
                  <a:pos x="2011" y="1188"/>
                </a:cxn>
                <a:cxn ang="0">
                  <a:pos x="2022" y="1231"/>
                </a:cxn>
                <a:cxn ang="0">
                  <a:pos x="2021" y="1297"/>
                </a:cxn>
                <a:cxn ang="0">
                  <a:pos x="1992" y="1380"/>
                </a:cxn>
                <a:cxn ang="0">
                  <a:pos x="0" y="1328"/>
                </a:cxn>
                <a:cxn ang="0">
                  <a:pos x="199" y="1223"/>
                </a:cxn>
                <a:cxn ang="0">
                  <a:pos x="200" y="232"/>
                </a:cxn>
                <a:cxn ang="0">
                  <a:pos x="210" y="226"/>
                </a:cxn>
                <a:cxn ang="0">
                  <a:pos x="230" y="214"/>
                </a:cxn>
                <a:cxn ang="0">
                  <a:pos x="259" y="201"/>
                </a:cxn>
                <a:cxn ang="0">
                  <a:pos x="297" y="189"/>
                </a:cxn>
                <a:cxn ang="0">
                  <a:pos x="344" y="183"/>
                </a:cxn>
                <a:cxn ang="0">
                  <a:pos x="399" y="181"/>
                </a:cxn>
                <a:cxn ang="0">
                  <a:pos x="464" y="191"/>
                </a:cxn>
                <a:cxn ang="0">
                  <a:pos x="548" y="225"/>
                </a:cxn>
              </a:cxnLst>
              <a:rect l="txL" t="txT" r="txR" b="txB"/>
              <a:pathLst>
                <a:path w="2023" h="1695">
                  <a:moveTo>
                    <a:pt x="548" y="225"/>
                  </a:moveTo>
                  <a:lnTo>
                    <a:pt x="570" y="121"/>
                  </a:lnTo>
                  <a:lnTo>
                    <a:pt x="571" y="121"/>
                  </a:lnTo>
                  <a:lnTo>
                    <a:pt x="575" y="120"/>
                  </a:lnTo>
                  <a:lnTo>
                    <a:pt x="580" y="118"/>
                  </a:lnTo>
                  <a:lnTo>
                    <a:pt x="586" y="116"/>
                  </a:lnTo>
                  <a:lnTo>
                    <a:pt x="596" y="112"/>
                  </a:lnTo>
                  <a:lnTo>
                    <a:pt x="607" y="108"/>
                  </a:lnTo>
                  <a:lnTo>
                    <a:pt x="620" y="105"/>
                  </a:lnTo>
                  <a:lnTo>
                    <a:pt x="636" y="101"/>
                  </a:lnTo>
                  <a:lnTo>
                    <a:pt x="653" y="95"/>
                  </a:lnTo>
                  <a:lnTo>
                    <a:pt x="672" y="90"/>
                  </a:lnTo>
                  <a:lnTo>
                    <a:pt x="694" y="84"/>
                  </a:lnTo>
                  <a:lnTo>
                    <a:pt x="718" y="79"/>
                  </a:lnTo>
                  <a:lnTo>
                    <a:pt x="743" y="74"/>
                  </a:lnTo>
                  <a:lnTo>
                    <a:pt x="771" y="67"/>
                  </a:lnTo>
                  <a:lnTo>
                    <a:pt x="802" y="61"/>
                  </a:lnTo>
                  <a:lnTo>
                    <a:pt x="834" y="55"/>
                  </a:lnTo>
                  <a:lnTo>
                    <a:pt x="867" y="49"/>
                  </a:lnTo>
                  <a:lnTo>
                    <a:pt x="904" y="43"/>
                  </a:lnTo>
                  <a:lnTo>
                    <a:pt x="943" y="38"/>
                  </a:lnTo>
                  <a:lnTo>
                    <a:pt x="982" y="33"/>
                  </a:lnTo>
                  <a:lnTo>
                    <a:pt x="1025" y="27"/>
                  </a:lnTo>
                  <a:lnTo>
                    <a:pt x="1071" y="22"/>
                  </a:lnTo>
                  <a:lnTo>
                    <a:pt x="1117" y="17"/>
                  </a:lnTo>
                  <a:lnTo>
                    <a:pt x="1166" y="13"/>
                  </a:lnTo>
                  <a:lnTo>
                    <a:pt x="1218" y="10"/>
                  </a:lnTo>
                  <a:lnTo>
                    <a:pt x="1271" y="7"/>
                  </a:lnTo>
                  <a:lnTo>
                    <a:pt x="1327" y="3"/>
                  </a:lnTo>
                  <a:lnTo>
                    <a:pt x="1384" y="1"/>
                  </a:lnTo>
                  <a:lnTo>
                    <a:pt x="1444" y="0"/>
                  </a:lnTo>
                  <a:lnTo>
                    <a:pt x="1506" y="0"/>
                  </a:lnTo>
                  <a:lnTo>
                    <a:pt x="1570" y="0"/>
                  </a:lnTo>
                  <a:lnTo>
                    <a:pt x="1636" y="1"/>
                  </a:lnTo>
                  <a:lnTo>
                    <a:pt x="1709" y="41"/>
                  </a:lnTo>
                  <a:lnTo>
                    <a:pt x="1692" y="233"/>
                  </a:lnTo>
                  <a:lnTo>
                    <a:pt x="1698" y="235"/>
                  </a:lnTo>
                  <a:lnTo>
                    <a:pt x="1713" y="243"/>
                  </a:lnTo>
                  <a:lnTo>
                    <a:pt x="1733" y="256"/>
                  </a:lnTo>
                  <a:lnTo>
                    <a:pt x="1758" y="274"/>
                  </a:lnTo>
                  <a:lnTo>
                    <a:pt x="1784" y="299"/>
                  </a:lnTo>
                  <a:lnTo>
                    <a:pt x="1806" y="329"/>
                  </a:lnTo>
                  <a:lnTo>
                    <a:pt x="1825" y="366"/>
                  </a:lnTo>
                  <a:lnTo>
                    <a:pt x="1836" y="409"/>
                  </a:lnTo>
                  <a:lnTo>
                    <a:pt x="1999" y="557"/>
                  </a:lnTo>
                  <a:lnTo>
                    <a:pt x="1955" y="948"/>
                  </a:lnTo>
                  <a:lnTo>
                    <a:pt x="1692" y="1080"/>
                  </a:lnTo>
                  <a:lnTo>
                    <a:pt x="2003" y="1171"/>
                  </a:lnTo>
                  <a:lnTo>
                    <a:pt x="2006" y="1176"/>
                  </a:lnTo>
                  <a:lnTo>
                    <a:pt x="2011" y="1188"/>
                  </a:lnTo>
                  <a:lnTo>
                    <a:pt x="2016" y="1206"/>
                  </a:lnTo>
                  <a:lnTo>
                    <a:pt x="2022" y="1231"/>
                  </a:lnTo>
                  <a:lnTo>
                    <a:pt x="2023" y="1261"/>
                  </a:lnTo>
                  <a:lnTo>
                    <a:pt x="2021" y="1297"/>
                  </a:lnTo>
                  <a:lnTo>
                    <a:pt x="2010" y="1337"/>
                  </a:lnTo>
                  <a:lnTo>
                    <a:pt x="1992" y="1380"/>
                  </a:lnTo>
                  <a:lnTo>
                    <a:pt x="1171" y="1695"/>
                  </a:lnTo>
                  <a:lnTo>
                    <a:pt x="0" y="1328"/>
                  </a:lnTo>
                  <a:lnTo>
                    <a:pt x="20" y="1285"/>
                  </a:lnTo>
                  <a:lnTo>
                    <a:pt x="199" y="1223"/>
                  </a:lnTo>
                  <a:lnTo>
                    <a:pt x="199" y="233"/>
                  </a:lnTo>
                  <a:lnTo>
                    <a:pt x="200" y="232"/>
                  </a:lnTo>
                  <a:lnTo>
                    <a:pt x="204" y="229"/>
                  </a:lnTo>
                  <a:lnTo>
                    <a:pt x="210" y="226"/>
                  </a:lnTo>
                  <a:lnTo>
                    <a:pt x="218" y="220"/>
                  </a:lnTo>
                  <a:lnTo>
                    <a:pt x="230" y="214"/>
                  </a:lnTo>
                  <a:lnTo>
                    <a:pt x="243" y="207"/>
                  </a:lnTo>
                  <a:lnTo>
                    <a:pt x="259" y="201"/>
                  </a:lnTo>
                  <a:lnTo>
                    <a:pt x="277" y="194"/>
                  </a:lnTo>
                  <a:lnTo>
                    <a:pt x="297" y="189"/>
                  </a:lnTo>
                  <a:lnTo>
                    <a:pt x="320" y="185"/>
                  </a:lnTo>
                  <a:lnTo>
                    <a:pt x="344" y="183"/>
                  </a:lnTo>
                  <a:lnTo>
                    <a:pt x="370" y="180"/>
                  </a:lnTo>
                  <a:lnTo>
                    <a:pt x="399" y="181"/>
                  </a:lnTo>
                  <a:lnTo>
                    <a:pt x="430" y="185"/>
                  </a:lnTo>
                  <a:lnTo>
                    <a:pt x="464" y="191"/>
                  </a:lnTo>
                  <a:lnTo>
                    <a:pt x="498" y="201"/>
                  </a:lnTo>
                  <a:lnTo>
                    <a:pt x="548" y="225"/>
                  </a:lnTo>
                  <a:close/>
                </a:path>
              </a:pathLst>
            </a:custGeom>
            <a:solidFill>
              <a:srgbClr val="969696">
                <a:alpha val="100000"/>
              </a:srgbClr>
            </a:solidFill>
            <a:ln w="9525">
              <a:noFill/>
            </a:ln>
          </p:spPr>
          <p:txBody>
            <a:bodyPr/>
            <a:p>
              <a:endParaRPr lang="zh-CN" altLang="en-US"/>
            </a:p>
          </p:txBody>
        </p:sp>
        <p:sp>
          <p:nvSpPr>
            <p:cNvPr id="99479" name="Freeform 73"/>
            <p:cNvSpPr/>
            <p:nvPr/>
          </p:nvSpPr>
          <p:spPr>
            <a:xfrm>
              <a:off x="6551" y="13597"/>
              <a:ext cx="650" cy="735"/>
            </a:xfrm>
            <a:custGeom>
              <a:avLst/>
              <a:gdLst>
                <a:gd name="txL" fmla="*/ 0 w 650"/>
                <a:gd name="txT" fmla="*/ 0 h 735"/>
                <a:gd name="txR" fmla="*/ 650 w 650"/>
                <a:gd name="txB" fmla="*/ 735 h 735"/>
              </a:gdLst>
              <a:ahLst/>
              <a:cxnLst>
                <a:cxn ang="0">
                  <a:pos x="645" y="27"/>
                </a:cxn>
                <a:cxn ang="0">
                  <a:pos x="642" y="26"/>
                </a:cxn>
                <a:cxn ang="0">
                  <a:pos x="631" y="23"/>
                </a:cxn>
                <a:cxn ang="0">
                  <a:pos x="615" y="19"/>
                </a:cxn>
                <a:cxn ang="0">
                  <a:pos x="592" y="15"/>
                </a:cxn>
                <a:cxn ang="0">
                  <a:pos x="565" y="10"/>
                </a:cxn>
                <a:cxn ang="0">
                  <a:pos x="533" y="6"/>
                </a:cxn>
                <a:cxn ang="0">
                  <a:pos x="496" y="3"/>
                </a:cxn>
                <a:cxn ang="0">
                  <a:pos x="456" y="1"/>
                </a:cxn>
                <a:cxn ang="0">
                  <a:pos x="411" y="0"/>
                </a:cxn>
                <a:cxn ang="0">
                  <a:pos x="364" y="2"/>
                </a:cxn>
                <a:cxn ang="0">
                  <a:pos x="315" y="6"/>
                </a:cxn>
                <a:cxn ang="0">
                  <a:pos x="262" y="15"/>
                </a:cxn>
                <a:cxn ang="0">
                  <a:pos x="209" y="26"/>
                </a:cxn>
                <a:cxn ang="0">
                  <a:pos x="154" y="42"/>
                </a:cxn>
                <a:cxn ang="0">
                  <a:pos x="98" y="61"/>
                </a:cxn>
                <a:cxn ang="0">
                  <a:pos x="42" y="87"/>
                </a:cxn>
                <a:cxn ang="0">
                  <a:pos x="38" y="101"/>
                </a:cxn>
                <a:cxn ang="0">
                  <a:pos x="28" y="141"/>
                </a:cxn>
                <a:cxn ang="0">
                  <a:pos x="17" y="203"/>
                </a:cxn>
                <a:cxn ang="0">
                  <a:pos x="6" y="283"/>
                </a:cxn>
                <a:cxn ang="0">
                  <a:pos x="0" y="378"/>
                </a:cxn>
                <a:cxn ang="0">
                  <a:pos x="5" y="484"/>
                </a:cxn>
                <a:cxn ang="0">
                  <a:pos x="21" y="599"/>
                </a:cxn>
                <a:cxn ang="0">
                  <a:pos x="54" y="716"/>
                </a:cxn>
                <a:cxn ang="0">
                  <a:pos x="58" y="716"/>
                </a:cxn>
                <a:cxn ang="0">
                  <a:pos x="66" y="715"/>
                </a:cxn>
                <a:cxn ang="0">
                  <a:pos x="80" y="713"/>
                </a:cxn>
                <a:cxn ang="0">
                  <a:pos x="99" y="712"/>
                </a:cxn>
                <a:cxn ang="0">
                  <a:pos x="124" y="710"/>
                </a:cxn>
                <a:cxn ang="0">
                  <a:pos x="153" y="708"/>
                </a:cxn>
                <a:cxn ang="0">
                  <a:pos x="188" y="707"/>
                </a:cxn>
                <a:cxn ang="0">
                  <a:pos x="225" y="706"/>
                </a:cxn>
                <a:cxn ang="0">
                  <a:pos x="267" y="705"/>
                </a:cxn>
                <a:cxn ang="0">
                  <a:pos x="313" y="706"/>
                </a:cxn>
                <a:cxn ang="0">
                  <a:pos x="362" y="707"/>
                </a:cxn>
                <a:cxn ang="0">
                  <a:pos x="415" y="709"/>
                </a:cxn>
                <a:cxn ang="0">
                  <a:pos x="470" y="713"/>
                </a:cxn>
                <a:cxn ang="0">
                  <a:pos x="528" y="719"/>
                </a:cxn>
                <a:cxn ang="0">
                  <a:pos x="588" y="726"/>
                </a:cxn>
                <a:cxn ang="0">
                  <a:pos x="650" y="735"/>
                </a:cxn>
                <a:cxn ang="0">
                  <a:pos x="647" y="713"/>
                </a:cxn>
                <a:cxn ang="0">
                  <a:pos x="641" y="655"/>
                </a:cxn>
                <a:cxn ang="0">
                  <a:pos x="631" y="568"/>
                </a:cxn>
                <a:cxn ang="0">
                  <a:pos x="623" y="462"/>
                </a:cxn>
                <a:cxn ang="0">
                  <a:pos x="618" y="345"/>
                </a:cxn>
                <a:cxn ang="0">
                  <a:pos x="618" y="229"/>
                </a:cxn>
                <a:cxn ang="0">
                  <a:pos x="627" y="119"/>
                </a:cxn>
                <a:cxn ang="0">
                  <a:pos x="645" y="27"/>
                </a:cxn>
              </a:cxnLst>
              <a:rect l="txL" t="txT" r="txR" b="txB"/>
              <a:pathLst>
                <a:path w="650" h="735">
                  <a:moveTo>
                    <a:pt x="645" y="27"/>
                  </a:moveTo>
                  <a:lnTo>
                    <a:pt x="642" y="26"/>
                  </a:lnTo>
                  <a:lnTo>
                    <a:pt x="631" y="23"/>
                  </a:lnTo>
                  <a:lnTo>
                    <a:pt x="615" y="19"/>
                  </a:lnTo>
                  <a:lnTo>
                    <a:pt x="592" y="15"/>
                  </a:lnTo>
                  <a:lnTo>
                    <a:pt x="565" y="10"/>
                  </a:lnTo>
                  <a:lnTo>
                    <a:pt x="533" y="6"/>
                  </a:lnTo>
                  <a:lnTo>
                    <a:pt x="496" y="3"/>
                  </a:lnTo>
                  <a:lnTo>
                    <a:pt x="456" y="1"/>
                  </a:lnTo>
                  <a:lnTo>
                    <a:pt x="411" y="0"/>
                  </a:lnTo>
                  <a:lnTo>
                    <a:pt x="364" y="2"/>
                  </a:lnTo>
                  <a:lnTo>
                    <a:pt x="315" y="6"/>
                  </a:lnTo>
                  <a:lnTo>
                    <a:pt x="262" y="15"/>
                  </a:lnTo>
                  <a:lnTo>
                    <a:pt x="209" y="26"/>
                  </a:lnTo>
                  <a:lnTo>
                    <a:pt x="154" y="42"/>
                  </a:lnTo>
                  <a:lnTo>
                    <a:pt x="98" y="61"/>
                  </a:lnTo>
                  <a:lnTo>
                    <a:pt x="42" y="87"/>
                  </a:lnTo>
                  <a:lnTo>
                    <a:pt x="38" y="101"/>
                  </a:lnTo>
                  <a:lnTo>
                    <a:pt x="28" y="141"/>
                  </a:lnTo>
                  <a:lnTo>
                    <a:pt x="17" y="203"/>
                  </a:lnTo>
                  <a:lnTo>
                    <a:pt x="6" y="283"/>
                  </a:lnTo>
                  <a:lnTo>
                    <a:pt x="0" y="378"/>
                  </a:lnTo>
                  <a:lnTo>
                    <a:pt x="5" y="484"/>
                  </a:lnTo>
                  <a:lnTo>
                    <a:pt x="21" y="599"/>
                  </a:lnTo>
                  <a:lnTo>
                    <a:pt x="54" y="716"/>
                  </a:lnTo>
                  <a:lnTo>
                    <a:pt x="58" y="716"/>
                  </a:lnTo>
                  <a:lnTo>
                    <a:pt x="66" y="715"/>
                  </a:lnTo>
                  <a:lnTo>
                    <a:pt x="80" y="713"/>
                  </a:lnTo>
                  <a:lnTo>
                    <a:pt x="99" y="712"/>
                  </a:lnTo>
                  <a:lnTo>
                    <a:pt x="124" y="710"/>
                  </a:lnTo>
                  <a:lnTo>
                    <a:pt x="153" y="708"/>
                  </a:lnTo>
                  <a:lnTo>
                    <a:pt x="188" y="707"/>
                  </a:lnTo>
                  <a:lnTo>
                    <a:pt x="225" y="706"/>
                  </a:lnTo>
                  <a:lnTo>
                    <a:pt x="267" y="705"/>
                  </a:lnTo>
                  <a:lnTo>
                    <a:pt x="313" y="706"/>
                  </a:lnTo>
                  <a:lnTo>
                    <a:pt x="362" y="707"/>
                  </a:lnTo>
                  <a:lnTo>
                    <a:pt x="415" y="709"/>
                  </a:lnTo>
                  <a:lnTo>
                    <a:pt x="470" y="713"/>
                  </a:lnTo>
                  <a:lnTo>
                    <a:pt x="528" y="719"/>
                  </a:lnTo>
                  <a:lnTo>
                    <a:pt x="588" y="726"/>
                  </a:lnTo>
                  <a:lnTo>
                    <a:pt x="650" y="735"/>
                  </a:lnTo>
                  <a:lnTo>
                    <a:pt x="647" y="713"/>
                  </a:lnTo>
                  <a:lnTo>
                    <a:pt x="641" y="655"/>
                  </a:lnTo>
                  <a:lnTo>
                    <a:pt x="631" y="568"/>
                  </a:lnTo>
                  <a:lnTo>
                    <a:pt x="623" y="462"/>
                  </a:lnTo>
                  <a:lnTo>
                    <a:pt x="618" y="345"/>
                  </a:lnTo>
                  <a:lnTo>
                    <a:pt x="618" y="229"/>
                  </a:lnTo>
                  <a:lnTo>
                    <a:pt x="627" y="119"/>
                  </a:lnTo>
                  <a:lnTo>
                    <a:pt x="645" y="27"/>
                  </a:lnTo>
                  <a:close/>
                </a:path>
              </a:pathLst>
            </a:custGeom>
            <a:solidFill>
              <a:srgbClr val="808080">
                <a:alpha val="100000"/>
              </a:srgbClr>
            </a:solidFill>
            <a:ln w="9525">
              <a:noFill/>
            </a:ln>
          </p:spPr>
          <p:txBody>
            <a:bodyPr/>
            <a:p>
              <a:endParaRPr lang="zh-CN" altLang="en-US"/>
            </a:p>
          </p:txBody>
        </p:sp>
        <p:sp>
          <p:nvSpPr>
            <p:cNvPr id="99480" name="Freeform 74"/>
            <p:cNvSpPr/>
            <p:nvPr/>
          </p:nvSpPr>
          <p:spPr>
            <a:xfrm>
              <a:off x="6623" y="13797"/>
              <a:ext cx="1071" cy="731"/>
            </a:xfrm>
            <a:custGeom>
              <a:avLst/>
              <a:gdLst>
                <a:gd name="txL" fmla="*/ 0 w 1071"/>
                <a:gd name="txT" fmla="*/ 0 h 731"/>
                <a:gd name="txR" fmla="*/ 1071 w 1071"/>
                <a:gd name="txB" fmla="*/ 731 h 731"/>
              </a:gdLst>
              <a:ahLst/>
              <a:cxnLst>
                <a:cxn ang="0">
                  <a:pos x="6" y="552"/>
                </a:cxn>
                <a:cxn ang="0">
                  <a:pos x="0" y="642"/>
                </a:cxn>
                <a:cxn ang="0">
                  <a:pos x="698" y="731"/>
                </a:cxn>
                <a:cxn ang="0">
                  <a:pos x="703" y="729"/>
                </a:cxn>
                <a:cxn ang="0">
                  <a:pos x="717" y="722"/>
                </a:cxn>
                <a:cxn ang="0">
                  <a:pos x="740" y="710"/>
                </a:cxn>
                <a:cxn ang="0">
                  <a:pos x="768" y="694"/>
                </a:cxn>
                <a:cxn ang="0">
                  <a:pos x="801" y="672"/>
                </a:cxn>
                <a:cxn ang="0">
                  <a:pos x="838" y="645"/>
                </a:cxn>
                <a:cxn ang="0">
                  <a:pos x="876" y="614"/>
                </a:cxn>
                <a:cxn ang="0">
                  <a:pos x="915" y="577"/>
                </a:cxn>
                <a:cxn ang="0">
                  <a:pos x="953" y="536"/>
                </a:cxn>
                <a:cxn ang="0">
                  <a:pos x="988" y="491"/>
                </a:cxn>
                <a:cxn ang="0">
                  <a:pos x="1018" y="439"/>
                </a:cxn>
                <a:cxn ang="0">
                  <a:pos x="1043" y="383"/>
                </a:cxn>
                <a:cxn ang="0">
                  <a:pos x="1061" y="322"/>
                </a:cxn>
                <a:cxn ang="0">
                  <a:pos x="1071" y="255"/>
                </a:cxn>
                <a:cxn ang="0">
                  <a:pos x="1070" y="185"/>
                </a:cxn>
                <a:cxn ang="0">
                  <a:pos x="1057" y="108"/>
                </a:cxn>
                <a:cxn ang="0">
                  <a:pos x="1055" y="104"/>
                </a:cxn>
                <a:cxn ang="0">
                  <a:pos x="1049" y="92"/>
                </a:cxn>
                <a:cxn ang="0">
                  <a:pos x="1037" y="76"/>
                </a:cxn>
                <a:cxn ang="0">
                  <a:pos x="1022" y="57"/>
                </a:cxn>
                <a:cxn ang="0">
                  <a:pos x="1002" y="37"/>
                </a:cxn>
                <a:cxn ang="0">
                  <a:pos x="979" y="20"/>
                </a:cxn>
                <a:cxn ang="0">
                  <a:pos x="951" y="7"/>
                </a:cxn>
                <a:cxn ang="0">
                  <a:pos x="919" y="0"/>
                </a:cxn>
                <a:cxn ang="0">
                  <a:pos x="924" y="12"/>
                </a:cxn>
                <a:cxn ang="0">
                  <a:pos x="934" y="44"/>
                </a:cxn>
                <a:cxn ang="0">
                  <a:pos x="947" y="94"/>
                </a:cxn>
                <a:cxn ang="0">
                  <a:pos x="958" y="159"/>
                </a:cxn>
                <a:cxn ang="0">
                  <a:pos x="961" y="238"/>
                </a:cxn>
                <a:cxn ang="0">
                  <a:pos x="953" y="324"/>
                </a:cxn>
                <a:cxn ang="0">
                  <a:pos x="928" y="418"/>
                </a:cxn>
                <a:cxn ang="0">
                  <a:pos x="884" y="516"/>
                </a:cxn>
                <a:cxn ang="0">
                  <a:pos x="883" y="518"/>
                </a:cxn>
                <a:cxn ang="0">
                  <a:pos x="879" y="521"/>
                </a:cxn>
                <a:cxn ang="0">
                  <a:pos x="872" y="526"/>
                </a:cxn>
                <a:cxn ang="0">
                  <a:pos x="862" y="534"/>
                </a:cxn>
                <a:cxn ang="0">
                  <a:pos x="851" y="541"/>
                </a:cxn>
                <a:cxn ang="0">
                  <a:pos x="837" y="550"/>
                </a:cxn>
                <a:cxn ang="0">
                  <a:pos x="819" y="559"/>
                </a:cxn>
                <a:cxn ang="0">
                  <a:pos x="800" y="567"/>
                </a:cxn>
                <a:cxn ang="0">
                  <a:pos x="778" y="575"/>
                </a:cxn>
                <a:cxn ang="0">
                  <a:pos x="754" y="582"/>
                </a:cxn>
                <a:cxn ang="0">
                  <a:pos x="727" y="588"/>
                </a:cxn>
                <a:cxn ang="0">
                  <a:pos x="697" y="592"/>
                </a:cxn>
                <a:cxn ang="0">
                  <a:pos x="666" y="593"/>
                </a:cxn>
                <a:cxn ang="0">
                  <a:pos x="631" y="592"/>
                </a:cxn>
                <a:cxn ang="0">
                  <a:pos x="593" y="589"/>
                </a:cxn>
                <a:cxn ang="0">
                  <a:pos x="555" y="581"/>
                </a:cxn>
                <a:cxn ang="0">
                  <a:pos x="555" y="677"/>
                </a:cxn>
                <a:cxn ang="0">
                  <a:pos x="24" y="623"/>
                </a:cxn>
                <a:cxn ang="0">
                  <a:pos x="6" y="552"/>
                </a:cxn>
              </a:cxnLst>
              <a:rect l="txL" t="txT" r="txR" b="txB"/>
              <a:pathLst>
                <a:path w="1071" h="731">
                  <a:moveTo>
                    <a:pt x="6" y="552"/>
                  </a:moveTo>
                  <a:lnTo>
                    <a:pt x="0" y="642"/>
                  </a:lnTo>
                  <a:lnTo>
                    <a:pt x="698" y="731"/>
                  </a:lnTo>
                  <a:lnTo>
                    <a:pt x="703" y="729"/>
                  </a:lnTo>
                  <a:lnTo>
                    <a:pt x="717" y="722"/>
                  </a:lnTo>
                  <a:lnTo>
                    <a:pt x="740" y="710"/>
                  </a:lnTo>
                  <a:lnTo>
                    <a:pt x="768" y="694"/>
                  </a:lnTo>
                  <a:lnTo>
                    <a:pt x="801" y="672"/>
                  </a:lnTo>
                  <a:lnTo>
                    <a:pt x="838" y="645"/>
                  </a:lnTo>
                  <a:lnTo>
                    <a:pt x="876" y="614"/>
                  </a:lnTo>
                  <a:lnTo>
                    <a:pt x="915" y="577"/>
                  </a:lnTo>
                  <a:lnTo>
                    <a:pt x="953" y="536"/>
                  </a:lnTo>
                  <a:lnTo>
                    <a:pt x="988" y="491"/>
                  </a:lnTo>
                  <a:lnTo>
                    <a:pt x="1018" y="439"/>
                  </a:lnTo>
                  <a:lnTo>
                    <a:pt x="1043" y="383"/>
                  </a:lnTo>
                  <a:lnTo>
                    <a:pt x="1061" y="322"/>
                  </a:lnTo>
                  <a:lnTo>
                    <a:pt x="1071" y="255"/>
                  </a:lnTo>
                  <a:lnTo>
                    <a:pt x="1070" y="185"/>
                  </a:lnTo>
                  <a:lnTo>
                    <a:pt x="1057" y="108"/>
                  </a:lnTo>
                  <a:lnTo>
                    <a:pt x="1055" y="104"/>
                  </a:lnTo>
                  <a:lnTo>
                    <a:pt x="1049" y="92"/>
                  </a:lnTo>
                  <a:lnTo>
                    <a:pt x="1037" y="76"/>
                  </a:lnTo>
                  <a:lnTo>
                    <a:pt x="1022" y="57"/>
                  </a:lnTo>
                  <a:lnTo>
                    <a:pt x="1002" y="37"/>
                  </a:lnTo>
                  <a:lnTo>
                    <a:pt x="979" y="20"/>
                  </a:lnTo>
                  <a:lnTo>
                    <a:pt x="951" y="7"/>
                  </a:lnTo>
                  <a:lnTo>
                    <a:pt x="919" y="0"/>
                  </a:lnTo>
                  <a:lnTo>
                    <a:pt x="924" y="12"/>
                  </a:lnTo>
                  <a:lnTo>
                    <a:pt x="934" y="44"/>
                  </a:lnTo>
                  <a:lnTo>
                    <a:pt x="947" y="94"/>
                  </a:lnTo>
                  <a:lnTo>
                    <a:pt x="958" y="159"/>
                  </a:lnTo>
                  <a:lnTo>
                    <a:pt x="961" y="238"/>
                  </a:lnTo>
                  <a:lnTo>
                    <a:pt x="953" y="324"/>
                  </a:lnTo>
                  <a:lnTo>
                    <a:pt x="928" y="418"/>
                  </a:lnTo>
                  <a:lnTo>
                    <a:pt x="884" y="516"/>
                  </a:lnTo>
                  <a:lnTo>
                    <a:pt x="883" y="518"/>
                  </a:lnTo>
                  <a:lnTo>
                    <a:pt x="879" y="521"/>
                  </a:lnTo>
                  <a:lnTo>
                    <a:pt x="872" y="526"/>
                  </a:lnTo>
                  <a:lnTo>
                    <a:pt x="862" y="534"/>
                  </a:lnTo>
                  <a:lnTo>
                    <a:pt x="851" y="541"/>
                  </a:lnTo>
                  <a:lnTo>
                    <a:pt x="837" y="550"/>
                  </a:lnTo>
                  <a:lnTo>
                    <a:pt x="819" y="559"/>
                  </a:lnTo>
                  <a:lnTo>
                    <a:pt x="800" y="567"/>
                  </a:lnTo>
                  <a:lnTo>
                    <a:pt x="778" y="575"/>
                  </a:lnTo>
                  <a:lnTo>
                    <a:pt x="754" y="582"/>
                  </a:lnTo>
                  <a:lnTo>
                    <a:pt x="727" y="588"/>
                  </a:lnTo>
                  <a:lnTo>
                    <a:pt x="697" y="592"/>
                  </a:lnTo>
                  <a:lnTo>
                    <a:pt x="666" y="593"/>
                  </a:lnTo>
                  <a:lnTo>
                    <a:pt x="631" y="592"/>
                  </a:lnTo>
                  <a:lnTo>
                    <a:pt x="593" y="589"/>
                  </a:lnTo>
                  <a:lnTo>
                    <a:pt x="555" y="581"/>
                  </a:lnTo>
                  <a:lnTo>
                    <a:pt x="555" y="677"/>
                  </a:lnTo>
                  <a:lnTo>
                    <a:pt x="24" y="623"/>
                  </a:lnTo>
                  <a:lnTo>
                    <a:pt x="6" y="552"/>
                  </a:lnTo>
                  <a:close/>
                </a:path>
              </a:pathLst>
            </a:custGeom>
            <a:solidFill>
              <a:srgbClr val="FFFFFF">
                <a:alpha val="100000"/>
              </a:srgbClr>
            </a:solidFill>
            <a:ln w="9525">
              <a:noFill/>
            </a:ln>
          </p:spPr>
          <p:txBody>
            <a:bodyPr/>
            <a:p>
              <a:endParaRPr lang="zh-CN" altLang="en-US"/>
            </a:p>
          </p:txBody>
        </p:sp>
        <p:sp>
          <p:nvSpPr>
            <p:cNvPr id="99481" name="Freeform 75"/>
            <p:cNvSpPr/>
            <p:nvPr/>
          </p:nvSpPr>
          <p:spPr>
            <a:xfrm>
              <a:off x="6486" y="14516"/>
              <a:ext cx="787" cy="253"/>
            </a:xfrm>
            <a:custGeom>
              <a:avLst/>
              <a:gdLst>
                <a:gd name="txL" fmla="*/ 0 w 787"/>
                <a:gd name="txT" fmla="*/ 0 h 253"/>
                <a:gd name="txR" fmla="*/ 787 w 787"/>
                <a:gd name="txB" fmla="*/ 253 h 253"/>
              </a:gdLst>
              <a:ahLst/>
              <a:cxnLst>
                <a:cxn ang="0">
                  <a:pos x="787" y="91"/>
                </a:cxn>
                <a:cxn ang="0">
                  <a:pos x="12" y="0"/>
                </a:cxn>
                <a:cxn ang="0">
                  <a:pos x="0" y="91"/>
                </a:cxn>
                <a:cxn ang="0">
                  <a:pos x="764" y="253"/>
                </a:cxn>
                <a:cxn ang="0">
                  <a:pos x="787" y="91"/>
                </a:cxn>
              </a:cxnLst>
              <a:rect l="txL" t="txT" r="txR" b="txB"/>
              <a:pathLst>
                <a:path w="787" h="253">
                  <a:moveTo>
                    <a:pt x="787" y="91"/>
                  </a:moveTo>
                  <a:lnTo>
                    <a:pt x="12" y="0"/>
                  </a:lnTo>
                  <a:lnTo>
                    <a:pt x="0" y="91"/>
                  </a:lnTo>
                  <a:lnTo>
                    <a:pt x="764" y="253"/>
                  </a:lnTo>
                  <a:lnTo>
                    <a:pt x="787" y="91"/>
                  </a:lnTo>
                  <a:close/>
                </a:path>
              </a:pathLst>
            </a:custGeom>
            <a:solidFill>
              <a:srgbClr val="808080">
                <a:alpha val="100000"/>
              </a:srgbClr>
            </a:solidFill>
            <a:ln w="9525">
              <a:noFill/>
            </a:ln>
          </p:spPr>
          <p:txBody>
            <a:bodyPr/>
            <a:p>
              <a:endParaRPr lang="zh-CN" altLang="en-US"/>
            </a:p>
          </p:txBody>
        </p:sp>
        <p:sp>
          <p:nvSpPr>
            <p:cNvPr id="99482" name="Freeform 76"/>
            <p:cNvSpPr/>
            <p:nvPr/>
          </p:nvSpPr>
          <p:spPr>
            <a:xfrm>
              <a:off x="6879" y="14597"/>
              <a:ext cx="336" cy="115"/>
            </a:xfrm>
            <a:custGeom>
              <a:avLst/>
              <a:gdLst>
                <a:gd name="txL" fmla="*/ 0 w 336"/>
                <a:gd name="txT" fmla="*/ 0 h 115"/>
                <a:gd name="txR" fmla="*/ 336 w 336"/>
                <a:gd name="txB" fmla="*/ 115 h 115"/>
              </a:gdLst>
              <a:ahLst/>
              <a:cxnLst>
                <a:cxn ang="0">
                  <a:pos x="336" y="50"/>
                </a:cxn>
                <a:cxn ang="0">
                  <a:pos x="4" y="0"/>
                </a:cxn>
                <a:cxn ang="0">
                  <a:pos x="0" y="48"/>
                </a:cxn>
                <a:cxn ang="0">
                  <a:pos x="327" y="115"/>
                </a:cxn>
                <a:cxn ang="0">
                  <a:pos x="336" y="50"/>
                </a:cxn>
              </a:cxnLst>
              <a:rect l="txL" t="txT" r="txR" b="txB"/>
              <a:pathLst>
                <a:path w="336" h="115">
                  <a:moveTo>
                    <a:pt x="336" y="50"/>
                  </a:moveTo>
                  <a:lnTo>
                    <a:pt x="4" y="0"/>
                  </a:lnTo>
                  <a:lnTo>
                    <a:pt x="0" y="48"/>
                  </a:lnTo>
                  <a:lnTo>
                    <a:pt x="327" y="115"/>
                  </a:lnTo>
                  <a:lnTo>
                    <a:pt x="336" y="50"/>
                  </a:lnTo>
                  <a:close/>
                </a:path>
              </a:pathLst>
            </a:custGeom>
            <a:solidFill>
              <a:srgbClr val="808080">
                <a:alpha val="100000"/>
              </a:srgbClr>
            </a:solidFill>
            <a:ln w="9525">
              <a:noFill/>
            </a:ln>
          </p:spPr>
          <p:txBody>
            <a:bodyPr/>
            <a:p>
              <a:endParaRPr lang="zh-CN" altLang="en-US"/>
            </a:p>
          </p:txBody>
        </p:sp>
        <p:sp>
          <p:nvSpPr>
            <p:cNvPr id="99483" name="Freeform 77"/>
            <p:cNvSpPr/>
            <p:nvPr/>
          </p:nvSpPr>
          <p:spPr>
            <a:xfrm>
              <a:off x="6536" y="14540"/>
              <a:ext cx="225" cy="85"/>
            </a:xfrm>
            <a:custGeom>
              <a:avLst/>
              <a:gdLst>
                <a:gd name="txL" fmla="*/ 0 w 225"/>
                <a:gd name="txT" fmla="*/ 0 h 85"/>
                <a:gd name="txR" fmla="*/ 225 w 225"/>
                <a:gd name="txB" fmla="*/ 85 h 85"/>
              </a:gdLst>
              <a:ahLst/>
              <a:cxnLst>
                <a:cxn ang="0">
                  <a:pos x="225" y="39"/>
                </a:cxn>
                <a:cxn ang="0">
                  <a:pos x="0" y="0"/>
                </a:cxn>
                <a:cxn ang="0">
                  <a:pos x="3" y="41"/>
                </a:cxn>
                <a:cxn ang="0">
                  <a:pos x="218" y="85"/>
                </a:cxn>
                <a:cxn ang="0">
                  <a:pos x="225" y="39"/>
                </a:cxn>
              </a:cxnLst>
              <a:rect l="txL" t="txT" r="txR" b="txB"/>
              <a:pathLst>
                <a:path w="225" h="85">
                  <a:moveTo>
                    <a:pt x="225" y="39"/>
                  </a:moveTo>
                  <a:lnTo>
                    <a:pt x="0" y="0"/>
                  </a:lnTo>
                  <a:lnTo>
                    <a:pt x="3" y="41"/>
                  </a:lnTo>
                  <a:lnTo>
                    <a:pt x="218" y="85"/>
                  </a:lnTo>
                  <a:lnTo>
                    <a:pt x="225" y="39"/>
                  </a:lnTo>
                  <a:close/>
                </a:path>
              </a:pathLst>
            </a:custGeom>
            <a:solidFill>
              <a:srgbClr val="808080">
                <a:alpha val="100000"/>
              </a:srgbClr>
            </a:solidFill>
            <a:ln w="9525">
              <a:noFill/>
            </a:ln>
          </p:spPr>
          <p:txBody>
            <a:bodyPr/>
            <a:p>
              <a:endParaRPr lang="zh-CN" altLang="en-US"/>
            </a:p>
          </p:txBody>
        </p:sp>
        <p:sp>
          <p:nvSpPr>
            <p:cNvPr id="99484" name="Freeform 78"/>
            <p:cNvSpPr/>
            <p:nvPr/>
          </p:nvSpPr>
          <p:spPr>
            <a:xfrm>
              <a:off x="5972" y="14624"/>
              <a:ext cx="1325" cy="439"/>
            </a:xfrm>
            <a:custGeom>
              <a:avLst/>
              <a:gdLst>
                <a:gd name="txL" fmla="*/ 0 w 1325"/>
                <a:gd name="txT" fmla="*/ 0 h 439"/>
                <a:gd name="txR" fmla="*/ 1325 w 1325"/>
                <a:gd name="txB" fmla="*/ 439 h 439"/>
              </a:gdLst>
              <a:ahLst/>
              <a:cxnLst>
                <a:cxn ang="0">
                  <a:pos x="0" y="132"/>
                </a:cxn>
                <a:cxn ang="0">
                  <a:pos x="3" y="132"/>
                </a:cxn>
                <a:cxn ang="0">
                  <a:pos x="10" y="130"/>
                </a:cxn>
                <a:cxn ang="0">
                  <a:pos x="24" y="128"/>
                </a:cxn>
                <a:cxn ang="0">
                  <a:pos x="42" y="125"/>
                </a:cxn>
                <a:cxn ang="0">
                  <a:pos x="62" y="121"/>
                </a:cxn>
                <a:cxn ang="0">
                  <a:pos x="86" y="116"/>
                </a:cxn>
                <a:cxn ang="0">
                  <a:pos x="113" y="109"/>
                </a:cxn>
                <a:cxn ang="0">
                  <a:pos x="141" y="102"/>
                </a:cxn>
                <a:cxn ang="0">
                  <a:pos x="170" y="94"/>
                </a:cxn>
                <a:cxn ang="0">
                  <a:pos x="199" y="85"/>
                </a:cxn>
                <a:cxn ang="0">
                  <a:pos x="228" y="74"/>
                </a:cxn>
                <a:cxn ang="0">
                  <a:pos x="257" y="62"/>
                </a:cxn>
                <a:cxn ang="0">
                  <a:pos x="285" y="48"/>
                </a:cxn>
                <a:cxn ang="0">
                  <a:pos x="309" y="34"/>
                </a:cxn>
                <a:cxn ang="0">
                  <a:pos x="333" y="18"/>
                </a:cxn>
                <a:cxn ang="0">
                  <a:pos x="352" y="0"/>
                </a:cxn>
                <a:cxn ang="0">
                  <a:pos x="1325" y="223"/>
                </a:cxn>
                <a:cxn ang="0">
                  <a:pos x="1323" y="225"/>
                </a:cxn>
                <a:cxn ang="0">
                  <a:pos x="1318" y="230"/>
                </a:cxn>
                <a:cxn ang="0">
                  <a:pos x="1309" y="239"/>
                </a:cxn>
                <a:cxn ang="0">
                  <a:pos x="1297" y="250"/>
                </a:cxn>
                <a:cxn ang="0">
                  <a:pos x="1282" y="263"/>
                </a:cxn>
                <a:cxn ang="0">
                  <a:pos x="1265" y="278"/>
                </a:cxn>
                <a:cxn ang="0">
                  <a:pos x="1247" y="295"/>
                </a:cxn>
                <a:cxn ang="0">
                  <a:pos x="1225" y="312"/>
                </a:cxn>
                <a:cxn ang="0">
                  <a:pos x="1202" y="331"/>
                </a:cxn>
                <a:cxn ang="0">
                  <a:pos x="1179" y="349"/>
                </a:cxn>
                <a:cxn ang="0">
                  <a:pos x="1154" y="367"/>
                </a:cxn>
                <a:cxn ang="0">
                  <a:pos x="1128" y="385"/>
                </a:cxn>
                <a:cxn ang="0">
                  <a:pos x="1102" y="401"/>
                </a:cxn>
                <a:cxn ang="0">
                  <a:pos x="1077" y="415"/>
                </a:cxn>
                <a:cxn ang="0">
                  <a:pos x="1051" y="428"/>
                </a:cxn>
                <a:cxn ang="0">
                  <a:pos x="1026" y="439"/>
                </a:cxn>
                <a:cxn ang="0">
                  <a:pos x="0" y="132"/>
                </a:cxn>
              </a:cxnLst>
              <a:rect l="txL" t="txT" r="txR" b="txB"/>
              <a:pathLst>
                <a:path w="1325" h="439">
                  <a:moveTo>
                    <a:pt x="0" y="132"/>
                  </a:moveTo>
                  <a:lnTo>
                    <a:pt x="3" y="132"/>
                  </a:lnTo>
                  <a:lnTo>
                    <a:pt x="10" y="130"/>
                  </a:lnTo>
                  <a:lnTo>
                    <a:pt x="24" y="128"/>
                  </a:lnTo>
                  <a:lnTo>
                    <a:pt x="42" y="125"/>
                  </a:lnTo>
                  <a:lnTo>
                    <a:pt x="62" y="121"/>
                  </a:lnTo>
                  <a:lnTo>
                    <a:pt x="86" y="116"/>
                  </a:lnTo>
                  <a:lnTo>
                    <a:pt x="113" y="109"/>
                  </a:lnTo>
                  <a:lnTo>
                    <a:pt x="141" y="102"/>
                  </a:lnTo>
                  <a:lnTo>
                    <a:pt x="170" y="94"/>
                  </a:lnTo>
                  <a:lnTo>
                    <a:pt x="199" y="85"/>
                  </a:lnTo>
                  <a:lnTo>
                    <a:pt x="228" y="74"/>
                  </a:lnTo>
                  <a:lnTo>
                    <a:pt x="257" y="62"/>
                  </a:lnTo>
                  <a:lnTo>
                    <a:pt x="285" y="48"/>
                  </a:lnTo>
                  <a:lnTo>
                    <a:pt x="309" y="34"/>
                  </a:lnTo>
                  <a:lnTo>
                    <a:pt x="333" y="18"/>
                  </a:lnTo>
                  <a:lnTo>
                    <a:pt x="352" y="0"/>
                  </a:lnTo>
                  <a:lnTo>
                    <a:pt x="1325" y="223"/>
                  </a:lnTo>
                  <a:lnTo>
                    <a:pt x="1323" y="225"/>
                  </a:lnTo>
                  <a:lnTo>
                    <a:pt x="1318" y="230"/>
                  </a:lnTo>
                  <a:lnTo>
                    <a:pt x="1309" y="239"/>
                  </a:lnTo>
                  <a:lnTo>
                    <a:pt x="1297" y="250"/>
                  </a:lnTo>
                  <a:lnTo>
                    <a:pt x="1282" y="263"/>
                  </a:lnTo>
                  <a:lnTo>
                    <a:pt x="1265" y="278"/>
                  </a:lnTo>
                  <a:lnTo>
                    <a:pt x="1247" y="295"/>
                  </a:lnTo>
                  <a:lnTo>
                    <a:pt x="1225" y="312"/>
                  </a:lnTo>
                  <a:lnTo>
                    <a:pt x="1202" y="331"/>
                  </a:lnTo>
                  <a:lnTo>
                    <a:pt x="1179" y="349"/>
                  </a:lnTo>
                  <a:lnTo>
                    <a:pt x="1154" y="367"/>
                  </a:lnTo>
                  <a:lnTo>
                    <a:pt x="1128" y="385"/>
                  </a:lnTo>
                  <a:lnTo>
                    <a:pt x="1102" y="401"/>
                  </a:lnTo>
                  <a:lnTo>
                    <a:pt x="1077" y="415"/>
                  </a:lnTo>
                  <a:lnTo>
                    <a:pt x="1051" y="428"/>
                  </a:lnTo>
                  <a:lnTo>
                    <a:pt x="1026" y="439"/>
                  </a:lnTo>
                  <a:lnTo>
                    <a:pt x="0" y="132"/>
                  </a:lnTo>
                  <a:close/>
                </a:path>
              </a:pathLst>
            </a:custGeom>
            <a:solidFill>
              <a:srgbClr val="808080">
                <a:alpha val="100000"/>
              </a:srgbClr>
            </a:solidFill>
            <a:ln w="9525">
              <a:noFill/>
            </a:ln>
          </p:spPr>
          <p:txBody>
            <a:bodyPr/>
            <a:p>
              <a:endParaRPr lang="zh-CN" altLang="en-US"/>
            </a:p>
          </p:txBody>
        </p:sp>
        <p:sp>
          <p:nvSpPr>
            <p:cNvPr id="99485" name="Freeform 79"/>
            <p:cNvSpPr/>
            <p:nvPr/>
          </p:nvSpPr>
          <p:spPr>
            <a:xfrm>
              <a:off x="7292" y="14577"/>
              <a:ext cx="472" cy="209"/>
            </a:xfrm>
            <a:custGeom>
              <a:avLst/>
              <a:gdLst>
                <a:gd name="txL" fmla="*/ 0 w 472"/>
                <a:gd name="txT" fmla="*/ 0 h 209"/>
                <a:gd name="txR" fmla="*/ 472 w 472"/>
                <a:gd name="txB" fmla="*/ 209 h 209"/>
              </a:gdLst>
              <a:ahLst/>
              <a:cxnLst>
                <a:cxn ang="0">
                  <a:pos x="47" y="209"/>
                </a:cxn>
                <a:cxn ang="0">
                  <a:pos x="472" y="84"/>
                </a:cxn>
                <a:cxn ang="0">
                  <a:pos x="215" y="0"/>
                </a:cxn>
                <a:cxn ang="0">
                  <a:pos x="5" y="24"/>
                </a:cxn>
                <a:cxn ang="0">
                  <a:pos x="0" y="197"/>
                </a:cxn>
                <a:cxn ang="0">
                  <a:pos x="47" y="209"/>
                </a:cxn>
              </a:cxnLst>
              <a:rect l="txL" t="txT" r="txR" b="txB"/>
              <a:pathLst>
                <a:path w="472" h="209">
                  <a:moveTo>
                    <a:pt x="47" y="209"/>
                  </a:moveTo>
                  <a:lnTo>
                    <a:pt x="472" y="84"/>
                  </a:lnTo>
                  <a:lnTo>
                    <a:pt x="215" y="0"/>
                  </a:lnTo>
                  <a:lnTo>
                    <a:pt x="5" y="24"/>
                  </a:lnTo>
                  <a:lnTo>
                    <a:pt x="0" y="197"/>
                  </a:lnTo>
                  <a:lnTo>
                    <a:pt x="47" y="209"/>
                  </a:lnTo>
                  <a:close/>
                </a:path>
              </a:pathLst>
            </a:custGeom>
            <a:solidFill>
              <a:srgbClr val="808080">
                <a:alpha val="100000"/>
              </a:srgbClr>
            </a:solidFill>
            <a:ln w="9525">
              <a:noFill/>
            </a:ln>
          </p:spPr>
          <p:txBody>
            <a:bodyPr/>
            <a:p>
              <a:endParaRPr lang="zh-CN" altLang="en-US"/>
            </a:p>
          </p:txBody>
        </p:sp>
        <p:sp>
          <p:nvSpPr>
            <p:cNvPr id="99486" name="Freeform 80"/>
            <p:cNvSpPr/>
            <p:nvPr/>
          </p:nvSpPr>
          <p:spPr>
            <a:xfrm>
              <a:off x="6073" y="13679"/>
              <a:ext cx="251" cy="999"/>
            </a:xfrm>
            <a:custGeom>
              <a:avLst/>
              <a:gdLst>
                <a:gd name="txL" fmla="*/ 0 w 251"/>
                <a:gd name="txT" fmla="*/ 0 h 999"/>
                <a:gd name="txR" fmla="*/ 251 w 251"/>
                <a:gd name="txB" fmla="*/ 999 h 999"/>
              </a:gdLst>
              <a:ahLst/>
              <a:cxnLst>
                <a:cxn ang="0">
                  <a:pos x="251" y="23"/>
                </a:cxn>
                <a:cxn ang="0">
                  <a:pos x="250" y="22"/>
                </a:cxn>
                <a:cxn ang="0">
                  <a:pos x="246" y="20"/>
                </a:cxn>
                <a:cxn ang="0">
                  <a:pos x="239" y="18"/>
                </a:cxn>
                <a:cxn ang="0">
                  <a:pos x="230" y="15"/>
                </a:cxn>
                <a:cxn ang="0">
                  <a:pos x="218" y="11"/>
                </a:cxn>
                <a:cxn ang="0">
                  <a:pos x="205" y="7"/>
                </a:cxn>
                <a:cxn ang="0">
                  <a:pos x="190" y="4"/>
                </a:cxn>
                <a:cxn ang="0">
                  <a:pos x="173" y="1"/>
                </a:cxn>
                <a:cxn ang="0">
                  <a:pos x="155" y="0"/>
                </a:cxn>
                <a:cxn ang="0">
                  <a:pos x="134" y="0"/>
                </a:cxn>
                <a:cxn ang="0">
                  <a:pos x="114" y="2"/>
                </a:cxn>
                <a:cxn ang="0">
                  <a:pos x="92" y="5"/>
                </a:cxn>
                <a:cxn ang="0">
                  <a:pos x="70" y="12"/>
                </a:cxn>
                <a:cxn ang="0">
                  <a:pos x="47" y="20"/>
                </a:cxn>
                <a:cxn ang="0">
                  <a:pos x="23" y="32"/>
                </a:cxn>
                <a:cxn ang="0">
                  <a:pos x="0" y="47"/>
                </a:cxn>
                <a:cxn ang="0">
                  <a:pos x="0" y="999"/>
                </a:cxn>
                <a:cxn ang="0">
                  <a:pos x="1" y="999"/>
                </a:cxn>
                <a:cxn ang="0">
                  <a:pos x="6" y="999"/>
                </a:cxn>
                <a:cxn ang="0">
                  <a:pos x="14" y="998"/>
                </a:cxn>
                <a:cxn ang="0">
                  <a:pos x="23" y="997"/>
                </a:cxn>
                <a:cxn ang="0">
                  <a:pos x="35" y="995"/>
                </a:cxn>
                <a:cxn ang="0">
                  <a:pos x="49" y="993"/>
                </a:cxn>
                <a:cxn ang="0">
                  <a:pos x="65" y="990"/>
                </a:cxn>
                <a:cxn ang="0">
                  <a:pos x="83" y="985"/>
                </a:cxn>
                <a:cxn ang="0">
                  <a:pos x="102" y="980"/>
                </a:cxn>
                <a:cxn ang="0">
                  <a:pos x="121" y="973"/>
                </a:cxn>
                <a:cxn ang="0">
                  <a:pos x="143" y="966"/>
                </a:cxn>
                <a:cxn ang="0">
                  <a:pos x="164" y="956"/>
                </a:cxn>
                <a:cxn ang="0">
                  <a:pos x="186" y="945"/>
                </a:cxn>
                <a:cxn ang="0">
                  <a:pos x="208" y="934"/>
                </a:cxn>
                <a:cxn ang="0">
                  <a:pos x="230" y="919"/>
                </a:cxn>
                <a:cxn ang="0">
                  <a:pos x="251" y="903"/>
                </a:cxn>
                <a:cxn ang="0">
                  <a:pos x="251" y="23"/>
                </a:cxn>
              </a:cxnLst>
              <a:rect l="txL" t="txT" r="txR" b="txB"/>
              <a:pathLst>
                <a:path w="251" h="999">
                  <a:moveTo>
                    <a:pt x="251" y="23"/>
                  </a:moveTo>
                  <a:lnTo>
                    <a:pt x="250" y="22"/>
                  </a:lnTo>
                  <a:lnTo>
                    <a:pt x="246" y="20"/>
                  </a:lnTo>
                  <a:lnTo>
                    <a:pt x="239" y="18"/>
                  </a:lnTo>
                  <a:lnTo>
                    <a:pt x="230" y="15"/>
                  </a:lnTo>
                  <a:lnTo>
                    <a:pt x="218" y="11"/>
                  </a:lnTo>
                  <a:lnTo>
                    <a:pt x="205" y="7"/>
                  </a:lnTo>
                  <a:lnTo>
                    <a:pt x="190" y="4"/>
                  </a:lnTo>
                  <a:lnTo>
                    <a:pt x="173" y="1"/>
                  </a:lnTo>
                  <a:lnTo>
                    <a:pt x="155" y="0"/>
                  </a:lnTo>
                  <a:lnTo>
                    <a:pt x="134" y="0"/>
                  </a:lnTo>
                  <a:lnTo>
                    <a:pt x="114" y="2"/>
                  </a:lnTo>
                  <a:lnTo>
                    <a:pt x="92" y="5"/>
                  </a:lnTo>
                  <a:lnTo>
                    <a:pt x="70" y="12"/>
                  </a:lnTo>
                  <a:lnTo>
                    <a:pt x="47" y="20"/>
                  </a:lnTo>
                  <a:lnTo>
                    <a:pt x="23" y="32"/>
                  </a:lnTo>
                  <a:lnTo>
                    <a:pt x="0" y="47"/>
                  </a:lnTo>
                  <a:lnTo>
                    <a:pt x="0" y="999"/>
                  </a:lnTo>
                  <a:lnTo>
                    <a:pt x="1" y="999"/>
                  </a:lnTo>
                  <a:lnTo>
                    <a:pt x="6" y="999"/>
                  </a:lnTo>
                  <a:lnTo>
                    <a:pt x="14" y="998"/>
                  </a:lnTo>
                  <a:lnTo>
                    <a:pt x="23" y="997"/>
                  </a:lnTo>
                  <a:lnTo>
                    <a:pt x="35" y="995"/>
                  </a:lnTo>
                  <a:lnTo>
                    <a:pt x="49" y="993"/>
                  </a:lnTo>
                  <a:lnTo>
                    <a:pt x="65" y="990"/>
                  </a:lnTo>
                  <a:lnTo>
                    <a:pt x="83" y="985"/>
                  </a:lnTo>
                  <a:lnTo>
                    <a:pt x="102" y="980"/>
                  </a:lnTo>
                  <a:lnTo>
                    <a:pt x="121" y="973"/>
                  </a:lnTo>
                  <a:lnTo>
                    <a:pt x="143" y="966"/>
                  </a:lnTo>
                  <a:lnTo>
                    <a:pt x="164" y="956"/>
                  </a:lnTo>
                  <a:lnTo>
                    <a:pt x="186" y="945"/>
                  </a:lnTo>
                  <a:lnTo>
                    <a:pt x="208" y="934"/>
                  </a:lnTo>
                  <a:lnTo>
                    <a:pt x="230" y="919"/>
                  </a:lnTo>
                  <a:lnTo>
                    <a:pt x="251" y="903"/>
                  </a:lnTo>
                  <a:lnTo>
                    <a:pt x="251" y="23"/>
                  </a:lnTo>
                  <a:close/>
                </a:path>
              </a:pathLst>
            </a:custGeom>
            <a:solidFill>
              <a:srgbClr val="808080">
                <a:alpha val="100000"/>
              </a:srgbClr>
            </a:solidFill>
            <a:ln w="9525">
              <a:noFill/>
            </a:ln>
          </p:spPr>
          <p:txBody>
            <a:bodyPr/>
            <a:p>
              <a:endParaRPr lang="zh-CN" altLang="en-US"/>
            </a:p>
          </p:txBody>
        </p:sp>
        <p:sp>
          <p:nvSpPr>
            <p:cNvPr id="99487" name="Freeform 81"/>
            <p:cNvSpPr/>
            <p:nvPr/>
          </p:nvSpPr>
          <p:spPr>
            <a:xfrm>
              <a:off x="6080" y="13687"/>
              <a:ext cx="215" cy="843"/>
            </a:xfrm>
            <a:custGeom>
              <a:avLst/>
              <a:gdLst>
                <a:gd name="txL" fmla="*/ 0 w 215"/>
                <a:gd name="txT" fmla="*/ 0 h 843"/>
                <a:gd name="txR" fmla="*/ 215 w 215"/>
                <a:gd name="txB" fmla="*/ 843 h 843"/>
              </a:gdLst>
              <a:ahLst/>
              <a:cxnLst>
                <a:cxn ang="0">
                  <a:pos x="215" y="20"/>
                </a:cxn>
                <a:cxn ang="0">
                  <a:pos x="214" y="19"/>
                </a:cxn>
                <a:cxn ang="0">
                  <a:pos x="211" y="18"/>
                </a:cxn>
                <a:cxn ang="0">
                  <a:pos x="205" y="15"/>
                </a:cxn>
                <a:cxn ang="0">
                  <a:pos x="197" y="12"/>
                </a:cxn>
                <a:cxn ang="0">
                  <a:pos x="187" y="9"/>
                </a:cxn>
                <a:cxn ang="0">
                  <a:pos x="176" y="6"/>
                </a:cxn>
                <a:cxn ang="0">
                  <a:pos x="163" y="4"/>
                </a:cxn>
                <a:cxn ang="0">
                  <a:pos x="149" y="1"/>
                </a:cxn>
                <a:cxn ang="0">
                  <a:pos x="133" y="0"/>
                </a:cxn>
                <a:cxn ang="0">
                  <a:pos x="115" y="0"/>
                </a:cxn>
                <a:cxn ang="0">
                  <a:pos x="98" y="1"/>
                </a:cxn>
                <a:cxn ang="0">
                  <a:pos x="79" y="5"/>
                </a:cxn>
                <a:cxn ang="0">
                  <a:pos x="60" y="10"/>
                </a:cxn>
                <a:cxn ang="0">
                  <a:pos x="40" y="18"/>
                </a:cxn>
                <a:cxn ang="0">
                  <a:pos x="21" y="27"/>
                </a:cxn>
                <a:cxn ang="0">
                  <a:pos x="0" y="40"/>
                </a:cxn>
                <a:cxn ang="0">
                  <a:pos x="0" y="843"/>
                </a:cxn>
                <a:cxn ang="0">
                  <a:pos x="1" y="843"/>
                </a:cxn>
                <a:cxn ang="0">
                  <a:pos x="6" y="843"/>
                </a:cxn>
                <a:cxn ang="0">
                  <a:pos x="12" y="842"/>
                </a:cxn>
                <a:cxn ang="0">
                  <a:pos x="21" y="841"/>
                </a:cxn>
                <a:cxn ang="0">
                  <a:pos x="30" y="840"/>
                </a:cxn>
                <a:cxn ang="0">
                  <a:pos x="43" y="838"/>
                </a:cxn>
                <a:cxn ang="0">
                  <a:pos x="56" y="835"/>
                </a:cxn>
                <a:cxn ang="0">
                  <a:pos x="71" y="831"/>
                </a:cxn>
                <a:cxn ang="0">
                  <a:pos x="87" y="826"/>
                </a:cxn>
                <a:cxn ang="0">
                  <a:pos x="105" y="821"/>
                </a:cxn>
                <a:cxn ang="0">
                  <a:pos x="123" y="814"/>
                </a:cxn>
                <a:cxn ang="0">
                  <a:pos x="141" y="806"/>
                </a:cxn>
                <a:cxn ang="0">
                  <a:pos x="159" y="797"/>
                </a:cxn>
                <a:cxn ang="0">
                  <a:pos x="179" y="786"/>
                </a:cxn>
                <a:cxn ang="0">
                  <a:pos x="197" y="774"/>
                </a:cxn>
                <a:cxn ang="0">
                  <a:pos x="215" y="760"/>
                </a:cxn>
                <a:cxn ang="0">
                  <a:pos x="215" y="20"/>
                </a:cxn>
              </a:cxnLst>
              <a:rect l="txL" t="txT" r="txR" b="txB"/>
              <a:pathLst>
                <a:path w="215" h="843">
                  <a:moveTo>
                    <a:pt x="215" y="20"/>
                  </a:moveTo>
                  <a:lnTo>
                    <a:pt x="214" y="19"/>
                  </a:lnTo>
                  <a:lnTo>
                    <a:pt x="211" y="18"/>
                  </a:lnTo>
                  <a:lnTo>
                    <a:pt x="205" y="15"/>
                  </a:lnTo>
                  <a:lnTo>
                    <a:pt x="197" y="12"/>
                  </a:lnTo>
                  <a:lnTo>
                    <a:pt x="187" y="9"/>
                  </a:lnTo>
                  <a:lnTo>
                    <a:pt x="176" y="6"/>
                  </a:lnTo>
                  <a:lnTo>
                    <a:pt x="163" y="4"/>
                  </a:lnTo>
                  <a:lnTo>
                    <a:pt x="149" y="1"/>
                  </a:lnTo>
                  <a:lnTo>
                    <a:pt x="133" y="0"/>
                  </a:lnTo>
                  <a:lnTo>
                    <a:pt x="115" y="0"/>
                  </a:lnTo>
                  <a:lnTo>
                    <a:pt x="98" y="1"/>
                  </a:lnTo>
                  <a:lnTo>
                    <a:pt x="79" y="5"/>
                  </a:lnTo>
                  <a:lnTo>
                    <a:pt x="60" y="10"/>
                  </a:lnTo>
                  <a:lnTo>
                    <a:pt x="40" y="18"/>
                  </a:lnTo>
                  <a:lnTo>
                    <a:pt x="21" y="27"/>
                  </a:lnTo>
                  <a:lnTo>
                    <a:pt x="0" y="40"/>
                  </a:lnTo>
                  <a:lnTo>
                    <a:pt x="0" y="843"/>
                  </a:lnTo>
                  <a:lnTo>
                    <a:pt x="1" y="843"/>
                  </a:lnTo>
                  <a:lnTo>
                    <a:pt x="6" y="843"/>
                  </a:lnTo>
                  <a:lnTo>
                    <a:pt x="12" y="842"/>
                  </a:lnTo>
                  <a:lnTo>
                    <a:pt x="21" y="841"/>
                  </a:lnTo>
                  <a:lnTo>
                    <a:pt x="30" y="840"/>
                  </a:lnTo>
                  <a:lnTo>
                    <a:pt x="43" y="838"/>
                  </a:lnTo>
                  <a:lnTo>
                    <a:pt x="56" y="835"/>
                  </a:lnTo>
                  <a:lnTo>
                    <a:pt x="71" y="831"/>
                  </a:lnTo>
                  <a:lnTo>
                    <a:pt x="87" y="826"/>
                  </a:lnTo>
                  <a:lnTo>
                    <a:pt x="105" y="821"/>
                  </a:lnTo>
                  <a:lnTo>
                    <a:pt x="123" y="814"/>
                  </a:lnTo>
                  <a:lnTo>
                    <a:pt x="141" y="806"/>
                  </a:lnTo>
                  <a:lnTo>
                    <a:pt x="159" y="797"/>
                  </a:lnTo>
                  <a:lnTo>
                    <a:pt x="179" y="786"/>
                  </a:lnTo>
                  <a:lnTo>
                    <a:pt x="197" y="774"/>
                  </a:lnTo>
                  <a:lnTo>
                    <a:pt x="215" y="760"/>
                  </a:lnTo>
                  <a:lnTo>
                    <a:pt x="215" y="20"/>
                  </a:lnTo>
                  <a:close/>
                </a:path>
              </a:pathLst>
            </a:custGeom>
            <a:solidFill>
              <a:srgbClr val="808080">
                <a:alpha val="100000"/>
              </a:srgbClr>
            </a:solidFill>
            <a:ln w="9525">
              <a:noFill/>
            </a:ln>
          </p:spPr>
          <p:txBody>
            <a:bodyPr/>
            <a:p>
              <a:endParaRPr lang="zh-CN" altLang="en-US"/>
            </a:p>
          </p:txBody>
        </p:sp>
        <p:sp>
          <p:nvSpPr>
            <p:cNvPr id="99488" name="Freeform 82"/>
            <p:cNvSpPr/>
            <p:nvPr/>
          </p:nvSpPr>
          <p:spPr>
            <a:xfrm>
              <a:off x="6087" y="13696"/>
              <a:ext cx="180" cy="685"/>
            </a:xfrm>
            <a:custGeom>
              <a:avLst/>
              <a:gdLst>
                <a:gd name="txL" fmla="*/ 0 w 180"/>
                <a:gd name="txT" fmla="*/ 0 h 685"/>
                <a:gd name="txR" fmla="*/ 180 w 180"/>
                <a:gd name="txB" fmla="*/ 685 h 685"/>
              </a:gdLst>
              <a:ahLst/>
              <a:cxnLst>
                <a:cxn ang="0">
                  <a:pos x="180" y="16"/>
                </a:cxn>
                <a:cxn ang="0">
                  <a:pos x="179" y="16"/>
                </a:cxn>
                <a:cxn ang="0">
                  <a:pos x="176" y="14"/>
                </a:cxn>
                <a:cxn ang="0">
                  <a:pos x="172" y="12"/>
                </a:cxn>
                <a:cxn ang="0">
                  <a:pos x="165" y="10"/>
                </a:cxn>
                <a:cxn ang="0">
                  <a:pos x="157" y="8"/>
                </a:cxn>
                <a:cxn ang="0">
                  <a:pos x="147" y="4"/>
                </a:cxn>
                <a:cxn ang="0">
                  <a:pos x="136" y="2"/>
                </a:cxn>
                <a:cxn ang="0">
                  <a:pos x="125" y="0"/>
                </a:cxn>
                <a:cxn ang="0">
                  <a:pos x="111" y="0"/>
                </a:cxn>
                <a:cxn ang="0">
                  <a:pos x="97" y="0"/>
                </a:cxn>
                <a:cxn ang="0">
                  <a:pos x="81" y="1"/>
                </a:cxn>
                <a:cxn ang="0">
                  <a:pos x="66" y="3"/>
                </a:cxn>
                <a:cxn ang="0">
                  <a:pos x="50" y="8"/>
                </a:cxn>
                <a:cxn ang="0">
                  <a:pos x="33" y="14"/>
                </a:cxn>
                <a:cxn ang="0">
                  <a:pos x="17" y="23"/>
                </a:cxn>
                <a:cxn ang="0">
                  <a:pos x="0" y="33"/>
                </a:cxn>
                <a:cxn ang="0">
                  <a:pos x="0" y="685"/>
                </a:cxn>
                <a:cxn ang="0">
                  <a:pos x="1" y="685"/>
                </a:cxn>
                <a:cxn ang="0">
                  <a:pos x="4" y="685"/>
                </a:cxn>
                <a:cxn ang="0">
                  <a:pos x="9" y="684"/>
                </a:cxn>
                <a:cxn ang="0">
                  <a:pos x="17" y="683"/>
                </a:cxn>
                <a:cxn ang="0">
                  <a:pos x="26" y="682"/>
                </a:cxn>
                <a:cxn ang="0">
                  <a:pos x="35" y="681"/>
                </a:cxn>
                <a:cxn ang="0">
                  <a:pos x="47" y="678"/>
                </a:cxn>
                <a:cxn ang="0">
                  <a:pos x="60" y="676"/>
                </a:cxn>
                <a:cxn ang="0">
                  <a:pos x="73" y="671"/>
                </a:cxn>
                <a:cxn ang="0">
                  <a:pos x="87" y="667"/>
                </a:cxn>
                <a:cxn ang="0">
                  <a:pos x="102" y="662"/>
                </a:cxn>
                <a:cxn ang="0">
                  <a:pos x="118" y="655"/>
                </a:cxn>
                <a:cxn ang="0">
                  <a:pos x="133" y="648"/>
                </a:cxn>
                <a:cxn ang="0">
                  <a:pos x="149" y="639"/>
                </a:cxn>
                <a:cxn ang="0">
                  <a:pos x="165" y="628"/>
                </a:cxn>
                <a:cxn ang="0">
                  <a:pos x="180" y="617"/>
                </a:cxn>
                <a:cxn ang="0">
                  <a:pos x="180" y="16"/>
                </a:cxn>
              </a:cxnLst>
              <a:rect l="txL" t="txT" r="txR" b="txB"/>
              <a:pathLst>
                <a:path w="180" h="685">
                  <a:moveTo>
                    <a:pt x="180" y="16"/>
                  </a:moveTo>
                  <a:lnTo>
                    <a:pt x="179" y="16"/>
                  </a:lnTo>
                  <a:lnTo>
                    <a:pt x="176" y="14"/>
                  </a:lnTo>
                  <a:lnTo>
                    <a:pt x="172" y="12"/>
                  </a:lnTo>
                  <a:lnTo>
                    <a:pt x="165" y="10"/>
                  </a:lnTo>
                  <a:lnTo>
                    <a:pt x="157" y="8"/>
                  </a:lnTo>
                  <a:lnTo>
                    <a:pt x="147" y="4"/>
                  </a:lnTo>
                  <a:lnTo>
                    <a:pt x="136" y="2"/>
                  </a:lnTo>
                  <a:lnTo>
                    <a:pt x="125" y="0"/>
                  </a:lnTo>
                  <a:lnTo>
                    <a:pt x="111" y="0"/>
                  </a:lnTo>
                  <a:lnTo>
                    <a:pt x="97" y="0"/>
                  </a:lnTo>
                  <a:lnTo>
                    <a:pt x="81" y="1"/>
                  </a:lnTo>
                  <a:lnTo>
                    <a:pt x="66" y="3"/>
                  </a:lnTo>
                  <a:lnTo>
                    <a:pt x="50" y="8"/>
                  </a:lnTo>
                  <a:lnTo>
                    <a:pt x="33" y="14"/>
                  </a:lnTo>
                  <a:lnTo>
                    <a:pt x="17" y="23"/>
                  </a:lnTo>
                  <a:lnTo>
                    <a:pt x="0" y="33"/>
                  </a:lnTo>
                  <a:lnTo>
                    <a:pt x="0" y="685"/>
                  </a:lnTo>
                  <a:lnTo>
                    <a:pt x="1" y="685"/>
                  </a:lnTo>
                  <a:lnTo>
                    <a:pt x="4" y="685"/>
                  </a:lnTo>
                  <a:lnTo>
                    <a:pt x="9" y="684"/>
                  </a:lnTo>
                  <a:lnTo>
                    <a:pt x="17" y="683"/>
                  </a:lnTo>
                  <a:lnTo>
                    <a:pt x="26" y="682"/>
                  </a:lnTo>
                  <a:lnTo>
                    <a:pt x="35" y="681"/>
                  </a:lnTo>
                  <a:lnTo>
                    <a:pt x="47" y="678"/>
                  </a:lnTo>
                  <a:lnTo>
                    <a:pt x="60" y="676"/>
                  </a:lnTo>
                  <a:lnTo>
                    <a:pt x="73" y="671"/>
                  </a:lnTo>
                  <a:lnTo>
                    <a:pt x="87" y="667"/>
                  </a:lnTo>
                  <a:lnTo>
                    <a:pt x="102" y="662"/>
                  </a:lnTo>
                  <a:lnTo>
                    <a:pt x="118" y="655"/>
                  </a:lnTo>
                  <a:lnTo>
                    <a:pt x="133" y="648"/>
                  </a:lnTo>
                  <a:lnTo>
                    <a:pt x="149" y="639"/>
                  </a:lnTo>
                  <a:lnTo>
                    <a:pt x="165" y="628"/>
                  </a:lnTo>
                  <a:lnTo>
                    <a:pt x="180" y="617"/>
                  </a:lnTo>
                  <a:lnTo>
                    <a:pt x="180" y="16"/>
                  </a:lnTo>
                  <a:close/>
                </a:path>
              </a:pathLst>
            </a:custGeom>
            <a:solidFill>
              <a:srgbClr val="808080">
                <a:alpha val="100000"/>
              </a:srgbClr>
            </a:solidFill>
            <a:ln w="9525">
              <a:noFill/>
            </a:ln>
          </p:spPr>
          <p:txBody>
            <a:bodyPr/>
            <a:p>
              <a:endParaRPr lang="zh-CN" altLang="en-US"/>
            </a:p>
          </p:txBody>
        </p:sp>
        <p:sp>
          <p:nvSpPr>
            <p:cNvPr id="99489" name="Freeform 83"/>
            <p:cNvSpPr/>
            <p:nvPr/>
          </p:nvSpPr>
          <p:spPr>
            <a:xfrm>
              <a:off x="6093" y="13704"/>
              <a:ext cx="146" cy="530"/>
            </a:xfrm>
            <a:custGeom>
              <a:avLst/>
              <a:gdLst>
                <a:gd name="txL" fmla="*/ 0 w 146"/>
                <a:gd name="txT" fmla="*/ 0 h 530"/>
                <a:gd name="txR" fmla="*/ 146 w 146"/>
                <a:gd name="txB" fmla="*/ 530 h 530"/>
              </a:gdLst>
              <a:ahLst/>
              <a:cxnLst>
                <a:cxn ang="0">
                  <a:pos x="146" y="14"/>
                </a:cxn>
                <a:cxn ang="0">
                  <a:pos x="143" y="12"/>
                </a:cxn>
                <a:cxn ang="0">
                  <a:pos x="134" y="8"/>
                </a:cxn>
                <a:cxn ang="0">
                  <a:pos x="120" y="4"/>
                </a:cxn>
                <a:cxn ang="0">
                  <a:pos x="101" y="1"/>
                </a:cxn>
                <a:cxn ang="0">
                  <a:pos x="79" y="0"/>
                </a:cxn>
                <a:cxn ang="0">
                  <a:pos x="54" y="3"/>
                </a:cxn>
                <a:cxn ang="0">
                  <a:pos x="27" y="11"/>
                </a:cxn>
                <a:cxn ang="0">
                  <a:pos x="0" y="27"/>
                </a:cxn>
                <a:cxn ang="0">
                  <a:pos x="0" y="530"/>
                </a:cxn>
                <a:cxn ang="0">
                  <a:pos x="3" y="530"/>
                </a:cxn>
                <a:cxn ang="0">
                  <a:pos x="14" y="529"/>
                </a:cxn>
                <a:cxn ang="0">
                  <a:pos x="29" y="526"/>
                </a:cxn>
                <a:cxn ang="0">
                  <a:pos x="49" y="521"/>
                </a:cxn>
                <a:cxn ang="0">
                  <a:pos x="71" y="514"/>
                </a:cxn>
                <a:cxn ang="0">
                  <a:pos x="96" y="505"/>
                </a:cxn>
                <a:cxn ang="0">
                  <a:pos x="121" y="492"/>
                </a:cxn>
                <a:cxn ang="0">
                  <a:pos x="146" y="475"/>
                </a:cxn>
                <a:cxn ang="0">
                  <a:pos x="146" y="14"/>
                </a:cxn>
              </a:cxnLst>
              <a:rect l="txL" t="txT" r="txR" b="txB"/>
              <a:pathLst>
                <a:path w="146" h="530">
                  <a:moveTo>
                    <a:pt x="146" y="14"/>
                  </a:moveTo>
                  <a:lnTo>
                    <a:pt x="143" y="12"/>
                  </a:lnTo>
                  <a:lnTo>
                    <a:pt x="134" y="8"/>
                  </a:lnTo>
                  <a:lnTo>
                    <a:pt x="120" y="4"/>
                  </a:lnTo>
                  <a:lnTo>
                    <a:pt x="101" y="1"/>
                  </a:lnTo>
                  <a:lnTo>
                    <a:pt x="79" y="0"/>
                  </a:lnTo>
                  <a:lnTo>
                    <a:pt x="54" y="3"/>
                  </a:lnTo>
                  <a:lnTo>
                    <a:pt x="27" y="11"/>
                  </a:lnTo>
                  <a:lnTo>
                    <a:pt x="0" y="27"/>
                  </a:lnTo>
                  <a:lnTo>
                    <a:pt x="0" y="530"/>
                  </a:lnTo>
                  <a:lnTo>
                    <a:pt x="3" y="530"/>
                  </a:lnTo>
                  <a:lnTo>
                    <a:pt x="14" y="529"/>
                  </a:lnTo>
                  <a:lnTo>
                    <a:pt x="29" y="526"/>
                  </a:lnTo>
                  <a:lnTo>
                    <a:pt x="49" y="521"/>
                  </a:lnTo>
                  <a:lnTo>
                    <a:pt x="71" y="514"/>
                  </a:lnTo>
                  <a:lnTo>
                    <a:pt x="96" y="505"/>
                  </a:lnTo>
                  <a:lnTo>
                    <a:pt x="121" y="492"/>
                  </a:lnTo>
                  <a:lnTo>
                    <a:pt x="146" y="475"/>
                  </a:lnTo>
                  <a:lnTo>
                    <a:pt x="146" y="14"/>
                  </a:lnTo>
                  <a:close/>
                </a:path>
              </a:pathLst>
            </a:custGeom>
            <a:solidFill>
              <a:srgbClr val="808080">
                <a:alpha val="100000"/>
              </a:srgbClr>
            </a:solidFill>
            <a:ln w="9525">
              <a:noFill/>
            </a:ln>
          </p:spPr>
          <p:txBody>
            <a:bodyPr/>
            <a:p>
              <a:endParaRPr lang="zh-CN" altLang="en-US"/>
            </a:p>
          </p:txBody>
        </p:sp>
        <p:sp>
          <p:nvSpPr>
            <p:cNvPr id="99490" name="Freeform 84"/>
            <p:cNvSpPr/>
            <p:nvPr/>
          </p:nvSpPr>
          <p:spPr>
            <a:xfrm>
              <a:off x="6101" y="13712"/>
              <a:ext cx="109" cy="373"/>
            </a:xfrm>
            <a:custGeom>
              <a:avLst/>
              <a:gdLst>
                <a:gd name="txL" fmla="*/ 0 w 109"/>
                <a:gd name="txT" fmla="*/ 0 h 373"/>
                <a:gd name="txR" fmla="*/ 109 w 109"/>
                <a:gd name="txB" fmla="*/ 373 h 373"/>
              </a:gdLst>
              <a:ahLst/>
              <a:cxnLst>
                <a:cxn ang="0">
                  <a:pos x="109" y="10"/>
                </a:cxn>
                <a:cxn ang="0">
                  <a:pos x="107" y="9"/>
                </a:cxn>
                <a:cxn ang="0">
                  <a:pos x="100" y="6"/>
                </a:cxn>
                <a:cxn ang="0">
                  <a:pos x="89" y="2"/>
                </a:cxn>
                <a:cxn ang="0">
                  <a:pos x="75" y="0"/>
                </a:cxn>
                <a:cxn ang="0">
                  <a:pos x="59" y="0"/>
                </a:cxn>
                <a:cxn ang="0">
                  <a:pos x="39" y="2"/>
                </a:cxn>
                <a:cxn ang="0">
                  <a:pos x="20" y="9"/>
                </a:cxn>
                <a:cxn ang="0">
                  <a:pos x="0" y="21"/>
                </a:cxn>
                <a:cxn ang="0">
                  <a:pos x="0" y="373"/>
                </a:cxn>
                <a:cxn ang="0">
                  <a:pos x="2" y="373"/>
                </a:cxn>
                <a:cxn ang="0">
                  <a:pos x="9" y="372"/>
                </a:cxn>
                <a:cxn ang="0">
                  <a:pos x="21" y="369"/>
                </a:cxn>
                <a:cxn ang="0">
                  <a:pos x="36" y="366"/>
                </a:cxn>
                <a:cxn ang="0">
                  <a:pos x="53" y="362"/>
                </a:cxn>
                <a:cxn ang="0">
                  <a:pos x="72" y="354"/>
                </a:cxn>
                <a:cxn ang="0">
                  <a:pos x="90" y="343"/>
                </a:cxn>
                <a:cxn ang="0">
                  <a:pos x="109" y="331"/>
                </a:cxn>
                <a:cxn ang="0">
                  <a:pos x="109" y="10"/>
                </a:cxn>
              </a:cxnLst>
              <a:rect l="txL" t="txT" r="txR" b="txB"/>
              <a:pathLst>
                <a:path w="109" h="373">
                  <a:moveTo>
                    <a:pt x="109" y="10"/>
                  </a:moveTo>
                  <a:lnTo>
                    <a:pt x="107" y="9"/>
                  </a:lnTo>
                  <a:lnTo>
                    <a:pt x="100" y="6"/>
                  </a:lnTo>
                  <a:lnTo>
                    <a:pt x="89" y="2"/>
                  </a:lnTo>
                  <a:lnTo>
                    <a:pt x="75" y="0"/>
                  </a:lnTo>
                  <a:lnTo>
                    <a:pt x="59" y="0"/>
                  </a:lnTo>
                  <a:lnTo>
                    <a:pt x="39" y="2"/>
                  </a:lnTo>
                  <a:lnTo>
                    <a:pt x="20" y="9"/>
                  </a:lnTo>
                  <a:lnTo>
                    <a:pt x="0" y="21"/>
                  </a:lnTo>
                  <a:lnTo>
                    <a:pt x="0" y="373"/>
                  </a:lnTo>
                  <a:lnTo>
                    <a:pt x="2" y="373"/>
                  </a:lnTo>
                  <a:lnTo>
                    <a:pt x="9" y="372"/>
                  </a:lnTo>
                  <a:lnTo>
                    <a:pt x="21" y="369"/>
                  </a:lnTo>
                  <a:lnTo>
                    <a:pt x="36" y="366"/>
                  </a:lnTo>
                  <a:lnTo>
                    <a:pt x="53" y="362"/>
                  </a:lnTo>
                  <a:lnTo>
                    <a:pt x="72" y="354"/>
                  </a:lnTo>
                  <a:lnTo>
                    <a:pt x="90" y="343"/>
                  </a:lnTo>
                  <a:lnTo>
                    <a:pt x="109" y="331"/>
                  </a:lnTo>
                  <a:lnTo>
                    <a:pt x="109" y="10"/>
                  </a:lnTo>
                  <a:close/>
                </a:path>
              </a:pathLst>
            </a:custGeom>
            <a:solidFill>
              <a:srgbClr val="808080">
                <a:alpha val="100000"/>
              </a:srgbClr>
            </a:solidFill>
            <a:ln w="9525">
              <a:noFill/>
            </a:ln>
          </p:spPr>
          <p:txBody>
            <a:bodyPr/>
            <a:p>
              <a:endParaRPr lang="zh-CN" altLang="en-US"/>
            </a:p>
          </p:txBody>
        </p:sp>
        <p:sp>
          <p:nvSpPr>
            <p:cNvPr id="99491" name="Freeform 85"/>
            <p:cNvSpPr/>
            <p:nvPr/>
          </p:nvSpPr>
          <p:spPr>
            <a:xfrm>
              <a:off x="6107" y="13721"/>
              <a:ext cx="75" cy="216"/>
            </a:xfrm>
            <a:custGeom>
              <a:avLst/>
              <a:gdLst>
                <a:gd name="txL" fmla="*/ 0 w 75"/>
                <a:gd name="txT" fmla="*/ 0 h 216"/>
                <a:gd name="txR" fmla="*/ 75 w 75"/>
                <a:gd name="txB" fmla="*/ 216 h 216"/>
              </a:gdLst>
              <a:ahLst/>
              <a:cxnLst>
                <a:cxn ang="0">
                  <a:pos x="75" y="6"/>
                </a:cxn>
                <a:cxn ang="0">
                  <a:pos x="73" y="5"/>
                </a:cxn>
                <a:cxn ang="0">
                  <a:pos x="69" y="4"/>
                </a:cxn>
                <a:cxn ang="0">
                  <a:pos x="61" y="2"/>
                </a:cxn>
                <a:cxn ang="0">
                  <a:pos x="52" y="0"/>
                </a:cxn>
                <a:cxn ang="0">
                  <a:pos x="41" y="0"/>
                </a:cxn>
                <a:cxn ang="0">
                  <a:pos x="28" y="1"/>
                </a:cxn>
                <a:cxn ang="0">
                  <a:pos x="14" y="6"/>
                </a:cxn>
                <a:cxn ang="0">
                  <a:pos x="0" y="14"/>
                </a:cxn>
                <a:cxn ang="0">
                  <a:pos x="0" y="216"/>
                </a:cxn>
                <a:cxn ang="0">
                  <a:pos x="2" y="216"/>
                </a:cxn>
                <a:cxn ang="0">
                  <a:pos x="7" y="215"/>
                </a:cxn>
                <a:cxn ang="0">
                  <a:pos x="15" y="214"/>
                </a:cxn>
                <a:cxn ang="0">
                  <a:pos x="25" y="211"/>
                </a:cxn>
                <a:cxn ang="0">
                  <a:pos x="37" y="208"/>
                </a:cxn>
                <a:cxn ang="0">
                  <a:pos x="50" y="203"/>
                </a:cxn>
                <a:cxn ang="0">
                  <a:pos x="63" y="195"/>
                </a:cxn>
                <a:cxn ang="0">
                  <a:pos x="75" y="187"/>
                </a:cxn>
                <a:cxn ang="0">
                  <a:pos x="75" y="6"/>
                </a:cxn>
              </a:cxnLst>
              <a:rect l="txL" t="txT" r="txR" b="txB"/>
              <a:pathLst>
                <a:path w="75" h="216">
                  <a:moveTo>
                    <a:pt x="75" y="6"/>
                  </a:moveTo>
                  <a:lnTo>
                    <a:pt x="73" y="5"/>
                  </a:lnTo>
                  <a:lnTo>
                    <a:pt x="69" y="4"/>
                  </a:lnTo>
                  <a:lnTo>
                    <a:pt x="61" y="2"/>
                  </a:lnTo>
                  <a:lnTo>
                    <a:pt x="52" y="0"/>
                  </a:lnTo>
                  <a:lnTo>
                    <a:pt x="41" y="0"/>
                  </a:lnTo>
                  <a:lnTo>
                    <a:pt x="28" y="1"/>
                  </a:lnTo>
                  <a:lnTo>
                    <a:pt x="14" y="6"/>
                  </a:lnTo>
                  <a:lnTo>
                    <a:pt x="0" y="14"/>
                  </a:lnTo>
                  <a:lnTo>
                    <a:pt x="0" y="216"/>
                  </a:lnTo>
                  <a:lnTo>
                    <a:pt x="2" y="216"/>
                  </a:lnTo>
                  <a:lnTo>
                    <a:pt x="7" y="215"/>
                  </a:lnTo>
                  <a:lnTo>
                    <a:pt x="15" y="214"/>
                  </a:lnTo>
                  <a:lnTo>
                    <a:pt x="25" y="211"/>
                  </a:lnTo>
                  <a:lnTo>
                    <a:pt x="37" y="208"/>
                  </a:lnTo>
                  <a:lnTo>
                    <a:pt x="50" y="203"/>
                  </a:lnTo>
                  <a:lnTo>
                    <a:pt x="63" y="195"/>
                  </a:lnTo>
                  <a:lnTo>
                    <a:pt x="75" y="187"/>
                  </a:lnTo>
                  <a:lnTo>
                    <a:pt x="75" y="6"/>
                  </a:lnTo>
                  <a:close/>
                </a:path>
              </a:pathLst>
            </a:custGeom>
            <a:solidFill>
              <a:srgbClr val="808080">
                <a:alpha val="100000"/>
              </a:srgbClr>
            </a:solidFill>
            <a:ln w="9525">
              <a:noFill/>
            </a:ln>
          </p:spPr>
          <p:txBody>
            <a:bodyPr/>
            <a:p>
              <a:endParaRPr lang="zh-CN" altLang="en-US"/>
            </a:p>
          </p:txBody>
        </p:sp>
        <p:sp>
          <p:nvSpPr>
            <p:cNvPr id="99492" name="Freeform 86"/>
            <p:cNvSpPr/>
            <p:nvPr/>
          </p:nvSpPr>
          <p:spPr>
            <a:xfrm>
              <a:off x="7013" y="14340"/>
              <a:ext cx="110" cy="111"/>
            </a:xfrm>
            <a:custGeom>
              <a:avLst/>
              <a:gdLst>
                <a:gd name="txL" fmla="*/ 0 w 110"/>
                <a:gd name="txT" fmla="*/ 0 h 111"/>
                <a:gd name="txR" fmla="*/ 110 w 110"/>
                <a:gd name="txB" fmla="*/ 111 h 111"/>
              </a:gdLst>
              <a:ahLst/>
              <a:cxnLst>
                <a:cxn ang="0">
                  <a:pos x="55" y="111"/>
                </a:cxn>
                <a:cxn ang="0">
                  <a:pos x="66" y="110"/>
                </a:cxn>
                <a:cxn ang="0">
                  <a:pos x="76" y="106"/>
                </a:cxn>
                <a:cxn ang="0">
                  <a:pos x="85" y="101"/>
                </a:cxn>
                <a:cxn ang="0">
                  <a:pos x="94" y="94"/>
                </a:cxn>
                <a:cxn ang="0">
                  <a:pos x="100" y="86"/>
                </a:cxn>
                <a:cxn ang="0">
                  <a:pos x="106" y="77"/>
                </a:cxn>
                <a:cxn ang="0">
                  <a:pos x="109" y="66"/>
                </a:cxn>
                <a:cxn ang="0">
                  <a:pos x="110" y="56"/>
                </a:cxn>
                <a:cxn ang="0">
                  <a:pos x="109" y="44"/>
                </a:cxn>
                <a:cxn ang="0">
                  <a:pos x="106" y="34"/>
                </a:cxn>
                <a:cxn ang="0">
                  <a:pos x="100" y="24"/>
                </a:cxn>
                <a:cxn ang="0">
                  <a:pos x="94" y="17"/>
                </a:cxn>
                <a:cxn ang="0">
                  <a:pos x="85" y="9"/>
                </a:cxn>
                <a:cxn ang="0">
                  <a:pos x="76" y="5"/>
                </a:cxn>
                <a:cxn ang="0">
                  <a:pos x="66" y="2"/>
                </a:cxn>
                <a:cxn ang="0">
                  <a:pos x="55" y="0"/>
                </a:cxn>
                <a:cxn ang="0">
                  <a:pos x="44" y="2"/>
                </a:cxn>
                <a:cxn ang="0">
                  <a:pos x="33" y="5"/>
                </a:cxn>
                <a:cxn ang="0">
                  <a:pos x="25" y="9"/>
                </a:cxn>
                <a:cxn ang="0">
                  <a:pos x="16" y="17"/>
                </a:cxn>
                <a:cxn ang="0">
                  <a:pos x="10" y="24"/>
                </a:cxn>
                <a:cxn ang="0">
                  <a:pos x="4" y="34"/>
                </a:cxn>
                <a:cxn ang="0">
                  <a:pos x="1" y="44"/>
                </a:cxn>
                <a:cxn ang="0">
                  <a:pos x="0" y="56"/>
                </a:cxn>
                <a:cxn ang="0">
                  <a:pos x="1" y="66"/>
                </a:cxn>
                <a:cxn ang="0">
                  <a:pos x="4" y="77"/>
                </a:cxn>
                <a:cxn ang="0">
                  <a:pos x="10" y="86"/>
                </a:cxn>
                <a:cxn ang="0">
                  <a:pos x="16" y="94"/>
                </a:cxn>
                <a:cxn ang="0">
                  <a:pos x="25" y="101"/>
                </a:cxn>
                <a:cxn ang="0">
                  <a:pos x="33" y="106"/>
                </a:cxn>
                <a:cxn ang="0">
                  <a:pos x="44" y="110"/>
                </a:cxn>
                <a:cxn ang="0">
                  <a:pos x="55" y="111"/>
                </a:cxn>
              </a:cxnLst>
              <a:rect l="txL" t="txT" r="txR" b="txB"/>
              <a:pathLst>
                <a:path w="110" h="111">
                  <a:moveTo>
                    <a:pt x="55" y="111"/>
                  </a:moveTo>
                  <a:lnTo>
                    <a:pt x="66" y="110"/>
                  </a:lnTo>
                  <a:lnTo>
                    <a:pt x="76" y="106"/>
                  </a:lnTo>
                  <a:lnTo>
                    <a:pt x="85" y="101"/>
                  </a:lnTo>
                  <a:lnTo>
                    <a:pt x="94" y="94"/>
                  </a:lnTo>
                  <a:lnTo>
                    <a:pt x="100" y="86"/>
                  </a:lnTo>
                  <a:lnTo>
                    <a:pt x="106" y="77"/>
                  </a:lnTo>
                  <a:lnTo>
                    <a:pt x="109" y="66"/>
                  </a:lnTo>
                  <a:lnTo>
                    <a:pt x="110" y="56"/>
                  </a:lnTo>
                  <a:lnTo>
                    <a:pt x="109" y="44"/>
                  </a:lnTo>
                  <a:lnTo>
                    <a:pt x="106" y="34"/>
                  </a:lnTo>
                  <a:lnTo>
                    <a:pt x="100" y="24"/>
                  </a:lnTo>
                  <a:lnTo>
                    <a:pt x="94" y="17"/>
                  </a:lnTo>
                  <a:lnTo>
                    <a:pt x="85" y="9"/>
                  </a:lnTo>
                  <a:lnTo>
                    <a:pt x="76" y="5"/>
                  </a:lnTo>
                  <a:lnTo>
                    <a:pt x="66" y="2"/>
                  </a:lnTo>
                  <a:lnTo>
                    <a:pt x="55" y="0"/>
                  </a:lnTo>
                  <a:lnTo>
                    <a:pt x="44" y="2"/>
                  </a:lnTo>
                  <a:lnTo>
                    <a:pt x="33" y="5"/>
                  </a:lnTo>
                  <a:lnTo>
                    <a:pt x="25" y="9"/>
                  </a:lnTo>
                  <a:lnTo>
                    <a:pt x="16" y="17"/>
                  </a:lnTo>
                  <a:lnTo>
                    <a:pt x="10" y="24"/>
                  </a:lnTo>
                  <a:lnTo>
                    <a:pt x="4" y="34"/>
                  </a:lnTo>
                  <a:lnTo>
                    <a:pt x="1" y="44"/>
                  </a:lnTo>
                  <a:lnTo>
                    <a:pt x="0" y="56"/>
                  </a:lnTo>
                  <a:lnTo>
                    <a:pt x="1" y="66"/>
                  </a:lnTo>
                  <a:lnTo>
                    <a:pt x="4" y="77"/>
                  </a:lnTo>
                  <a:lnTo>
                    <a:pt x="10" y="86"/>
                  </a:lnTo>
                  <a:lnTo>
                    <a:pt x="16" y="94"/>
                  </a:lnTo>
                  <a:lnTo>
                    <a:pt x="25" y="101"/>
                  </a:lnTo>
                  <a:lnTo>
                    <a:pt x="33" y="106"/>
                  </a:lnTo>
                  <a:lnTo>
                    <a:pt x="44" y="110"/>
                  </a:lnTo>
                  <a:lnTo>
                    <a:pt x="55" y="111"/>
                  </a:lnTo>
                  <a:close/>
                </a:path>
              </a:pathLst>
            </a:custGeom>
            <a:solidFill>
              <a:srgbClr val="808080">
                <a:alpha val="100000"/>
              </a:srgbClr>
            </a:solidFill>
            <a:ln w="9525">
              <a:noFill/>
            </a:ln>
          </p:spPr>
          <p:txBody>
            <a:bodyPr/>
            <a:p>
              <a:endParaRPr lang="zh-CN" altLang="en-US"/>
            </a:p>
          </p:txBody>
        </p:sp>
        <p:sp>
          <p:nvSpPr>
            <p:cNvPr id="99493" name="Freeform 87"/>
            <p:cNvSpPr/>
            <p:nvPr/>
          </p:nvSpPr>
          <p:spPr>
            <a:xfrm>
              <a:off x="6676" y="14343"/>
              <a:ext cx="55" cy="55"/>
            </a:xfrm>
            <a:custGeom>
              <a:avLst/>
              <a:gdLst>
                <a:gd name="txL" fmla="*/ 0 w 55"/>
                <a:gd name="txT" fmla="*/ 0 h 55"/>
                <a:gd name="txR" fmla="*/ 55 w 55"/>
                <a:gd name="txB" fmla="*/ 55 h 55"/>
              </a:gdLst>
              <a:ahLst/>
              <a:cxnLst>
                <a:cxn ang="0">
                  <a:pos x="27" y="55"/>
                </a:cxn>
                <a:cxn ang="0">
                  <a:pos x="38" y="53"/>
                </a:cxn>
                <a:cxn ang="0">
                  <a:pos x="48" y="46"/>
                </a:cxn>
                <a:cxn ang="0">
                  <a:pos x="53" y="37"/>
                </a:cxn>
                <a:cxn ang="0">
                  <a:pos x="55" y="27"/>
                </a:cxn>
                <a:cxn ang="0">
                  <a:pos x="53" y="16"/>
                </a:cxn>
                <a:cxn ang="0">
                  <a:pos x="48" y="7"/>
                </a:cxn>
                <a:cxn ang="0">
                  <a:pos x="38" y="2"/>
                </a:cxn>
                <a:cxn ang="0">
                  <a:pos x="27" y="0"/>
                </a:cxn>
                <a:cxn ang="0">
                  <a:pos x="16" y="2"/>
                </a:cxn>
                <a:cxn ang="0">
                  <a:pos x="8" y="7"/>
                </a:cxn>
                <a:cxn ang="0">
                  <a:pos x="2" y="16"/>
                </a:cxn>
                <a:cxn ang="0">
                  <a:pos x="0" y="27"/>
                </a:cxn>
                <a:cxn ang="0">
                  <a:pos x="2" y="37"/>
                </a:cxn>
                <a:cxn ang="0">
                  <a:pos x="8" y="46"/>
                </a:cxn>
                <a:cxn ang="0">
                  <a:pos x="16" y="53"/>
                </a:cxn>
                <a:cxn ang="0">
                  <a:pos x="27" y="55"/>
                </a:cxn>
              </a:cxnLst>
              <a:rect l="txL" t="txT" r="txR" b="txB"/>
              <a:pathLst>
                <a:path w="55" h="55">
                  <a:moveTo>
                    <a:pt x="27" y="55"/>
                  </a:moveTo>
                  <a:lnTo>
                    <a:pt x="38" y="53"/>
                  </a:lnTo>
                  <a:lnTo>
                    <a:pt x="48" y="46"/>
                  </a:lnTo>
                  <a:lnTo>
                    <a:pt x="53" y="37"/>
                  </a:lnTo>
                  <a:lnTo>
                    <a:pt x="55" y="27"/>
                  </a:lnTo>
                  <a:lnTo>
                    <a:pt x="53" y="16"/>
                  </a:lnTo>
                  <a:lnTo>
                    <a:pt x="48" y="7"/>
                  </a:lnTo>
                  <a:lnTo>
                    <a:pt x="38" y="2"/>
                  </a:lnTo>
                  <a:lnTo>
                    <a:pt x="27" y="0"/>
                  </a:lnTo>
                  <a:lnTo>
                    <a:pt x="16" y="2"/>
                  </a:lnTo>
                  <a:lnTo>
                    <a:pt x="8" y="7"/>
                  </a:lnTo>
                  <a:lnTo>
                    <a:pt x="2" y="16"/>
                  </a:lnTo>
                  <a:lnTo>
                    <a:pt x="0" y="27"/>
                  </a:lnTo>
                  <a:lnTo>
                    <a:pt x="2" y="37"/>
                  </a:lnTo>
                  <a:lnTo>
                    <a:pt x="8" y="46"/>
                  </a:lnTo>
                  <a:lnTo>
                    <a:pt x="16" y="53"/>
                  </a:lnTo>
                  <a:lnTo>
                    <a:pt x="27" y="55"/>
                  </a:lnTo>
                  <a:close/>
                </a:path>
              </a:pathLst>
            </a:custGeom>
            <a:solidFill>
              <a:srgbClr val="808080">
                <a:alpha val="100000"/>
              </a:srgbClr>
            </a:solidFill>
            <a:ln w="9525">
              <a:noFill/>
            </a:ln>
          </p:spPr>
          <p:txBody>
            <a:bodyPr/>
            <a:p>
              <a:endParaRPr lang="zh-CN" altLang="en-US"/>
            </a:p>
          </p:txBody>
        </p:sp>
        <p:sp>
          <p:nvSpPr>
            <p:cNvPr id="99494" name="Freeform 88"/>
            <p:cNvSpPr/>
            <p:nvPr/>
          </p:nvSpPr>
          <p:spPr>
            <a:xfrm>
              <a:off x="6770" y="14345"/>
              <a:ext cx="55" cy="55"/>
            </a:xfrm>
            <a:custGeom>
              <a:avLst/>
              <a:gdLst>
                <a:gd name="txL" fmla="*/ 0 w 55"/>
                <a:gd name="txT" fmla="*/ 0 h 55"/>
                <a:gd name="txR" fmla="*/ 55 w 55"/>
                <a:gd name="txB" fmla="*/ 55 h 55"/>
              </a:gdLst>
              <a:ahLst/>
              <a:cxnLst>
                <a:cxn ang="0">
                  <a:pos x="28" y="55"/>
                </a:cxn>
                <a:cxn ang="0">
                  <a:pos x="39" y="53"/>
                </a:cxn>
                <a:cxn ang="0">
                  <a:pos x="47" y="47"/>
                </a:cxn>
                <a:cxn ang="0">
                  <a:pos x="53" y="39"/>
                </a:cxn>
                <a:cxn ang="0">
                  <a:pos x="55" y="28"/>
                </a:cxn>
                <a:cxn ang="0">
                  <a:pos x="53" y="17"/>
                </a:cxn>
                <a:cxn ang="0">
                  <a:pos x="47" y="8"/>
                </a:cxn>
                <a:cxn ang="0">
                  <a:pos x="39" y="2"/>
                </a:cxn>
                <a:cxn ang="0">
                  <a:pos x="28" y="0"/>
                </a:cxn>
                <a:cxn ang="0">
                  <a:pos x="17" y="2"/>
                </a:cxn>
                <a:cxn ang="0">
                  <a:pos x="9" y="8"/>
                </a:cxn>
                <a:cxn ang="0">
                  <a:pos x="2" y="17"/>
                </a:cxn>
                <a:cxn ang="0">
                  <a:pos x="0" y="28"/>
                </a:cxn>
                <a:cxn ang="0">
                  <a:pos x="2" y="39"/>
                </a:cxn>
                <a:cxn ang="0">
                  <a:pos x="9" y="47"/>
                </a:cxn>
                <a:cxn ang="0">
                  <a:pos x="17" y="53"/>
                </a:cxn>
                <a:cxn ang="0">
                  <a:pos x="28" y="55"/>
                </a:cxn>
              </a:cxnLst>
              <a:rect l="txL" t="txT" r="txR" b="txB"/>
              <a:pathLst>
                <a:path w="55" h="55">
                  <a:moveTo>
                    <a:pt x="28" y="55"/>
                  </a:moveTo>
                  <a:lnTo>
                    <a:pt x="39" y="53"/>
                  </a:lnTo>
                  <a:lnTo>
                    <a:pt x="47" y="47"/>
                  </a:lnTo>
                  <a:lnTo>
                    <a:pt x="53" y="39"/>
                  </a:lnTo>
                  <a:lnTo>
                    <a:pt x="55" y="28"/>
                  </a:lnTo>
                  <a:lnTo>
                    <a:pt x="53" y="17"/>
                  </a:lnTo>
                  <a:lnTo>
                    <a:pt x="47" y="8"/>
                  </a:lnTo>
                  <a:lnTo>
                    <a:pt x="39" y="2"/>
                  </a:lnTo>
                  <a:lnTo>
                    <a:pt x="28" y="0"/>
                  </a:lnTo>
                  <a:lnTo>
                    <a:pt x="17" y="2"/>
                  </a:lnTo>
                  <a:lnTo>
                    <a:pt x="9" y="8"/>
                  </a:lnTo>
                  <a:lnTo>
                    <a:pt x="2" y="17"/>
                  </a:lnTo>
                  <a:lnTo>
                    <a:pt x="0" y="28"/>
                  </a:lnTo>
                  <a:lnTo>
                    <a:pt x="2" y="39"/>
                  </a:lnTo>
                  <a:lnTo>
                    <a:pt x="9" y="47"/>
                  </a:lnTo>
                  <a:lnTo>
                    <a:pt x="17" y="53"/>
                  </a:lnTo>
                  <a:lnTo>
                    <a:pt x="28" y="55"/>
                  </a:lnTo>
                  <a:close/>
                </a:path>
              </a:pathLst>
            </a:custGeom>
            <a:solidFill>
              <a:srgbClr val="808080">
                <a:alpha val="100000"/>
              </a:srgbClr>
            </a:solidFill>
            <a:ln w="9525">
              <a:noFill/>
            </a:ln>
          </p:spPr>
          <p:txBody>
            <a:bodyPr/>
            <a:p>
              <a:endParaRPr lang="zh-CN" altLang="en-US"/>
            </a:p>
          </p:txBody>
        </p:sp>
        <p:sp>
          <p:nvSpPr>
            <p:cNvPr id="99495" name="Freeform 89"/>
            <p:cNvSpPr/>
            <p:nvPr/>
          </p:nvSpPr>
          <p:spPr>
            <a:xfrm>
              <a:off x="6401" y="13591"/>
              <a:ext cx="156" cy="752"/>
            </a:xfrm>
            <a:custGeom>
              <a:avLst/>
              <a:gdLst>
                <a:gd name="txL" fmla="*/ 0 w 156"/>
                <a:gd name="txT" fmla="*/ 0 h 752"/>
                <a:gd name="txR" fmla="*/ 156 w 156"/>
                <a:gd name="txB" fmla="*/ 752 h 752"/>
              </a:gdLst>
              <a:ahLst/>
              <a:cxnLst>
                <a:cxn ang="0">
                  <a:pos x="48" y="15"/>
                </a:cxn>
                <a:cxn ang="0">
                  <a:pos x="44" y="30"/>
                </a:cxn>
                <a:cxn ang="0">
                  <a:pos x="33" y="73"/>
                </a:cxn>
                <a:cxn ang="0">
                  <a:pos x="19" y="140"/>
                </a:cxn>
                <a:cxn ang="0">
                  <a:pos x="7" y="229"/>
                </a:cxn>
                <a:cxn ang="0">
                  <a:pos x="0" y="337"/>
                </a:cxn>
                <a:cxn ang="0">
                  <a:pos x="1" y="462"/>
                </a:cxn>
                <a:cxn ang="0">
                  <a:pos x="14" y="602"/>
                </a:cxn>
                <a:cxn ang="0">
                  <a:pos x="43" y="752"/>
                </a:cxn>
                <a:cxn ang="0">
                  <a:pos x="150" y="746"/>
                </a:cxn>
                <a:cxn ang="0">
                  <a:pos x="146" y="724"/>
                </a:cxn>
                <a:cxn ang="0">
                  <a:pos x="135" y="663"/>
                </a:cxn>
                <a:cxn ang="0">
                  <a:pos x="123" y="574"/>
                </a:cxn>
                <a:cxn ang="0">
                  <a:pos x="111" y="463"/>
                </a:cxn>
                <a:cxn ang="0">
                  <a:pos x="104" y="342"/>
                </a:cxn>
                <a:cxn ang="0">
                  <a:pos x="107" y="220"/>
                </a:cxn>
                <a:cxn ang="0">
                  <a:pos x="124" y="106"/>
                </a:cxn>
                <a:cxn ang="0">
                  <a:pos x="156" y="9"/>
                </a:cxn>
                <a:cxn ang="0">
                  <a:pos x="156" y="8"/>
                </a:cxn>
                <a:cxn ang="0">
                  <a:pos x="156" y="6"/>
                </a:cxn>
                <a:cxn ang="0">
                  <a:pos x="154" y="4"/>
                </a:cxn>
                <a:cxn ang="0">
                  <a:pos x="147" y="0"/>
                </a:cxn>
                <a:cxn ang="0">
                  <a:pos x="134" y="0"/>
                </a:cxn>
                <a:cxn ang="0">
                  <a:pos x="115" y="1"/>
                </a:cxn>
                <a:cxn ang="0">
                  <a:pos x="87" y="7"/>
                </a:cxn>
                <a:cxn ang="0">
                  <a:pos x="48" y="15"/>
                </a:cxn>
              </a:cxnLst>
              <a:rect l="txL" t="txT" r="txR" b="txB"/>
              <a:pathLst>
                <a:path w="156" h="752">
                  <a:moveTo>
                    <a:pt x="48" y="15"/>
                  </a:moveTo>
                  <a:lnTo>
                    <a:pt x="44" y="30"/>
                  </a:lnTo>
                  <a:lnTo>
                    <a:pt x="33" y="73"/>
                  </a:lnTo>
                  <a:lnTo>
                    <a:pt x="19" y="140"/>
                  </a:lnTo>
                  <a:lnTo>
                    <a:pt x="7" y="229"/>
                  </a:lnTo>
                  <a:lnTo>
                    <a:pt x="0" y="337"/>
                  </a:lnTo>
                  <a:lnTo>
                    <a:pt x="1" y="462"/>
                  </a:lnTo>
                  <a:lnTo>
                    <a:pt x="14" y="602"/>
                  </a:lnTo>
                  <a:lnTo>
                    <a:pt x="43" y="752"/>
                  </a:lnTo>
                  <a:lnTo>
                    <a:pt x="150" y="746"/>
                  </a:lnTo>
                  <a:lnTo>
                    <a:pt x="146" y="724"/>
                  </a:lnTo>
                  <a:lnTo>
                    <a:pt x="135" y="663"/>
                  </a:lnTo>
                  <a:lnTo>
                    <a:pt x="123" y="574"/>
                  </a:lnTo>
                  <a:lnTo>
                    <a:pt x="111" y="463"/>
                  </a:lnTo>
                  <a:lnTo>
                    <a:pt x="104" y="342"/>
                  </a:lnTo>
                  <a:lnTo>
                    <a:pt x="107" y="220"/>
                  </a:lnTo>
                  <a:lnTo>
                    <a:pt x="124" y="106"/>
                  </a:lnTo>
                  <a:lnTo>
                    <a:pt x="156" y="9"/>
                  </a:lnTo>
                  <a:lnTo>
                    <a:pt x="156" y="8"/>
                  </a:lnTo>
                  <a:lnTo>
                    <a:pt x="156" y="6"/>
                  </a:lnTo>
                  <a:lnTo>
                    <a:pt x="154" y="4"/>
                  </a:lnTo>
                  <a:lnTo>
                    <a:pt x="147" y="0"/>
                  </a:lnTo>
                  <a:lnTo>
                    <a:pt x="134" y="0"/>
                  </a:lnTo>
                  <a:lnTo>
                    <a:pt x="115" y="1"/>
                  </a:lnTo>
                  <a:lnTo>
                    <a:pt x="87" y="7"/>
                  </a:lnTo>
                  <a:lnTo>
                    <a:pt x="48" y="15"/>
                  </a:lnTo>
                  <a:close/>
                </a:path>
              </a:pathLst>
            </a:custGeom>
            <a:solidFill>
              <a:srgbClr val="808080">
                <a:alpha val="100000"/>
              </a:srgbClr>
            </a:solidFill>
            <a:ln w="9525">
              <a:noFill/>
            </a:ln>
          </p:spPr>
          <p:txBody>
            <a:bodyPr/>
            <a:p>
              <a:endParaRPr lang="zh-CN" altLang="en-US"/>
            </a:p>
          </p:txBody>
        </p:sp>
        <p:sp>
          <p:nvSpPr>
            <p:cNvPr id="99496" name="Freeform 90"/>
            <p:cNvSpPr/>
            <p:nvPr/>
          </p:nvSpPr>
          <p:spPr>
            <a:xfrm>
              <a:off x="7205" y="13498"/>
              <a:ext cx="212" cy="839"/>
            </a:xfrm>
            <a:custGeom>
              <a:avLst/>
              <a:gdLst>
                <a:gd name="txL" fmla="*/ 0 w 212"/>
                <a:gd name="txT" fmla="*/ 0 h 839"/>
                <a:gd name="txR" fmla="*/ 212 w 212"/>
                <a:gd name="txB" fmla="*/ 839 h 839"/>
              </a:gdLst>
              <a:ahLst/>
              <a:cxnLst>
                <a:cxn ang="0">
                  <a:pos x="212" y="6"/>
                </a:cxn>
                <a:cxn ang="0">
                  <a:pos x="206" y="11"/>
                </a:cxn>
                <a:cxn ang="0">
                  <a:pos x="192" y="33"/>
                </a:cxn>
                <a:cxn ang="0">
                  <a:pos x="174" y="77"/>
                </a:cxn>
                <a:cxn ang="0">
                  <a:pos x="156" y="148"/>
                </a:cxn>
                <a:cxn ang="0">
                  <a:pos x="141" y="254"/>
                </a:cxn>
                <a:cxn ang="0">
                  <a:pos x="133" y="401"/>
                </a:cxn>
                <a:cxn ang="0">
                  <a:pos x="137" y="593"/>
                </a:cxn>
                <a:cxn ang="0">
                  <a:pos x="158" y="839"/>
                </a:cxn>
                <a:cxn ang="0">
                  <a:pos x="38" y="839"/>
                </a:cxn>
                <a:cxn ang="0">
                  <a:pos x="34" y="814"/>
                </a:cxn>
                <a:cxn ang="0">
                  <a:pos x="24" y="746"/>
                </a:cxn>
                <a:cxn ang="0">
                  <a:pos x="12" y="645"/>
                </a:cxn>
                <a:cxn ang="0">
                  <a:pos x="3" y="521"/>
                </a:cxn>
                <a:cxn ang="0">
                  <a:pos x="0" y="384"/>
                </a:cxn>
                <a:cxn ang="0">
                  <a:pos x="6" y="244"/>
                </a:cxn>
                <a:cxn ang="0">
                  <a:pos x="29" y="114"/>
                </a:cxn>
                <a:cxn ang="0">
                  <a:pos x="68" y="0"/>
                </a:cxn>
                <a:cxn ang="0">
                  <a:pos x="212" y="6"/>
                </a:cxn>
              </a:cxnLst>
              <a:rect l="txL" t="txT" r="txR" b="txB"/>
              <a:pathLst>
                <a:path w="212" h="839">
                  <a:moveTo>
                    <a:pt x="212" y="6"/>
                  </a:moveTo>
                  <a:lnTo>
                    <a:pt x="206" y="11"/>
                  </a:lnTo>
                  <a:lnTo>
                    <a:pt x="192" y="33"/>
                  </a:lnTo>
                  <a:lnTo>
                    <a:pt x="174" y="77"/>
                  </a:lnTo>
                  <a:lnTo>
                    <a:pt x="156" y="148"/>
                  </a:lnTo>
                  <a:lnTo>
                    <a:pt x="141" y="254"/>
                  </a:lnTo>
                  <a:lnTo>
                    <a:pt x="133" y="401"/>
                  </a:lnTo>
                  <a:lnTo>
                    <a:pt x="137" y="593"/>
                  </a:lnTo>
                  <a:lnTo>
                    <a:pt x="158" y="839"/>
                  </a:lnTo>
                  <a:lnTo>
                    <a:pt x="38" y="839"/>
                  </a:lnTo>
                  <a:lnTo>
                    <a:pt x="34" y="814"/>
                  </a:lnTo>
                  <a:lnTo>
                    <a:pt x="24" y="746"/>
                  </a:lnTo>
                  <a:lnTo>
                    <a:pt x="12" y="645"/>
                  </a:lnTo>
                  <a:lnTo>
                    <a:pt x="3" y="521"/>
                  </a:lnTo>
                  <a:lnTo>
                    <a:pt x="0" y="384"/>
                  </a:lnTo>
                  <a:lnTo>
                    <a:pt x="6" y="244"/>
                  </a:lnTo>
                  <a:lnTo>
                    <a:pt x="29" y="114"/>
                  </a:lnTo>
                  <a:lnTo>
                    <a:pt x="68" y="0"/>
                  </a:lnTo>
                  <a:lnTo>
                    <a:pt x="212" y="6"/>
                  </a:lnTo>
                  <a:close/>
                </a:path>
              </a:pathLst>
            </a:custGeom>
            <a:solidFill>
              <a:srgbClr val="808080">
                <a:alpha val="100000"/>
              </a:srgbClr>
            </a:solidFill>
            <a:ln w="9525">
              <a:noFill/>
            </a:ln>
          </p:spPr>
          <p:txBody>
            <a:bodyPr/>
            <a:p>
              <a:endParaRPr lang="zh-CN" altLang="en-US"/>
            </a:p>
          </p:txBody>
        </p:sp>
        <p:sp>
          <p:nvSpPr>
            <p:cNvPr id="99497" name="Freeform 91"/>
            <p:cNvSpPr/>
            <p:nvPr/>
          </p:nvSpPr>
          <p:spPr>
            <a:xfrm>
              <a:off x="6406" y="13636"/>
              <a:ext cx="137" cy="656"/>
            </a:xfrm>
            <a:custGeom>
              <a:avLst/>
              <a:gdLst>
                <a:gd name="txL" fmla="*/ 0 w 137"/>
                <a:gd name="txT" fmla="*/ 0 h 656"/>
                <a:gd name="txR" fmla="*/ 137 w 137"/>
                <a:gd name="txB" fmla="*/ 656 h 656"/>
              </a:gdLst>
              <a:ahLst/>
              <a:cxnLst>
                <a:cxn ang="0">
                  <a:pos x="43" y="12"/>
                </a:cxn>
                <a:cxn ang="0">
                  <a:pos x="39" y="25"/>
                </a:cxn>
                <a:cxn ang="0">
                  <a:pos x="30" y="62"/>
                </a:cxn>
                <a:cxn ang="0">
                  <a:pos x="19" y="122"/>
                </a:cxn>
                <a:cxn ang="0">
                  <a:pos x="7" y="199"/>
                </a:cxn>
                <a:cxn ang="0">
                  <a:pos x="0" y="294"/>
                </a:cxn>
                <a:cxn ang="0">
                  <a:pos x="1" y="403"/>
                </a:cxn>
                <a:cxn ang="0">
                  <a:pos x="12" y="524"/>
                </a:cxn>
                <a:cxn ang="0">
                  <a:pos x="38" y="656"/>
                </a:cxn>
                <a:cxn ang="0">
                  <a:pos x="132" y="650"/>
                </a:cxn>
                <a:cxn ang="0">
                  <a:pos x="127" y="631"/>
                </a:cxn>
                <a:cxn ang="0">
                  <a:pos x="119" y="578"/>
                </a:cxn>
                <a:cxn ang="0">
                  <a:pos x="107" y="499"/>
                </a:cxn>
                <a:cxn ang="0">
                  <a:pos x="97" y="403"/>
                </a:cxn>
                <a:cxn ang="0">
                  <a:pos x="92" y="297"/>
                </a:cxn>
                <a:cxn ang="0">
                  <a:pos x="94" y="192"/>
                </a:cxn>
                <a:cxn ang="0">
                  <a:pos x="108" y="91"/>
                </a:cxn>
                <a:cxn ang="0">
                  <a:pos x="137" y="7"/>
                </a:cxn>
                <a:cxn ang="0">
                  <a:pos x="137" y="6"/>
                </a:cxn>
                <a:cxn ang="0">
                  <a:pos x="137" y="4"/>
                </a:cxn>
                <a:cxn ang="0">
                  <a:pos x="135" y="2"/>
                </a:cxn>
                <a:cxn ang="0">
                  <a:pos x="129" y="0"/>
                </a:cxn>
                <a:cxn ang="0">
                  <a:pos x="119" y="0"/>
                </a:cxn>
                <a:cxn ang="0">
                  <a:pos x="101" y="1"/>
                </a:cxn>
                <a:cxn ang="0">
                  <a:pos x="77" y="5"/>
                </a:cxn>
                <a:cxn ang="0">
                  <a:pos x="43" y="12"/>
                </a:cxn>
              </a:cxnLst>
              <a:rect l="txL" t="txT" r="txR" b="txB"/>
              <a:pathLst>
                <a:path w="137" h="656">
                  <a:moveTo>
                    <a:pt x="43" y="12"/>
                  </a:moveTo>
                  <a:lnTo>
                    <a:pt x="39" y="25"/>
                  </a:lnTo>
                  <a:lnTo>
                    <a:pt x="30" y="62"/>
                  </a:lnTo>
                  <a:lnTo>
                    <a:pt x="19" y="122"/>
                  </a:lnTo>
                  <a:lnTo>
                    <a:pt x="7" y="199"/>
                  </a:lnTo>
                  <a:lnTo>
                    <a:pt x="0" y="294"/>
                  </a:lnTo>
                  <a:lnTo>
                    <a:pt x="1" y="403"/>
                  </a:lnTo>
                  <a:lnTo>
                    <a:pt x="12" y="524"/>
                  </a:lnTo>
                  <a:lnTo>
                    <a:pt x="38" y="656"/>
                  </a:lnTo>
                  <a:lnTo>
                    <a:pt x="132" y="650"/>
                  </a:lnTo>
                  <a:lnTo>
                    <a:pt x="127" y="631"/>
                  </a:lnTo>
                  <a:lnTo>
                    <a:pt x="119" y="578"/>
                  </a:lnTo>
                  <a:lnTo>
                    <a:pt x="107" y="499"/>
                  </a:lnTo>
                  <a:lnTo>
                    <a:pt x="97" y="403"/>
                  </a:lnTo>
                  <a:lnTo>
                    <a:pt x="92" y="297"/>
                  </a:lnTo>
                  <a:lnTo>
                    <a:pt x="94" y="192"/>
                  </a:lnTo>
                  <a:lnTo>
                    <a:pt x="108" y="91"/>
                  </a:lnTo>
                  <a:lnTo>
                    <a:pt x="137" y="7"/>
                  </a:lnTo>
                  <a:lnTo>
                    <a:pt x="137" y="6"/>
                  </a:lnTo>
                  <a:lnTo>
                    <a:pt x="137" y="4"/>
                  </a:lnTo>
                  <a:lnTo>
                    <a:pt x="135" y="2"/>
                  </a:lnTo>
                  <a:lnTo>
                    <a:pt x="129" y="0"/>
                  </a:lnTo>
                  <a:lnTo>
                    <a:pt x="119" y="0"/>
                  </a:lnTo>
                  <a:lnTo>
                    <a:pt x="101" y="1"/>
                  </a:lnTo>
                  <a:lnTo>
                    <a:pt x="77" y="5"/>
                  </a:lnTo>
                  <a:lnTo>
                    <a:pt x="43" y="12"/>
                  </a:lnTo>
                  <a:close/>
                </a:path>
              </a:pathLst>
            </a:custGeom>
            <a:solidFill>
              <a:srgbClr val="808080">
                <a:alpha val="100000"/>
              </a:srgbClr>
            </a:solidFill>
            <a:ln w="9525">
              <a:noFill/>
            </a:ln>
          </p:spPr>
          <p:txBody>
            <a:bodyPr/>
            <a:p>
              <a:endParaRPr lang="zh-CN" altLang="en-US"/>
            </a:p>
          </p:txBody>
        </p:sp>
        <p:sp>
          <p:nvSpPr>
            <p:cNvPr id="99498" name="Freeform 92"/>
            <p:cNvSpPr/>
            <p:nvPr/>
          </p:nvSpPr>
          <p:spPr>
            <a:xfrm>
              <a:off x="6412" y="13680"/>
              <a:ext cx="116" cy="560"/>
            </a:xfrm>
            <a:custGeom>
              <a:avLst/>
              <a:gdLst>
                <a:gd name="txL" fmla="*/ 0 w 116"/>
                <a:gd name="txT" fmla="*/ 0 h 560"/>
                <a:gd name="txR" fmla="*/ 116 w 116"/>
                <a:gd name="txB" fmla="*/ 560 h 560"/>
              </a:gdLst>
              <a:ahLst/>
              <a:cxnLst>
                <a:cxn ang="0">
                  <a:pos x="36" y="11"/>
                </a:cxn>
                <a:cxn ang="0">
                  <a:pos x="33" y="21"/>
                </a:cxn>
                <a:cxn ang="0">
                  <a:pos x="24" y="53"/>
                </a:cxn>
                <a:cxn ang="0">
                  <a:pos x="15" y="103"/>
                </a:cxn>
                <a:cxn ang="0">
                  <a:pos x="5" y="169"/>
                </a:cxn>
                <a:cxn ang="0">
                  <a:pos x="0" y="250"/>
                </a:cxn>
                <a:cxn ang="0">
                  <a:pos x="1" y="344"/>
                </a:cxn>
                <a:cxn ang="0">
                  <a:pos x="10" y="448"/>
                </a:cxn>
                <a:cxn ang="0">
                  <a:pos x="32" y="560"/>
                </a:cxn>
                <a:cxn ang="0">
                  <a:pos x="112" y="555"/>
                </a:cxn>
                <a:cxn ang="0">
                  <a:pos x="108" y="538"/>
                </a:cxn>
                <a:cxn ang="0">
                  <a:pos x="101" y="493"/>
                </a:cxn>
                <a:cxn ang="0">
                  <a:pos x="91" y="426"/>
                </a:cxn>
                <a:cxn ang="0">
                  <a:pos x="82" y="344"/>
                </a:cxn>
                <a:cxn ang="0">
                  <a:pos x="77" y="255"/>
                </a:cxn>
                <a:cxn ang="0">
                  <a:pos x="79" y="164"/>
                </a:cxn>
                <a:cxn ang="0">
                  <a:pos x="91" y="79"/>
                </a:cxn>
                <a:cxn ang="0">
                  <a:pos x="116" y="6"/>
                </a:cxn>
                <a:cxn ang="0">
                  <a:pos x="116" y="5"/>
                </a:cxn>
                <a:cxn ang="0">
                  <a:pos x="116" y="4"/>
                </a:cxn>
                <a:cxn ang="0">
                  <a:pos x="114" y="2"/>
                </a:cxn>
                <a:cxn ang="0">
                  <a:pos x="109" y="0"/>
                </a:cxn>
                <a:cxn ang="0">
                  <a:pos x="100" y="0"/>
                </a:cxn>
                <a:cxn ang="0">
                  <a:pos x="86" y="1"/>
                </a:cxn>
                <a:cxn ang="0">
                  <a:pos x="65" y="4"/>
                </a:cxn>
                <a:cxn ang="0">
                  <a:pos x="36" y="11"/>
                </a:cxn>
              </a:cxnLst>
              <a:rect l="txL" t="txT" r="txR" b="txB"/>
              <a:pathLst>
                <a:path w="116" h="560">
                  <a:moveTo>
                    <a:pt x="36" y="11"/>
                  </a:moveTo>
                  <a:lnTo>
                    <a:pt x="33" y="21"/>
                  </a:lnTo>
                  <a:lnTo>
                    <a:pt x="24" y="53"/>
                  </a:lnTo>
                  <a:lnTo>
                    <a:pt x="15" y="103"/>
                  </a:lnTo>
                  <a:lnTo>
                    <a:pt x="5" y="169"/>
                  </a:lnTo>
                  <a:lnTo>
                    <a:pt x="0" y="250"/>
                  </a:lnTo>
                  <a:lnTo>
                    <a:pt x="1" y="344"/>
                  </a:lnTo>
                  <a:lnTo>
                    <a:pt x="10" y="448"/>
                  </a:lnTo>
                  <a:lnTo>
                    <a:pt x="32" y="560"/>
                  </a:lnTo>
                  <a:lnTo>
                    <a:pt x="112" y="555"/>
                  </a:lnTo>
                  <a:lnTo>
                    <a:pt x="108" y="538"/>
                  </a:lnTo>
                  <a:lnTo>
                    <a:pt x="101" y="493"/>
                  </a:lnTo>
                  <a:lnTo>
                    <a:pt x="91" y="426"/>
                  </a:lnTo>
                  <a:lnTo>
                    <a:pt x="82" y="344"/>
                  </a:lnTo>
                  <a:lnTo>
                    <a:pt x="77" y="255"/>
                  </a:lnTo>
                  <a:lnTo>
                    <a:pt x="79" y="164"/>
                  </a:lnTo>
                  <a:lnTo>
                    <a:pt x="91" y="79"/>
                  </a:lnTo>
                  <a:lnTo>
                    <a:pt x="116" y="6"/>
                  </a:lnTo>
                  <a:lnTo>
                    <a:pt x="116" y="5"/>
                  </a:lnTo>
                  <a:lnTo>
                    <a:pt x="116" y="4"/>
                  </a:lnTo>
                  <a:lnTo>
                    <a:pt x="114" y="2"/>
                  </a:lnTo>
                  <a:lnTo>
                    <a:pt x="109" y="0"/>
                  </a:lnTo>
                  <a:lnTo>
                    <a:pt x="100" y="0"/>
                  </a:lnTo>
                  <a:lnTo>
                    <a:pt x="86" y="1"/>
                  </a:lnTo>
                  <a:lnTo>
                    <a:pt x="65" y="4"/>
                  </a:lnTo>
                  <a:lnTo>
                    <a:pt x="36" y="11"/>
                  </a:lnTo>
                  <a:close/>
                </a:path>
              </a:pathLst>
            </a:custGeom>
            <a:solidFill>
              <a:srgbClr val="808080">
                <a:alpha val="100000"/>
              </a:srgbClr>
            </a:solidFill>
            <a:ln w="9525">
              <a:noFill/>
            </a:ln>
          </p:spPr>
          <p:txBody>
            <a:bodyPr/>
            <a:p>
              <a:endParaRPr lang="zh-CN" altLang="en-US"/>
            </a:p>
          </p:txBody>
        </p:sp>
        <p:sp>
          <p:nvSpPr>
            <p:cNvPr id="99499" name="Freeform 93"/>
            <p:cNvSpPr/>
            <p:nvPr/>
          </p:nvSpPr>
          <p:spPr>
            <a:xfrm>
              <a:off x="6417" y="13724"/>
              <a:ext cx="97" cy="463"/>
            </a:xfrm>
            <a:custGeom>
              <a:avLst/>
              <a:gdLst>
                <a:gd name="txL" fmla="*/ 0 w 97"/>
                <a:gd name="txT" fmla="*/ 0 h 463"/>
                <a:gd name="txR" fmla="*/ 97 w 97"/>
                <a:gd name="txB" fmla="*/ 463 h 463"/>
              </a:gdLst>
              <a:ahLst/>
              <a:cxnLst>
                <a:cxn ang="0">
                  <a:pos x="30" y="9"/>
                </a:cxn>
                <a:cxn ang="0">
                  <a:pos x="27" y="17"/>
                </a:cxn>
                <a:cxn ang="0">
                  <a:pos x="20" y="44"/>
                </a:cxn>
                <a:cxn ang="0">
                  <a:pos x="12" y="85"/>
                </a:cxn>
                <a:cxn ang="0">
                  <a:pos x="4" y="140"/>
                </a:cxn>
                <a:cxn ang="0">
                  <a:pos x="0" y="207"/>
                </a:cxn>
                <a:cxn ang="0">
                  <a:pos x="0" y="285"/>
                </a:cxn>
                <a:cxn ang="0">
                  <a:pos x="9" y="370"/>
                </a:cxn>
                <a:cxn ang="0">
                  <a:pos x="26" y="463"/>
                </a:cxn>
                <a:cxn ang="0">
                  <a:pos x="93" y="460"/>
                </a:cxn>
                <a:cxn ang="0">
                  <a:pos x="89" y="446"/>
                </a:cxn>
                <a:cxn ang="0">
                  <a:pos x="83" y="408"/>
                </a:cxn>
                <a:cxn ang="0">
                  <a:pos x="75" y="353"/>
                </a:cxn>
                <a:cxn ang="0">
                  <a:pos x="68" y="285"/>
                </a:cxn>
                <a:cxn ang="0">
                  <a:pos x="65" y="211"/>
                </a:cxn>
                <a:cxn ang="0">
                  <a:pos x="67" y="136"/>
                </a:cxn>
                <a:cxn ang="0">
                  <a:pos x="76" y="65"/>
                </a:cxn>
                <a:cxn ang="0">
                  <a:pos x="97" y="5"/>
                </a:cxn>
                <a:cxn ang="0">
                  <a:pos x="97" y="4"/>
                </a:cxn>
                <a:cxn ang="0">
                  <a:pos x="97" y="3"/>
                </a:cxn>
                <a:cxn ang="0">
                  <a:pos x="95" y="1"/>
                </a:cxn>
                <a:cxn ang="0">
                  <a:pos x="91" y="0"/>
                </a:cxn>
                <a:cxn ang="0">
                  <a:pos x="84" y="0"/>
                </a:cxn>
                <a:cxn ang="0">
                  <a:pos x="71" y="0"/>
                </a:cxn>
                <a:cxn ang="0">
                  <a:pos x="54" y="3"/>
                </a:cxn>
                <a:cxn ang="0">
                  <a:pos x="30" y="9"/>
                </a:cxn>
              </a:cxnLst>
              <a:rect l="txL" t="txT" r="txR" b="txB"/>
              <a:pathLst>
                <a:path w="97" h="463">
                  <a:moveTo>
                    <a:pt x="30" y="9"/>
                  </a:moveTo>
                  <a:lnTo>
                    <a:pt x="27" y="17"/>
                  </a:lnTo>
                  <a:lnTo>
                    <a:pt x="20" y="44"/>
                  </a:lnTo>
                  <a:lnTo>
                    <a:pt x="12" y="85"/>
                  </a:lnTo>
                  <a:lnTo>
                    <a:pt x="4" y="140"/>
                  </a:lnTo>
                  <a:lnTo>
                    <a:pt x="0" y="207"/>
                  </a:lnTo>
                  <a:lnTo>
                    <a:pt x="0" y="285"/>
                  </a:lnTo>
                  <a:lnTo>
                    <a:pt x="9" y="370"/>
                  </a:lnTo>
                  <a:lnTo>
                    <a:pt x="26" y="463"/>
                  </a:lnTo>
                  <a:lnTo>
                    <a:pt x="93" y="460"/>
                  </a:lnTo>
                  <a:lnTo>
                    <a:pt x="89" y="446"/>
                  </a:lnTo>
                  <a:lnTo>
                    <a:pt x="83" y="408"/>
                  </a:lnTo>
                  <a:lnTo>
                    <a:pt x="75" y="353"/>
                  </a:lnTo>
                  <a:lnTo>
                    <a:pt x="68" y="285"/>
                  </a:lnTo>
                  <a:lnTo>
                    <a:pt x="65" y="211"/>
                  </a:lnTo>
                  <a:lnTo>
                    <a:pt x="67" y="136"/>
                  </a:lnTo>
                  <a:lnTo>
                    <a:pt x="76" y="65"/>
                  </a:lnTo>
                  <a:lnTo>
                    <a:pt x="97" y="5"/>
                  </a:lnTo>
                  <a:lnTo>
                    <a:pt x="97" y="4"/>
                  </a:lnTo>
                  <a:lnTo>
                    <a:pt x="97" y="3"/>
                  </a:lnTo>
                  <a:lnTo>
                    <a:pt x="95" y="1"/>
                  </a:lnTo>
                  <a:lnTo>
                    <a:pt x="91" y="0"/>
                  </a:lnTo>
                  <a:lnTo>
                    <a:pt x="84" y="0"/>
                  </a:lnTo>
                  <a:lnTo>
                    <a:pt x="71" y="0"/>
                  </a:lnTo>
                  <a:lnTo>
                    <a:pt x="54" y="3"/>
                  </a:lnTo>
                  <a:lnTo>
                    <a:pt x="30" y="9"/>
                  </a:lnTo>
                  <a:close/>
                </a:path>
              </a:pathLst>
            </a:custGeom>
            <a:solidFill>
              <a:srgbClr val="808080">
                <a:alpha val="100000"/>
              </a:srgbClr>
            </a:solidFill>
            <a:ln w="9525">
              <a:noFill/>
            </a:ln>
          </p:spPr>
          <p:txBody>
            <a:bodyPr/>
            <a:p>
              <a:endParaRPr lang="zh-CN" altLang="en-US"/>
            </a:p>
          </p:txBody>
        </p:sp>
        <p:sp>
          <p:nvSpPr>
            <p:cNvPr id="99500" name="Freeform 94"/>
            <p:cNvSpPr/>
            <p:nvPr/>
          </p:nvSpPr>
          <p:spPr>
            <a:xfrm>
              <a:off x="6422" y="13768"/>
              <a:ext cx="77" cy="367"/>
            </a:xfrm>
            <a:custGeom>
              <a:avLst/>
              <a:gdLst>
                <a:gd name="txL" fmla="*/ 0 w 77"/>
                <a:gd name="txT" fmla="*/ 0 h 367"/>
                <a:gd name="txR" fmla="*/ 77 w 77"/>
                <a:gd name="txB" fmla="*/ 367 h 367"/>
              </a:gdLst>
              <a:ahLst/>
              <a:cxnLst>
                <a:cxn ang="0">
                  <a:pos x="24" y="8"/>
                </a:cxn>
                <a:cxn ang="0">
                  <a:pos x="22" y="15"/>
                </a:cxn>
                <a:cxn ang="0">
                  <a:pos x="17" y="36"/>
                </a:cxn>
                <a:cxn ang="0">
                  <a:pos x="10" y="68"/>
                </a:cxn>
                <a:cxn ang="0">
                  <a:pos x="4" y="112"/>
                </a:cxn>
                <a:cxn ang="0">
                  <a:pos x="0" y="164"/>
                </a:cxn>
                <a:cxn ang="0">
                  <a:pos x="0" y="226"/>
                </a:cxn>
                <a:cxn ang="0">
                  <a:pos x="7" y="294"/>
                </a:cxn>
                <a:cxn ang="0">
                  <a:pos x="21" y="367"/>
                </a:cxn>
                <a:cxn ang="0">
                  <a:pos x="74" y="364"/>
                </a:cxn>
                <a:cxn ang="0">
                  <a:pos x="71" y="353"/>
                </a:cxn>
                <a:cxn ang="0">
                  <a:pos x="66" y="323"/>
                </a:cxn>
                <a:cxn ang="0">
                  <a:pos x="60" y="280"/>
                </a:cxn>
                <a:cxn ang="0">
                  <a:pos x="54" y="226"/>
                </a:cxn>
                <a:cxn ang="0">
                  <a:pos x="51" y="168"/>
                </a:cxn>
                <a:cxn ang="0">
                  <a:pos x="53" y="107"/>
                </a:cxn>
                <a:cxn ang="0">
                  <a:pos x="61" y="52"/>
                </a:cxn>
                <a:cxn ang="0">
                  <a:pos x="77" y="5"/>
                </a:cxn>
                <a:cxn ang="0">
                  <a:pos x="77" y="5"/>
                </a:cxn>
                <a:cxn ang="0">
                  <a:pos x="77" y="2"/>
                </a:cxn>
                <a:cxn ang="0">
                  <a:pos x="76" y="1"/>
                </a:cxn>
                <a:cxn ang="0">
                  <a:pos x="72" y="0"/>
                </a:cxn>
                <a:cxn ang="0">
                  <a:pos x="66" y="0"/>
                </a:cxn>
                <a:cxn ang="0">
                  <a:pos x="56" y="1"/>
                </a:cxn>
                <a:cxn ang="0">
                  <a:pos x="43" y="4"/>
                </a:cxn>
                <a:cxn ang="0">
                  <a:pos x="24" y="8"/>
                </a:cxn>
              </a:cxnLst>
              <a:rect l="txL" t="txT" r="txR" b="txB"/>
              <a:pathLst>
                <a:path w="77" h="367">
                  <a:moveTo>
                    <a:pt x="24" y="8"/>
                  </a:moveTo>
                  <a:lnTo>
                    <a:pt x="22" y="15"/>
                  </a:lnTo>
                  <a:lnTo>
                    <a:pt x="17" y="36"/>
                  </a:lnTo>
                  <a:lnTo>
                    <a:pt x="10" y="68"/>
                  </a:lnTo>
                  <a:lnTo>
                    <a:pt x="4" y="112"/>
                  </a:lnTo>
                  <a:lnTo>
                    <a:pt x="0" y="164"/>
                  </a:lnTo>
                  <a:lnTo>
                    <a:pt x="0" y="226"/>
                  </a:lnTo>
                  <a:lnTo>
                    <a:pt x="7" y="294"/>
                  </a:lnTo>
                  <a:lnTo>
                    <a:pt x="21" y="367"/>
                  </a:lnTo>
                  <a:lnTo>
                    <a:pt x="74" y="364"/>
                  </a:lnTo>
                  <a:lnTo>
                    <a:pt x="71" y="353"/>
                  </a:lnTo>
                  <a:lnTo>
                    <a:pt x="66" y="323"/>
                  </a:lnTo>
                  <a:lnTo>
                    <a:pt x="60" y="280"/>
                  </a:lnTo>
                  <a:lnTo>
                    <a:pt x="54" y="226"/>
                  </a:lnTo>
                  <a:lnTo>
                    <a:pt x="51" y="168"/>
                  </a:lnTo>
                  <a:lnTo>
                    <a:pt x="53" y="107"/>
                  </a:lnTo>
                  <a:lnTo>
                    <a:pt x="61" y="52"/>
                  </a:lnTo>
                  <a:lnTo>
                    <a:pt x="77" y="5"/>
                  </a:lnTo>
                  <a:lnTo>
                    <a:pt x="77" y="2"/>
                  </a:lnTo>
                  <a:lnTo>
                    <a:pt x="76" y="1"/>
                  </a:lnTo>
                  <a:lnTo>
                    <a:pt x="72" y="0"/>
                  </a:lnTo>
                  <a:lnTo>
                    <a:pt x="66" y="0"/>
                  </a:lnTo>
                  <a:lnTo>
                    <a:pt x="56" y="1"/>
                  </a:lnTo>
                  <a:lnTo>
                    <a:pt x="43" y="4"/>
                  </a:lnTo>
                  <a:lnTo>
                    <a:pt x="24" y="8"/>
                  </a:lnTo>
                  <a:close/>
                </a:path>
              </a:pathLst>
            </a:custGeom>
            <a:solidFill>
              <a:srgbClr val="808080">
                <a:alpha val="100000"/>
              </a:srgbClr>
            </a:solidFill>
            <a:ln w="9525">
              <a:noFill/>
            </a:ln>
          </p:spPr>
          <p:txBody>
            <a:bodyPr/>
            <a:p>
              <a:endParaRPr lang="zh-CN" altLang="en-US"/>
            </a:p>
          </p:txBody>
        </p:sp>
        <p:sp>
          <p:nvSpPr>
            <p:cNvPr id="99501" name="Freeform 95"/>
            <p:cNvSpPr/>
            <p:nvPr/>
          </p:nvSpPr>
          <p:spPr>
            <a:xfrm>
              <a:off x="6428" y="13813"/>
              <a:ext cx="56" cy="271"/>
            </a:xfrm>
            <a:custGeom>
              <a:avLst/>
              <a:gdLst>
                <a:gd name="txL" fmla="*/ 0 w 56"/>
                <a:gd name="txT" fmla="*/ 0 h 271"/>
                <a:gd name="txR" fmla="*/ 56 w 56"/>
                <a:gd name="txB" fmla="*/ 271 h 271"/>
              </a:gdLst>
              <a:ahLst/>
              <a:cxnLst>
                <a:cxn ang="0">
                  <a:pos x="17" y="5"/>
                </a:cxn>
                <a:cxn ang="0">
                  <a:pos x="16" y="10"/>
                </a:cxn>
                <a:cxn ang="0">
                  <a:pos x="12" y="25"/>
                </a:cxn>
                <a:cxn ang="0">
                  <a:pos x="6" y="49"/>
                </a:cxn>
                <a:cxn ang="0">
                  <a:pos x="2" y="82"/>
                </a:cxn>
                <a:cxn ang="0">
                  <a:pos x="0" y="122"/>
                </a:cxn>
                <a:cxn ang="0">
                  <a:pos x="0" y="166"/>
                </a:cxn>
                <a:cxn ang="0">
                  <a:pos x="4" y="217"/>
                </a:cxn>
                <a:cxn ang="0">
                  <a:pos x="15" y="271"/>
                </a:cxn>
                <a:cxn ang="0">
                  <a:pos x="54" y="268"/>
                </a:cxn>
                <a:cxn ang="0">
                  <a:pos x="52" y="261"/>
                </a:cxn>
                <a:cxn ang="0">
                  <a:pos x="48" y="238"/>
                </a:cxn>
                <a:cxn ang="0">
                  <a:pos x="44" y="206"/>
                </a:cxn>
                <a:cxn ang="0">
                  <a:pos x="40" y="166"/>
                </a:cxn>
                <a:cxn ang="0">
                  <a:pos x="37" y="123"/>
                </a:cxn>
                <a:cxn ang="0">
                  <a:pos x="39" y="78"/>
                </a:cxn>
                <a:cxn ang="0">
                  <a:pos x="44" y="37"/>
                </a:cxn>
                <a:cxn ang="0">
                  <a:pos x="56" y="3"/>
                </a:cxn>
                <a:cxn ang="0">
                  <a:pos x="56" y="3"/>
                </a:cxn>
                <a:cxn ang="0">
                  <a:pos x="56" y="2"/>
                </a:cxn>
                <a:cxn ang="0">
                  <a:pos x="55" y="1"/>
                </a:cxn>
                <a:cxn ang="0">
                  <a:pos x="52" y="0"/>
                </a:cxn>
                <a:cxn ang="0">
                  <a:pos x="48" y="0"/>
                </a:cxn>
                <a:cxn ang="0">
                  <a:pos x="42" y="0"/>
                </a:cxn>
                <a:cxn ang="0">
                  <a:pos x="31" y="2"/>
                </a:cxn>
                <a:cxn ang="0">
                  <a:pos x="17" y="5"/>
                </a:cxn>
              </a:cxnLst>
              <a:rect l="txL" t="txT" r="txR" b="txB"/>
              <a:pathLst>
                <a:path w="56" h="271">
                  <a:moveTo>
                    <a:pt x="17" y="5"/>
                  </a:moveTo>
                  <a:lnTo>
                    <a:pt x="16" y="10"/>
                  </a:lnTo>
                  <a:lnTo>
                    <a:pt x="12" y="25"/>
                  </a:lnTo>
                  <a:lnTo>
                    <a:pt x="6" y="49"/>
                  </a:lnTo>
                  <a:lnTo>
                    <a:pt x="2" y="82"/>
                  </a:lnTo>
                  <a:lnTo>
                    <a:pt x="0" y="122"/>
                  </a:lnTo>
                  <a:lnTo>
                    <a:pt x="0" y="166"/>
                  </a:lnTo>
                  <a:lnTo>
                    <a:pt x="4" y="217"/>
                  </a:lnTo>
                  <a:lnTo>
                    <a:pt x="15" y="271"/>
                  </a:lnTo>
                  <a:lnTo>
                    <a:pt x="54" y="268"/>
                  </a:lnTo>
                  <a:lnTo>
                    <a:pt x="52" y="261"/>
                  </a:lnTo>
                  <a:lnTo>
                    <a:pt x="48" y="238"/>
                  </a:lnTo>
                  <a:lnTo>
                    <a:pt x="44" y="206"/>
                  </a:lnTo>
                  <a:lnTo>
                    <a:pt x="40" y="166"/>
                  </a:lnTo>
                  <a:lnTo>
                    <a:pt x="37" y="123"/>
                  </a:lnTo>
                  <a:lnTo>
                    <a:pt x="39" y="78"/>
                  </a:lnTo>
                  <a:lnTo>
                    <a:pt x="44" y="37"/>
                  </a:lnTo>
                  <a:lnTo>
                    <a:pt x="56" y="3"/>
                  </a:lnTo>
                  <a:lnTo>
                    <a:pt x="56" y="2"/>
                  </a:lnTo>
                  <a:lnTo>
                    <a:pt x="55" y="1"/>
                  </a:lnTo>
                  <a:lnTo>
                    <a:pt x="52" y="0"/>
                  </a:lnTo>
                  <a:lnTo>
                    <a:pt x="48" y="0"/>
                  </a:lnTo>
                  <a:lnTo>
                    <a:pt x="42" y="0"/>
                  </a:lnTo>
                  <a:lnTo>
                    <a:pt x="31" y="2"/>
                  </a:lnTo>
                  <a:lnTo>
                    <a:pt x="17" y="5"/>
                  </a:lnTo>
                  <a:close/>
                </a:path>
              </a:pathLst>
            </a:custGeom>
            <a:solidFill>
              <a:srgbClr val="808080">
                <a:alpha val="100000"/>
              </a:srgbClr>
            </a:solidFill>
            <a:ln w="9525">
              <a:noFill/>
            </a:ln>
          </p:spPr>
          <p:txBody>
            <a:bodyPr/>
            <a:p>
              <a:endParaRPr lang="zh-CN" altLang="en-US"/>
            </a:p>
          </p:txBody>
        </p:sp>
        <p:sp>
          <p:nvSpPr>
            <p:cNvPr id="99502" name="Freeform 96"/>
            <p:cNvSpPr/>
            <p:nvPr/>
          </p:nvSpPr>
          <p:spPr>
            <a:xfrm>
              <a:off x="7211" y="13549"/>
              <a:ext cx="186" cy="732"/>
            </a:xfrm>
            <a:custGeom>
              <a:avLst/>
              <a:gdLst>
                <a:gd name="txL" fmla="*/ 0 w 186"/>
                <a:gd name="txT" fmla="*/ 0 h 732"/>
                <a:gd name="txR" fmla="*/ 186 w 186"/>
                <a:gd name="txB" fmla="*/ 732 h 732"/>
              </a:gdLst>
              <a:ahLst/>
              <a:cxnLst>
                <a:cxn ang="0">
                  <a:pos x="186" y="6"/>
                </a:cxn>
                <a:cxn ang="0">
                  <a:pos x="182" y="11"/>
                </a:cxn>
                <a:cxn ang="0">
                  <a:pos x="169" y="29"/>
                </a:cxn>
                <a:cxn ang="0">
                  <a:pos x="153" y="67"/>
                </a:cxn>
                <a:cxn ang="0">
                  <a:pos x="137" y="130"/>
                </a:cxn>
                <a:cxn ang="0">
                  <a:pos x="124" y="221"/>
                </a:cxn>
                <a:cxn ang="0">
                  <a:pos x="117" y="350"/>
                </a:cxn>
                <a:cxn ang="0">
                  <a:pos x="122" y="517"/>
                </a:cxn>
                <a:cxn ang="0">
                  <a:pos x="139" y="732"/>
                </a:cxn>
                <a:cxn ang="0">
                  <a:pos x="34" y="732"/>
                </a:cxn>
                <a:cxn ang="0">
                  <a:pos x="31" y="711"/>
                </a:cxn>
                <a:cxn ang="0">
                  <a:pos x="22" y="651"/>
                </a:cxn>
                <a:cxn ang="0">
                  <a:pos x="12" y="563"/>
                </a:cxn>
                <a:cxn ang="0">
                  <a:pos x="3" y="454"/>
                </a:cxn>
                <a:cxn ang="0">
                  <a:pos x="0" y="335"/>
                </a:cxn>
                <a:cxn ang="0">
                  <a:pos x="6" y="213"/>
                </a:cxn>
                <a:cxn ang="0">
                  <a:pos x="25" y="98"/>
                </a:cxn>
                <a:cxn ang="0">
                  <a:pos x="60" y="0"/>
                </a:cxn>
                <a:cxn ang="0">
                  <a:pos x="186" y="6"/>
                </a:cxn>
              </a:cxnLst>
              <a:rect l="txL" t="txT" r="txR" b="txB"/>
              <a:pathLst>
                <a:path w="186" h="732">
                  <a:moveTo>
                    <a:pt x="186" y="6"/>
                  </a:moveTo>
                  <a:lnTo>
                    <a:pt x="182" y="11"/>
                  </a:lnTo>
                  <a:lnTo>
                    <a:pt x="169" y="29"/>
                  </a:lnTo>
                  <a:lnTo>
                    <a:pt x="153" y="67"/>
                  </a:lnTo>
                  <a:lnTo>
                    <a:pt x="137" y="130"/>
                  </a:lnTo>
                  <a:lnTo>
                    <a:pt x="124" y="221"/>
                  </a:lnTo>
                  <a:lnTo>
                    <a:pt x="117" y="350"/>
                  </a:lnTo>
                  <a:lnTo>
                    <a:pt x="122" y="517"/>
                  </a:lnTo>
                  <a:lnTo>
                    <a:pt x="139" y="732"/>
                  </a:lnTo>
                  <a:lnTo>
                    <a:pt x="34" y="732"/>
                  </a:lnTo>
                  <a:lnTo>
                    <a:pt x="31" y="711"/>
                  </a:lnTo>
                  <a:lnTo>
                    <a:pt x="22" y="651"/>
                  </a:lnTo>
                  <a:lnTo>
                    <a:pt x="12" y="563"/>
                  </a:lnTo>
                  <a:lnTo>
                    <a:pt x="3" y="454"/>
                  </a:lnTo>
                  <a:lnTo>
                    <a:pt x="0" y="335"/>
                  </a:lnTo>
                  <a:lnTo>
                    <a:pt x="6" y="213"/>
                  </a:lnTo>
                  <a:lnTo>
                    <a:pt x="25" y="98"/>
                  </a:lnTo>
                  <a:lnTo>
                    <a:pt x="60" y="0"/>
                  </a:lnTo>
                  <a:lnTo>
                    <a:pt x="186" y="6"/>
                  </a:lnTo>
                  <a:close/>
                </a:path>
              </a:pathLst>
            </a:custGeom>
            <a:solidFill>
              <a:srgbClr val="808080">
                <a:alpha val="100000"/>
              </a:srgbClr>
            </a:solidFill>
            <a:ln w="9525">
              <a:noFill/>
            </a:ln>
          </p:spPr>
          <p:txBody>
            <a:bodyPr/>
            <a:p>
              <a:endParaRPr lang="zh-CN" altLang="en-US"/>
            </a:p>
          </p:txBody>
        </p:sp>
        <p:sp>
          <p:nvSpPr>
            <p:cNvPr id="99503" name="Freeform 97"/>
            <p:cNvSpPr/>
            <p:nvPr/>
          </p:nvSpPr>
          <p:spPr>
            <a:xfrm>
              <a:off x="7219" y="13600"/>
              <a:ext cx="158" cy="625"/>
            </a:xfrm>
            <a:custGeom>
              <a:avLst/>
              <a:gdLst>
                <a:gd name="txL" fmla="*/ 0 w 158"/>
                <a:gd name="txT" fmla="*/ 0 h 625"/>
                <a:gd name="txR" fmla="*/ 158 w 158"/>
                <a:gd name="txB" fmla="*/ 625 h 625"/>
              </a:gdLst>
              <a:ahLst/>
              <a:cxnLst>
                <a:cxn ang="0">
                  <a:pos x="158" y="4"/>
                </a:cxn>
                <a:cxn ang="0">
                  <a:pos x="153" y="9"/>
                </a:cxn>
                <a:cxn ang="0">
                  <a:pos x="144" y="25"/>
                </a:cxn>
                <a:cxn ang="0">
                  <a:pos x="130" y="57"/>
                </a:cxn>
                <a:cxn ang="0">
                  <a:pos x="116" y="110"/>
                </a:cxn>
                <a:cxn ang="0">
                  <a:pos x="105" y="189"/>
                </a:cxn>
                <a:cxn ang="0">
                  <a:pos x="100" y="298"/>
                </a:cxn>
                <a:cxn ang="0">
                  <a:pos x="103" y="441"/>
                </a:cxn>
                <a:cxn ang="0">
                  <a:pos x="118" y="625"/>
                </a:cxn>
                <a:cxn ang="0">
                  <a:pos x="29" y="625"/>
                </a:cxn>
                <a:cxn ang="0">
                  <a:pos x="25" y="607"/>
                </a:cxn>
                <a:cxn ang="0">
                  <a:pos x="18" y="556"/>
                </a:cxn>
                <a:cxn ang="0">
                  <a:pos x="9" y="480"/>
                </a:cxn>
                <a:cxn ang="0">
                  <a:pos x="2" y="387"/>
                </a:cxn>
                <a:cxn ang="0">
                  <a:pos x="0" y="286"/>
                </a:cxn>
                <a:cxn ang="0">
                  <a:pos x="5" y="182"/>
                </a:cxn>
                <a:cxn ang="0">
                  <a:pos x="21" y="84"/>
                </a:cxn>
                <a:cxn ang="0">
                  <a:pos x="51" y="0"/>
                </a:cxn>
                <a:cxn ang="0">
                  <a:pos x="158" y="4"/>
                </a:cxn>
              </a:cxnLst>
              <a:rect l="txL" t="txT" r="txR" b="txB"/>
              <a:pathLst>
                <a:path w="158" h="625">
                  <a:moveTo>
                    <a:pt x="158" y="4"/>
                  </a:moveTo>
                  <a:lnTo>
                    <a:pt x="153" y="9"/>
                  </a:lnTo>
                  <a:lnTo>
                    <a:pt x="144" y="25"/>
                  </a:lnTo>
                  <a:lnTo>
                    <a:pt x="130" y="57"/>
                  </a:lnTo>
                  <a:lnTo>
                    <a:pt x="116" y="110"/>
                  </a:lnTo>
                  <a:lnTo>
                    <a:pt x="105" y="189"/>
                  </a:lnTo>
                  <a:lnTo>
                    <a:pt x="100" y="298"/>
                  </a:lnTo>
                  <a:lnTo>
                    <a:pt x="103" y="441"/>
                  </a:lnTo>
                  <a:lnTo>
                    <a:pt x="118" y="625"/>
                  </a:lnTo>
                  <a:lnTo>
                    <a:pt x="29" y="625"/>
                  </a:lnTo>
                  <a:lnTo>
                    <a:pt x="25" y="607"/>
                  </a:lnTo>
                  <a:lnTo>
                    <a:pt x="18" y="556"/>
                  </a:lnTo>
                  <a:lnTo>
                    <a:pt x="9" y="480"/>
                  </a:lnTo>
                  <a:lnTo>
                    <a:pt x="2" y="387"/>
                  </a:lnTo>
                  <a:lnTo>
                    <a:pt x="0" y="286"/>
                  </a:lnTo>
                  <a:lnTo>
                    <a:pt x="5" y="182"/>
                  </a:lnTo>
                  <a:lnTo>
                    <a:pt x="21" y="84"/>
                  </a:lnTo>
                  <a:lnTo>
                    <a:pt x="51" y="0"/>
                  </a:lnTo>
                  <a:lnTo>
                    <a:pt x="158" y="4"/>
                  </a:lnTo>
                  <a:close/>
                </a:path>
              </a:pathLst>
            </a:custGeom>
            <a:solidFill>
              <a:srgbClr val="808080">
                <a:alpha val="100000"/>
              </a:srgbClr>
            </a:solidFill>
            <a:ln w="9525">
              <a:noFill/>
            </a:ln>
          </p:spPr>
          <p:txBody>
            <a:bodyPr/>
            <a:p>
              <a:endParaRPr lang="zh-CN" altLang="en-US"/>
            </a:p>
          </p:txBody>
        </p:sp>
        <p:sp>
          <p:nvSpPr>
            <p:cNvPr id="99504" name="Freeform 98"/>
            <p:cNvSpPr/>
            <p:nvPr/>
          </p:nvSpPr>
          <p:spPr>
            <a:xfrm>
              <a:off x="7225" y="13651"/>
              <a:ext cx="131" cy="517"/>
            </a:xfrm>
            <a:custGeom>
              <a:avLst/>
              <a:gdLst>
                <a:gd name="txL" fmla="*/ 0 w 131"/>
                <a:gd name="txT" fmla="*/ 0 h 517"/>
                <a:gd name="txR" fmla="*/ 131 w 131"/>
                <a:gd name="txB" fmla="*/ 517 h 517"/>
              </a:gdLst>
              <a:ahLst/>
              <a:cxnLst>
                <a:cxn ang="0">
                  <a:pos x="131" y="4"/>
                </a:cxn>
                <a:cxn ang="0">
                  <a:pos x="128" y="7"/>
                </a:cxn>
                <a:cxn ang="0">
                  <a:pos x="119" y="21"/>
                </a:cxn>
                <a:cxn ang="0">
                  <a:pos x="109" y="47"/>
                </a:cxn>
                <a:cxn ang="0">
                  <a:pos x="97" y="91"/>
                </a:cxn>
                <a:cxn ang="0">
                  <a:pos x="88" y="156"/>
                </a:cxn>
                <a:cxn ang="0">
                  <a:pos x="84" y="247"/>
                </a:cxn>
                <a:cxn ang="0">
                  <a:pos x="86" y="366"/>
                </a:cxn>
                <a:cxn ang="0">
                  <a:pos x="99" y="517"/>
                </a:cxn>
                <a:cxn ang="0">
                  <a:pos x="25" y="517"/>
                </a:cxn>
                <a:cxn ang="0">
                  <a:pos x="23" y="502"/>
                </a:cxn>
                <a:cxn ang="0">
                  <a:pos x="16" y="460"/>
                </a:cxn>
                <a:cxn ang="0">
                  <a:pos x="9" y="397"/>
                </a:cxn>
                <a:cxn ang="0">
                  <a:pos x="2" y="320"/>
                </a:cxn>
                <a:cxn ang="0">
                  <a:pos x="0" y="236"/>
                </a:cxn>
                <a:cxn ang="0">
                  <a:pos x="4" y="151"/>
                </a:cxn>
                <a:cxn ang="0">
                  <a:pos x="18" y="70"/>
                </a:cxn>
                <a:cxn ang="0">
                  <a:pos x="43" y="0"/>
                </a:cxn>
                <a:cxn ang="0">
                  <a:pos x="131" y="4"/>
                </a:cxn>
              </a:cxnLst>
              <a:rect l="txL" t="txT" r="txR" b="txB"/>
              <a:pathLst>
                <a:path w="131" h="517">
                  <a:moveTo>
                    <a:pt x="131" y="4"/>
                  </a:moveTo>
                  <a:lnTo>
                    <a:pt x="128" y="7"/>
                  </a:lnTo>
                  <a:lnTo>
                    <a:pt x="119" y="21"/>
                  </a:lnTo>
                  <a:lnTo>
                    <a:pt x="109" y="47"/>
                  </a:lnTo>
                  <a:lnTo>
                    <a:pt x="97" y="91"/>
                  </a:lnTo>
                  <a:lnTo>
                    <a:pt x="88" y="156"/>
                  </a:lnTo>
                  <a:lnTo>
                    <a:pt x="84" y="247"/>
                  </a:lnTo>
                  <a:lnTo>
                    <a:pt x="86" y="366"/>
                  </a:lnTo>
                  <a:lnTo>
                    <a:pt x="99" y="517"/>
                  </a:lnTo>
                  <a:lnTo>
                    <a:pt x="25" y="517"/>
                  </a:lnTo>
                  <a:lnTo>
                    <a:pt x="23" y="502"/>
                  </a:lnTo>
                  <a:lnTo>
                    <a:pt x="16" y="460"/>
                  </a:lnTo>
                  <a:lnTo>
                    <a:pt x="9" y="397"/>
                  </a:lnTo>
                  <a:lnTo>
                    <a:pt x="2" y="320"/>
                  </a:lnTo>
                  <a:lnTo>
                    <a:pt x="0" y="236"/>
                  </a:lnTo>
                  <a:lnTo>
                    <a:pt x="4" y="151"/>
                  </a:lnTo>
                  <a:lnTo>
                    <a:pt x="18" y="70"/>
                  </a:lnTo>
                  <a:lnTo>
                    <a:pt x="43" y="0"/>
                  </a:lnTo>
                  <a:lnTo>
                    <a:pt x="131" y="4"/>
                  </a:lnTo>
                  <a:close/>
                </a:path>
              </a:pathLst>
            </a:custGeom>
            <a:solidFill>
              <a:srgbClr val="808080">
                <a:alpha val="100000"/>
              </a:srgbClr>
            </a:solidFill>
            <a:ln w="9525">
              <a:noFill/>
            </a:ln>
          </p:spPr>
          <p:txBody>
            <a:bodyPr/>
            <a:p>
              <a:endParaRPr lang="zh-CN" altLang="en-US"/>
            </a:p>
          </p:txBody>
        </p:sp>
        <p:sp>
          <p:nvSpPr>
            <p:cNvPr id="99505" name="Freeform 99"/>
            <p:cNvSpPr/>
            <p:nvPr/>
          </p:nvSpPr>
          <p:spPr>
            <a:xfrm>
              <a:off x="7233" y="13701"/>
              <a:ext cx="104" cy="411"/>
            </a:xfrm>
            <a:custGeom>
              <a:avLst/>
              <a:gdLst>
                <a:gd name="txL" fmla="*/ 0 w 104"/>
                <a:gd name="txT" fmla="*/ 0 h 411"/>
                <a:gd name="txR" fmla="*/ 104 w 104"/>
                <a:gd name="txB" fmla="*/ 411 h 411"/>
              </a:gdLst>
              <a:ahLst/>
              <a:cxnLst>
                <a:cxn ang="0">
                  <a:pos x="104" y="4"/>
                </a:cxn>
                <a:cxn ang="0">
                  <a:pos x="101" y="7"/>
                </a:cxn>
                <a:cxn ang="0">
                  <a:pos x="94" y="17"/>
                </a:cxn>
                <a:cxn ang="0">
                  <a:pos x="86" y="38"/>
                </a:cxn>
                <a:cxn ang="0">
                  <a:pos x="76" y="73"/>
                </a:cxn>
                <a:cxn ang="0">
                  <a:pos x="69" y="125"/>
                </a:cxn>
                <a:cxn ang="0">
                  <a:pos x="65" y="196"/>
                </a:cxn>
                <a:cxn ang="0">
                  <a:pos x="67" y="291"/>
                </a:cxn>
                <a:cxn ang="0">
                  <a:pos x="77" y="411"/>
                </a:cxn>
                <a:cxn ang="0">
                  <a:pos x="19" y="411"/>
                </a:cxn>
                <a:cxn ang="0">
                  <a:pos x="17" y="399"/>
                </a:cxn>
                <a:cxn ang="0">
                  <a:pos x="11" y="365"/>
                </a:cxn>
                <a:cxn ang="0">
                  <a:pos x="6" y="316"/>
                </a:cxn>
                <a:cxn ang="0">
                  <a:pos x="2" y="255"/>
                </a:cxn>
                <a:cxn ang="0">
                  <a:pos x="0" y="188"/>
                </a:cxn>
                <a:cxn ang="0">
                  <a:pos x="4" y="120"/>
                </a:cxn>
                <a:cxn ang="0">
                  <a:pos x="15" y="55"/>
                </a:cxn>
                <a:cxn ang="0">
                  <a:pos x="34" y="0"/>
                </a:cxn>
                <a:cxn ang="0">
                  <a:pos x="104" y="4"/>
                </a:cxn>
              </a:cxnLst>
              <a:rect l="txL" t="txT" r="txR" b="txB"/>
              <a:pathLst>
                <a:path w="104" h="411">
                  <a:moveTo>
                    <a:pt x="104" y="4"/>
                  </a:moveTo>
                  <a:lnTo>
                    <a:pt x="101" y="7"/>
                  </a:lnTo>
                  <a:lnTo>
                    <a:pt x="94" y="17"/>
                  </a:lnTo>
                  <a:lnTo>
                    <a:pt x="86" y="38"/>
                  </a:lnTo>
                  <a:lnTo>
                    <a:pt x="76" y="73"/>
                  </a:lnTo>
                  <a:lnTo>
                    <a:pt x="69" y="125"/>
                  </a:lnTo>
                  <a:lnTo>
                    <a:pt x="65" y="196"/>
                  </a:lnTo>
                  <a:lnTo>
                    <a:pt x="67" y="291"/>
                  </a:lnTo>
                  <a:lnTo>
                    <a:pt x="77" y="411"/>
                  </a:lnTo>
                  <a:lnTo>
                    <a:pt x="19" y="411"/>
                  </a:lnTo>
                  <a:lnTo>
                    <a:pt x="17" y="399"/>
                  </a:lnTo>
                  <a:lnTo>
                    <a:pt x="11" y="365"/>
                  </a:lnTo>
                  <a:lnTo>
                    <a:pt x="6" y="316"/>
                  </a:lnTo>
                  <a:lnTo>
                    <a:pt x="2" y="255"/>
                  </a:lnTo>
                  <a:lnTo>
                    <a:pt x="0" y="188"/>
                  </a:lnTo>
                  <a:lnTo>
                    <a:pt x="4" y="120"/>
                  </a:lnTo>
                  <a:lnTo>
                    <a:pt x="15" y="55"/>
                  </a:lnTo>
                  <a:lnTo>
                    <a:pt x="34" y="0"/>
                  </a:lnTo>
                  <a:lnTo>
                    <a:pt x="104" y="4"/>
                  </a:lnTo>
                  <a:close/>
                </a:path>
              </a:pathLst>
            </a:custGeom>
            <a:solidFill>
              <a:srgbClr val="808080">
                <a:alpha val="100000"/>
              </a:srgbClr>
            </a:solidFill>
            <a:ln w="9525">
              <a:noFill/>
            </a:ln>
          </p:spPr>
          <p:txBody>
            <a:bodyPr/>
            <a:p>
              <a:endParaRPr lang="zh-CN" altLang="en-US"/>
            </a:p>
          </p:txBody>
        </p:sp>
        <p:sp>
          <p:nvSpPr>
            <p:cNvPr id="99506" name="Freeform 100"/>
            <p:cNvSpPr/>
            <p:nvPr/>
          </p:nvSpPr>
          <p:spPr>
            <a:xfrm>
              <a:off x="7240" y="13752"/>
              <a:ext cx="76" cy="302"/>
            </a:xfrm>
            <a:custGeom>
              <a:avLst/>
              <a:gdLst>
                <a:gd name="txL" fmla="*/ 0 w 76"/>
                <a:gd name="txT" fmla="*/ 0 h 302"/>
                <a:gd name="txR" fmla="*/ 76 w 76"/>
                <a:gd name="txB" fmla="*/ 302 h 302"/>
              </a:gdLst>
              <a:ahLst/>
              <a:cxnLst>
                <a:cxn ang="0">
                  <a:pos x="76" y="2"/>
                </a:cxn>
                <a:cxn ang="0">
                  <a:pos x="74" y="4"/>
                </a:cxn>
                <a:cxn ang="0">
                  <a:pos x="70" y="12"/>
                </a:cxn>
                <a:cxn ang="0">
                  <a:pos x="62" y="28"/>
                </a:cxn>
                <a:cxn ang="0">
                  <a:pos x="56" y="53"/>
                </a:cxn>
                <a:cxn ang="0">
                  <a:pos x="51" y="92"/>
                </a:cxn>
                <a:cxn ang="0">
                  <a:pos x="49" y="145"/>
                </a:cxn>
                <a:cxn ang="0">
                  <a:pos x="50" y="214"/>
                </a:cxn>
                <a:cxn ang="0">
                  <a:pos x="57" y="302"/>
                </a:cxn>
                <a:cxn ang="0">
                  <a:pos x="14" y="302"/>
                </a:cxn>
                <a:cxn ang="0">
                  <a:pos x="13" y="294"/>
                </a:cxn>
                <a:cxn ang="0">
                  <a:pos x="9" y="269"/>
                </a:cxn>
                <a:cxn ang="0">
                  <a:pos x="4" y="232"/>
                </a:cxn>
                <a:cxn ang="0">
                  <a:pos x="1" y="188"/>
                </a:cxn>
                <a:cxn ang="0">
                  <a:pos x="0" y="138"/>
                </a:cxn>
                <a:cxn ang="0">
                  <a:pos x="2" y="89"/>
                </a:cxn>
                <a:cxn ang="0">
                  <a:pos x="10" y="41"/>
                </a:cxn>
                <a:cxn ang="0">
                  <a:pos x="25" y="0"/>
                </a:cxn>
                <a:cxn ang="0">
                  <a:pos x="76" y="2"/>
                </a:cxn>
              </a:cxnLst>
              <a:rect l="txL" t="txT" r="txR" b="txB"/>
              <a:pathLst>
                <a:path w="76" h="302">
                  <a:moveTo>
                    <a:pt x="76" y="2"/>
                  </a:moveTo>
                  <a:lnTo>
                    <a:pt x="74" y="4"/>
                  </a:lnTo>
                  <a:lnTo>
                    <a:pt x="70" y="12"/>
                  </a:lnTo>
                  <a:lnTo>
                    <a:pt x="62" y="28"/>
                  </a:lnTo>
                  <a:lnTo>
                    <a:pt x="56" y="53"/>
                  </a:lnTo>
                  <a:lnTo>
                    <a:pt x="51" y="92"/>
                  </a:lnTo>
                  <a:lnTo>
                    <a:pt x="49" y="145"/>
                  </a:lnTo>
                  <a:lnTo>
                    <a:pt x="50" y="214"/>
                  </a:lnTo>
                  <a:lnTo>
                    <a:pt x="57" y="302"/>
                  </a:lnTo>
                  <a:lnTo>
                    <a:pt x="14" y="302"/>
                  </a:lnTo>
                  <a:lnTo>
                    <a:pt x="13" y="294"/>
                  </a:lnTo>
                  <a:lnTo>
                    <a:pt x="9" y="269"/>
                  </a:lnTo>
                  <a:lnTo>
                    <a:pt x="4" y="232"/>
                  </a:lnTo>
                  <a:lnTo>
                    <a:pt x="1" y="188"/>
                  </a:lnTo>
                  <a:lnTo>
                    <a:pt x="0" y="138"/>
                  </a:lnTo>
                  <a:lnTo>
                    <a:pt x="2" y="89"/>
                  </a:lnTo>
                  <a:lnTo>
                    <a:pt x="10" y="41"/>
                  </a:lnTo>
                  <a:lnTo>
                    <a:pt x="25" y="0"/>
                  </a:lnTo>
                  <a:lnTo>
                    <a:pt x="76" y="2"/>
                  </a:lnTo>
                  <a:close/>
                </a:path>
              </a:pathLst>
            </a:custGeom>
            <a:solidFill>
              <a:srgbClr val="808080">
                <a:alpha val="100000"/>
              </a:srgbClr>
            </a:solidFill>
            <a:ln w="9525">
              <a:noFill/>
            </a:ln>
          </p:spPr>
          <p:txBody>
            <a:bodyPr/>
            <a:p>
              <a:endParaRPr lang="zh-CN" altLang="en-US"/>
            </a:p>
          </p:txBody>
        </p:sp>
        <p:sp>
          <p:nvSpPr>
            <p:cNvPr id="99507" name="Rectangle 101"/>
            <p:cNvSpPr/>
            <p:nvPr/>
          </p:nvSpPr>
          <p:spPr>
            <a:xfrm>
              <a:off x="6241" y="13678"/>
              <a:ext cx="23" cy="958"/>
            </a:xfrm>
            <a:prstGeom prst="rect">
              <a:avLst/>
            </a:prstGeom>
            <a:solidFill>
              <a:srgbClr val="000000"/>
            </a:solidFill>
            <a:ln w="9525">
              <a:noFill/>
            </a:ln>
          </p:spPr>
          <p:txBody>
            <a:bodyPr/>
            <a:p>
              <a:endParaRPr lang="zh-CN" altLang="en-US" dirty="0">
                <a:latin typeface="Comic Sans MS" panose="030F0702030302020204" pitchFamily="66" charset="0"/>
              </a:endParaRPr>
            </a:p>
          </p:txBody>
        </p:sp>
        <p:sp>
          <p:nvSpPr>
            <p:cNvPr id="99508" name="Freeform 102"/>
            <p:cNvSpPr/>
            <p:nvPr/>
          </p:nvSpPr>
          <p:spPr>
            <a:xfrm>
              <a:off x="6579" y="13664"/>
              <a:ext cx="375" cy="440"/>
            </a:xfrm>
            <a:custGeom>
              <a:avLst/>
              <a:gdLst>
                <a:gd name="txL" fmla="*/ 0 w 375"/>
                <a:gd name="txT" fmla="*/ 0 h 440"/>
                <a:gd name="txR" fmla="*/ 375 w 375"/>
                <a:gd name="txB" fmla="*/ 440 h 440"/>
              </a:gdLst>
              <a:ahLst/>
              <a:cxnLst>
                <a:cxn ang="0">
                  <a:pos x="35" y="41"/>
                </a:cxn>
                <a:cxn ang="0">
                  <a:pos x="32" y="49"/>
                </a:cxn>
                <a:cxn ang="0">
                  <a:pos x="25" y="74"/>
                </a:cxn>
                <a:cxn ang="0">
                  <a:pos x="17" y="112"/>
                </a:cxn>
                <a:cxn ang="0">
                  <a:pos x="8" y="163"/>
                </a:cxn>
                <a:cxn ang="0">
                  <a:pos x="2" y="223"/>
                </a:cxn>
                <a:cxn ang="0">
                  <a:pos x="0" y="290"/>
                </a:cxn>
                <a:cxn ang="0">
                  <a:pos x="7" y="363"/>
                </a:cxn>
                <a:cxn ang="0">
                  <a:pos x="23" y="440"/>
                </a:cxn>
                <a:cxn ang="0">
                  <a:pos x="23" y="437"/>
                </a:cxn>
                <a:cxn ang="0">
                  <a:pos x="23" y="427"/>
                </a:cxn>
                <a:cxn ang="0">
                  <a:pos x="23" y="411"/>
                </a:cxn>
                <a:cxn ang="0">
                  <a:pos x="23" y="391"/>
                </a:cxn>
                <a:cxn ang="0">
                  <a:pos x="25" y="367"/>
                </a:cxn>
                <a:cxn ang="0">
                  <a:pos x="28" y="341"/>
                </a:cxn>
                <a:cxn ang="0">
                  <a:pos x="33" y="312"/>
                </a:cxn>
                <a:cxn ang="0">
                  <a:pos x="39" y="281"/>
                </a:cxn>
                <a:cxn ang="0">
                  <a:pos x="49" y="251"/>
                </a:cxn>
                <a:cxn ang="0">
                  <a:pos x="61" y="222"/>
                </a:cxn>
                <a:cxn ang="0">
                  <a:pos x="75" y="194"/>
                </a:cxn>
                <a:cxn ang="0">
                  <a:pos x="93" y="168"/>
                </a:cxn>
                <a:cxn ang="0">
                  <a:pos x="116" y="145"/>
                </a:cxn>
                <a:cxn ang="0">
                  <a:pos x="141" y="127"/>
                </a:cxn>
                <a:cxn ang="0">
                  <a:pos x="173" y="114"/>
                </a:cxn>
                <a:cxn ang="0">
                  <a:pos x="208" y="106"/>
                </a:cxn>
                <a:cxn ang="0">
                  <a:pos x="210" y="104"/>
                </a:cxn>
                <a:cxn ang="0">
                  <a:pos x="217" y="100"/>
                </a:cxn>
                <a:cxn ang="0">
                  <a:pos x="227" y="92"/>
                </a:cxn>
                <a:cxn ang="0">
                  <a:pos x="245" y="82"/>
                </a:cxn>
                <a:cxn ang="0">
                  <a:pos x="267" y="69"/>
                </a:cxn>
                <a:cxn ang="0">
                  <a:pos x="296" y="54"/>
                </a:cxn>
                <a:cxn ang="0">
                  <a:pos x="332" y="36"/>
                </a:cxn>
                <a:cxn ang="0">
                  <a:pos x="375" y="17"/>
                </a:cxn>
                <a:cxn ang="0">
                  <a:pos x="373" y="16"/>
                </a:cxn>
                <a:cxn ang="0">
                  <a:pos x="366" y="15"/>
                </a:cxn>
                <a:cxn ang="0">
                  <a:pos x="357" y="13"/>
                </a:cxn>
                <a:cxn ang="0">
                  <a:pos x="343" y="10"/>
                </a:cxn>
                <a:cxn ang="0">
                  <a:pos x="326" y="7"/>
                </a:cxn>
                <a:cxn ang="0">
                  <a:pos x="307" y="5"/>
                </a:cxn>
                <a:cxn ang="0">
                  <a:pos x="285" y="3"/>
                </a:cxn>
                <a:cxn ang="0">
                  <a:pos x="261" y="1"/>
                </a:cxn>
                <a:cxn ang="0">
                  <a:pos x="235" y="0"/>
                </a:cxn>
                <a:cxn ang="0">
                  <a:pos x="208" y="1"/>
                </a:cxn>
                <a:cxn ang="0">
                  <a:pos x="180" y="2"/>
                </a:cxn>
                <a:cxn ang="0">
                  <a:pos x="151" y="5"/>
                </a:cxn>
                <a:cxn ang="0">
                  <a:pos x="122" y="10"/>
                </a:cxn>
                <a:cxn ang="0">
                  <a:pos x="92" y="18"/>
                </a:cxn>
                <a:cxn ang="0">
                  <a:pos x="63" y="28"/>
                </a:cxn>
                <a:cxn ang="0">
                  <a:pos x="35" y="41"/>
                </a:cxn>
              </a:cxnLst>
              <a:rect l="txL" t="txT" r="txR" b="txB"/>
              <a:pathLst>
                <a:path w="375" h="440">
                  <a:moveTo>
                    <a:pt x="35" y="41"/>
                  </a:moveTo>
                  <a:lnTo>
                    <a:pt x="32" y="49"/>
                  </a:lnTo>
                  <a:lnTo>
                    <a:pt x="25" y="74"/>
                  </a:lnTo>
                  <a:lnTo>
                    <a:pt x="17" y="112"/>
                  </a:lnTo>
                  <a:lnTo>
                    <a:pt x="8" y="163"/>
                  </a:lnTo>
                  <a:lnTo>
                    <a:pt x="2" y="223"/>
                  </a:lnTo>
                  <a:lnTo>
                    <a:pt x="0" y="290"/>
                  </a:lnTo>
                  <a:lnTo>
                    <a:pt x="7" y="363"/>
                  </a:lnTo>
                  <a:lnTo>
                    <a:pt x="23" y="440"/>
                  </a:lnTo>
                  <a:lnTo>
                    <a:pt x="23" y="437"/>
                  </a:lnTo>
                  <a:lnTo>
                    <a:pt x="23" y="427"/>
                  </a:lnTo>
                  <a:lnTo>
                    <a:pt x="23" y="411"/>
                  </a:lnTo>
                  <a:lnTo>
                    <a:pt x="23" y="391"/>
                  </a:lnTo>
                  <a:lnTo>
                    <a:pt x="25" y="367"/>
                  </a:lnTo>
                  <a:lnTo>
                    <a:pt x="28" y="341"/>
                  </a:lnTo>
                  <a:lnTo>
                    <a:pt x="33" y="312"/>
                  </a:lnTo>
                  <a:lnTo>
                    <a:pt x="39" y="281"/>
                  </a:lnTo>
                  <a:lnTo>
                    <a:pt x="49" y="251"/>
                  </a:lnTo>
                  <a:lnTo>
                    <a:pt x="61" y="222"/>
                  </a:lnTo>
                  <a:lnTo>
                    <a:pt x="75" y="194"/>
                  </a:lnTo>
                  <a:lnTo>
                    <a:pt x="93" y="168"/>
                  </a:lnTo>
                  <a:lnTo>
                    <a:pt x="116" y="145"/>
                  </a:lnTo>
                  <a:lnTo>
                    <a:pt x="141" y="127"/>
                  </a:lnTo>
                  <a:lnTo>
                    <a:pt x="173" y="114"/>
                  </a:lnTo>
                  <a:lnTo>
                    <a:pt x="208" y="106"/>
                  </a:lnTo>
                  <a:lnTo>
                    <a:pt x="210" y="104"/>
                  </a:lnTo>
                  <a:lnTo>
                    <a:pt x="217" y="100"/>
                  </a:lnTo>
                  <a:lnTo>
                    <a:pt x="227" y="92"/>
                  </a:lnTo>
                  <a:lnTo>
                    <a:pt x="245" y="82"/>
                  </a:lnTo>
                  <a:lnTo>
                    <a:pt x="267" y="69"/>
                  </a:lnTo>
                  <a:lnTo>
                    <a:pt x="296" y="54"/>
                  </a:lnTo>
                  <a:lnTo>
                    <a:pt x="332" y="36"/>
                  </a:lnTo>
                  <a:lnTo>
                    <a:pt x="375" y="17"/>
                  </a:lnTo>
                  <a:lnTo>
                    <a:pt x="373" y="16"/>
                  </a:lnTo>
                  <a:lnTo>
                    <a:pt x="366" y="15"/>
                  </a:lnTo>
                  <a:lnTo>
                    <a:pt x="357" y="13"/>
                  </a:lnTo>
                  <a:lnTo>
                    <a:pt x="343" y="10"/>
                  </a:lnTo>
                  <a:lnTo>
                    <a:pt x="326" y="7"/>
                  </a:lnTo>
                  <a:lnTo>
                    <a:pt x="307" y="5"/>
                  </a:lnTo>
                  <a:lnTo>
                    <a:pt x="285" y="3"/>
                  </a:lnTo>
                  <a:lnTo>
                    <a:pt x="261" y="1"/>
                  </a:lnTo>
                  <a:lnTo>
                    <a:pt x="235" y="0"/>
                  </a:lnTo>
                  <a:lnTo>
                    <a:pt x="208" y="1"/>
                  </a:lnTo>
                  <a:lnTo>
                    <a:pt x="180" y="2"/>
                  </a:lnTo>
                  <a:lnTo>
                    <a:pt x="151" y="5"/>
                  </a:lnTo>
                  <a:lnTo>
                    <a:pt x="122" y="10"/>
                  </a:lnTo>
                  <a:lnTo>
                    <a:pt x="92" y="18"/>
                  </a:lnTo>
                  <a:lnTo>
                    <a:pt x="63" y="28"/>
                  </a:lnTo>
                  <a:lnTo>
                    <a:pt x="35" y="41"/>
                  </a:lnTo>
                  <a:close/>
                </a:path>
              </a:pathLst>
            </a:custGeom>
            <a:solidFill>
              <a:srgbClr val="808080">
                <a:alpha val="100000"/>
              </a:srgbClr>
            </a:solidFill>
            <a:ln w="9525">
              <a:noFill/>
            </a:ln>
          </p:spPr>
          <p:txBody>
            <a:bodyPr/>
            <a:p>
              <a:endParaRPr lang="zh-CN" altLang="en-US"/>
            </a:p>
          </p:txBody>
        </p:sp>
        <p:sp>
          <p:nvSpPr>
            <p:cNvPr id="99509" name="Freeform 103"/>
            <p:cNvSpPr/>
            <p:nvPr/>
          </p:nvSpPr>
          <p:spPr>
            <a:xfrm>
              <a:off x="6061" y="13991"/>
              <a:ext cx="305" cy="83"/>
            </a:xfrm>
            <a:custGeom>
              <a:avLst/>
              <a:gdLst>
                <a:gd name="txL" fmla="*/ 0 w 305"/>
                <a:gd name="txT" fmla="*/ 0 h 83"/>
                <a:gd name="txR" fmla="*/ 305 w 305"/>
                <a:gd name="txB" fmla="*/ 83 h 83"/>
              </a:gdLst>
              <a:ahLst/>
              <a:cxnLst>
                <a:cxn ang="0">
                  <a:pos x="0" y="53"/>
                </a:cxn>
                <a:cxn ang="0">
                  <a:pos x="0" y="52"/>
                </a:cxn>
                <a:cxn ang="0">
                  <a:pos x="2" y="48"/>
                </a:cxn>
                <a:cxn ang="0">
                  <a:pos x="5" y="44"/>
                </a:cxn>
                <a:cxn ang="0">
                  <a:pos x="11" y="37"/>
                </a:cxn>
                <a:cxn ang="0">
                  <a:pos x="18" y="31"/>
                </a:cxn>
                <a:cxn ang="0">
                  <a:pos x="27" y="25"/>
                </a:cxn>
                <a:cxn ang="0">
                  <a:pos x="39" y="18"/>
                </a:cxn>
                <a:cxn ang="0">
                  <a:pos x="54" y="12"/>
                </a:cxn>
                <a:cxn ang="0">
                  <a:pos x="72" y="6"/>
                </a:cxn>
                <a:cxn ang="0">
                  <a:pos x="92" y="2"/>
                </a:cxn>
                <a:cxn ang="0">
                  <a:pos x="118" y="0"/>
                </a:cxn>
                <a:cxn ang="0">
                  <a:pos x="146" y="0"/>
                </a:cxn>
                <a:cxn ang="0">
                  <a:pos x="180" y="2"/>
                </a:cxn>
                <a:cxn ang="0">
                  <a:pos x="216" y="7"/>
                </a:cxn>
                <a:cxn ang="0">
                  <a:pos x="258" y="16"/>
                </a:cxn>
                <a:cxn ang="0">
                  <a:pos x="305" y="29"/>
                </a:cxn>
                <a:cxn ang="0">
                  <a:pos x="299" y="47"/>
                </a:cxn>
                <a:cxn ang="0">
                  <a:pos x="297" y="46"/>
                </a:cxn>
                <a:cxn ang="0">
                  <a:pos x="289" y="44"/>
                </a:cxn>
                <a:cxn ang="0">
                  <a:pos x="277" y="41"/>
                </a:cxn>
                <a:cxn ang="0">
                  <a:pos x="262" y="36"/>
                </a:cxn>
                <a:cxn ang="0">
                  <a:pos x="244" y="32"/>
                </a:cxn>
                <a:cxn ang="0">
                  <a:pos x="224" y="28"/>
                </a:cxn>
                <a:cxn ang="0">
                  <a:pos x="201" y="25"/>
                </a:cxn>
                <a:cxn ang="0">
                  <a:pos x="176" y="22"/>
                </a:cxn>
                <a:cxn ang="0">
                  <a:pos x="152" y="21"/>
                </a:cxn>
                <a:cxn ang="0">
                  <a:pos x="126" y="21"/>
                </a:cxn>
                <a:cxn ang="0">
                  <a:pos x="101" y="23"/>
                </a:cxn>
                <a:cxn ang="0">
                  <a:pos x="77" y="29"/>
                </a:cxn>
                <a:cxn ang="0">
                  <a:pos x="55" y="37"/>
                </a:cxn>
                <a:cxn ang="0">
                  <a:pos x="33" y="48"/>
                </a:cxn>
                <a:cxn ang="0">
                  <a:pos x="15" y="63"/>
                </a:cxn>
                <a:cxn ang="0">
                  <a:pos x="0" y="83"/>
                </a:cxn>
                <a:cxn ang="0">
                  <a:pos x="0" y="53"/>
                </a:cxn>
              </a:cxnLst>
              <a:rect l="txL" t="txT" r="txR" b="txB"/>
              <a:pathLst>
                <a:path w="305" h="83">
                  <a:moveTo>
                    <a:pt x="0" y="53"/>
                  </a:moveTo>
                  <a:lnTo>
                    <a:pt x="0" y="52"/>
                  </a:lnTo>
                  <a:lnTo>
                    <a:pt x="2" y="48"/>
                  </a:lnTo>
                  <a:lnTo>
                    <a:pt x="5" y="44"/>
                  </a:lnTo>
                  <a:lnTo>
                    <a:pt x="11" y="37"/>
                  </a:lnTo>
                  <a:lnTo>
                    <a:pt x="18" y="31"/>
                  </a:lnTo>
                  <a:lnTo>
                    <a:pt x="27" y="25"/>
                  </a:lnTo>
                  <a:lnTo>
                    <a:pt x="39" y="18"/>
                  </a:lnTo>
                  <a:lnTo>
                    <a:pt x="54" y="12"/>
                  </a:lnTo>
                  <a:lnTo>
                    <a:pt x="72" y="6"/>
                  </a:lnTo>
                  <a:lnTo>
                    <a:pt x="92" y="2"/>
                  </a:lnTo>
                  <a:lnTo>
                    <a:pt x="118" y="0"/>
                  </a:lnTo>
                  <a:lnTo>
                    <a:pt x="146" y="0"/>
                  </a:lnTo>
                  <a:lnTo>
                    <a:pt x="180" y="2"/>
                  </a:lnTo>
                  <a:lnTo>
                    <a:pt x="216" y="7"/>
                  </a:lnTo>
                  <a:lnTo>
                    <a:pt x="258" y="16"/>
                  </a:lnTo>
                  <a:lnTo>
                    <a:pt x="305" y="29"/>
                  </a:lnTo>
                  <a:lnTo>
                    <a:pt x="299" y="47"/>
                  </a:lnTo>
                  <a:lnTo>
                    <a:pt x="297" y="46"/>
                  </a:lnTo>
                  <a:lnTo>
                    <a:pt x="289" y="44"/>
                  </a:lnTo>
                  <a:lnTo>
                    <a:pt x="277" y="41"/>
                  </a:lnTo>
                  <a:lnTo>
                    <a:pt x="262" y="36"/>
                  </a:lnTo>
                  <a:lnTo>
                    <a:pt x="244" y="32"/>
                  </a:lnTo>
                  <a:lnTo>
                    <a:pt x="224" y="28"/>
                  </a:lnTo>
                  <a:lnTo>
                    <a:pt x="201" y="25"/>
                  </a:lnTo>
                  <a:lnTo>
                    <a:pt x="176" y="22"/>
                  </a:lnTo>
                  <a:lnTo>
                    <a:pt x="152" y="21"/>
                  </a:lnTo>
                  <a:lnTo>
                    <a:pt x="126" y="21"/>
                  </a:lnTo>
                  <a:lnTo>
                    <a:pt x="101" y="23"/>
                  </a:lnTo>
                  <a:lnTo>
                    <a:pt x="77" y="29"/>
                  </a:lnTo>
                  <a:lnTo>
                    <a:pt x="55" y="37"/>
                  </a:lnTo>
                  <a:lnTo>
                    <a:pt x="33" y="48"/>
                  </a:lnTo>
                  <a:lnTo>
                    <a:pt x="15" y="63"/>
                  </a:lnTo>
                  <a:lnTo>
                    <a:pt x="0" y="83"/>
                  </a:lnTo>
                  <a:lnTo>
                    <a:pt x="0" y="53"/>
                  </a:lnTo>
                  <a:close/>
                </a:path>
              </a:pathLst>
            </a:custGeom>
            <a:solidFill>
              <a:srgbClr val="808080">
                <a:alpha val="100000"/>
              </a:srgbClr>
            </a:solidFill>
            <a:ln w="9525">
              <a:noFill/>
            </a:ln>
          </p:spPr>
          <p:txBody>
            <a:bodyPr/>
            <a:p>
              <a:endParaRPr lang="zh-CN" altLang="en-US"/>
            </a:p>
          </p:txBody>
        </p:sp>
        <p:sp>
          <p:nvSpPr>
            <p:cNvPr id="99510" name="Freeform 104"/>
            <p:cNvSpPr/>
            <p:nvPr/>
          </p:nvSpPr>
          <p:spPr>
            <a:xfrm>
              <a:off x="6061" y="13793"/>
              <a:ext cx="305" cy="83"/>
            </a:xfrm>
            <a:custGeom>
              <a:avLst/>
              <a:gdLst>
                <a:gd name="txL" fmla="*/ 0 w 305"/>
                <a:gd name="txT" fmla="*/ 0 h 83"/>
                <a:gd name="txR" fmla="*/ 305 w 305"/>
                <a:gd name="txB" fmla="*/ 83 h 83"/>
              </a:gdLst>
              <a:ahLst/>
              <a:cxnLst>
                <a:cxn ang="0">
                  <a:pos x="0" y="53"/>
                </a:cxn>
                <a:cxn ang="0">
                  <a:pos x="0" y="52"/>
                </a:cxn>
                <a:cxn ang="0">
                  <a:pos x="2" y="49"/>
                </a:cxn>
                <a:cxn ang="0">
                  <a:pos x="5" y="44"/>
                </a:cxn>
                <a:cxn ang="0">
                  <a:pos x="11" y="38"/>
                </a:cxn>
                <a:cxn ang="0">
                  <a:pos x="18" y="31"/>
                </a:cxn>
                <a:cxn ang="0">
                  <a:pos x="27" y="25"/>
                </a:cxn>
                <a:cxn ang="0">
                  <a:pos x="39" y="17"/>
                </a:cxn>
                <a:cxn ang="0">
                  <a:pos x="54" y="12"/>
                </a:cxn>
                <a:cxn ang="0">
                  <a:pos x="72" y="7"/>
                </a:cxn>
                <a:cxn ang="0">
                  <a:pos x="92" y="2"/>
                </a:cxn>
                <a:cxn ang="0">
                  <a:pos x="118" y="0"/>
                </a:cxn>
                <a:cxn ang="0">
                  <a:pos x="146" y="0"/>
                </a:cxn>
                <a:cxn ang="0">
                  <a:pos x="180" y="2"/>
                </a:cxn>
                <a:cxn ang="0">
                  <a:pos x="216" y="8"/>
                </a:cxn>
                <a:cxn ang="0">
                  <a:pos x="258" y="16"/>
                </a:cxn>
                <a:cxn ang="0">
                  <a:pos x="305" y="29"/>
                </a:cxn>
                <a:cxn ang="0">
                  <a:pos x="299" y="47"/>
                </a:cxn>
                <a:cxn ang="0">
                  <a:pos x="297" y="45"/>
                </a:cxn>
                <a:cxn ang="0">
                  <a:pos x="289" y="43"/>
                </a:cxn>
                <a:cxn ang="0">
                  <a:pos x="277" y="40"/>
                </a:cxn>
                <a:cxn ang="0">
                  <a:pos x="262" y="36"/>
                </a:cxn>
                <a:cxn ang="0">
                  <a:pos x="244" y="33"/>
                </a:cxn>
                <a:cxn ang="0">
                  <a:pos x="224" y="28"/>
                </a:cxn>
                <a:cxn ang="0">
                  <a:pos x="201" y="25"/>
                </a:cxn>
                <a:cxn ang="0">
                  <a:pos x="176" y="22"/>
                </a:cxn>
                <a:cxn ang="0">
                  <a:pos x="152" y="21"/>
                </a:cxn>
                <a:cxn ang="0">
                  <a:pos x="126" y="22"/>
                </a:cxn>
                <a:cxn ang="0">
                  <a:pos x="101" y="24"/>
                </a:cxn>
                <a:cxn ang="0">
                  <a:pos x="77" y="29"/>
                </a:cxn>
                <a:cxn ang="0">
                  <a:pos x="55" y="38"/>
                </a:cxn>
                <a:cxn ang="0">
                  <a:pos x="33" y="49"/>
                </a:cxn>
                <a:cxn ang="0">
                  <a:pos x="15" y="64"/>
                </a:cxn>
                <a:cxn ang="0">
                  <a:pos x="0" y="83"/>
                </a:cxn>
                <a:cxn ang="0">
                  <a:pos x="0" y="53"/>
                </a:cxn>
              </a:cxnLst>
              <a:rect l="txL" t="txT" r="txR" b="txB"/>
              <a:pathLst>
                <a:path w="305" h="83">
                  <a:moveTo>
                    <a:pt x="0" y="53"/>
                  </a:moveTo>
                  <a:lnTo>
                    <a:pt x="0" y="52"/>
                  </a:lnTo>
                  <a:lnTo>
                    <a:pt x="2" y="49"/>
                  </a:lnTo>
                  <a:lnTo>
                    <a:pt x="5" y="44"/>
                  </a:lnTo>
                  <a:lnTo>
                    <a:pt x="11" y="38"/>
                  </a:lnTo>
                  <a:lnTo>
                    <a:pt x="18" y="31"/>
                  </a:lnTo>
                  <a:lnTo>
                    <a:pt x="27" y="25"/>
                  </a:lnTo>
                  <a:lnTo>
                    <a:pt x="39" y="17"/>
                  </a:lnTo>
                  <a:lnTo>
                    <a:pt x="54" y="12"/>
                  </a:lnTo>
                  <a:lnTo>
                    <a:pt x="72" y="7"/>
                  </a:lnTo>
                  <a:lnTo>
                    <a:pt x="92" y="2"/>
                  </a:lnTo>
                  <a:lnTo>
                    <a:pt x="118" y="0"/>
                  </a:lnTo>
                  <a:lnTo>
                    <a:pt x="146" y="0"/>
                  </a:lnTo>
                  <a:lnTo>
                    <a:pt x="180" y="2"/>
                  </a:lnTo>
                  <a:lnTo>
                    <a:pt x="216" y="8"/>
                  </a:lnTo>
                  <a:lnTo>
                    <a:pt x="258" y="16"/>
                  </a:lnTo>
                  <a:lnTo>
                    <a:pt x="305" y="29"/>
                  </a:lnTo>
                  <a:lnTo>
                    <a:pt x="299" y="47"/>
                  </a:lnTo>
                  <a:lnTo>
                    <a:pt x="297" y="45"/>
                  </a:lnTo>
                  <a:lnTo>
                    <a:pt x="289" y="43"/>
                  </a:lnTo>
                  <a:lnTo>
                    <a:pt x="277" y="40"/>
                  </a:lnTo>
                  <a:lnTo>
                    <a:pt x="262" y="36"/>
                  </a:lnTo>
                  <a:lnTo>
                    <a:pt x="244" y="33"/>
                  </a:lnTo>
                  <a:lnTo>
                    <a:pt x="224" y="28"/>
                  </a:lnTo>
                  <a:lnTo>
                    <a:pt x="201" y="25"/>
                  </a:lnTo>
                  <a:lnTo>
                    <a:pt x="176" y="22"/>
                  </a:lnTo>
                  <a:lnTo>
                    <a:pt x="152" y="21"/>
                  </a:lnTo>
                  <a:lnTo>
                    <a:pt x="126" y="22"/>
                  </a:lnTo>
                  <a:lnTo>
                    <a:pt x="101" y="24"/>
                  </a:lnTo>
                  <a:lnTo>
                    <a:pt x="77" y="29"/>
                  </a:lnTo>
                  <a:lnTo>
                    <a:pt x="55" y="38"/>
                  </a:lnTo>
                  <a:lnTo>
                    <a:pt x="33" y="49"/>
                  </a:lnTo>
                  <a:lnTo>
                    <a:pt x="15" y="64"/>
                  </a:lnTo>
                  <a:lnTo>
                    <a:pt x="0" y="83"/>
                  </a:lnTo>
                  <a:lnTo>
                    <a:pt x="0" y="53"/>
                  </a:lnTo>
                  <a:close/>
                </a:path>
              </a:pathLst>
            </a:custGeom>
            <a:solidFill>
              <a:srgbClr val="808080">
                <a:alpha val="100000"/>
              </a:srgbClr>
            </a:solidFill>
            <a:ln w="9525">
              <a:noFill/>
            </a:ln>
          </p:spPr>
          <p:txBody>
            <a:bodyPr/>
            <a:p>
              <a:endParaRPr lang="zh-CN" altLang="en-US"/>
            </a:p>
          </p:txBody>
        </p:sp>
        <p:sp>
          <p:nvSpPr>
            <p:cNvPr id="99511" name="Freeform 105"/>
            <p:cNvSpPr/>
            <p:nvPr/>
          </p:nvSpPr>
          <p:spPr>
            <a:xfrm>
              <a:off x="6348" y="13696"/>
              <a:ext cx="496" cy="917"/>
            </a:xfrm>
            <a:custGeom>
              <a:avLst/>
              <a:gdLst>
                <a:gd name="txL" fmla="*/ 0 w 496"/>
                <a:gd name="txT" fmla="*/ 0 h 917"/>
                <a:gd name="txR" fmla="*/ 496 w 496"/>
                <a:gd name="txB" fmla="*/ 917 h 917"/>
              </a:gdLst>
              <a:ahLst/>
              <a:cxnLst>
                <a:cxn ang="0">
                  <a:pos x="0" y="0"/>
                </a:cxn>
                <a:cxn ang="0">
                  <a:pos x="0" y="886"/>
                </a:cxn>
                <a:cxn ang="0">
                  <a:pos x="150" y="917"/>
                </a:cxn>
                <a:cxn ang="0">
                  <a:pos x="143" y="797"/>
                </a:cxn>
                <a:cxn ang="0">
                  <a:pos x="496" y="851"/>
                </a:cxn>
                <a:cxn ang="0">
                  <a:pos x="490" y="803"/>
                </a:cxn>
                <a:cxn ang="0">
                  <a:pos x="245" y="773"/>
                </a:cxn>
                <a:cxn ang="0">
                  <a:pos x="239" y="670"/>
                </a:cxn>
                <a:cxn ang="0">
                  <a:pos x="72" y="670"/>
                </a:cxn>
                <a:cxn ang="0">
                  <a:pos x="68" y="657"/>
                </a:cxn>
                <a:cxn ang="0">
                  <a:pos x="56" y="620"/>
                </a:cxn>
                <a:cxn ang="0">
                  <a:pos x="41" y="559"/>
                </a:cxn>
                <a:cxn ang="0">
                  <a:pos x="26" y="480"/>
                </a:cxn>
                <a:cxn ang="0">
                  <a:pos x="15" y="385"/>
                </a:cxn>
                <a:cxn ang="0">
                  <a:pos x="11" y="276"/>
                </a:cxn>
                <a:cxn ang="0">
                  <a:pos x="20" y="158"/>
                </a:cxn>
                <a:cxn ang="0">
                  <a:pos x="42" y="30"/>
                </a:cxn>
                <a:cxn ang="0">
                  <a:pos x="0" y="0"/>
                </a:cxn>
              </a:cxnLst>
              <a:rect l="txL" t="txT" r="txR" b="txB"/>
              <a:pathLst>
                <a:path w="496" h="917">
                  <a:moveTo>
                    <a:pt x="0" y="0"/>
                  </a:moveTo>
                  <a:lnTo>
                    <a:pt x="0" y="886"/>
                  </a:lnTo>
                  <a:lnTo>
                    <a:pt x="150" y="917"/>
                  </a:lnTo>
                  <a:lnTo>
                    <a:pt x="143" y="797"/>
                  </a:lnTo>
                  <a:lnTo>
                    <a:pt x="496" y="851"/>
                  </a:lnTo>
                  <a:lnTo>
                    <a:pt x="490" y="803"/>
                  </a:lnTo>
                  <a:lnTo>
                    <a:pt x="245" y="773"/>
                  </a:lnTo>
                  <a:lnTo>
                    <a:pt x="239" y="670"/>
                  </a:lnTo>
                  <a:lnTo>
                    <a:pt x="72" y="670"/>
                  </a:lnTo>
                  <a:lnTo>
                    <a:pt x="68" y="657"/>
                  </a:lnTo>
                  <a:lnTo>
                    <a:pt x="56" y="620"/>
                  </a:lnTo>
                  <a:lnTo>
                    <a:pt x="41" y="559"/>
                  </a:lnTo>
                  <a:lnTo>
                    <a:pt x="26" y="480"/>
                  </a:lnTo>
                  <a:lnTo>
                    <a:pt x="15" y="385"/>
                  </a:lnTo>
                  <a:lnTo>
                    <a:pt x="11" y="276"/>
                  </a:lnTo>
                  <a:lnTo>
                    <a:pt x="20" y="158"/>
                  </a:lnTo>
                  <a:lnTo>
                    <a:pt x="42" y="30"/>
                  </a:lnTo>
                  <a:lnTo>
                    <a:pt x="0" y="0"/>
                  </a:lnTo>
                  <a:close/>
                </a:path>
              </a:pathLst>
            </a:custGeom>
            <a:solidFill>
              <a:srgbClr val="808080">
                <a:alpha val="100000"/>
              </a:srgbClr>
            </a:solidFill>
            <a:ln w="9525">
              <a:noFill/>
            </a:ln>
          </p:spPr>
          <p:txBody>
            <a:bodyPr/>
            <a:p>
              <a:endParaRPr lang="zh-CN" altLang="en-US"/>
            </a:p>
          </p:txBody>
        </p:sp>
        <p:sp>
          <p:nvSpPr>
            <p:cNvPr id="99512" name="Freeform 106"/>
            <p:cNvSpPr/>
            <p:nvPr/>
          </p:nvSpPr>
          <p:spPr>
            <a:xfrm>
              <a:off x="6593" y="13487"/>
              <a:ext cx="638" cy="125"/>
            </a:xfrm>
            <a:custGeom>
              <a:avLst/>
              <a:gdLst>
                <a:gd name="txL" fmla="*/ 0 w 638"/>
                <a:gd name="txT" fmla="*/ 0 h 125"/>
                <a:gd name="txR" fmla="*/ 638 w 638"/>
                <a:gd name="txB" fmla="*/ 125 h 125"/>
              </a:gdLst>
              <a:ahLst/>
              <a:cxnLst>
                <a:cxn ang="0">
                  <a:pos x="0" y="125"/>
                </a:cxn>
                <a:cxn ang="0">
                  <a:pos x="4" y="124"/>
                </a:cxn>
                <a:cxn ang="0">
                  <a:pos x="14" y="119"/>
                </a:cxn>
                <a:cxn ang="0">
                  <a:pos x="31" y="114"/>
                </a:cxn>
                <a:cxn ang="0">
                  <a:pos x="53" y="106"/>
                </a:cxn>
                <a:cxn ang="0">
                  <a:pos x="81" y="98"/>
                </a:cxn>
                <a:cxn ang="0">
                  <a:pos x="113" y="89"/>
                </a:cxn>
                <a:cxn ang="0">
                  <a:pos x="151" y="81"/>
                </a:cxn>
                <a:cxn ang="0">
                  <a:pos x="192" y="73"/>
                </a:cxn>
                <a:cxn ang="0">
                  <a:pos x="237" y="65"/>
                </a:cxn>
                <a:cxn ang="0">
                  <a:pos x="286" y="60"/>
                </a:cxn>
                <a:cxn ang="0">
                  <a:pos x="337" y="56"/>
                </a:cxn>
                <a:cxn ang="0">
                  <a:pos x="390" y="55"/>
                </a:cxn>
                <a:cxn ang="0">
                  <a:pos x="446" y="56"/>
                </a:cxn>
                <a:cxn ang="0">
                  <a:pos x="503" y="61"/>
                </a:cxn>
                <a:cxn ang="0">
                  <a:pos x="561" y="70"/>
                </a:cxn>
                <a:cxn ang="0">
                  <a:pos x="620" y="83"/>
                </a:cxn>
                <a:cxn ang="0">
                  <a:pos x="638" y="0"/>
                </a:cxn>
                <a:cxn ang="0">
                  <a:pos x="634" y="0"/>
                </a:cxn>
                <a:cxn ang="0">
                  <a:pos x="620" y="0"/>
                </a:cxn>
                <a:cxn ang="0">
                  <a:pos x="599" y="0"/>
                </a:cxn>
                <a:cxn ang="0">
                  <a:pos x="571" y="1"/>
                </a:cxn>
                <a:cxn ang="0">
                  <a:pos x="536" y="2"/>
                </a:cxn>
                <a:cxn ang="0">
                  <a:pos x="496" y="3"/>
                </a:cxn>
                <a:cxn ang="0">
                  <a:pos x="452" y="6"/>
                </a:cxn>
                <a:cxn ang="0">
                  <a:pos x="405" y="8"/>
                </a:cxn>
                <a:cxn ang="0">
                  <a:pos x="354" y="13"/>
                </a:cxn>
                <a:cxn ang="0">
                  <a:pos x="302" y="17"/>
                </a:cxn>
                <a:cxn ang="0">
                  <a:pos x="249" y="22"/>
                </a:cxn>
                <a:cxn ang="0">
                  <a:pos x="196" y="30"/>
                </a:cxn>
                <a:cxn ang="0">
                  <a:pos x="144" y="37"/>
                </a:cxn>
                <a:cxn ang="0">
                  <a:pos x="93" y="47"/>
                </a:cxn>
                <a:cxn ang="0">
                  <a:pos x="45" y="58"/>
                </a:cxn>
                <a:cxn ang="0">
                  <a:pos x="0" y="71"/>
                </a:cxn>
                <a:cxn ang="0">
                  <a:pos x="0" y="125"/>
                </a:cxn>
              </a:cxnLst>
              <a:rect l="txL" t="txT" r="txR" b="txB"/>
              <a:pathLst>
                <a:path w="638" h="125">
                  <a:moveTo>
                    <a:pt x="0" y="125"/>
                  </a:moveTo>
                  <a:lnTo>
                    <a:pt x="4" y="124"/>
                  </a:lnTo>
                  <a:lnTo>
                    <a:pt x="14" y="119"/>
                  </a:lnTo>
                  <a:lnTo>
                    <a:pt x="31" y="114"/>
                  </a:lnTo>
                  <a:lnTo>
                    <a:pt x="53" y="106"/>
                  </a:lnTo>
                  <a:lnTo>
                    <a:pt x="81" y="98"/>
                  </a:lnTo>
                  <a:lnTo>
                    <a:pt x="113" y="89"/>
                  </a:lnTo>
                  <a:lnTo>
                    <a:pt x="151" y="81"/>
                  </a:lnTo>
                  <a:lnTo>
                    <a:pt x="192" y="73"/>
                  </a:lnTo>
                  <a:lnTo>
                    <a:pt x="237" y="65"/>
                  </a:lnTo>
                  <a:lnTo>
                    <a:pt x="286" y="60"/>
                  </a:lnTo>
                  <a:lnTo>
                    <a:pt x="337" y="56"/>
                  </a:lnTo>
                  <a:lnTo>
                    <a:pt x="390" y="55"/>
                  </a:lnTo>
                  <a:lnTo>
                    <a:pt x="446" y="56"/>
                  </a:lnTo>
                  <a:lnTo>
                    <a:pt x="503" y="61"/>
                  </a:lnTo>
                  <a:lnTo>
                    <a:pt x="561" y="70"/>
                  </a:lnTo>
                  <a:lnTo>
                    <a:pt x="620" y="83"/>
                  </a:lnTo>
                  <a:lnTo>
                    <a:pt x="638" y="0"/>
                  </a:lnTo>
                  <a:lnTo>
                    <a:pt x="634" y="0"/>
                  </a:lnTo>
                  <a:lnTo>
                    <a:pt x="620" y="0"/>
                  </a:lnTo>
                  <a:lnTo>
                    <a:pt x="599" y="0"/>
                  </a:lnTo>
                  <a:lnTo>
                    <a:pt x="571" y="1"/>
                  </a:lnTo>
                  <a:lnTo>
                    <a:pt x="536" y="2"/>
                  </a:lnTo>
                  <a:lnTo>
                    <a:pt x="496" y="3"/>
                  </a:lnTo>
                  <a:lnTo>
                    <a:pt x="452" y="6"/>
                  </a:lnTo>
                  <a:lnTo>
                    <a:pt x="405" y="8"/>
                  </a:lnTo>
                  <a:lnTo>
                    <a:pt x="354" y="13"/>
                  </a:lnTo>
                  <a:lnTo>
                    <a:pt x="302" y="17"/>
                  </a:lnTo>
                  <a:lnTo>
                    <a:pt x="249" y="22"/>
                  </a:lnTo>
                  <a:lnTo>
                    <a:pt x="196" y="30"/>
                  </a:lnTo>
                  <a:lnTo>
                    <a:pt x="144" y="37"/>
                  </a:lnTo>
                  <a:lnTo>
                    <a:pt x="93" y="47"/>
                  </a:lnTo>
                  <a:lnTo>
                    <a:pt x="45" y="58"/>
                  </a:lnTo>
                  <a:lnTo>
                    <a:pt x="0" y="71"/>
                  </a:lnTo>
                  <a:lnTo>
                    <a:pt x="0" y="125"/>
                  </a:lnTo>
                  <a:close/>
                </a:path>
              </a:pathLst>
            </a:custGeom>
            <a:solidFill>
              <a:srgbClr val="808080">
                <a:alpha val="100000"/>
              </a:srgbClr>
            </a:solidFill>
            <a:ln w="9525">
              <a:noFill/>
            </a:ln>
          </p:spPr>
          <p:txBody>
            <a:bodyPr/>
            <a:p>
              <a:endParaRPr lang="zh-CN" altLang="en-US"/>
            </a:p>
          </p:txBody>
        </p:sp>
        <p:sp>
          <p:nvSpPr>
            <p:cNvPr id="99513" name="Freeform 107"/>
            <p:cNvSpPr/>
            <p:nvPr/>
          </p:nvSpPr>
          <p:spPr>
            <a:xfrm>
              <a:off x="6217" y="14634"/>
              <a:ext cx="1075" cy="356"/>
            </a:xfrm>
            <a:custGeom>
              <a:avLst/>
              <a:gdLst>
                <a:gd name="txL" fmla="*/ 0 w 1075"/>
                <a:gd name="txT" fmla="*/ 0 h 356"/>
                <a:gd name="txR" fmla="*/ 1075 w 1075"/>
                <a:gd name="txB" fmla="*/ 356 h 356"/>
              </a:gdLst>
              <a:ahLst/>
              <a:cxnLst>
                <a:cxn ang="0">
                  <a:pos x="454" y="344"/>
                </a:cxn>
                <a:cxn ang="0">
                  <a:pos x="456" y="343"/>
                </a:cxn>
                <a:cxn ang="0">
                  <a:pos x="463" y="341"/>
                </a:cxn>
                <a:cxn ang="0">
                  <a:pos x="472" y="337"/>
                </a:cxn>
                <a:cxn ang="0">
                  <a:pos x="485" y="332"/>
                </a:cxn>
                <a:cxn ang="0">
                  <a:pos x="501" y="325"/>
                </a:cxn>
                <a:cxn ang="0">
                  <a:pos x="518" y="317"/>
                </a:cxn>
                <a:cxn ang="0">
                  <a:pos x="538" y="308"/>
                </a:cxn>
                <a:cxn ang="0">
                  <a:pos x="558" y="298"/>
                </a:cxn>
                <a:cxn ang="0">
                  <a:pos x="580" y="287"/>
                </a:cxn>
                <a:cxn ang="0">
                  <a:pos x="600" y="274"/>
                </a:cxn>
                <a:cxn ang="0">
                  <a:pos x="621" y="262"/>
                </a:cxn>
                <a:cxn ang="0">
                  <a:pos x="640" y="248"/>
                </a:cxn>
                <a:cxn ang="0">
                  <a:pos x="658" y="234"/>
                </a:cxn>
                <a:cxn ang="0">
                  <a:pos x="674" y="219"/>
                </a:cxn>
                <a:cxn ang="0">
                  <a:pos x="688" y="204"/>
                </a:cxn>
                <a:cxn ang="0">
                  <a:pos x="699" y="189"/>
                </a:cxn>
                <a:cxn ang="0">
                  <a:pos x="0" y="18"/>
                </a:cxn>
                <a:cxn ang="0">
                  <a:pos x="54" y="0"/>
                </a:cxn>
                <a:cxn ang="0">
                  <a:pos x="1075" y="251"/>
                </a:cxn>
                <a:cxn ang="0">
                  <a:pos x="1033" y="274"/>
                </a:cxn>
                <a:cxn ang="0">
                  <a:pos x="738" y="199"/>
                </a:cxn>
                <a:cxn ang="0">
                  <a:pos x="737" y="200"/>
                </a:cxn>
                <a:cxn ang="0">
                  <a:pos x="735" y="203"/>
                </a:cxn>
                <a:cxn ang="0">
                  <a:pos x="730" y="207"/>
                </a:cxn>
                <a:cxn ang="0">
                  <a:pos x="724" y="214"/>
                </a:cxn>
                <a:cxn ang="0">
                  <a:pos x="716" y="222"/>
                </a:cxn>
                <a:cxn ang="0">
                  <a:pos x="706" y="231"/>
                </a:cxn>
                <a:cxn ang="0">
                  <a:pos x="694" y="242"/>
                </a:cxn>
                <a:cxn ang="0">
                  <a:pos x="679" y="253"/>
                </a:cxn>
                <a:cxn ang="0">
                  <a:pos x="662" y="265"/>
                </a:cxn>
                <a:cxn ang="0">
                  <a:pos x="643" y="278"/>
                </a:cxn>
                <a:cxn ang="0">
                  <a:pos x="621" y="291"/>
                </a:cxn>
                <a:cxn ang="0">
                  <a:pos x="597" y="303"/>
                </a:cxn>
                <a:cxn ang="0">
                  <a:pos x="570" y="317"/>
                </a:cxn>
                <a:cxn ang="0">
                  <a:pos x="540" y="330"/>
                </a:cxn>
                <a:cxn ang="0">
                  <a:pos x="508" y="343"/>
                </a:cxn>
                <a:cxn ang="0">
                  <a:pos x="472" y="356"/>
                </a:cxn>
                <a:cxn ang="0">
                  <a:pos x="454" y="344"/>
                </a:cxn>
              </a:cxnLst>
              <a:rect l="txL" t="txT" r="txR" b="txB"/>
              <a:pathLst>
                <a:path w="1075" h="356">
                  <a:moveTo>
                    <a:pt x="454" y="344"/>
                  </a:moveTo>
                  <a:lnTo>
                    <a:pt x="456" y="343"/>
                  </a:lnTo>
                  <a:lnTo>
                    <a:pt x="463" y="341"/>
                  </a:lnTo>
                  <a:lnTo>
                    <a:pt x="472" y="337"/>
                  </a:lnTo>
                  <a:lnTo>
                    <a:pt x="485" y="332"/>
                  </a:lnTo>
                  <a:lnTo>
                    <a:pt x="501" y="325"/>
                  </a:lnTo>
                  <a:lnTo>
                    <a:pt x="518" y="317"/>
                  </a:lnTo>
                  <a:lnTo>
                    <a:pt x="538" y="308"/>
                  </a:lnTo>
                  <a:lnTo>
                    <a:pt x="558" y="298"/>
                  </a:lnTo>
                  <a:lnTo>
                    <a:pt x="580" y="287"/>
                  </a:lnTo>
                  <a:lnTo>
                    <a:pt x="600" y="274"/>
                  </a:lnTo>
                  <a:lnTo>
                    <a:pt x="621" y="262"/>
                  </a:lnTo>
                  <a:lnTo>
                    <a:pt x="640" y="248"/>
                  </a:lnTo>
                  <a:lnTo>
                    <a:pt x="658" y="234"/>
                  </a:lnTo>
                  <a:lnTo>
                    <a:pt x="674" y="219"/>
                  </a:lnTo>
                  <a:lnTo>
                    <a:pt x="688" y="204"/>
                  </a:lnTo>
                  <a:lnTo>
                    <a:pt x="699" y="189"/>
                  </a:lnTo>
                  <a:lnTo>
                    <a:pt x="0" y="18"/>
                  </a:lnTo>
                  <a:lnTo>
                    <a:pt x="54" y="0"/>
                  </a:lnTo>
                  <a:lnTo>
                    <a:pt x="1075" y="251"/>
                  </a:lnTo>
                  <a:lnTo>
                    <a:pt x="1033" y="274"/>
                  </a:lnTo>
                  <a:lnTo>
                    <a:pt x="738" y="199"/>
                  </a:lnTo>
                  <a:lnTo>
                    <a:pt x="737" y="200"/>
                  </a:lnTo>
                  <a:lnTo>
                    <a:pt x="735" y="203"/>
                  </a:lnTo>
                  <a:lnTo>
                    <a:pt x="730" y="207"/>
                  </a:lnTo>
                  <a:lnTo>
                    <a:pt x="724" y="214"/>
                  </a:lnTo>
                  <a:lnTo>
                    <a:pt x="716" y="222"/>
                  </a:lnTo>
                  <a:lnTo>
                    <a:pt x="706" y="231"/>
                  </a:lnTo>
                  <a:lnTo>
                    <a:pt x="694" y="242"/>
                  </a:lnTo>
                  <a:lnTo>
                    <a:pt x="679" y="253"/>
                  </a:lnTo>
                  <a:lnTo>
                    <a:pt x="662" y="265"/>
                  </a:lnTo>
                  <a:lnTo>
                    <a:pt x="643" y="278"/>
                  </a:lnTo>
                  <a:lnTo>
                    <a:pt x="621" y="291"/>
                  </a:lnTo>
                  <a:lnTo>
                    <a:pt x="597" y="303"/>
                  </a:lnTo>
                  <a:lnTo>
                    <a:pt x="570" y="317"/>
                  </a:lnTo>
                  <a:lnTo>
                    <a:pt x="540" y="330"/>
                  </a:lnTo>
                  <a:lnTo>
                    <a:pt x="508" y="343"/>
                  </a:lnTo>
                  <a:lnTo>
                    <a:pt x="472" y="356"/>
                  </a:lnTo>
                  <a:lnTo>
                    <a:pt x="454" y="344"/>
                  </a:lnTo>
                  <a:close/>
                </a:path>
              </a:pathLst>
            </a:custGeom>
            <a:solidFill>
              <a:srgbClr val="000000">
                <a:alpha val="100000"/>
              </a:srgbClr>
            </a:solidFill>
            <a:ln w="9525">
              <a:noFill/>
            </a:ln>
          </p:spPr>
          <p:txBody>
            <a:bodyPr/>
            <a:p>
              <a:endParaRPr lang="zh-CN" altLang="en-US"/>
            </a:p>
          </p:txBody>
        </p:sp>
        <p:sp>
          <p:nvSpPr>
            <p:cNvPr id="99514" name="Freeform 108"/>
            <p:cNvSpPr/>
            <p:nvPr/>
          </p:nvSpPr>
          <p:spPr>
            <a:xfrm>
              <a:off x="5997" y="14727"/>
              <a:ext cx="1095" cy="319"/>
            </a:xfrm>
            <a:custGeom>
              <a:avLst/>
              <a:gdLst>
                <a:gd name="txL" fmla="*/ 0 w 1095"/>
                <a:gd name="txT" fmla="*/ 0 h 319"/>
                <a:gd name="txR" fmla="*/ 1095 w 1095"/>
                <a:gd name="txB" fmla="*/ 319 h 319"/>
              </a:gdLst>
              <a:ahLst/>
              <a:cxnLst>
                <a:cxn ang="0">
                  <a:pos x="0" y="0"/>
                </a:cxn>
                <a:cxn ang="0">
                  <a:pos x="1071" y="319"/>
                </a:cxn>
                <a:cxn ang="0">
                  <a:pos x="1095" y="319"/>
                </a:cxn>
                <a:cxn ang="0">
                  <a:pos x="33" y="0"/>
                </a:cxn>
                <a:cxn ang="0">
                  <a:pos x="0" y="0"/>
                </a:cxn>
              </a:cxnLst>
              <a:rect l="txL" t="txT" r="txR" b="txB"/>
              <a:pathLst>
                <a:path w="1095" h="319">
                  <a:moveTo>
                    <a:pt x="0" y="0"/>
                  </a:moveTo>
                  <a:lnTo>
                    <a:pt x="1071" y="319"/>
                  </a:lnTo>
                  <a:lnTo>
                    <a:pt x="1095" y="319"/>
                  </a:lnTo>
                  <a:lnTo>
                    <a:pt x="33" y="0"/>
                  </a:lnTo>
                  <a:lnTo>
                    <a:pt x="0" y="0"/>
                  </a:lnTo>
                  <a:close/>
                </a:path>
              </a:pathLst>
            </a:custGeom>
            <a:solidFill>
              <a:srgbClr val="000000">
                <a:alpha val="100000"/>
              </a:srgbClr>
            </a:solidFill>
            <a:ln w="9525">
              <a:noFill/>
            </a:ln>
          </p:spPr>
          <p:txBody>
            <a:bodyPr/>
            <a:p>
              <a:endParaRPr lang="zh-CN" altLang="en-US"/>
            </a:p>
          </p:txBody>
        </p:sp>
        <p:sp>
          <p:nvSpPr>
            <p:cNvPr id="99515" name="Freeform 109"/>
            <p:cNvSpPr/>
            <p:nvPr/>
          </p:nvSpPr>
          <p:spPr>
            <a:xfrm>
              <a:off x="6181" y="14684"/>
              <a:ext cx="1082" cy="285"/>
            </a:xfrm>
            <a:custGeom>
              <a:avLst/>
              <a:gdLst>
                <a:gd name="txL" fmla="*/ 0 w 1082"/>
                <a:gd name="txT" fmla="*/ 0 h 285"/>
                <a:gd name="txR" fmla="*/ 1082 w 1082"/>
                <a:gd name="txB" fmla="*/ 285 h 285"/>
              </a:gdLst>
              <a:ahLst/>
              <a:cxnLst>
                <a:cxn ang="0">
                  <a:pos x="0" y="1"/>
                </a:cxn>
                <a:cxn ang="0">
                  <a:pos x="1058" y="285"/>
                </a:cxn>
                <a:cxn ang="0">
                  <a:pos x="1082" y="284"/>
                </a:cxn>
                <a:cxn ang="0">
                  <a:pos x="33" y="0"/>
                </a:cxn>
                <a:cxn ang="0">
                  <a:pos x="0" y="1"/>
                </a:cxn>
              </a:cxnLst>
              <a:rect l="txL" t="txT" r="txR" b="txB"/>
              <a:pathLst>
                <a:path w="1082" h="285">
                  <a:moveTo>
                    <a:pt x="0" y="1"/>
                  </a:moveTo>
                  <a:lnTo>
                    <a:pt x="1058" y="285"/>
                  </a:lnTo>
                  <a:lnTo>
                    <a:pt x="1082" y="284"/>
                  </a:lnTo>
                  <a:lnTo>
                    <a:pt x="33" y="0"/>
                  </a:lnTo>
                  <a:lnTo>
                    <a:pt x="0" y="1"/>
                  </a:lnTo>
                  <a:close/>
                </a:path>
              </a:pathLst>
            </a:custGeom>
            <a:solidFill>
              <a:srgbClr val="000000">
                <a:alpha val="100000"/>
              </a:srgbClr>
            </a:solidFill>
            <a:ln w="9525">
              <a:noFill/>
            </a:ln>
          </p:spPr>
          <p:txBody>
            <a:bodyPr/>
            <a:p>
              <a:endParaRPr lang="zh-CN" altLang="en-US"/>
            </a:p>
          </p:txBody>
        </p:sp>
        <p:sp>
          <p:nvSpPr>
            <p:cNvPr id="99516" name="Freeform 110"/>
            <p:cNvSpPr/>
            <p:nvPr/>
          </p:nvSpPr>
          <p:spPr>
            <a:xfrm>
              <a:off x="6093" y="14699"/>
              <a:ext cx="1087" cy="315"/>
            </a:xfrm>
            <a:custGeom>
              <a:avLst/>
              <a:gdLst>
                <a:gd name="txL" fmla="*/ 0 w 1087"/>
                <a:gd name="txT" fmla="*/ 0 h 315"/>
                <a:gd name="txR" fmla="*/ 1087 w 1087"/>
                <a:gd name="txB" fmla="*/ 315 h 315"/>
              </a:gdLst>
              <a:ahLst/>
              <a:cxnLst>
                <a:cxn ang="0">
                  <a:pos x="0" y="0"/>
                </a:cxn>
                <a:cxn ang="0">
                  <a:pos x="1066" y="315"/>
                </a:cxn>
                <a:cxn ang="0">
                  <a:pos x="1087" y="308"/>
                </a:cxn>
                <a:cxn ang="0">
                  <a:pos x="31" y="0"/>
                </a:cxn>
                <a:cxn ang="0">
                  <a:pos x="0" y="0"/>
                </a:cxn>
              </a:cxnLst>
              <a:rect l="txL" t="txT" r="txR" b="txB"/>
              <a:pathLst>
                <a:path w="1087" h="315">
                  <a:moveTo>
                    <a:pt x="0" y="0"/>
                  </a:moveTo>
                  <a:lnTo>
                    <a:pt x="1066" y="315"/>
                  </a:lnTo>
                  <a:lnTo>
                    <a:pt x="1087" y="308"/>
                  </a:lnTo>
                  <a:lnTo>
                    <a:pt x="31" y="0"/>
                  </a:lnTo>
                  <a:lnTo>
                    <a:pt x="0" y="0"/>
                  </a:lnTo>
                  <a:close/>
                </a:path>
              </a:pathLst>
            </a:custGeom>
            <a:solidFill>
              <a:srgbClr val="000000">
                <a:alpha val="100000"/>
              </a:srgbClr>
            </a:solidFill>
            <a:ln w="9525">
              <a:noFill/>
            </a:ln>
          </p:spPr>
          <p:txBody>
            <a:bodyPr/>
            <a:p>
              <a:endParaRPr lang="zh-CN" altLang="en-US"/>
            </a:p>
          </p:txBody>
        </p:sp>
      </p:grpSp>
      <p:grpSp>
        <p:nvGrpSpPr>
          <p:cNvPr id="99351" name="Group 111"/>
          <p:cNvGrpSpPr/>
          <p:nvPr/>
        </p:nvGrpSpPr>
        <p:grpSpPr>
          <a:xfrm>
            <a:off x="1298575" y="4384675"/>
            <a:ext cx="798513" cy="1166813"/>
            <a:chOff x="12762" y="10336"/>
            <a:chExt cx="1027" cy="1700"/>
          </a:xfrm>
        </p:grpSpPr>
        <p:sp>
          <p:nvSpPr>
            <p:cNvPr id="99472" name="Rectangle 112"/>
            <p:cNvSpPr/>
            <p:nvPr/>
          </p:nvSpPr>
          <p:spPr>
            <a:xfrm>
              <a:off x="12824" y="10394"/>
              <a:ext cx="965" cy="1642"/>
            </a:xfrm>
            <a:prstGeom prst="rect">
              <a:avLst/>
            </a:prstGeom>
            <a:solidFill>
              <a:srgbClr val="969696"/>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99473" name="Rectangle 113"/>
            <p:cNvSpPr/>
            <p:nvPr/>
          </p:nvSpPr>
          <p:spPr>
            <a:xfrm>
              <a:off x="12766" y="10336"/>
              <a:ext cx="965" cy="1642"/>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99474" name="Line 114"/>
            <p:cNvSpPr/>
            <p:nvPr/>
          </p:nvSpPr>
          <p:spPr>
            <a:xfrm>
              <a:off x="12766" y="10682"/>
              <a:ext cx="965" cy="2"/>
            </a:xfrm>
            <a:prstGeom prst="line">
              <a:avLst/>
            </a:prstGeom>
            <a:ln w="9525" cap="flat" cmpd="sng">
              <a:solidFill>
                <a:srgbClr val="000000"/>
              </a:solidFill>
              <a:prstDash val="solid"/>
              <a:headEnd type="none" w="med" len="med"/>
              <a:tailEnd type="none" w="med" len="med"/>
            </a:ln>
          </p:spPr>
        </p:sp>
        <p:sp>
          <p:nvSpPr>
            <p:cNvPr id="99475" name="Line 115"/>
            <p:cNvSpPr/>
            <p:nvPr/>
          </p:nvSpPr>
          <p:spPr>
            <a:xfrm>
              <a:off x="12780" y="11042"/>
              <a:ext cx="980" cy="1"/>
            </a:xfrm>
            <a:prstGeom prst="line">
              <a:avLst/>
            </a:prstGeom>
            <a:ln w="9525" cap="flat" cmpd="sng">
              <a:solidFill>
                <a:srgbClr val="000000"/>
              </a:solidFill>
              <a:prstDash val="solid"/>
              <a:headEnd type="none" w="med" len="med"/>
              <a:tailEnd type="none" w="med" len="med"/>
            </a:ln>
          </p:spPr>
        </p:sp>
        <p:sp>
          <p:nvSpPr>
            <p:cNvPr id="99476" name="Line 116"/>
            <p:cNvSpPr/>
            <p:nvPr/>
          </p:nvSpPr>
          <p:spPr>
            <a:xfrm>
              <a:off x="12764" y="11374"/>
              <a:ext cx="980" cy="1"/>
            </a:xfrm>
            <a:prstGeom prst="line">
              <a:avLst/>
            </a:prstGeom>
            <a:ln w="9525" cap="flat" cmpd="sng">
              <a:solidFill>
                <a:srgbClr val="000000"/>
              </a:solidFill>
              <a:prstDash val="solid"/>
              <a:headEnd type="none" w="med" len="med"/>
              <a:tailEnd type="none" w="med" len="med"/>
            </a:ln>
          </p:spPr>
        </p:sp>
        <p:sp>
          <p:nvSpPr>
            <p:cNvPr id="99477" name="Line 117"/>
            <p:cNvSpPr/>
            <p:nvPr/>
          </p:nvSpPr>
          <p:spPr>
            <a:xfrm>
              <a:off x="12762" y="11675"/>
              <a:ext cx="967" cy="2"/>
            </a:xfrm>
            <a:prstGeom prst="line">
              <a:avLst/>
            </a:prstGeom>
            <a:ln w="9525" cap="flat" cmpd="sng">
              <a:solidFill>
                <a:srgbClr val="000000"/>
              </a:solidFill>
              <a:prstDash val="solid"/>
              <a:headEnd type="none" w="med" len="med"/>
              <a:tailEnd type="none" w="med" len="med"/>
            </a:ln>
          </p:spPr>
        </p:sp>
      </p:grpSp>
      <p:sp>
        <p:nvSpPr>
          <p:cNvPr id="99352" name="Text Box 118"/>
          <p:cNvSpPr txBox="1"/>
          <p:nvPr/>
        </p:nvSpPr>
        <p:spPr>
          <a:xfrm>
            <a:off x="1250950" y="3967163"/>
            <a:ext cx="877888" cy="312737"/>
          </a:xfrm>
          <a:prstGeom prst="rect">
            <a:avLst/>
          </a:prstGeom>
          <a:noFill/>
          <a:ln w="9525">
            <a:noFill/>
          </a:ln>
        </p:spPr>
        <p:txBody>
          <a:bodyPr/>
          <a:p>
            <a:pPr algn="l" eaLnBrk="1" hangingPunct="1"/>
            <a:r>
              <a:rPr lang="zh-CN" altLang="en-US" dirty="0">
                <a:solidFill>
                  <a:schemeClr val="tx2"/>
                </a:solidFill>
                <a:latin typeface="Arial" panose="020B0604020202020204" pitchFamily="34" charset="0"/>
              </a:rPr>
              <a:t>主机 </a:t>
            </a:r>
            <a:r>
              <a:rPr lang="en-US" altLang="zh-CN" dirty="0">
                <a:solidFill>
                  <a:schemeClr val="tx2"/>
                </a:solidFill>
                <a:latin typeface="Arial" panose="020B0604020202020204" pitchFamily="34" charset="0"/>
              </a:rPr>
              <a:t>B</a:t>
            </a:r>
            <a:endParaRPr lang="en-US" altLang="zh-CN" dirty="0">
              <a:solidFill>
                <a:schemeClr val="tx2"/>
              </a:solidFill>
              <a:latin typeface="Comic Sans MS" panose="030F0702030302020204" pitchFamily="66" charset="0"/>
            </a:endParaRPr>
          </a:p>
        </p:txBody>
      </p:sp>
      <p:sp>
        <p:nvSpPr>
          <p:cNvPr id="99353" name="Line 119"/>
          <p:cNvSpPr/>
          <p:nvPr/>
        </p:nvSpPr>
        <p:spPr>
          <a:xfrm flipH="1">
            <a:off x="3021013" y="5060950"/>
            <a:ext cx="749300" cy="0"/>
          </a:xfrm>
          <a:prstGeom prst="line">
            <a:avLst/>
          </a:prstGeom>
          <a:ln w="9525" cap="flat" cmpd="sng">
            <a:solidFill>
              <a:srgbClr val="000000"/>
            </a:solidFill>
            <a:prstDash val="solid"/>
            <a:headEnd type="none" w="med" len="med"/>
            <a:tailEnd type="none" w="med" len="med"/>
          </a:ln>
        </p:spPr>
      </p:sp>
      <p:sp>
        <p:nvSpPr>
          <p:cNvPr id="99354" name="Line 120"/>
          <p:cNvSpPr/>
          <p:nvPr/>
        </p:nvSpPr>
        <p:spPr>
          <a:xfrm flipH="1">
            <a:off x="5010150" y="5060950"/>
            <a:ext cx="747713" cy="0"/>
          </a:xfrm>
          <a:prstGeom prst="line">
            <a:avLst/>
          </a:prstGeom>
          <a:ln w="9525" cap="flat" cmpd="sng">
            <a:solidFill>
              <a:srgbClr val="000000"/>
            </a:solidFill>
            <a:prstDash val="solid"/>
            <a:headEnd type="none" w="med" len="med"/>
            <a:tailEnd type="none" w="med" len="med"/>
          </a:ln>
        </p:spPr>
      </p:sp>
      <p:sp>
        <p:nvSpPr>
          <p:cNvPr id="99355" name="Line 121"/>
          <p:cNvSpPr/>
          <p:nvPr/>
        </p:nvSpPr>
        <p:spPr>
          <a:xfrm flipH="1">
            <a:off x="5160963" y="4545013"/>
            <a:ext cx="1135062" cy="1117600"/>
          </a:xfrm>
          <a:prstGeom prst="line">
            <a:avLst/>
          </a:prstGeom>
          <a:ln w="9525" cap="flat" cmpd="sng">
            <a:solidFill>
              <a:srgbClr val="000000"/>
            </a:solidFill>
            <a:prstDash val="solid"/>
            <a:headEnd type="none" w="med" len="med"/>
            <a:tailEnd type="none" w="med" len="med"/>
          </a:ln>
        </p:spPr>
      </p:sp>
      <p:sp>
        <p:nvSpPr>
          <p:cNvPr id="99356" name="Line 122"/>
          <p:cNvSpPr/>
          <p:nvPr/>
        </p:nvSpPr>
        <p:spPr>
          <a:xfrm flipH="1">
            <a:off x="5149850" y="5662613"/>
            <a:ext cx="677863" cy="0"/>
          </a:xfrm>
          <a:prstGeom prst="line">
            <a:avLst/>
          </a:prstGeom>
          <a:ln w="9525" cap="flat" cmpd="sng">
            <a:solidFill>
              <a:srgbClr val="000000"/>
            </a:solidFill>
            <a:prstDash val="solid"/>
            <a:headEnd type="none" w="med" len="med"/>
            <a:tailEnd type="none" w="med" len="med"/>
          </a:ln>
        </p:spPr>
      </p:sp>
      <p:sp>
        <p:nvSpPr>
          <p:cNvPr id="99357" name="Line 123"/>
          <p:cNvSpPr/>
          <p:nvPr/>
        </p:nvSpPr>
        <p:spPr>
          <a:xfrm flipH="1">
            <a:off x="6259513" y="4557713"/>
            <a:ext cx="539750" cy="0"/>
          </a:xfrm>
          <a:prstGeom prst="line">
            <a:avLst/>
          </a:prstGeom>
          <a:ln w="9525" cap="flat" cmpd="sng">
            <a:solidFill>
              <a:srgbClr val="000000"/>
            </a:solidFill>
            <a:prstDash val="solid"/>
            <a:headEnd type="none" w="med" len="med"/>
            <a:tailEnd type="none" w="med" len="med"/>
          </a:ln>
        </p:spPr>
      </p:sp>
      <p:grpSp>
        <p:nvGrpSpPr>
          <p:cNvPr id="99358" name="Group 124"/>
          <p:cNvGrpSpPr/>
          <p:nvPr/>
        </p:nvGrpSpPr>
        <p:grpSpPr>
          <a:xfrm>
            <a:off x="6365875" y="3736975"/>
            <a:ext cx="1203325" cy="1162050"/>
            <a:chOff x="5850" y="13487"/>
            <a:chExt cx="2023" cy="1840"/>
          </a:xfrm>
        </p:grpSpPr>
        <p:sp>
          <p:nvSpPr>
            <p:cNvPr id="99433" name="Freeform 125"/>
            <p:cNvSpPr/>
            <p:nvPr/>
          </p:nvSpPr>
          <p:spPr>
            <a:xfrm>
              <a:off x="5850" y="13632"/>
              <a:ext cx="2023" cy="1695"/>
            </a:xfrm>
            <a:custGeom>
              <a:avLst/>
              <a:gdLst>
                <a:gd name="txL" fmla="*/ 0 w 2023"/>
                <a:gd name="txT" fmla="*/ 0 h 1695"/>
                <a:gd name="txR" fmla="*/ 2023 w 2023"/>
                <a:gd name="txB" fmla="*/ 1695 h 1695"/>
              </a:gdLst>
              <a:ahLst/>
              <a:cxnLst>
                <a:cxn ang="0">
                  <a:pos x="570" y="121"/>
                </a:cxn>
                <a:cxn ang="0">
                  <a:pos x="575" y="120"/>
                </a:cxn>
                <a:cxn ang="0">
                  <a:pos x="586" y="116"/>
                </a:cxn>
                <a:cxn ang="0">
                  <a:pos x="607" y="108"/>
                </a:cxn>
                <a:cxn ang="0">
                  <a:pos x="636" y="101"/>
                </a:cxn>
                <a:cxn ang="0">
                  <a:pos x="672" y="90"/>
                </a:cxn>
                <a:cxn ang="0">
                  <a:pos x="718" y="79"/>
                </a:cxn>
                <a:cxn ang="0">
                  <a:pos x="771" y="67"/>
                </a:cxn>
                <a:cxn ang="0">
                  <a:pos x="834" y="55"/>
                </a:cxn>
                <a:cxn ang="0">
                  <a:pos x="904" y="43"/>
                </a:cxn>
                <a:cxn ang="0">
                  <a:pos x="982" y="33"/>
                </a:cxn>
                <a:cxn ang="0">
                  <a:pos x="1071" y="22"/>
                </a:cxn>
                <a:cxn ang="0">
                  <a:pos x="1166" y="13"/>
                </a:cxn>
                <a:cxn ang="0">
                  <a:pos x="1271" y="7"/>
                </a:cxn>
                <a:cxn ang="0">
                  <a:pos x="1384" y="1"/>
                </a:cxn>
                <a:cxn ang="0">
                  <a:pos x="1506" y="0"/>
                </a:cxn>
                <a:cxn ang="0">
                  <a:pos x="1636" y="1"/>
                </a:cxn>
                <a:cxn ang="0">
                  <a:pos x="1692" y="233"/>
                </a:cxn>
                <a:cxn ang="0">
                  <a:pos x="1713" y="243"/>
                </a:cxn>
                <a:cxn ang="0">
                  <a:pos x="1758" y="274"/>
                </a:cxn>
                <a:cxn ang="0">
                  <a:pos x="1806" y="329"/>
                </a:cxn>
                <a:cxn ang="0">
                  <a:pos x="1836" y="409"/>
                </a:cxn>
                <a:cxn ang="0">
                  <a:pos x="1955" y="948"/>
                </a:cxn>
                <a:cxn ang="0">
                  <a:pos x="2003" y="1171"/>
                </a:cxn>
                <a:cxn ang="0">
                  <a:pos x="2011" y="1188"/>
                </a:cxn>
                <a:cxn ang="0">
                  <a:pos x="2022" y="1231"/>
                </a:cxn>
                <a:cxn ang="0">
                  <a:pos x="2021" y="1297"/>
                </a:cxn>
                <a:cxn ang="0">
                  <a:pos x="1992" y="1380"/>
                </a:cxn>
                <a:cxn ang="0">
                  <a:pos x="0" y="1328"/>
                </a:cxn>
                <a:cxn ang="0">
                  <a:pos x="199" y="1223"/>
                </a:cxn>
                <a:cxn ang="0">
                  <a:pos x="200" y="232"/>
                </a:cxn>
                <a:cxn ang="0">
                  <a:pos x="210" y="226"/>
                </a:cxn>
                <a:cxn ang="0">
                  <a:pos x="230" y="214"/>
                </a:cxn>
                <a:cxn ang="0">
                  <a:pos x="259" y="201"/>
                </a:cxn>
                <a:cxn ang="0">
                  <a:pos x="297" y="189"/>
                </a:cxn>
                <a:cxn ang="0">
                  <a:pos x="344" y="183"/>
                </a:cxn>
                <a:cxn ang="0">
                  <a:pos x="399" y="181"/>
                </a:cxn>
                <a:cxn ang="0">
                  <a:pos x="464" y="191"/>
                </a:cxn>
                <a:cxn ang="0">
                  <a:pos x="548" y="225"/>
                </a:cxn>
              </a:cxnLst>
              <a:rect l="txL" t="txT" r="txR" b="txB"/>
              <a:pathLst>
                <a:path w="2023" h="1695">
                  <a:moveTo>
                    <a:pt x="548" y="225"/>
                  </a:moveTo>
                  <a:lnTo>
                    <a:pt x="570" y="121"/>
                  </a:lnTo>
                  <a:lnTo>
                    <a:pt x="571" y="121"/>
                  </a:lnTo>
                  <a:lnTo>
                    <a:pt x="575" y="120"/>
                  </a:lnTo>
                  <a:lnTo>
                    <a:pt x="580" y="118"/>
                  </a:lnTo>
                  <a:lnTo>
                    <a:pt x="586" y="116"/>
                  </a:lnTo>
                  <a:lnTo>
                    <a:pt x="596" y="112"/>
                  </a:lnTo>
                  <a:lnTo>
                    <a:pt x="607" y="108"/>
                  </a:lnTo>
                  <a:lnTo>
                    <a:pt x="620" y="105"/>
                  </a:lnTo>
                  <a:lnTo>
                    <a:pt x="636" y="101"/>
                  </a:lnTo>
                  <a:lnTo>
                    <a:pt x="653" y="95"/>
                  </a:lnTo>
                  <a:lnTo>
                    <a:pt x="672" y="90"/>
                  </a:lnTo>
                  <a:lnTo>
                    <a:pt x="694" y="84"/>
                  </a:lnTo>
                  <a:lnTo>
                    <a:pt x="718" y="79"/>
                  </a:lnTo>
                  <a:lnTo>
                    <a:pt x="743" y="74"/>
                  </a:lnTo>
                  <a:lnTo>
                    <a:pt x="771" y="67"/>
                  </a:lnTo>
                  <a:lnTo>
                    <a:pt x="802" y="61"/>
                  </a:lnTo>
                  <a:lnTo>
                    <a:pt x="834" y="55"/>
                  </a:lnTo>
                  <a:lnTo>
                    <a:pt x="867" y="49"/>
                  </a:lnTo>
                  <a:lnTo>
                    <a:pt x="904" y="43"/>
                  </a:lnTo>
                  <a:lnTo>
                    <a:pt x="943" y="38"/>
                  </a:lnTo>
                  <a:lnTo>
                    <a:pt x="982" y="33"/>
                  </a:lnTo>
                  <a:lnTo>
                    <a:pt x="1025" y="27"/>
                  </a:lnTo>
                  <a:lnTo>
                    <a:pt x="1071" y="22"/>
                  </a:lnTo>
                  <a:lnTo>
                    <a:pt x="1117" y="17"/>
                  </a:lnTo>
                  <a:lnTo>
                    <a:pt x="1166" y="13"/>
                  </a:lnTo>
                  <a:lnTo>
                    <a:pt x="1218" y="10"/>
                  </a:lnTo>
                  <a:lnTo>
                    <a:pt x="1271" y="7"/>
                  </a:lnTo>
                  <a:lnTo>
                    <a:pt x="1327" y="3"/>
                  </a:lnTo>
                  <a:lnTo>
                    <a:pt x="1384" y="1"/>
                  </a:lnTo>
                  <a:lnTo>
                    <a:pt x="1444" y="0"/>
                  </a:lnTo>
                  <a:lnTo>
                    <a:pt x="1506" y="0"/>
                  </a:lnTo>
                  <a:lnTo>
                    <a:pt x="1570" y="0"/>
                  </a:lnTo>
                  <a:lnTo>
                    <a:pt x="1636" y="1"/>
                  </a:lnTo>
                  <a:lnTo>
                    <a:pt x="1709" y="41"/>
                  </a:lnTo>
                  <a:lnTo>
                    <a:pt x="1692" y="233"/>
                  </a:lnTo>
                  <a:lnTo>
                    <a:pt x="1698" y="235"/>
                  </a:lnTo>
                  <a:lnTo>
                    <a:pt x="1713" y="243"/>
                  </a:lnTo>
                  <a:lnTo>
                    <a:pt x="1733" y="256"/>
                  </a:lnTo>
                  <a:lnTo>
                    <a:pt x="1758" y="274"/>
                  </a:lnTo>
                  <a:lnTo>
                    <a:pt x="1784" y="299"/>
                  </a:lnTo>
                  <a:lnTo>
                    <a:pt x="1806" y="329"/>
                  </a:lnTo>
                  <a:lnTo>
                    <a:pt x="1825" y="366"/>
                  </a:lnTo>
                  <a:lnTo>
                    <a:pt x="1836" y="409"/>
                  </a:lnTo>
                  <a:lnTo>
                    <a:pt x="1999" y="557"/>
                  </a:lnTo>
                  <a:lnTo>
                    <a:pt x="1955" y="948"/>
                  </a:lnTo>
                  <a:lnTo>
                    <a:pt x="1692" y="1080"/>
                  </a:lnTo>
                  <a:lnTo>
                    <a:pt x="2003" y="1171"/>
                  </a:lnTo>
                  <a:lnTo>
                    <a:pt x="2006" y="1176"/>
                  </a:lnTo>
                  <a:lnTo>
                    <a:pt x="2011" y="1188"/>
                  </a:lnTo>
                  <a:lnTo>
                    <a:pt x="2016" y="1206"/>
                  </a:lnTo>
                  <a:lnTo>
                    <a:pt x="2022" y="1231"/>
                  </a:lnTo>
                  <a:lnTo>
                    <a:pt x="2023" y="1261"/>
                  </a:lnTo>
                  <a:lnTo>
                    <a:pt x="2021" y="1297"/>
                  </a:lnTo>
                  <a:lnTo>
                    <a:pt x="2010" y="1337"/>
                  </a:lnTo>
                  <a:lnTo>
                    <a:pt x="1992" y="1380"/>
                  </a:lnTo>
                  <a:lnTo>
                    <a:pt x="1171" y="1695"/>
                  </a:lnTo>
                  <a:lnTo>
                    <a:pt x="0" y="1328"/>
                  </a:lnTo>
                  <a:lnTo>
                    <a:pt x="20" y="1285"/>
                  </a:lnTo>
                  <a:lnTo>
                    <a:pt x="199" y="1223"/>
                  </a:lnTo>
                  <a:lnTo>
                    <a:pt x="199" y="233"/>
                  </a:lnTo>
                  <a:lnTo>
                    <a:pt x="200" y="232"/>
                  </a:lnTo>
                  <a:lnTo>
                    <a:pt x="204" y="229"/>
                  </a:lnTo>
                  <a:lnTo>
                    <a:pt x="210" y="226"/>
                  </a:lnTo>
                  <a:lnTo>
                    <a:pt x="218" y="220"/>
                  </a:lnTo>
                  <a:lnTo>
                    <a:pt x="230" y="214"/>
                  </a:lnTo>
                  <a:lnTo>
                    <a:pt x="243" y="207"/>
                  </a:lnTo>
                  <a:lnTo>
                    <a:pt x="259" y="201"/>
                  </a:lnTo>
                  <a:lnTo>
                    <a:pt x="277" y="194"/>
                  </a:lnTo>
                  <a:lnTo>
                    <a:pt x="297" y="189"/>
                  </a:lnTo>
                  <a:lnTo>
                    <a:pt x="320" y="185"/>
                  </a:lnTo>
                  <a:lnTo>
                    <a:pt x="344" y="183"/>
                  </a:lnTo>
                  <a:lnTo>
                    <a:pt x="370" y="180"/>
                  </a:lnTo>
                  <a:lnTo>
                    <a:pt x="399" y="181"/>
                  </a:lnTo>
                  <a:lnTo>
                    <a:pt x="430" y="185"/>
                  </a:lnTo>
                  <a:lnTo>
                    <a:pt x="464" y="191"/>
                  </a:lnTo>
                  <a:lnTo>
                    <a:pt x="498" y="201"/>
                  </a:lnTo>
                  <a:lnTo>
                    <a:pt x="548" y="225"/>
                  </a:lnTo>
                  <a:close/>
                </a:path>
              </a:pathLst>
            </a:custGeom>
            <a:solidFill>
              <a:srgbClr val="969696">
                <a:alpha val="100000"/>
              </a:srgbClr>
            </a:solidFill>
            <a:ln w="9525">
              <a:noFill/>
            </a:ln>
          </p:spPr>
          <p:txBody>
            <a:bodyPr/>
            <a:p>
              <a:endParaRPr lang="zh-CN" altLang="en-US"/>
            </a:p>
          </p:txBody>
        </p:sp>
        <p:sp>
          <p:nvSpPr>
            <p:cNvPr id="99434" name="Freeform 126"/>
            <p:cNvSpPr/>
            <p:nvPr/>
          </p:nvSpPr>
          <p:spPr>
            <a:xfrm>
              <a:off x="6551" y="13597"/>
              <a:ext cx="650" cy="735"/>
            </a:xfrm>
            <a:custGeom>
              <a:avLst/>
              <a:gdLst>
                <a:gd name="txL" fmla="*/ 0 w 650"/>
                <a:gd name="txT" fmla="*/ 0 h 735"/>
                <a:gd name="txR" fmla="*/ 650 w 650"/>
                <a:gd name="txB" fmla="*/ 735 h 735"/>
              </a:gdLst>
              <a:ahLst/>
              <a:cxnLst>
                <a:cxn ang="0">
                  <a:pos x="645" y="27"/>
                </a:cxn>
                <a:cxn ang="0">
                  <a:pos x="642" y="26"/>
                </a:cxn>
                <a:cxn ang="0">
                  <a:pos x="631" y="23"/>
                </a:cxn>
                <a:cxn ang="0">
                  <a:pos x="615" y="19"/>
                </a:cxn>
                <a:cxn ang="0">
                  <a:pos x="592" y="15"/>
                </a:cxn>
                <a:cxn ang="0">
                  <a:pos x="565" y="10"/>
                </a:cxn>
                <a:cxn ang="0">
                  <a:pos x="533" y="6"/>
                </a:cxn>
                <a:cxn ang="0">
                  <a:pos x="496" y="3"/>
                </a:cxn>
                <a:cxn ang="0">
                  <a:pos x="456" y="1"/>
                </a:cxn>
                <a:cxn ang="0">
                  <a:pos x="411" y="0"/>
                </a:cxn>
                <a:cxn ang="0">
                  <a:pos x="364" y="2"/>
                </a:cxn>
                <a:cxn ang="0">
                  <a:pos x="315" y="6"/>
                </a:cxn>
                <a:cxn ang="0">
                  <a:pos x="262" y="15"/>
                </a:cxn>
                <a:cxn ang="0">
                  <a:pos x="209" y="26"/>
                </a:cxn>
                <a:cxn ang="0">
                  <a:pos x="154" y="42"/>
                </a:cxn>
                <a:cxn ang="0">
                  <a:pos x="98" y="61"/>
                </a:cxn>
                <a:cxn ang="0">
                  <a:pos x="42" y="87"/>
                </a:cxn>
                <a:cxn ang="0">
                  <a:pos x="38" y="101"/>
                </a:cxn>
                <a:cxn ang="0">
                  <a:pos x="28" y="141"/>
                </a:cxn>
                <a:cxn ang="0">
                  <a:pos x="17" y="203"/>
                </a:cxn>
                <a:cxn ang="0">
                  <a:pos x="6" y="283"/>
                </a:cxn>
                <a:cxn ang="0">
                  <a:pos x="0" y="378"/>
                </a:cxn>
                <a:cxn ang="0">
                  <a:pos x="5" y="484"/>
                </a:cxn>
                <a:cxn ang="0">
                  <a:pos x="21" y="599"/>
                </a:cxn>
                <a:cxn ang="0">
                  <a:pos x="54" y="716"/>
                </a:cxn>
                <a:cxn ang="0">
                  <a:pos x="58" y="716"/>
                </a:cxn>
                <a:cxn ang="0">
                  <a:pos x="66" y="715"/>
                </a:cxn>
                <a:cxn ang="0">
                  <a:pos x="80" y="713"/>
                </a:cxn>
                <a:cxn ang="0">
                  <a:pos x="99" y="712"/>
                </a:cxn>
                <a:cxn ang="0">
                  <a:pos x="124" y="710"/>
                </a:cxn>
                <a:cxn ang="0">
                  <a:pos x="153" y="708"/>
                </a:cxn>
                <a:cxn ang="0">
                  <a:pos x="188" y="707"/>
                </a:cxn>
                <a:cxn ang="0">
                  <a:pos x="225" y="706"/>
                </a:cxn>
                <a:cxn ang="0">
                  <a:pos x="267" y="705"/>
                </a:cxn>
                <a:cxn ang="0">
                  <a:pos x="313" y="706"/>
                </a:cxn>
                <a:cxn ang="0">
                  <a:pos x="362" y="707"/>
                </a:cxn>
                <a:cxn ang="0">
                  <a:pos x="415" y="709"/>
                </a:cxn>
                <a:cxn ang="0">
                  <a:pos x="470" y="713"/>
                </a:cxn>
                <a:cxn ang="0">
                  <a:pos x="528" y="719"/>
                </a:cxn>
                <a:cxn ang="0">
                  <a:pos x="588" y="726"/>
                </a:cxn>
                <a:cxn ang="0">
                  <a:pos x="650" y="735"/>
                </a:cxn>
                <a:cxn ang="0">
                  <a:pos x="647" y="713"/>
                </a:cxn>
                <a:cxn ang="0">
                  <a:pos x="641" y="655"/>
                </a:cxn>
                <a:cxn ang="0">
                  <a:pos x="631" y="568"/>
                </a:cxn>
                <a:cxn ang="0">
                  <a:pos x="623" y="462"/>
                </a:cxn>
                <a:cxn ang="0">
                  <a:pos x="618" y="345"/>
                </a:cxn>
                <a:cxn ang="0">
                  <a:pos x="618" y="229"/>
                </a:cxn>
                <a:cxn ang="0">
                  <a:pos x="627" y="119"/>
                </a:cxn>
                <a:cxn ang="0">
                  <a:pos x="645" y="27"/>
                </a:cxn>
              </a:cxnLst>
              <a:rect l="txL" t="txT" r="txR" b="txB"/>
              <a:pathLst>
                <a:path w="650" h="735">
                  <a:moveTo>
                    <a:pt x="645" y="27"/>
                  </a:moveTo>
                  <a:lnTo>
                    <a:pt x="642" y="26"/>
                  </a:lnTo>
                  <a:lnTo>
                    <a:pt x="631" y="23"/>
                  </a:lnTo>
                  <a:lnTo>
                    <a:pt x="615" y="19"/>
                  </a:lnTo>
                  <a:lnTo>
                    <a:pt x="592" y="15"/>
                  </a:lnTo>
                  <a:lnTo>
                    <a:pt x="565" y="10"/>
                  </a:lnTo>
                  <a:lnTo>
                    <a:pt x="533" y="6"/>
                  </a:lnTo>
                  <a:lnTo>
                    <a:pt x="496" y="3"/>
                  </a:lnTo>
                  <a:lnTo>
                    <a:pt x="456" y="1"/>
                  </a:lnTo>
                  <a:lnTo>
                    <a:pt x="411" y="0"/>
                  </a:lnTo>
                  <a:lnTo>
                    <a:pt x="364" y="2"/>
                  </a:lnTo>
                  <a:lnTo>
                    <a:pt x="315" y="6"/>
                  </a:lnTo>
                  <a:lnTo>
                    <a:pt x="262" y="15"/>
                  </a:lnTo>
                  <a:lnTo>
                    <a:pt x="209" y="26"/>
                  </a:lnTo>
                  <a:lnTo>
                    <a:pt x="154" y="42"/>
                  </a:lnTo>
                  <a:lnTo>
                    <a:pt x="98" y="61"/>
                  </a:lnTo>
                  <a:lnTo>
                    <a:pt x="42" y="87"/>
                  </a:lnTo>
                  <a:lnTo>
                    <a:pt x="38" y="101"/>
                  </a:lnTo>
                  <a:lnTo>
                    <a:pt x="28" y="141"/>
                  </a:lnTo>
                  <a:lnTo>
                    <a:pt x="17" y="203"/>
                  </a:lnTo>
                  <a:lnTo>
                    <a:pt x="6" y="283"/>
                  </a:lnTo>
                  <a:lnTo>
                    <a:pt x="0" y="378"/>
                  </a:lnTo>
                  <a:lnTo>
                    <a:pt x="5" y="484"/>
                  </a:lnTo>
                  <a:lnTo>
                    <a:pt x="21" y="599"/>
                  </a:lnTo>
                  <a:lnTo>
                    <a:pt x="54" y="716"/>
                  </a:lnTo>
                  <a:lnTo>
                    <a:pt x="58" y="716"/>
                  </a:lnTo>
                  <a:lnTo>
                    <a:pt x="66" y="715"/>
                  </a:lnTo>
                  <a:lnTo>
                    <a:pt x="80" y="713"/>
                  </a:lnTo>
                  <a:lnTo>
                    <a:pt x="99" y="712"/>
                  </a:lnTo>
                  <a:lnTo>
                    <a:pt x="124" y="710"/>
                  </a:lnTo>
                  <a:lnTo>
                    <a:pt x="153" y="708"/>
                  </a:lnTo>
                  <a:lnTo>
                    <a:pt x="188" y="707"/>
                  </a:lnTo>
                  <a:lnTo>
                    <a:pt x="225" y="706"/>
                  </a:lnTo>
                  <a:lnTo>
                    <a:pt x="267" y="705"/>
                  </a:lnTo>
                  <a:lnTo>
                    <a:pt x="313" y="706"/>
                  </a:lnTo>
                  <a:lnTo>
                    <a:pt x="362" y="707"/>
                  </a:lnTo>
                  <a:lnTo>
                    <a:pt x="415" y="709"/>
                  </a:lnTo>
                  <a:lnTo>
                    <a:pt x="470" y="713"/>
                  </a:lnTo>
                  <a:lnTo>
                    <a:pt x="528" y="719"/>
                  </a:lnTo>
                  <a:lnTo>
                    <a:pt x="588" y="726"/>
                  </a:lnTo>
                  <a:lnTo>
                    <a:pt x="650" y="735"/>
                  </a:lnTo>
                  <a:lnTo>
                    <a:pt x="647" y="713"/>
                  </a:lnTo>
                  <a:lnTo>
                    <a:pt x="641" y="655"/>
                  </a:lnTo>
                  <a:lnTo>
                    <a:pt x="631" y="568"/>
                  </a:lnTo>
                  <a:lnTo>
                    <a:pt x="623" y="462"/>
                  </a:lnTo>
                  <a:lnTo>
                    <a:pt x="618" y="345"/>
                  </a:lnTo>
                  <a:lnTo>
                    <a:pt x="618" y="229"/>
                  </a:lnTo>
                  <a:lnTo>
                    <a:pt x="627" y="119"/>
                  </a:lnTo>
                  <a:lnTo>
                    <a:pt x="645" y="27"/>
                  </a:lnTo>
                  <a:close/>
                </a:path>
              </a:pathLst>
            </a:custGeom>
            <a:solidFill>
              <a:srgbClr val="808080">
                <a:alpha val="100000"/>
              </a:srgbClr>
            </a:solidFill>
            <a:ln w="9525">
              <a:noFill/>
            </a:ln>
          </p:spPr>
          <p:txBody>
            <a:bodyPr/>
            <a:p>
              <a:endParaRPr lang="zh-CN" altLang="en-US"/>
            </a:p>
          </p:txBody>
        </p:sp>
        <p:sp>
          <p:nvSpPr>
            <p:cNvPr id="99435" name="Freeform 127"/>
            <p:cNvSpPr/>
            <p:nvPr/>
          </p:nvSpPr>
          <p:spPr>
            <a:xfrm>
              <a:off x="6623" y="13797"/>
              <a:ext cx="1071" cy="731"/>
            </a:xfrm>
            <a:custGeom>
              <a:avLst/>
              <a:gdLst>
                <a:gd name="txL" fmla="*/ 0 w 1071"/>
                <a:gd name="txT" fmla="*/ 0 h 731"/>
                <a:gd name="txR" fmla="*/ 1071 w 1071"/>
                <a:gd name="txB" fmla="*/ 731 h 731"/>
              </a:gdLst>
              <a:ahLst/>
              <a:cxnLst>
                <a:cxn ang="0">
                  <a:pos x="6" y="552"/>
                </a:cxn>
                <a:cxn ang="0">
                  <a:pos x="0" y="642"/>
                </a:cxn>
                <a:cxn ang="0">
                  <a:pos x="698" y="731"/>
                </a:cxn>
                <a:cxn ang="0">
                  <a:pos x="703" y="729"/>
                </a:cxn>
                <a:cxn ang="0">
                  <a:pos x="717" y="722"/>
                </a:cxn>
                <a:cxn ang="0">
                  <a:pos x="740" y="710"/>
                </a:cxn>
                <a:cxn ang="0">
                  <a:pos x="768" y="694"/>
                </a:cxn>
                <a:cxn ang="0">
                  <a:pos x="801" y="672"/>
                </a:cxn>
                <a:cxn ang="0">
                  <a:pos x="838" y="645"/>
                </a:cxn>
                <a:cxn ang="0">
                  <a:pos x="876" y="614"/>
                </a:cxn>
                <a:cxn ang="0">
                  <a:pos x="915" y="577"/>
                </a:cxn>
                <a:cxn ang="0">
                  <a:pos x="953" y="536"/>
                </a:cxn>
                <a:cxn ang="0">
                  <a:pos x="988" y="491"/>
                </a:cxn>
                <a:cxn ang="0">
                  <a:pos x="1018" y="439"/>
                </a:cxn>
                <a:cxn ang="0">
                  <a:pos x="1043" y="383"/>
                </a:cxn>
                <a:cxn ang="0">
                  <a:pos x="1061" y="322"/>
                </a:cxn>
                <a:cxn ang="0">
                  <a:pos x="1071" y="255"/>
                </a:cxn>
                <a:cxn ang="0">
                  <a:pos x="1070" y="185"/>
                </a:cxn>
                <a:cxn ang="0">
                  <a:pos x="1057" y="108"/>
                </a:cxn>
                <a:cxn ang="0">
                  <a:pos x="1055" y="104"/>
                </a:cxn>
                <a:cxn ang="0">
                  <a:pos x="1049" y="92"/>
                </a:cxn>
                <a:cxn ang="0">
                  <a:pos x="1037" y="76"/>
                </a:cxn>
                <a:cxn ang="0">
                  <a:pos x="1022" y="57"/>
                </a:cxn>
                <a:cxn ang="0">
                  <a:pos x="1002" y="37"/>
                </a:cxn>
                <a:cxn ang="0">
                  <a:pos x="979" y="20"/>
                </a:cxn>
                <a:cxn ang="0">
                  <a:pos x="951" y="7"/>
                </a:cxn>
                <a:cxn ang="0">
                  <a:pos x="919" y="0"/>
                </a:cxn>
                <a:cxn ang="0">
                  <a:pos x="924" y="12"/>
                </a:cxn>
                <a:cxn ang="0">
                  <a:pos x="934" y="44"/>
                </a:cxn>
                <a:cxn ang="0">
                  <a:pos x="947" y="94"/>
                </a:cxn>
                <a:cxn ang="0">
                  <a:pos x="958" y="159"/>
                </a:cxn>
                <a:cxn ang="0">
                  <a:pos x="961" y="238"/>
                </a:cxn>
                <a:cxn ang="0">
                  <a:pos x="953" y="324"/>
                </a:cxn>
                <a:cxn ang="0">
                  <a:pos x="928" y="418"/>
                </a:cxn>
                <a:cxn ang="0">
                  <a:pos x="884" y="516"/>
                </a:cxn>
                <a:cxn ang="0">
                  <a:pos x="883" y="518"/>
                </a:cxn>
                <a:cxn ang="0">
                  <a:pos x="879" y="521"/>
                </a:cxn>
                <a:cxn ang="0">
                  <a:pos x="872" y="526"/>
                </a:cxn>
                <a:cxn ang="0">
                  <a:pos x="862" y="534"/>
                </a:cxn>
                <a:cxn ang="0">
                  <a:pos x="851" y="541"/>
                </a:cxn>
                <a:cxn ang="0">
                  <a:pos x="837" y="550"/>
                </a:cxn>
                <a:cxn ang="0">
                  <a:pos x="819" y="559"/>
                </a:cxn>
                <a:cxn ang="0">
                  <a:pos x="800" y="567"/>
                </a:cxn>
                <a:cxn ang="0">
                  <a:pos x="778" y="575"/>
                </a:cxn>
                <a:cxn ang="0">
                  <a:pos x="754" y="582"/>
                </a:cxn>
                <a:cxn ang="0">
                  <a:pos x="727" y="588"/>
                </a:cxn>
                <a:cxn ang="0">
                  <a:pos x="697" y="592"/>
                </a:cxn>
                <a:cxn ang="0">
                  <a:pos x="666" y="593"/>
                </a:cxn>
                <a:cxn ang="0">
                  <a:pos x="631" y="592"/>
                </a:cxn>
                <a:cxn ang="0">
                  <a:pos x="593" y="589"/>
                </a:cxn>
                <a:cxn ang="0">
                  <a:pos x="555" y="581"/>
                </a:cxn>
                <a:cxn ang="0">
                  <a:pos x="555" y="677"/>
                </a:cxn>
                <a:cxn ang="0">
                  <a:pos x="24" y="623"/>
                </a:cxn>
                <a:cxn ang="0">
                  <a:pos x="6" y="552"/>
                </a:cxn>
              </a:cxnLst>
              <a:rect l="txL" t="txT" r="txR" b="txB"/>
              <a:pathLst>
                <a:path w="1071" h="731">
                  <a:moveTo>
                    <a:pt x="6" y="552"/>
                  </a:moveTo>
                  <a:lnTo>
                    <a:pt x="0" y="642"/>
                  </a:lnTo>
                  <a:lnTo>
                    <a:pt x="698" y="731"/>
                  </a:lnTo>
                  <a:lnTo>
                    <a:pt x="703" y="729"/>
                  </a:lnTo>
                  <a:lnTo>
                    <a:pt x="717" y="722"/>
                  </a:lnTo>
                  <a:lnTo>
                    <a:pt x="740" y="710"/>
                  </a:lnTo>
                  <a:lnTo>
                    <a:pt x="768" y="694"/>
                  </a:lnTo>
                  <a:lnTo>
                    <a:pt x="801" y="672"/>
                  </a:lnTo>
                  <a:lnTo>
                    <a:pt x="838" y="645"/>
                  </a:lnTo>
                  <a:lnTo>
                    <a:pt x="876" y="614"/>
                  </a:lnTo>
                  <a:lnTo>
                    <a:pt x="915" y="577"/>
                  </a:lnTo>
                  <a:lnTo>
                    <a:pt x="953" y="536"/>
                  </a:lnTo>
                  <a:lnTo>
                    <a:pt x="988" y="491"/>
                  </a:lnTo>
                  <a:lnTo>
                    <a:pt x="1018" y="439"/>
                  </a:lnTo>
                  <a:lnTo>
                    <a:pt x="1043" y="383"/>
                  </a:lnTo>
                  <a:lnTo>
                    <a:pt x="1061" y="322"/>
                  </a:lnTo>
                  <a:lnTo>
                    <a:pt x="1071" y="255"/>
                  </a:lnTo>
                  <a:lnTo>
                    <a:pt x="1070" y="185"/>
                  </a:lnTo>
                  <a:lnTo>
                    <a:pt x="1057" y="108"/>
                  </a:lnTo>
                  <a:lnTo>
                    <a:pt x="1055" y="104"/>
                  </a:lnTo>
                  <a:lnTo>
                    <a:pt x="1049" y="92"/>
                  </a:lnTo>
                  <a:lnTo>
                    <a:pt x="1037" y="76"/>
                  </a:lnTo>
                  <a:lnTo>
                    <a:pt x="1022" y="57"/>
                  </a:lnTo>
                  <a:lnTo>
                    <a:pt x="1002" y="37"/>
                  </a:lnTo>
                  <a:lnTo>
                    <a:pt x="979" y="20"/>
                  </a:lnTo>
                  <a:lnTo>
                    <a:pt x="951" y="7"/>
                  </a:lnTo>
                  <a:lnTo>
                    <a:pt x="919" y="0"/>
                  </a:lnTo>
                  <a:lnTo>
                    <a:pt x="924" y="12"/>
                  </a:lnTo>
                  <a:lnTo>
                    <a:pt x="934" y="44"/>
                  </a:lnTo>
                  <a:lnTo>
                    <a:pt x="947" y="94"/>
                  </a:lnTo>
                  <a:lnTo>
                    <a:pt x="958" y="159"/>
                  </a:lnTo>
                  <a:lnTo>
                    <a:pt x="961" y="238"/>
                  </a:lnTo>
                  <a:lnTo>
                    <a:pt x="953" y="324"/>
                  </a:lnTo>
                  <a:lnTo>
                    <a:pt x="928" y="418"/>
                  </a:lnTo>
                  <a:lnTo>
                    <a:pt x="884" y="516"/>
                  </a:lnTo>
                  <a:lnTo>
                    <a:pt x="883" y="518"/>
                  </a:lnTo>
                  <a:lnTo>
                    <a:pt x="879" y="521"/>
                  </a:lnTo>
                  <a:lnTo>
                    <a:pt x="872" y="526"/>
                  </a:lnTo>
                  <a:lnTo>
                    <a:pt x="862" y="534"/>
                  </a:lnTo>
                  <a:lnTo>
                    <a:pt x="851" y="541"/>
                  </a:lnTo>
                  <a:lnTo>
                    <a:pt x="837" y="550"/>
                  </a:lnTo>
                  <a:lnTo>
                    <a:pt x="819" y="559"/>
                  </a:lnTo>
                  <a:lnTo>
                    <a:pt x="800" y="567"/>
                  </a:lnTo>
                  <a:lnTo>
                    <a:pt x="778" y="575"/>
                  </a:lnTo>
                  <a:lnTo>
                    <a:pt x="754" y="582"/>
                  </a:lnTo>
                  <a:lnTo>
                    <a:pt x="727" y="588"/>
                  </a:lnTo>
                  <a:lnTo>
                    <a:pt x="697" y="592"/>
                  </a:lnTo>
                  <a:lnTo>
                    <a:pt x="666" y="593"/>
                  </a:lnTo>
                  <a:lnTo>
                    <a:pt x="631" y="592"/>
                  </a:lnTo>
                  <a:lnTo>
                    <a:pt x="593" y="589"/>
                  </a:lnTo>
                  <a:lnTo>
                    <a:pt x="555" y="581"/>
                  </a:lnTo>
                  <a:lnTo>
                    <a:pt x="555" y="677"/>
                  </a:lnTo>
                  <a:lnTo>
                    <a:pt x="24" y="623"/>
                  </a:lnTo>
                  <a:lnTo>
                    <a:pt x="6" y="552"/>
                  </a:lnTo>
                  <a:close/>
                </a:path>
              </a:pathLst>
            </a:custGeom>
            <a:solidFill>
              <a:srgbClr val="FFFFFF">
                <a:alpha val="100000"/>
              </a:srgbClr>
            </a:solidFill>
            <a:ln w="9525">
              <a:noFill/>
            </a:ln>
          </p:spPr>
          <p:txBody>
            <a:bodyPr/>
            <a:p>
              <a:endParaRPr lang="zh-CN" altLang="en-US"/>
            </a:p>
          </p:txBody>
        </p:sp>
        <p:sp>
          <p:nvSpPr>
            <p:cNvPr id="99436" name="Freeform 128"/>
            <p:cNvSpPr/>
            <p:nvPr/>
          </p:nvSpPr>
          <p:spPr>
            <a:xfrm>
              <a:off x="6486" y="14516"/>
              <a:ext cx="787" cy="253"/>
            </a:xfrm>
            <a:custGeom>
              <a:avLst/>
              <a:gdLst>
                <a:gd name="txL" fmla="*/ 0 w 787"/>
                <a:gd name="txT" fmla="*/ 0 h 253"/>
                <a:gd name="txR" fmla="*/ 787 w 787"/>
                <a:gd name="txB" fmla="*/ 253 h 253"/>
              </a:gdLst>
              <a:ahLst/>
              <a:cxnLst>
                <a:cxn ang="0">
                  <a:pos x="787" y="91"/>
                </a:cxn>
                <a:cxn ang="0">
                  <a:pos x="12" y="0"/>
                </a:cxn>
                <a:cxn ang="0">
                  <a:pos x="0" y="91"/>
                </a:cxn>
                <a:cxn ang="0">
                  <a:pos x="764" y="253"/>
                </a:cxn>
                <a:cxn ang="0">
                  <a:pos x="787" y="91"/>
                </a:cxn>
              </a:cxnLst>
              <a:rect l="txL" t="txT" r="txR" b="txB"/>
              <a:pathLst>
                <a:path w="787" h="253">
                  <a:moveTo>
                    <a:pt x="787" y="91"/>
                  </a:moveTo>
                  <a:lnTo>
                    <a:pt x="12" y="0"/>
                  </a:lnTo>
                  <a:lnTo>
                    <a:pt x="0" y="91"/>
                  </a:lnTo>
                  <a:lnTo>
                    <a:pt x="764" y="253"/>
                  </a:lnTo>
                  <a:lnTo>
                    <a:pt x="787" y="91"/>
                  </a:lnTo>
                  <a:close/>
                </a:path>
              </a:pathLst>
            </a:custGeom>
            <a:solidFill>
              <a:srgbClr val="808080">
                <a:alpha val="100000"/>
              </a:srgbClr>
            </a:solidFill>
            <a:ln w="9525">
              <a:noFill/>
            </a:ln>
          </p:spPr>
          <p:txBody>
            <a:bodyPr/>
            <a:p>
              <a:endParaRPr lang="zh-CN" altLang="en-US"/>
            </a:p>
          </p:txBody>
        </p:sp>
        <p:sp>
          <p:nvSpPr>
            <p:cNvPr id="99437" name="Freeform 129"/>
            <p:cNvSpPr/>
            <p:nvPr/>
          </p:nvSpPr>
          <p:spPr>
            <a:xfrm>
              <a:off x="6879" y="14597"/>
              <a:ext cx="336" cy="115"/>
            </a:xfrm>
            <a:custGeom>
              <a:avLst/>
              <a:gdLst>
                <a:gd name="txL" fmla="*/ 0 w 336"/>
                <a:gd name="txT" fmla="*/ 0 h 115"/>
                <a:gd name="txR" fmla="*/ 336 w 336"/>
                <a:gd name="txB" fmla="*/ 115 h 115"/>
              </a:gdLst>
              <a:ahLst/>
              <a:cxnLst>
                <a:cxn ang="0">
                  <a:pos x="336" y="50"/>
                </a:cxn>
                <a:cxn ang="0">
                  <a:pos x="4" y="0"/>
                </a:cxn>
                <a:cxn ang="0">
                  <a:pos x="0" y="48"/>
                </a:cxn>
                <a:cxn ang="0">
                  <a:pos x="327" y="115"/>
                </a:cxn>
                <a:cxn ang="0">
                  <a:pos x="336" y="50"/>
                </a:cxn>
              </a:cxnLst>
              <a:rect l="txL" t="txT" r="txR" b="txB"/>
              <a:pathLst>
                <a:path w="336" h="115">
                  <a:moveTo>
                    <a:pt x="336" y="50"/>
                  </a:moveTo>
                  <a:lnTo>
                    <a:pt x="4" y="0"/>
                  </a:lnTo>
                  <a:lnTo>
                    <a:pt x="0" y="48"/>
                  </a:lnTo>
                  <a:lnTo>
                    <a:pt x="327" y="115"/>
                  </a:lnTo>
                  <a:lnTo>
                    <a:pt x="336" y="50"/>
                  </a:lnTo>
                  <a:close/>
                </a:path>
              </a:pathLst>
            </a:custGeom>
            <a:solidFill>
              <a:srgbClr val="808080">
                <a:alpha val="100000"/>
              </a:srgbClr>
            </a:solidFill>
            <a:ln w="9525">
              <a:noFill/>
            </a:ln>
          </p:spPr>
          <p:txBody>
            <a:bodyPr/>
            <a:p>
              <a:endParaRPr lang="zh-CN" altLang="en-US"/>
            </a:p>
          </p:txBody>
        </p:sp>
        <p:sp>
          <p:nvSpPr>
            <p:cNvPr id="99438" name="Freeform 130"/>
            <p:cNvSpPr/>
            <p:nvPr/>
          </p:nvSpPr>
          <p:spPr>
            <a:xfrm>
              <a:off x="6536" y="14540"/>
              <a:ext cx="225" cy="85"/>
            </a:xfrm>
            <a:custGeom>
              <a:avLst/>
              <a:gdLst>
                <a:gd name="txL" fmla="*/ 0 w 225"/>
                <a:gd name="txT" fmla="*/ 0 h 85"/>
                <a:gd name="txR" fmla="*/ 225 w 225"/>
                <a:gd name="txB" fmla="*/ 85 h 85"/>
              </a:gdLst>
              <a:ahLst/>
              <a:cxnLst>
                <a:cxn ang="0">
                  <a:pos x="225" y="39"/>
                </a:cxn>
                <a:cxn ang="0">
                  <a:pos x="0" y="0"/>
                </a:cxn>
                <a:cxn ang="0">
                  <a:pos x="3" y="41"/>
                </a:cxn>
                <a:cxn ang="0">
                  <a:pos x="218" y="85"/>
                </a:cxn>
                <a:cxn ang="0">
                  <a:pos x="225" y="39"/>
                </a:cxn>
              </a:cxnLst>
              <a:rect l="txL" t="txT" r="txR" b="txB"/>
              <a:pathLst>
                <a:path w="225" h="85">
                  <a:moveTo>
                    <a:pt x="225" y="39"/>
                  </a:moveTo>
                  <a:lnTo>
                    <a:pt x="0" y="0"/>
                  </a:lnTo>
                  <a:lnTo>
                    <a:pt x="3" y="41"/>
                  </a:lnTo>
                  <a:lnTo>
                    <a:pt x="218" y="85"/>
                  </a:lnTo>
                  <a:lnTo>
                    <a:pt x="225" y="39"/>
                  </a:lnTo>
                  <a:close/>
                </a:path>
              </a:pathLst>
            </a:custGeom>
            <a:solidFill>
              <a:srgbClr val="808080">
                <a:alpha val="100000"/>
              </a:srgbClr>
            </a:solidFill>
            <a:ln w="9525">
              <a:noFill/>
            </a:ln>
          </p:spPr>
          <p:txBody>
            <a:bodyPr/>
            <a:p>
              <a:endParaRPr lang="zh-CN" altLang="en-US"/>
            </a:p>
          </p:txBody>
        </p:sp>
        <p:sp>
          <p:nvSpPr>
            <p:cNvPr id="99439" name="Freeform 131"/>
            <p:cNvSpPr/>
            <p:nvPr/>
          </p:nvSpPr>
          <p:spPr>
            <a:xfrm>
              <a:off x="5972" y="14624"/>
              <a:ext cx="1325" cy="439"/>
            </a:xfrm>
            <a:custGeom>
              <a:avLst/>
              <a:gdLst>
                <a:gd name="txL" fmla="*/ 0 w 1325"/>
                <a:gd name="txT" fmla="*/ 0 h 439"/>
                <a:gd name="txR" fmla="*/ 1325 w 1325"/>
                <a:gd name="txB" fmla="*/ 439 h 439"/>
              </a:gdLst>
              <a:ahLst/>
              <a:cxnLst>
                <a:cxn ang="0">
                  <a:pos x="0" y="132"/>
                </a:cxn>
                <a:cxn ang="0">
                  <a:pos x="3" y="132"/>
                </a:cxn>
                <a:cxn ang="0">
                  <a:pos x="10" y="130"/>
                </a:cxn>
                <a:cxn ang="0">
                  <a:pos x="24" y="128"/>
                </a:cxn>
                <a:cxn ang="0">
                  <a:pos x="42" y="125"/>
                </a:cxn>
                <a:cxn ang="0">
                  <a:pos x="62" y="121"/>
                </a:cxn>
                <a:cxn ang="0">
                  <a:pos x="86" y="116"/>
                </a:cxn>
                <a:cxn ang="0">
                  <a:pos x="113" y="109"/>
                </a:cxn>
                <a:cxn ang="0">
                  <a:pos x="141" y="102"/>
                </a:cxn>
                <a:cxn ang="0">
                  <a:pos x="170" y="94"/>
                </a:cxn>
                <a:cxn ang="0">
                  <a:pos x="199" y="85"/>
                </a:cxn>
                <a:cxn ang="0">
                  <a:pos x="228" y="74"/>
                </a:cxn>
                <a:cxn ang="0">
                  <a:pos x="257" y="62"/>
                </a:cxn>
                <a:cxn ang="0">
                  <a:pos x="285" y="48"/>
                </a:cxn>
                <a:cxn ang="0">
                  <a:pos x="309" y="34"/>
                </a:cxn>
                <a:cxn ang="0">
                  <a:pos x="333" y="18"/>
                </a:cxn>
                <a:cxn ang="0">
                  <a:pos x="352" y="0"/>
                </a:cxn>
                <a:cxn ang="0">
                  <a:pos x="1325" y="223"/>
                </a:cxn>
                <a:cxn ang="0">
                  <a:pos x="1323" y="225"/>
                </a:cxn>
                <a:cxn ang="0">
                  <a:pos x="1318" y="230"/>
                </a:cxn>
                <a:cxn ang="0">
                  <a:pos x="1309" y="239"/>
                </a:cxn>
                <a:cxn ang="0">
                  <a:pos x="1297" y="250"/>
                </a:cxn>
                <a:cxn ang="0">
                  <a:pos x="1282" y="263"/>
                </a:cxn>
                <a:cxn ang="0">
                  <a:pos x="1265" y="278"/>
                </a:cxn>
                <a:cxn ang="0">
                  <a:pos x="1247" y="295"/>
                </a:cxn>
                <a:cxn ang="0">
                  <a:pos x="1225" y="312"/>
                </a:cxn>
                <a:cxn ang="0">
                  <a:pos x="1202" y="331"/>
                </a:cxn>
                <a:cxn ang="0">
                  <a:pos x="1179" y="349"/>
                </a:cxn>
                <a:cxn ang="0">
                  <a:pos x="1154" y="367"/>
                </a:cxn>
                <a:cxn ang="0">
                  <a:pos x="1128" y="385"/>
                </a:cxn>
                <a:cxn ang="0">
                  <a:pos x="1102" y="401"/>
                </a:cxn>
                <a:cxn ang="0">
                  <a:pos x="1077" y="415"/>
                </a:cxn>
                <a:cxn ang="0">
                  <a:pos x="1051" y="428"/>
                </a:cxn>
                <a:cxn ang="0">
                  <a:pos x="1026" y="439"/>
                </a:cxn>
                <a:cxn ang="0">
                  <a:pos x="0" y="132"/>
                </a:cxn>
              </a:cxnLst>
              <a:rect l="txL" t="txT" r="txR" b="txB"/>
              <a:pathLst>
                <a:path w="1325" h="439">
                  <a:moveTo>
                    <a:pt x="0" y="132"/>
                  </a:moveTo>
                  <a:lnTo>
                    <a:pt x="3" y="132"/>
                  </a:lnTo>
                  <a:lnTo>
                    <a:pt x="10" y="130"/>
                  </a:lnTo>
                  <a:lnTo>
                    <a:pt x="24" y="128"/>
                  </a:lnTo>
                  <a:lnTo>
                    <a:pt x="42" y="125"/>
                  </a:lnTo>
                  <a:lnTo>
                    <a:pt x="62" y="121"/>
                  </a:lnTo>
                  <a:lnTo>
                    <a:pt x="86" y="116"/>
                  </a:lnTo>
                  <a:lnTo>
                    <a:pt x="113" y="109"/>
                  </a:lnTo>
                  <a:lnTo>
                    <a:pt x="141" y="102"/>
                  </a:lnTo>
                  <a:lnTo>
                    <a:pt x="170" y="94"/>
                  </a:lnTo>
                  <a:lnTo>
                    <a:pt x="199" y="85"/>
                  </a:lnTo>
                  <a:lnTo>
                    <a:pt x="228" y="74"/>
                  </a:lnTo>
                  <a:lnTo>
                    <a:pt x="257" y="62"/>
                  </a:lnTo>
                  <a:lnTo>
                    <a:pt x="285" y="48"/>
                  </a:lnTo>
                  <a:lnTo>
                    <a:pt x="309" y="34"/>
                  </a:lnTo>
                  <a:lnTo>
                    <a:pt x="333" y="18"/>
                  </a:lnTo>
                  <a:lnTo>
                    <a:pt x="352" y="0"/>
                  </a:lnTo>
                  <a:lnTo>
                    <a:pt x="1325" y="223"/>
                  </a:lnTo>
                  <a:lnTo>
                    <a:pt x="1323" y="225"/>
                  </a:lnTo>
                  <a:lnTo>
                    <a:pt x="1318" y="230"/>
                  </a:lnTo>
                  <a:lnTo>
                    <a:pt x="1309" y="239"/>
                  </a:lnTo>
                  <a:lnTo>
                    <a:pt x="1297" y="250"/>
                  </a:lnTo>
                  <a:lnTo>
                    <a:pt x="1282" y="263"/>
                  </a:lnTo>
                  <a:lnTo>
                    <a:pt x="1265" y="278"/>
                  </a:lnTo>
                  <a:lnTo>
                    <a:pt x="1247" y="295"/>
                  </a:lnTo>
                  <a:lnTo>
                    <a:pt x="1225" y="312"/>
                  </a:lnTo>
                  <a:lnTo>
                    <a:pt x="1202" y="331"/>
                  </a:lnTo>
                  <a:lnTo>
                    <a:pt x="1179" y="349"/>
                  </a:lnTo>
                  <a:lnTo>
                    <a:pt x="1154" y="367"/>
                  </a:lnTo>
                  <a:lnTo>
                    <a:pt x="1128" y="385"/>
                  </a:lnTo>
                  <a:lnTo>
                    <a:pt x="1102" y="401"/>
                  </a:lnTo>
                  <a:lnTo>
                    <a:pt x="1077" y="415"/>
                  </a:lnTo>
                  <a:lnTo>
                    <a:pt x="1051" y="428"/>
                  </a:lnTo>
                  <a:lnTo>
                    <a:pt x="1026" y="439"/>
                  </a:lnTo>
                  <a:lnTo>
                    <a:pt x="0" y="132"/>
                  </a:lnTo>
                  <a:close/>
                </a:path>
              </a:pathLst>
            </a:custGeom>
            <a:solidFill>
              <a:srgbClr val="808080">
                <a:alpha val="100000"/>
              </a:srgbClr>
            </a:solidFill>
            <a:ln w="9525">
              <a:noFill/>
            </a:ln>
          </p:spPr>
          <p:txBody>
            <a:bodyPr/>
            <a:p>
              <a:endParaRPr lang="zh-CN" altLang="en-US"/>
            </a:p>
          </p:txBody>
        </p:sp>
        <p:sp>
          <p:nvSpPr>
            <p:cNvPr id="99440" name="Freeform 132"/>
            <p:cNvSpPr/>
            <p:nvPr/>
          </p:nvSpPr>
          <p:spPr>
            <a:xfrm>
              <a:off x="7292" y="14577"/>
              <a:ext cx="472" cy="209"/>
            </a:xfrm>
            <a:custGeom>
              <a:avLst/>
              <a:gdLst>
                <a:gd name="txL" fmla="*/ 0 w 472"/>
                <a:gd name="txT" fmla="*/ 0 h 209"/>
                <a:gd name="txR" fmla="*/ 472 w 472"/>
                <a:gd name="txB" fmla="*/ 209 h 209"/>
              </a:gdLst>
              <a:ahLst/>
              <a:cxnLst>
                <a:cxn ang="0">
                  <a:pos x="47" y="209"/>
                </a:cxn>
                <a:cxn ang="0">
                  <a:pos x="472" y="84"/>
                </a:cxn>
                <a:cxn ang="0">
                  <a:pos x="215" y="0"/>
                </a:cxn>
                <a:cxn ang="0">
                  <a:pos x="5" y="24"/>
                </a:cxn>
                <a:cxn ang="0">
                  <a:pos x="0" y="197"/>
                </a:cxn>
                <a:cxn ang="0">
                  <a:pos x="47" y="209"/>
                </a:cxn>
              </a:cxnLst>
              <a:rect l="txL" t="txT" r="txR" b="txB"/>
              <a:pathLst>
                <a:path w="472" h="209">
                  <a:moveTo>
                    <a:pt x="47" y="209"/>
                  </a:moveTo>
                  <a:lnTo>
                    <a:pt x="472" y="84"/>
                  </a:lnTo>
                  <a:lnTo>
                    <a:pt x="215" y="0"/>
                  </a:lnTo>
                  <a:lnTo>
                    <a:pt x="5" y="24"/>
                  </a:lnTo>
                  <a:lnTo>
                    <a:pt x="0" y="197"/>
                  </a:lnTo>
                  <a:lnTo>
                    <a:pt x="47" y="209"/>
                  </a:lnTo>
                  <a:close/>
                </a:path>
              </a:pathLst>
            </a:custGeom>
            <a:solidFill>
              <a:srgbClr val="808080">
                <a:alpha val="100000"/>
              </a:srgbClr>
            </a:solidFill>
            <a:ln w="9525">
              <a:noFill/>
            </a:ln>
          </p:spPr>
          <p:txBody>
            <a:bodyPr/>
            <a:p>
              <a:endParaRPr lang="zh-CN" altLang="en-US"/>
            </a:p>
          </p:txBody>
        </p:sp>
        <p:sp>
          <p:nvSpPr>
            <p:cNvPr id="99441" name="Freeform 133"/>
            <p:cNvSpPr/>
            <p:nvPr/>
          </p:nvSpPr>
          <p:spPr>
            <a:xfrm>
              <a:off x="6073" y="13679"/>
              <a:ext cx="251" cy="999"/>
            </a:xfrm>
            <a:custGeom>
              <a:avLst/>
              <a:gdLst>
                <a:gd name="txL" fmla="*/ 0 w 251"/>
                <a:gd name="txT" fmla="*/ 0 h 999"/>
                <a:gd name="txR" fmla="*/ 251 w 251"/>
                <a:gd name="txB" fmla="*/ 999 h 999"/>
              </a:gdLst>
              <a:ahLst/>
              <a:cxnLst>
                <a:cxn ang="0">
                  <a:pos x="251" y="23"/>
                </a:cxn>
                <a:cxn ang="0">
                  <a:pos x="250" y="22"/>
                </a:cxn>
                <a:cxn ang="0">
                  <a:pos x="246" y="20"/>
                </a:cxn>
                <a:cxn ang="0">
                  <a:pos x="239" y="18"/>
                </a:cxn>
                <a:cxn ang="0">
                  <a:pos x="230" y="15"/>
                </a:cxn>
                <a:cxn ang="0">
                  <a:pos x="218" y="11"/>
                </a:cxn>
                <a:cxn ang="0">
                  <a:pos x="205" y="7"/>
                </a:cxn>
                <a:cxn ang="0">
                  <a:pos x="190" y="4"/>
                </a:cxn>
                <a:cxn ang="0">
                  <a:pos x="173" y="1"/>
                </a:cxn>
                <a:cxn ang="0">
                  <a:pos x="155" y="0"/>
                </a:cxn>
                <a:cxn ang="0">
                  <a:pos x="134" y="0"/>
                </a:cxn>
                <a:cxn ang="0">
                  <a:pos x="114" y="2"/>
                </a:cxn>
                <a:cxn ang="0">
                  <a:pos x="92" y="5"/>
                </a:cxn>
                <a:cxn ang="0">
                  <a:pos x="70" y="12"/>
                </a:cxn>
                <a:cxn ang="0">
                  <a:pos x="47" y="20"/>
                </a:cxn>
                <a:cxn ang="0">
                  <a:pos x="23" y="32"/>
                </a:cxn>
                <a:cxn ang="0">
                  <a:pos x="0" y="47"/>
                </a:cxn>
                <a:cxn ang="0">
                  <a:pos x="0" y="999"/>
                </a:cxn>
                <a:cxn ang="0">
                  <a:pos x="1" y="999"/>
                </a:cxn>
                <a:cxn ang="0">
                  <a:pos x="6" y="999"/>
                </a:cxn>
                <a:cxn ang="0">
                  <a:pos x="14" y="998"/>
                </a:cxn>
                <a:cxn ang="0">
                  <a:pos x="23" y="997"/>
                </a:cxn>
                <a:cxn ang="0">
                  <a:pos x="35" y="995"/>
                </a:cxn>
                <a:cxn ang="0">
                  <a:pos x="49" y="993"/>
                </a:cxn>
                <a:cxn ang="0">
                  <a:pos x="65" y="990"/>
                </a:cxn>
                <a:cxn ang="0">
                  <a:pos x="83" y="985"/>
                </a:cxn>
                <a:cxn ang="0">
                  <a:pos x="102" y="980"/>
                </a:cxn>
                <a:cxn ang="0">
                  <a:pos x="121" y="973"/>
                </a:cxn>
                <a:cxn ang="0">
                  <a:pos x="143" y="966"/>
                </a:cxn>
                <a:cxn ang="0">
                  <a:pos x="164" y="956"/>
                </a:cxn>
                <a:cxn ang="0">
                  <a:pos x="186" y="945"/>
                </a:cxn>
                <a:cxn ang="0">
                  <a:pos x="208" y="934"/>
                </a:cxn>
                <a:cxn ang="0">
                  <a:pos x="230" y="919"/>
                </a:cxn>
                <a:cxn ang="0">
                  <a:pos x="251" y="903"/>
                </a:cxn>
                <a:cxn ang="0">
                  <a:pos x="251" y="23"/>
                </a:cxn>
              </a:cxnLst>
              <a:rect l="txL" t="txT" r="txR" b="txB"/>
              <a:pathLst>
                <a:path w="251" h="999">
                  <a:moveTo>
                    <a:pt x="251" y="23"/>
                  </a:moveTo>
                  <a:lnTo>
                    <a:pt x="250" y="22"/>
                  </a:lnTo>
                  <a:lnTo>
                    <a:pt x="246" y="20"/>
                  </a:lnTo>
                  <a:lnTo>
                    <a:pt x="239" y="18"/>
                  </a:lnTo>
                  <a:lnTo>
                    <a:pt x="230" y="15"/>
                  </a:lnTo>
                  <a:lnTo>
                    <a:pt x="218" y="11"/>
                  </a:lnTo>
                  <a:lnTo>
                    <a:pt x="205" y="7"/>
                  </a:lnTo>
                  <a:lnTo>
                    <a:pt x="190" y="4"/>
                  </a:lnTo>
                  <a:lnTo>
                    <a:pt x="173" y="1"/>
                  </a:lnTo>
                  <a:lnTo>
                    <a:pt x="155" y="0"/>
                  </a:lnTo>
                  <a:lnTo>
                    <a:pt x="134" y="0"/>
                  </a:lnTo>
                  <a:lnTo>
                    <a:pt x="114" y="2"/>
                  </a:lnTo>
                  <a:lnTo>
                    <a:pt x="92" y="5"/>
                  </a:lnTo>
                  <a:lnTo>
                    <a:pt x="70" y="12"/>
                  </a:lnTo>
                  <a:lnTo>
                    <a:pt x="47" y="20"/>
                  </a:lnTo>
                  <a:lnTo>
                    <a:pt x="23" y="32"/>
                  </a:lnTo>
                  <a:lnTo>
                    <a:pt x="0" y="47"/>
                  </a:lnTo>
                  <a:lnTo>
                    <a:pt x="0" y="999"/>
                  </a:lnTo>
                  <a:lnTo>
                    <a:pt x="1" y="999"/>
                  </a:lnTo>
                  <a:lnTo>
                    <a:pt x="6" y="999"/>
                  </a:lnTo>
                  <a:lnTo>
                    <a:pt x="14" y="998"/>
                  </a:lnTo>
                  <a:lnTo>
                    <a:pt x="23" y="997"/>
                  </a:lnTo>
                  <a:lnTo>
                    <a:pt x="35" y="995"/>
                  </a:lnTo>
                  <a:lnTo>
                    <a:pt x="49" y="993"/>
                  </a:lnTo>
                  <a:lnTo>
                    <a:pt x="65" y="990"/>
                  </a:lnTo>
                  <a:lnTo>
                    <a:pt x="83" y="985"/>
                  </a:lnTo>
                  <a:lnTo>
                    <a:pt x="102" y="980"/>
                  </a:lnTo>
                  <a:lnTo>
                    <a:pt x="121" y="973"/>
                  </a:lnTo>
                  <a:lnTo>
                    <a:pt x="143" y="966"/>
                  </a:lnTo>
                  <a:lnTo>
                    <a:pt x="164" y="956"/>
                  </a:lnTo>
                  <a:lnTo>
                    <a:pt x="186" y="945"/>
                  </a:lnTo>
                  <a:lnTo>
                    <a:pt x="208" y="934"/>
                  </a:lnTo>
                  <a:lnTo>
                    <a:pt x="230" y="919"/>
                  </a:lnTo>
                  <a:lnTo>
                    <a:pt x="251" y="903"/>
                  </a:lnTo>
                  <a:lnTo>
                    <a:pt x="251" y="23"/>
                  </a:lnTo>
                  <a:close/>
                </a:path>
              </a:pathLst>
            </a:custGeom>
            <a:solidFill>
              <a:srgbClr val="808080">
                <a:alpha val="100000"/>
              </a:srgbClr>
            </a:solidFill>
            <a:ln w="9525">
              <a:noFill/>
            </a:ln>
          </p:spPr>
          <p:txBody>
            <a:bodyPr/>
            <a:p>
              <a:endParaRPr lang="zh-CN" altLang="en-US"/>
            </a:p>
          </p:txBody>
        </p:sp>
        <p:sp>
          <p:nvSpPr>
            <p:cNvPr id="99442" name="Freeform 134"/>
            <p:cNvSpPr/>
            <p:nvPr/>
          </p:nvSpPr>
          <p:spPr>
            <a:xfrm>
              <a:off x="6080" y="13687"/>
              <a:ext cx="215" cy="843"/>
            </a:xfrm>
            <a:custGeom>
              <a:avLst/>
              <a:gdLst>
                <a:gd name="txL" fmla="*/ 0 w 215"/>
                <a:gd name="txT" fmla="*/ 0 h 843"/>
                <a:gd name="txR" fmla="*/ 215 w 215"/>
                <a:gd name="txB" fmla="*/ 843 h 843"/>
              </a:gdLst>
              <a:ahLst/>
              <a:cxnLst>
                <a:cxn ang="0">
                  <a:pos x="215" y="20"/>
                </a:cxn>
                <a:cxn ang="0">
                  <a:pos x="214" y="19"/>
                </a:cxn>
                <a:cxn ang="0">
                  <a:pos x="211" y="18"/>
                </a:cxn>
                <a:cxn ang="0">
                  <a:pos x="205" y="15"/>
                </a:cxn>
                <a:cxn ang="0">
                  <a:pos x="197" y="12"/>
                </a:cxn>
                <a:cxn ang="0">
                  <a:pos x="187" y="9"/>
                </a:cxn>
                <a:cxn ang="0">
                  <a:pos x="176" y="6"/>
                </a:cxn>
                <a:cxn ang="0">
                  <a:pos x="163" y="4"/>
                </a:cxn>
                <a:cxn ang="0">
                  <a:pos x="149" y="1"/>
                </a:cxn>
                <a:cxn ang="0">
                  <a:pos x="133" y="0"/>
                </a:cxn>
                <a:cxn ang="0">
                  <a:pos x="115" y="0"/>
                </a:cxn>
                <a:cxn ang="0">
                  <a:pos x="98" y="1"/>
                </a:cxn>
                <a:cxn ang="0">
                  <a:pos x="79" y="5"/>
                </a:cxn>
                <a:cxn ang="0">
                  <a:pos x="60" y="10"/>
                </a:cxn>
                <a:cxn ang="0">
                  <a:pos x="40" y="18"/>
                </a:cxn>
                <a:cxn ang="0">
                  <a:pos x="21" y="27"/>
                </a:cxn>
                <a:cxn ang="0">
                  <a:pos x="0" y="40"/>
                </a:cxn>
                <a:cxn ang="0">
                  <a:pos x="0" y="843"/>
                </a:cxn>
                <a:cxn ang="0">
                  <a:pos x="1" y="843"/>
                </a:cxn>
                <a:cxn ang="0">
                  <a:pos x="6" y="843"/>
                </a:cxn>
                <a:cxn ang="0">
                  <a:pos x="12" y="842"/>
                </a:cxn>
                <a:cxn ang="0">
                  <a:pos x="21" y="841"/>
                </a:cxn>
                <a:cxn ang="0">
                  <a:pos x="30" y="840"/>
                </a:cxn>
                <a:cxn ang="0">
                  <a:pos x="43" y="838"/>
                </a:cxn>
                <a:cxn ang="0">
                  <a:pos x="56" y="835"/>
                </a:cxn>
                <a:cxn ang="0">
                  <a:pos x="71" y="831"/>
                </a:cxn>
                <a:cxn ang="0">
                  <a:pos x="87" y="826"/>
                </a:cxn>
                <a:cxn ang="0">
                  <a:pos x="105" y="821"/>
                </a:cxn>
                <a:cxn ang="0">
                  <a:pos x="123" y="814"/>
                </a:cxn>
                <a:cxn ang="0">
                  <a:pos x="141" y="806"/>
                </a:cxn>
                <a:cxn ang="0">
                  <a:pos x="159" y="797"/>
                </a:cxn>
                <a:cxn ang="0">
                  <a:pos x="179" y="786"/>
                </a:cxn>
                <a:cxn ang="0">
                  <a:pos x="197" y="774"/>
                </a:cxn>
                <a:cxn ang="0">
                  <a:pos x="215" y="760"/>
                </a:cxn>
                <a:cxn ang="0">
                  <a:pos x="215" y="20"/>
                </a:cxn>
              </a:cxnLst>
              <a:rect l="txL" t="txT" r="txR" b="txB"/>
              <a:pathLst>
                <a:path w="215" h="843">
                  <a:moveTo>
                    <a:pt x="215" y="20"/>
                  </a:moveTo>
                  <a:lnTo>
                    <a:pt x="214" y="19"/>
                  </a:lnTo>
                  <a:lnTo>
                    <a:pt x="211" y="18"/>
                  </a:lnTo>
                  <a:lnTo>
                    <a:pt x="205" y="15"/>
                  </a:lnTo>
                  <a:lnTo>
                    <a:pt x="197" y="12"/>
                  </a:lnTo>
                  <a:lnTo>
                    <a:pt x="187" y="9"/>
                  </a:lnTo>
                  <a:lnTo>
                    <a:pt x="176" y="6"/>
                  </a:lnTo>
                  <a:lnTo>
                    <a:pt x="163" y="4"/>
                  </a:lnTo>
                  <a:lnTo>
                    <a:pt x="149" y="1"/>
                  </a:lnTo>
                  <a:lnTo>
                    <a:pt x="133" y="0"/>
                  </a:lnTo>
                  <a:lnTo>
                    <a:pt x="115" y="0"/>
                  </a:lnTo>
                  <a:lnTo>
                    <a:pt x="98" y="1"/>
                  </a:lnTo>
                  <a:lnTo>
                    <a:pt x="79" y="5"/>
                  </a:lnTo>
                  <a:lnTo>
                    <a:pt x="60" y="10"/>
                  </a:lnTo>
                  <a:lnTo>
                    <a:pt x="40" y="18"/>
                  </a:lnTo>
                  <a:lnTo>
                    <a:pt x="21" y="27"/>
                  </a:lnTo>
                  <a:lnTo>
                    <a:pt x="0" y="40"/>
                  </a:lnTo>
                  <a:lnTo>
                    <a:pt x="0" y="843"/>
                  </a:lnTo>
                  <a:lnTo>
                    <a:pt x="1" y="843"/>
                  </a:lnTo>
                  <a:lnTo>
                    <a:pt x="6" y="843"/>
                  </a:lnTo>
                  <a:lnTo>
                    <a:pt x="12" y="842"/>
                  </a:lnTo>
                  <a:lnTo>
                    <a:pt x="21" y="841"/>
                  </a:lnTo>
                  <a:lnTo>
                    <a:pt x="30" y="840"/>
                  </a:lnTo>
                  <a:lnTo>
                    <a:pt x="43" y="838"/>
                  </a:lnTo>
                  <a:lnTo>
                    <a:pt x="56" y="835"/>
                  </a:lnTo>
                  <a:lnTo>
                    <a:pt x="71" y="831"/>
                  </a:lnTo>
                  <a:lnTo>
                    <a:pt x="87" y="826"/>
                  </a:lnTo>
                  <a:lnTo>
                    <a:pt x="105" y="821"/>
                  </a:lnTo>
                  <a:lnTo>
                    <a:pt x="123" y="814"/>
                  </a:lnTo>
                  <a:lnTo>
                    <a:pt x="141" y="806"/>
                  </a:lnTo>
                  <a:lnTo>
                    <a:pt x="159" y="797"/>
                  </a:lnTo>
                  <a:lnTo>
                    <a:pt x="179" y="786"/>
                  </a:lnTo>
                  <a:lnTo>
                    <a:pt x="197" y="774"/>
                  </a:lnTo>
                  <a:lnTo>
                    <a:pt x="215" y="760"/>
                  </a:lnTo>
                  <a:lnTo>
                    <a:pt x="215" y="20"/>
                  </a:lnTo>
                  <a:close/>
                </a:path>
              </a:pathLst>
            </a:custGeom>
            <a:solidFill>
              <a:srgbClr val="808080">
                <a:alpha val="100000"/>
              </a:srgbClr>
            </a:solidFill>
            <a:ln w="9525">
              <a:noFill/>
            </a:ln>
          </p:spPr>
          <p:txBody>
            <a:bodyPr/>
            <a:p>
              <a:endParaRPr lang="zh-CN" altLang="en-US"/>
            </a:p>
          </p:txBody>
        </p:sp>
        <p:sp>
          <p:nvSpPr>
            <p:cNvPr id="99443" name="Freeform 135"/>
            <p:cNvSpPr/>
            <p:nvPr/>
          </p:nvSpPr>
          <p:spPr>
            <a:xfrm>
              <a:off x="6087" y="13696"/>
              <a:ext cx="180" cy="685"/>
            </a:xfrm>
            <a:custGeom>
              <a:avLst/>
              <a:gdLst>
                <a:gd name="txL" fmla="*/ 0 w 180"/>
                <a:gd name="txT" fmla="*/ 0 h 685"/>
                <a:gd name="txR" fmla="*/ 180 w 180"/>
                <a:gd name="txB" fmla="*/ 685 h 685"/>
              </a:gdLst>
              <a:ahLst/>
              <a:cxnLst>
                <a:cxn ang="0">
                  <a:pos x="180" y="16"/>
                </a:cxn>
                <a:cxn ang="0">
                  <a:pos x="179" y="16"/>
                </a:cxn>
                <a:cxn ang="0">
                  <a:pos x="176" y="14"/>
                </a:cxn>
                <a:cxn ang="0">
                  <a:pos x="172" y="12"/>
                </a:cxn>
                <a:cxn ang="0">
                  <a:pos x="165" y="10"/>
                </a:cxn>
                <a:cxn ang="0">
                  <a:pos x="157" y="8"/>
                </a:cxn>
                <a:cxn ang="0">
                  <a:pos x="147" y="4"/>
                </a:cxn>
                <a:cxn ang="0">
                  <a:pos x="136" y="2"/>
                </a:cxn>
                <a:cxn ang="0">
                  <a:pos x="125" y="0"/>
                </a:cxn>
                <a:cxn ang="0">
                  <a:pos x="111" y="0"/>
                </a:cxn>
                <a:cxn ang="0">
                  <a:pos x="97" y="0"/>
                </a:cxn>
                <a:cxn ang="0">
                  <a:pos x="81" y="1"/>
                </a:cxn>
                <a:cxn ang="0">
                  <a:pos x="66" y="3"/>
                </a:cxn>
                <a:cxn ang="0">
                  <a:pos x="50" y="8"/>
                </a:cxn>
                <a:cxn ang="0">
                  <a:pos x="33" y="14"/>
                </a:cxn>
                <a:cxn ang="0">
                  <a:pos x="17" y="23"/>
                </a:cxn>
                <a:cxn ang="0">
                  <a:pos x="0" y="33"/>
                </a:cxn>
                <a:cxn ang="0">
                  <a:pos x="0" y="685"/>
                </a:cxn>
                <a:cxn ang="0">
                  <a:pos x="1" y="685"/>
                </a:cxn>
                <a:cxn ang="0">
                  <a:pos x="4" y="685"/>
                </a:cxn>
                <a:cxn ang="0">
                  <a:pos x="9" y="684"/>
                </a:cxn>
                <a:cxn ang="0">
                  <a:pos x="17" y="683"/>
                </a:cxn>
                <a:cxn ang="0">
                  <a:pos x="26" y="682"/>
                </a:cxn>
                <a:cxn ang="0">
                  <a:pos x="35" y="681"/>
                </a:cxn>
                <a:cxn ang="0">
                  <a:pos x="47" y="678"/>
                </a:cxn>
                <a:cxn ang="0">
                  <a:pos x="60" y="676"/>
                </a:cxn>
                <a:cxn ang="0">
                  <a:pos x="73" y="671"/>
                </a:cxn>
                <a:cxn ang="0">
                  <a:pos x="87" y="667"/>
                </a:cxn>
                <a:cxn ang="0">
                  <a:pos x="102" y="662"/>
                </a:cxn>
                <a:cxn ang="0">
                  <a:pos x="118" y="655"/>
                </a:cxn>
                <a:cxn ang="0">
                  <a:pos x="133" y="648"/>
                </a:cxn>
                <a:cxn ang="0">
                  <a:pos x="149" y="639"/>
                </a:cxn>
                <a:cxn ang="0">
                  <a:pos x="165" y="628"/>
                </a:cxn>
                <a:cxn ang="0">
                  <a:pos x="180" y="617"/>
                </a:cxn>
                <a:cxn ang="0">
                  <a:pos x="180" y="16"/>
                </a:cxn>
              </a:cxnLst>
              <a:rect l="txL" t="txT" r="txR" b="txB"/>
              <a:pathLst>
                <a:path w="180" h="685">
                  <a:moveTo>
                    <a:pt x="180" y="16"/>
                  </a:moveTo>
                  <a:lnTo>
                    <a:pt x="179" y="16"/>
                  </a:lnTo>
                  <a:lnTo>
                    <a:pt x="176" y="14"/>
                  </a:lnTo>
                  <a:lnTo>
                    <a:pt x="172" y="12"/>
                  </a:lnTo>
                  <a:lnTo>
                    <a:pt x="165" y="10"/>
                  </a:lnTo>
                  <a:lnTo>
                    <a:pt x="157" y="8"/>
                  </a:lnTo>
                  <a:lnTo>
                    <a:pt x="147" y="4"/>
                  </a:lnTo>
                  <a:lnTo>
                    <a:pt x="136" y="2"/>
                  </a:lnTo>
                  <a:lnTo>
                    <a:pt x="125" y="0"/>
                  </a:lnTo>
                  <a:lnTo>
                    <a:pt x="111" y="0"/>
                  </a:lnTo>
                  <a:lnTo>
                    <a:pt x="97" y="0"/>
                  </a:lnTo>
                  <a:lnTo>
                    <a:pt x="81" y="1"/>
                  </a:lnTo>
                  <a:lnTo>
                    <a:pt x="66" y="3"/>
                  </a:lnTo>
                  <a:lnTo>
                    <a:pt x="50" y="8"/>
                  </a:lnTo>
                  <a:lnTo>
                    <a:pt x="33" y="14"/>
                  </a:lnTo>
                  <a:lnTo>
                    <a:pt x="17" y="23"/>
                  </a:lnTo>
                  <a:lnTo>
                    <a:pt x="0" y="33"/>
                  </a:lnTo>
                  <a:lnTo>
                    <a:pt x="0" y="685"/>
                  </a:lnTo>
                  <a:lnTo>
                    <a:pt x="1" y="685"/>
                  </a:lnTo>
                  <a:lnTo>
                    <a:pt x="4" y="685"/>
                  </a:lnTo>
                  <a:lnTo>
                    <a:pt x="9" y="684"/>
                  </a:lnTo>
                  <a:lnTo>
                    <a:pt x="17" y="683"/>
                  </a:lnTo>
                  <a:lnTo>
                    <a:pt x="26" y="682"/>
                  </a:lnTo>
                  <a:lnTo>
                    <a:pt x="35" y="681"/>
                  </a:lnTo>
                  <a:lnTo>
                    <a:pt x="47" y="678"/>
                  </a:lnTo>
                  <a:lnTo>
                    <a:pt x="60" y="676"/>
                  </a:lnTo>
                  <a:lnTo>
                    <a:pt x="73" y="671"/>
                  </a:lnTo>
                  <a:lnTo>
                    <a:pt x="87" y="667"/>
                  </a:lnTo>
                  <a:lnTo>
                    <a:pt x="102" y="662"/>
                  </a:lnTo>
                  <a:lnTo>
                    <a:pt x="118" y="655"/>
                  </a:lnTo>
                  <a:lnTo>
                    <a:pt x="133" y="648"/>
                  </a:lnTo>
                  <a:lnTo>
                    <a:pt x="149" y="639"/>
                  </a:lnTo>
                  <a:lnTo>
                    <a:pt x="165" y="628"/>
                  </a:lnTo>
                  <a:lnTo>
                    <a:pt x="180" y="617"/>
                  </a:lnTo>
                  <a:lnTo>
                    <a:pt x="180" y="16"/>
                  </a:lnTo>
                  <a:close/>
                </a:path>
              </a:pathLst>
            </a:custGeom>
            <a:solidFill>
              <a:srgbClr val="808080">
                <a:alpha val="100000"/>
              </a:srgbClr>
            </a:solidFill>
            <a:ln w="9525">
              <a:noFill/>
            </a:ln>
          </p:spPr>
          <p:txBody>
            <a:bodyPr/>
            <a:p>
              <a:endParaRPr lang="zh-CN" altLang="en-US"/>
            </a:p>
          </p:txBody>
        </p:sp>
        <p:sp>
          <p:nvSpPr>
            <p:cNvPr id="99444" name="Freeform 136"/>
            <p:cNvSpPr/>
            <p:nvPr/>
          </p:nvSpPr>
          <p:spPr>
            <a:xfrm>
              <a:off x="6093" y="13704"/>
              <a:ext cx="146" cy="530"/>
            </a:xfrm>
            <a:custGeom>
              <a:avLst/>
              <a:gdLst>
                <a:gd name="txL" fmla="*/ 0 w 146"/>
                <a:gd name="txT" fmla="*/ 0 h 530"/>
                <a:gd name="txR" fmla="*/ 146 w 146"/>
                <a:gd name="txB" fmla="*/ 530 h 530"/>
              </a:gdLst>
              <a:ahLst/>
              <a:cxnLst>
                <a:cxn ang="0">
                  <a:pos x="146" y="14"/>
                </a:cxn>
                <a:cxn ang="0">
                  <a:pos x="143" y="12"/>
                </a:cxn>
                <a:cxn ang="0">
                  <a:pos x="134" y="8"/>
                </a:cxn>
                <a:cxn ang="0">
                  <a:pos x="120" y="4"/>
                </a:cxn>
                <a:cxn ang="0">
                  <a:pos x="101" y="1"/>
                </a:cxn>
                <a:cxn ang="0">
                  <a:pos x="79" y="0"/>
                </a:cxn>
                <a:cxn ang="0">
                  <a:pos x="54" y="3"/>
                </a:cxn>
                <a:cxn ang="0">
                  <a:pos x="27" y="11"/>
                </a:cxn>
                <a:cxn ang="0">
                  <a:pos x="0" y="27"/>
                </a:cxn>
                <a:cxn ang="0">
                  <a:pos x="0" y="530"/>
                </a:cxn>
                <a:cxn ang="0">
                  <a:pos x="3" y="530"/>
                </a:cxn>
                <a:cxn ang="0">
                  <a:pos x="14" y="529"/>
                </a:cxn>
                <a:cxn ang="0">
                  <a:pos x="29" y="526"/>
                </a:cxn>
                <a:cxn ang="0">
                  <a:pos x="49" y="521"/>
                </a:cxn>
                <a:cxn ang="0">
                  <a:pos x="71" y="514"/>
                </a:cxn>
                <a:cxn ang="0">
                  <a:pos x="96" y="505"/>
                </a:cxn>
                <a:cxn ang="0">
                  <a:pos x="121" y="492"/>
                </a:cxn>
                <a:cxn ang="0">
                  <a:pos x="146" y="475"/>
                </a:cxn>
                <a:cxn ang="0">
                  <a:pos x="146" y="14"/>
                </a:cxn>
              </a:cxnLst>
              <a:rect l="txL" t="txT" r="txR" b="txB"/>
              <a:pathLst>
                <a:path w="146" h="530">
                  <a:moveTo>
                    <a:pt x="146" y="14"/>
                  </a:moveTo>
                  <a:lnTo>
                    <a:pt x="143" y="12"/>
                  </a:lnTo>
                  <a:lnTo>
                    <a:pt x="134" y="8"/>
                  </a:lnTo>
                  <a:lnTo>
                    <a:pt x="120" y="4"/>
                  </a:lnTo>
                  <a:lnTo>
                    <a:pt x="101" y="1"/>
                  </a:lnTo>
                  <a:lnTo>
                    <a:pt x="79" y="0"/>
                  </a:lnTo>
                  <a:lnTo>
                    <a:pt x="54" y="3"/>
                  </a:lnTo>
                  <a:lnTo>
                    <a:pt x="27" y="11"/>
                  </a:lnTo>
                  <a:lnTo>
                    <a:pt x="0" y="27"/>
                  </a:lnTo>
                  <a:lnTo>
                    <a:pt x="0" y="530"/>
                  </a:lnTo>
                  <a:lnTo>
                    <a:pt x="3" y="530"/>
                  </a:lnTo>
                  <a:lnTo>
                    <a:pt x="14" y="529"/>
                  </a:lnTo>
                  <a:lnTo>
                    <a:pt x="29" y="526"/>
                  </a:lnTo>
                  <a:lnTo>
                    <a:pt x="49" y="521"/>
                  </a:lnTo>
                  <a:lnTo>
                    <a:pt x="71" y="514"/>
                  </a:lnTo>
                  <a:lnTo>
                    <a:pt x="96" y="505"/>
                  </a:lnTo>
                  <a:lnTo>
                    <a:pt x="121" y="492"/>
                  </a:lnTo>
                  <a:lnTo>
                    <a:pt x="146" y="475"/>
                  </a:lnTo>
                  <a:lnTo>
                    <a:pt x="146" y="14"/>
                  </a:lnTo>
                  <a:close/>
                </a:path>
              </a:pathLst>
            </a:custGeom>
            <a:solidFill>
              <a:srgbClr val="808080">
                <a:alpha val="100000"/>
              </a:srgbClr>
            </a:solidFill>
            <a:ln w="9525">
              <a:noFill/>
            </a:ln>
          </p:spPr>
          <p:txBody>
            <a:bodyPr/>
            <a:p>
              <a:endParaRPr lang="zh-CN" altLang="en-US"/>
            </a:p>
          </p:txBody>
        </p:sp>
        <p:sp>
          <p:nvSpPr>
            <p:cNvPr id="99445" name="Freeform 137"/>
            <p:cNvSpPr/>
            <p:nvPr/>
          </p:nvSpPr>
          <p:spPr>
            <a:xfrm>
              <a:off x="6101" y="13712"/>
              <a:ext cx="109" cy="373"/>
            </a:xfrm>
            <a:custGeom>
              <a:avLst/>
              <a:gdLst>
                <a:gd name="txL" fmla="*/ 0 w 109"/>
                <a:gd name="txT" fmla="*/ 0 h 373"/>
                <a:gd name="txR" fmla="*/ 109 w 109"/>
                <a:gd name="txB" fmla="*/ 373 h 373"/>
              </a:gdLst>
              <a:ahLst/>
              <a:cxnLst>
                <a:cxn ang="0">
                  <a:pos x="109" y="10"/>
                </a:cxn>
                <a:cxn ang="0">
                  <a:pos x="107" y="9"/>
                </a:cxn>
                <a:cxn ang="0">
                  <a:pos x="100" y="6"/>
                </a:cxn>
                <a:cxn ang="0">
                  <a:pos x="89" y="2"/>
                </a:cxn>
                <a:cxn ang="0">
                  <a:pos x="75" y="0"/>
                </a:cxn>
                <a:cxn ang="0">
                  <a:pos x="59" y="0"/>
                </a:cxn>
                <a:cxn ang="0">
                  <a:pos x="39" y="2"/>
                </a:cxn>
                <a:cxn ang="0">
                  <a:pos x="20" y="9"/>
                </a:cxn>
                <a:cxn ang="0">
                  <a:pos x="0" y="21"/>
                </a:cxn>
                <a:cxn ang="0">
                  <a:pos x="0" y="373"/>
                </a:cxn>
                <a:cxn ang="0">
                  <a:pos x="2" y="373"/>
                </a:cxn>
                <a:cxn ang="0">
                  <a:pos x="9" y="372"/>
                </a:cxn>
                <a:cxn ang="0">
                  <a:pos x="21" y="369"/>
                </a:cxn>
                <a:cxn ang="0">
                  <a:pos x="36" y="366"/>
                </a:cxn>
                <a:cxn ang="0">
                  <a:pos x="53" y="362"/>
                </a:cxn>
                <a:cxn ang="0">
                  <a:pos x="72" y="354"/>
                </a:cxn>
                <a:cxn ang="0">
                  <a:pos x="90" y="343"/>
                </a:cxn>
                <a:cxn ang="0">
                  <a:pos x="109" y="331"/>
                </a:cxn>
                <a:cxn ang="0">
                  <a:pos x="109" y="10"/>
                </a:cxn>
              </a:cxnLst>
              <a:rect l="txL" t="txT" r="txR" b="txB"/>
              <a:pathLst>
                <a:path w="109" h="373">
                  <a:moveTo>
                    <a:pt x="109" y="10"/>
                  </a:moveTo>
                  <a:lnTo>
                    <a:pt x="107" y="9"/>
                  </a:lnTo>
                  <a:lnTo>
                    <a:pt x="100" y="6"/>
                  </a:lnTo>
                  <a:lnTo>
                    <a:pt x="89" y="2"/>
                  </a:lnTo>
                  <a:lnTo>
                    <a:pt x="75" y="0"/>
                  </a:lnTo>
                  <a:lnTo>
                    <a:pt x="59" y="0"/>
                  </a:lnTo>
                  <a:lnTo>
                    <a:pt x="39" y="2"/>
                  </a:lnTo>
                  <a:lnTo>
                    <a:pt x="20" y="9"/>
                  </a:lnTo>
                  <a:lnTo>
                    <a:pt x="0" y="21"/>
                  </a:lnTo>
                  <a:lnTo>
                    <a:pt x="0" y="373"/>
                  </a:lnTo>
                  <a:lnTo>
                    <a:pt x="2" y="373"/>
                  </a:lnTo>
                  <a:lnTo>
                    <a:pt x="9" y="372"/>
                  </a:lnTo>
                  <a:lnTo>
                    <a:pt x="21" y="369"/>
                  </a:lnTo>
                  <a:lnTo>
                    <a:pt x="36" y="366"/>
                  </a:lnTo>
                  <a:lnTo>
                    <a:pt x="53" y="362"/>
                  </a:lnTo>
                  <a:lnTo>
                    <a:pt x="72" y="354"/>
                  </a:lnTo>
                  <a:lnTo>
                    <a:pt x="90" y="343"/>
                  </a:lnTo>
                  <a:lnTo>
                    <a:pt x="109" y="331"/>
                  </a:lnTo>
                  <a:lnTo>
                    <a:pt x="109" y="10"/>
                  </a:lnTo>
                  <a:close/>
                </a:path>
              </a:pathLst>
            </a:custGeom>
            <a:solidFill>
              <a:srgbClr val="808080">
                <a:alpha val="100000"/>
              </a:srgbClr>
            </a:solidFill>
            <a:ln w="9525">
              <a:noFill/>
            </a:ln>
          </p:spPr>
          <p:txBody>
            <a:bodyPr/>
            <a:p>
              <a:endParaRPr lang="zh-CN" altLang="en-US"/>
            </a:p>
          </p:txBody>
        </p:sp>
        <p:sp>
          <p:nvSpPr>
            <p:cNvPr id="99446" name="Freeform 138"/>
            <p:cNvSpPr/>
            <p:nvPr/>
          </p:nvSpPr>
          <p:spPr>
            <a:xfrm>
              <a:off x="6107" y="13721"/>
              <a:ext cx="75" cy="216"/>
            </a:xfrm>
            <a:custGeom>
              <a:avLst/>
              <a:gdLst>
                <a:gd name="txL" fmla="*/ 0 w 75"/>
                <a:gd name="txT" fmla="*/ 0 h 216"/>
                <a:gd name="txR" fmla="*/ 75 w 75"/>
                <a:gd name="txB" fmla="*/ 216 h 216"/>
              </a:gdLst>
              <a:ahLst/>
              <a:cxnLst>
                <a:cxn ang="0">
                  <a:pos x="75" y="6"/>
                </a:cxn>
                <a:cxn ang="0">
                  <a:pos x="73" y="5"/>
                </a:cxn>
                <a:cxn ang="0">
                  <a:pos x="69" y="4"/>
                </a:cxn>
                <a:cxn ang="0">
                  <a:pos x="61" y="2"/>
                </a:cxn>
                <a:cxn ang="0">
                  <a:pos x="52" y="0"/>
                </a:cxn>
                <a:cxn ang="0">
                  <a:pos x="41" y="0"/>
                </a:cxn>
                <a:cxn ang="0">
                  <a:pos x="28" y="1"/>
                </a:cxn>
                <a:cxn ang="0">
                  <a:pos x="14" y="6"/>
                </a:cxn>
                <a:cxn ang="0">
                  <a:pos x="0" y="14"/>
                </a:cxn>
                <a:cxn ang="0">
                  <a:pos x="0" y="216"/>
                </a:cxn>
                <a:cxn ang="0">
                  <a:pos x="2" y="216"/>
                </a:cxn>
                <a:cxn ang="0">
                  <a:pos x="7" y="215"/>
                </a:cxn>
                <a:cxn ang="0">
                  <a:pos x="15" y="214"/>
                </a:cxn>
                <a:cxn ang="0">
                  <a:pos x="25" y="211"/>
                </a:cxn>
                <a:cxn ang="0">
                  <a:pos x="37" y="208"/>
                </a:cxn>
                <a:cxn ang="0">
                  <a:pos x="50" y="203"/>
                </a:cxn>
                <a:cxn ang="0">
                  <a:pos x="63" y="195"/>
                </a:cxn>
                <a:cxn ang="0">
                  <a:pos x="75" y="187"/>
                </a:cxn>
                <a:cxn ang="0">
                  <a:pos x="75" y="6"/>
                </a:cxn>
              </a:cxnLst>
              <a:rect l="txL" t="txT" r="txR" b="txB"/>
              <a:pathLst>
                <a:path w="75" h="216">
                  <a:moveTo>
                    <a:pt x="75" y="6"/>
                  </a:moveTo>
                  <a:lnTo>
                    <a:pt x="73" y="5"/>
                  </a:lnTo>
                  <a:lnTo>
                    <a:pt x="69" y="4"/>
                  </a:lnTo>
                  <a:lnTo>
                    <a:pt x="61" y="2"/>
                  </a:lnTo>
                  <a:lnTo>
                    <a:pt x="52" y="0"/>
                  </a:lnTo>
                  <a:lnTo>
                    <a:pt x="41" y="0"/>
                  </a:lnTo>
                  <a:lnTo>
                    <a:pt x="28" y="1"/>
                  </a:lnTo>
                  <a:lnTo>
                    <a:pt x="14" y="6"/>
                  </a:lnTo>
                  <a:lnTo>
                    <a:pt x="0" y="14"/>
                  </a:lnTo>
                  <a:lnTo>
                    <a:pt x="0" y="216"/>
                  </a:lnTo>
                  <a:lnTo>
                    <a:pt x="2" y="216"/>
                  </a:lnTo>
                  <a:lnTo>
                    <a:pt x="7" y="215"/>
                  </a:lnTo>
                  <a:lnTo>
                    <a:pt x="15" y="214"/>
                  </a:lnTo>
                  <a:lnTo>
                    <a:pt x="25" y="211"/>
                  </a:lnTo>
                  <a:lnTo>
                    <a:pt x="37" y="208"/>
                  </a:lnTo>
                  <a:lnTo>
                    <a:pt x="50" y="203"/>
                  </a:lnTo>
                  <a:lnTo>
                    <a:pt x="63" y="195"/>
                  </a:lnTo>
                  <a:lnTo>
                    <a:pt x="75" y="187"/>
                  </a:lnTo>
                  <a:lnTo>
                    <a:pt x="75" y="6"/>
                  </a:lnTo>
                  <a:close/>
                </a:path>
              </a:pathLst>
            </a:custGeom>
            <a:solidFill>
              <a:srgbClr val="808080">
                <a:alpha val="100000"/>
              </a:srgbClr>
            </a:solidFill>
            <a:ln w="9525">
              <a:noFill/>
            </a:ln>
          </p:spPr>
          <p:txBody>
            <a:bodyPr/>
            <a:p>
              <a:endParaRPr lang="zh-CN" altLang="en-US"/>
            </a:p>
          </p:txBody>
        </p:sp>
        <p:sp>
          <p:nvSpPr>
            <p:cNvPr id="99447" name="Freeform 139"/>
            <p:cNvSpPr/>
            <p:nvPr/>
          </p:nvSpPr>
          <p:spPr>
            <a:xfrm>
              <a:off x="7013" y="14340"/>
              <a:ext cx="110" cy="111"/>
            </a:xfrm>
            <a:custGeom>
              <a:avLst/>
              <a:gdLst>
                <a:gd name="txL" fmla="*/ 0 w 110"/>
                <a:gd name="txT" fmla="*/ 0 h 111"/>
                <a:gd name="txR" fmla="*/ 110 w 110"/>
                <a:gd name="txB" fmla="*/ 111 h 111"/>
              </a:gdLst>
              <a:ahLst/>
              <a:cxnLst>
                <a:cxn ang="0">
                  <a:pos x="55" y="111"/>
                </a:cxn>
                <a:cxn ang="0">
                  <a:pos x="66" y="110"/>
                </a:cxn>
                <a:cxn ang="0">
                  <a:pos x="76" y="106"/>
                </a:cxn>
                <a:cxn ang="0">
                  <a:pos x="85" y="101"/>
                </a:cxn>
                <a:cxn ang="0">
                  <a:pos x="94" y="94"/>
                </a:cxn>
                <a:cxn ang="0">
                  <a:pos x="100" y="86"/>
                </a:cxn>
                <a:cxn ang="0">
                  <a:pos x="106" y="77"/>
                </a:cxn>
                <a:cxn ang="0">
                  <a:pos x="109" y="66"/>
                </a:cxn>
                <a:cxn ang="0">
                  <a:pos x="110" y="56"/>
                </a:cxn>
                <a:cxn ang="0">
                  <a:pos x="109" y="44"/>
                </a:cxn>
                <a:cxn ang="0">
                  <a:pos x="106" y="34"/>
                </a:cxn>
                <a:cxn ang="0">
                  <a:pos x="100" y="24"/>
                </a:cxn>
                <a:cxn ang="0">
                  <a:pos x="94" y="17"/>
                </a:cxn>
                <a:cxn ang="0">
                  <a:pos x="85" y="9"/>
                </a:cxn>
                <a:cxn ang="0">
                  <a:pos x="76" y="5"/>
                </a:cxn>
                <a:cxn ang="0">
                  <a:pos x="66" y="2"/>
                </a:cxn>
                <a:cxn ang="0">
                  <a:pos x="55" y="0"/>
                </a:cxn>
                <a:cxn ang="0">
                  <a:pos x="44" y="2"/>
                </a:cxn>
                <a:cxn ang="0">
                  <a:pos x="33" y="5"/>
                </a:cxn>
                <a:cxn ang="0">
                  <a:pos x="25" y="9"/>
                </a:cxn>
                <a:cxn ang="0">
                  <a:pos x="16" y="17"/>
                </a:cxn>
                <a:cxn ang="0">
                  <a:pos x="10" y="24"/>
                </a:cxn>
                <a:cxn ang="0">
                  <a:pos x="4" y="34"/>
                </a:cxn>
                <a:cxn ang="0">
                  <a:pos x="1" y="44"/>
                </a:cxn>
                <a:cxn ang="0">
                  <a:pos x="0" y="56"/>
                </a:cxn>
                <a:cxn ang="0">
                  <a:pos x="1" y="66"/>
                </a:cxn>
                <a:cxn ang="0">
                  <a:pos x="4" y="77"/>
                </a:cxn>
                <a:cxn ang="0">
                  <a:pos x="10" y="86"/>
                </a:cxn>
                <a:cxn ang="0">
                  <a:pos x="16" y="94"/>
                </a:cxn>
                <a:cxn ang="0">
                  <a:pos x="25" y="101"/>
                </a:cxn>
                <a:cxn ang="0">
                  <a:pos x="33" y="106"/>
                </a:cxn>
                <a:cxn ang="0">
                  <a:pos x="44" y="110"/>
                </a:cxn>
                <a:cxn ang="0">
                  <a:pos x="55" y="111"/>
                </a:cxn>
              </a:cxnLst>
              <a:rect l="txL" t="txT" r="txR" b="txB"/>
              <a:pathLst>
                <a:path w="110" h="111">
                  <a:moveTo>
                    <a:pt x="55" y="111"/>
                  </a:moveTo>
                  <a:lnTo>
                    <a:pt x="66" y="110"/>
                  </a:lnTo>
                  <a:lnTo>
                    <a:pt x="76" y="106"/>
                  </a:lnTo>
                  <a:lnTo>
                    <a:pt x="85" y="101"/>
                  </a:lnTo>
                  <a:lnTo>
                    <a:pt x="94" y="94"/>
                  </a:lnTo>
                  <a:lnTo>
                    <a:pt x="100" y="86"/>
                  </a:lnTo>
                  <a:lnTo>
                    <a:pt x="106" y="77"/>
                  </a:lnTo>
                  <a:lnTo>
                    <a:pt x="109" y="66"/>
                  </a:lnTo>
                  <a:lnTo>
                    <a:pt x="110" y="56"/>
                  </a:lnTo>
                  <a:lnTo>
                    <a:pt x="109" y="44"/>
                  </a:lnTo>
                  <a:lnTo>
                    <a:pt x="106" y="34"/>
                  </a:lnTo>
                  <a:lnTo>
                    <a:pt x="100" y="24"/>
                  </a:lnTo>
                  <a:lnTo>
                    <a:pt x="94" y="17"/>
                  </a:lnTo>
                  <a:lnTo>
                    <a:pt x="85" y="9"/>
                  </a:lnTo>
                  <a:lnTo>
                    <a:pt x="76" y="5"/>
                  </a:lnTo>
                  <a:lnTo>
                    <a:pt x="66" y="2"/>
                  </a:lnTo>
                  <a:lnTo>
                    <a:pt x="55" y="0"/>
                  </a:lnTo>
                  <a:lnTo>
                    <a:pt x="44" y="2"/>
                  </a:lnTo>
                  <a:lnTo>
                    <a:pt x="33" y="5"/>
                  </a:lnTo>
                  <a:lnTo>
                    <a:pt x="25" y="9"/>
                  </a:lnTo>
                  <a:lnTo>
                    <a:pt x="16" y="17"/>
                  </a:lnTo>
                  <a:lnTo>
                    <a:pt x="10" y="24"/>
                  </a:lnTo>
                  <a:lnTo>
                    <a:pt x="4" y="34"/>
                  </a:lnTo>
                  <a:lnTo>
                    <a:pt x="1" y="44"/>
                  </a:lnTo>
                  <a:lnTo>
                    <a:pt x="0" y="56"/>
                  </a:lnTo>
                  <a:lnTo>
                    <a:pt x="1" y="66"/>
                  </a:lnTo>
                  <a:lnTo>
                    <a:pt x="4" y="77"/>
                  </a:lnTo>
                  <a:lnTo>
                    <a:pt x="10" y="86"/>
                  </a:lnTo>
                  <a:lnTo>
                    <a:pt x="16" y="94"/>
                  </a:lnTo>
                  <a:lnTo>
                    <a:pt x="25" y="101"/>
                  </a:lnTo>
                  <a:lnTo>
                    <a:pt x="33" y="106"/>
                  </a:lnTo>
                  <a:lnTo>
                    <a:pt x="44" y="110"/>
                  </a:lnTo>
                  <a:lnTo>
                    <a:pt x="55" y="111"/>
                  </a:lnTo>
                  <a:close/>
                </a:path>
              </a:pathLst>
            </a:custGeom>
            <a:solidFill>
              <a:srgbClr val="808080">
                <a:alpha val="100000"/>
              </a:srgbClr>
            </a:solidFill>
            <a:ln w="9525">
              <a:noFill/>
            </a:ln>
          </p:spPr>
          <p:txBody>
            <a:bodyPr/>
            <a:p>
              <a:endParaRPr lang="zh-CN" altLang="en-US"/>
            </a:p>
          </p:txBody>
        </p:sp>
        <p:sp>
          <p:nvSpPr>
            <p:cNvPr id="99448" name="Freeform 140"/>
            <p:cNvSpPr/>
            <p:nvPr/>
          </p:nvSpPr>
          <p:spPr>
            <a:xfrm>
              <a:off x="6676" y="14343"/>
              <a:ext cx="55" cy="55"/>
            </a:xfrm>
            <a:custGeom>
              <a:avLst/>
              <a:gdLst>
                <a:gd name="txL" fmla="*/ 0 w 55"/>
                <a:gd name="txT" fmla="*/ 0 h 55"/>
                <a:gd name="txR" fmla="*/ 55 w 55"/>
                <a:gd name="txB" fmla="*/ 55 h 55"/>
              </a:gdLst>
              <a:ahLst/>
              <a:cxnLst>
                <a:cxn ang="0">
                  <a:pos x="27" y="55"/>
                </a:cxn>
                <a:cxn ang="0">
                  <a:pos x="38" y="53"/>
                </a:cxn>
                <a:cxn ang="0">
                  <a:pos x="48" y="46"/>
                </a:cxn>
                <a:cxn ang="0">
                  <a:pos x="53" y="37"/>
                </a:cxn>
                <a:cxn ang="0">
                  <a:pos x="55" y="27"/>
                </a:cxn>
                <a:cxn ang="0">
                  <a:pos x="53" y="16"/>
                </a:cxn>
                <a:cxn ang="0">
                  <a:pos x="48" y="7"/>
                </a:cxn>
                <a:cxn ang="0">
                  <a:pos x="38" y="2"/>
                </a:cxn>
                <a:cxn ang="0">
                  <a:pos x="27" y="0"/>
                </a:cxn>
                <a:cxn ang="0">
                  <a:pos x="16" y="2"/>
                </a:cxn>
                <a:cxn ang="0">
                  <a:pos x="8" y="7"/>
                </a:cxn>
                <a:cxn ang="0">
                  <a:pos x="2" y="16"/>
                </a:cxn>
                <a:cxn ang="0">
                  <a:pos x="0" y="27"/>
                </a:cxn>
                <a:cxn ang="0">
                  <a:pos x="2" y="37"/>
                </a:cxn>
                <a:cxn ang="0">
                  <a:pos x="8" y="46"/>
                </a:cxn>
                <a:cxn ang="0">
                  <a:pos x="16" y="53"/>
                </a:cxn>
                <a:cxn ang="0">
                  <a:pos x="27" y="55"/>
                </a:cxn>
              </a:cxnLst>
              <a:rect l="txL" t="txT" r="txR" b="txB"/>
              <a:pathLst>
                <a:path w="55" h="55">
                  <a:moveTo>
                    <a:pt x="27" y="55"/>
                  </a:moveTo>
                  <a:lnTo>
                    <a:pt x="38" y="53"/>
                  </a:lnTo>
                  <a:lnTo>
                    <a:pt x="48" y="46"/>
                  </a:lnTo>
                  <a:lnTo>
                    <a:pt x="53" y="37"/>
                  </a:lnTo>
                  <a:lnTo>
                    <a:pt x="55" y="27"/>
                  </a:lnTo>
                  <a:lnTo>
                    <a:pt x="53" y="16"/>
                  </a:lnTo>
                  <a:lnTo>
                    <a:pt x="48" y="7"/>
                  </a:lnTo>
                  <a:lnTo>
                    <a:pt x="38" y="2"/>
                  </a:lnTo>
                  <a:lnTo>
                    <a:pt x="27" y="0"/>
                  </a:lnTo>
                  <a:lnTo>
                    <a:pt x="16" y="2"/>
                  </a:lnTo>
                  <a:lnTo>
                    <a:pt x="8" y="7"/>
                  </a:lnTo>
                  <a:lnTo>
                    <a:pt x="2" y="16"/>
                  </a:lnTo>
                  <a:lnTo>
                    <a:pt x="0" y="27"/>
                  </a:lnTo>
                  <a:lnTo>
                    <a:pt x="2" y="37"/>
                  </a:lnTo>
                  <a:lnTo>
                    <a:pt x="8" y="46"/>
                  </a:lnTo>
                  <a:lnTo>
                    <a:pt x="16" y="53"/>
                  </a:lnTo>
                  <a:lnTo>
                    <a:pt x="27" y="55"/>
                  </a:lnTo>
                  <a:close/>
                </a:path>
              </a:pathLst>
            </a:custGeom>
            <a:solidFill>
              <a:srgbClr val="808080">
                <a:alpha val="100000"/>
              </a:srgbClr>
            </a:solidFill>
            <a:ln w="9525">
              <a:noFill/>
            </a:ln>
          </p:spPr>
          <p:txBody>
            <a:bodyPr/>
            <a:p>
              <a:endParaRPr lang="zh-CN" altLang="en-US"/>
            </a:p>
          </p:txBody>
        </p:sp>
        <p:sp>
          <p:nvSpPr>
            <p:cNvPr id="99449" name="Freeform 141"/>
            <p:cNvSpPr/>
            <p:nvPr/>
          </p:nvSpPr>
          <p:spPr>
            <a:xfrm>
              <a:off x="6770" y="14345"/>
              <a:ext cx="55" cy="55"/>
            </a:xfrm>
            <a:custGeom>
              <a:avLst/>
              <a:gdLst>
                <a:gd name="txL" fmla="*/ 0 w 55"/>
                <a:gd name="txT" fmla="*/ 0 h 55"/>
                <a:gd name="txR" fmla="*/ 55 w 55"/>
                <a:gd name="txB" fmla="*/ 55 h 55"/>
              </a:gdLst>
              <a:ahLst/>
              <a:cxnLst>
                <a:cxn ang="0">
                  <a:pos x="28" y="55"/>
                </a:cxn>
                <a:cxn ang="0">
                  <a:pos x="39" y="53"/>
                </a:cxn>
                <a:cxn ang="0">
                  <a:pos x="47" y="47"/>
                </a:cxn>
                <a:cxn ang="0">
                  <a:pos x="53" y="39"/>
                </a:cxn>
                <a:cxn ang="0">
                  <a:pos x="55" y="28"/>
                </a:cxn>
                <a:cxn ang="0">
                  <a:pos x="53" y="17"/>
                </a:cxn>
                <a:cxn ang="0">
                  <a:pos x="47" y="8"/>
                </a:cxn>
                <a:cxn ang="0">
                  <a:pos x="39" y="2"/>
                </a:cxn>
                <a:cxn ang="0">
                  <a:pos x="28" y="0"/>
                </a:cxn>
                <a:cxn ang="0">
                  <a:pos x="17" y="2"/>
                </a:cxn>
                <a:cxn ang="0">
                  <a:pos x="9" y="8"/>
                </a:cxn>
                <a:cxn ang="0">
                  <a:pos x="2" y="17"/>
                </a:cxn>
                <a:cxn ang="0">
                  <a:pos x="0" y="28"/>
                </a:cxn>
                <a:cxn ang="0">
                  <a:pos x="2" y="39"/>
                </a:cxn>
                <a:cxn ang="0">
                  <a:pos x="9" y="47"/>
                </a:cxn>
                <a:cxn ang="0">
                  <a:pos x="17" y="53"/>
                </a:cxn>
                <a:cxn ang="0">
                  <a:pos x="28" y="55"/>
                </a:cxn>
              </a:cxnLst>
              <a:rect l="txL" t="txT" r="txR" b="txB"/>
              <a:pathLst>
                <a:path w="55" h="55">
                  <a:moveTo>
                    <a:pt x="28" y="55"/>
                  </a:moveTo>
                  <a:lnTo>
                    <a:pt x="39" y="53"/>
                  </a:lnTo>
                  <a:lnTo>
                    <a:pt x="47" y="47"/>
                  </a:lnTo>
                  <a:lnTo>
                    <a:pt x="53" y="39"/>
                  </a:lnTo>
                  <a:lnTo>
                    <a:pt x="55" y="28"/>
                  </a:lnTo>
                  <a:lnTo>
                    <a:pt x="53" y="17"/>
                  </a:lnTo>
                  <a:lnTo>
                    <a:pt x="47" y="8"/>
                  </a:lnTo>
                  <a:lnTo>
                    <a:pt x="39" y="2"/>
                  </a:lnTo>
                  <a:lnTo>
                    <a:pt x="28" y="0"/>
                  </a:lnTo>
                  <a:lnTo>
                    <a:pt x="17" y="2"/>
                  </a:lnTo>
                  <a:lnTo>
                    <a:pt x="9" y="8"/>
                  </a:lnTo>
                  <a:lnTo>
                    <a:pt x="2" y="17"/>
                  </a:lnTo>
                  <a:lnTo>
                    <a:pt x="0" y="28"/>
                  </a:lnTo>
                  <a:lnTo>
                    <a:pt x="2" y="39"/>
                  </a:lnTo>
                  <a:lnTo>
                    <a:pt x="9" y="47"/>
                  </a:lnTo>
                  <a:lnTo>
                    <a:pt x="17" y="53"/>
                  </a:lnTo>
                  <a:lnTo>
                    <a:pt x="28" y="55"/>
                  </a:lnTo>
                  <a:close/>
                </a:path>
              </a:pathLst>
            </a:custGeom>
            <a:solidFill>
              <a:srgbClr val="808080">
                <a:alpha val="100000"/>
              </a:srgbClr>
            </a:solidFill>
            <a:ln w="9525">
              <a:noFill/>
            </a:ln>
          </p:spPr>
          <p:txBody>
            <a:bodyPr/>
            <a:p>
              <a:endParaRPr lang="zh-CN" altLang="en-US"/>
            </a:p>
          </p:txBody>
        </p:sp>
        <p:sp>
          <p:nvSpPr>
            <p:cNvPr id="99450" name="Freeform 142"/>
            <p:cNvSpPr/>
            <p:nvPr/>
          </p:nvSpPr>
          <p:spPr>
            <a:xfrm>
              <a:off x="6401" y="13591"/>
              <a:ext cx="156" cy="752"/>
            </a:xfrm>
            <a:custGeom>
              <a:avLst/>
              <a:gdLst>
                <a:gd name="txL" fmla="*/ 0 w 156"/>
                <a:gd name="txT" fmla="*/ 0 h 752"/>
                <a:gd name="txR" fmla="*/ 156 w 156"/>
                <a:gd name="txB" fmla="*/ 752 h 752"/>
              </a:gdLst>
              <a:ahLst/>
              <a:cxnLst>
                <a:cxn ang="0">
                  <a:pos x="48" y="15"/>
                </a:cxn>
                <a:cxn ang="0">
                  <a:pos x="44" y="30"/>
                </a:cxn>
                <a:cxn ang="0">
                  <a:pos x="33" y="73"/>
                </a:cxn>
                <a:cxn ang="0">
                  <a:pos x="19" y="140"/>
                </a:cxn>
                <a:cxn ang="0">
                  <a:pos x="7" y="229"/>
                </a:cxn>
                <a:cxn ang="0">
                  <a:pos x="0" y="337"/>
                </a:cxn>
                <a:cxn ang="0">
                  <a:pos x="1" y="462"/>
                </a:cxn>
                <a:cxn ang="0">
                  <a:pos x="14" y="602"/>
                </a:cxn>
                <a:cxn ang="0">
                  <a:pos x="43" y="752"/>
                </a:cxn>
                <a:cxn ang="0">
                  <a:pos x="150" y="746"/>
                </a:cxn>
                <a:cxn ang="0">
                  <a:pos x="146" y="724"/>
                </a:cxn>
                <a:cxn ang="0">
                  <a:pos x="135" y="663"/>
                </a:cxn>
                <a:cxn ang="0">
                  <a:pos x="123" y="574"/>
                </a:cxn>
                <a:cxn ang="0">
                  <a:pos x="111" y="463"/>
                </a:cxn>
                <a:cxn ang="0">
                  <a:pos x="104" y="342"/>
                </a:cxn>
                <a:cxn ang="0">
                  <a:pos x="107" y="220"/>
                </a:cxn>
                <a:cxn ang="0">
                  <a:pos x="124" y="106"/>
                </a:cxn>
                <a:cxn ang="0">
                  <a:pos x="156" y="9"/>
                </a:cxn>
                <a:cxn ang="0">
                  <a:pos x="156" y="8"/>
                </a:cxn>
                <a:cxn ang="0">
                  <a:pos x="156" y="6"/>
                </a:cxn>
                <a:cxn ang="0">
                  <a:pos x="154" y="4"/>
                </a:cxn>
                <a:cxn ang="0">
                  <a:pos x="147" y="0"/>
                </a:cxn>
                <a:cxn ang="0">
                  <a:pos x="134" y="0"/>
                </a:cxn>
                <a:cxn ang="0">
                  <a:pos x="115" y="1"/>
                </a:cxn>
                <a:cxn ang="0">
                  <a:pos x="87" y="7"/>
                </a:cxn>
                <a:cxn ang="0">
                  <a:pos x="48" y="15"/>
                </a:cxn>
              </a:cxnLst>
              <a:rect l="txL" t="txT" r="txR" b="txB"/>
              <a:pathLst>
                <a:path w="156" h="752">
                  <a:moveTo>
                    <a:pt x="48" y="15"/>
                  </a:moveTo>
                  <a:lnTo>
                    <a:pt x="44" y="30"/>
                  </a:lnTo>
                  <a:lnTo>
                    <a:pt x="33" y="73"/>
                  </a:lnTo>
                  <a:lnTo>
                    <a:pt x="19" y="140"/>
                  </a:lnTo>
                  <a:lnTo>
                    <a:pt x="7" y="229"/>
                  </a:lnTo>
                  <a:lnTo>
                    <a:pt x="0" y="337"/>
                  </a:lnTo>
                  <a:lnTo>
                    <a:pt x="1" y="462"/>
                  </a:lnTo>
                  <a:lnTo>
                    <a:pt x="14" y="602"/>
                  </a:lnTo>
                  <a:lnTo>
                    <a:pt x="43" y="752"/>
                  </a:lnTo>
                  <a:lnTo>
                    <a:pt x="150" y="746"/>
                  </a:lnTo>
                  <a:lnTo>
                    <a:pt x="146" y="724"/>
                  </a:lnTo>
                  <a:lnTo>
                    <a:pt x="135" y="663"/>
                  </a:lnTo>
                  <a:lnTo>
                    <a:pt x="123" y="574"/>
                  </a:lnTo>
                  <a:lnTo>
                    <a:pt x="111" y="463"/>
                  </a:lnTo>
                  <a:lnTo>
                    <a:pt x="104" y="342"/>
                  </a:lnTo>
                  <a:lnTo>
                    <a:pt x="107" y="220"/>
                  </a:lnTo>
                  <a:lnTo>
                    <a:pt x="124" y="106"/>
                  </a:lnTo>
                  <a:lnTo>
                    <a:pt x="156" y="9"/>
                  </a:lnTo>
                  <a:lnTo>
                    <a:pt x="156" y="8"/>
                  </a:lnTo>
                  <a:lnTo>
                    <a:pt x="156" y="6"/>
                  </a:lnTo>
                  <a:lnTo>
                    <a:pt x="154" y="4"/>
                  </a:lnTo>
                  <a:lnTo>
                    <a:pt x="147" y="0"/>
                  </a:lnTo>
                  <a:lnTo>
                    <a:pt x="134" y="0"/>
                  </a:lnTo>
                  <a:lnTo>
                    <a:pt x="115" y="1"/>
                  </a:lnTo>
                  <a:lnTo>
                    <a:pt x="87" y="7"/>
                  </a:lnTo>
                  <a:lnTo>
                    <a:pt x="48" y="15"/>
                  </a:lnTo>
                  <a:close/>
                </a:path>
              </a:pathLst>
            </a:custGeom>
            <a:solidFill>
              <a:srgbClr val="808080">
                <a:alpha val="100000"/>
              </a:srgbClr>
            </a:solidFill>
            <a:ln w="9525">
              <a:noFill/>
            </a:ln>
          </p:spPr>
          <p:txBody>
            <a:bodyPr/>
            <a:p>
              <a:endParaRPr lang="zh-CN" altLang="en-US"/>
            </a:p>
          </p:txBody>
        </p:sp>
        <p:sp>
          <p:nvSpPr>
            <p:cNvPr id="99451" name="Freeform 143"/>
            <p:cNvSpPr/>
            <p:nvPr/>
          </p:nvSpPr>
          <p:spPr>
            <a:xfrm>
              <a:off x="7205" y="13498"/>
              <a:ext cx="212" cy="839"/>
            </a:xfrm>
            <a:custGeom>
              <a:avLst/>
              <a:gdLst>
                <a:gd name="txL" fmla="*/ 0 w 212"/>
                <a:gd name="txT" fmla="*/ 0 h 839"/>
                <a:gd name="txR" fmla="*/ 212 w 212"/>
                <a:gd name="txB" fmla="*/ 839 h 839"/>
              </a:gdLst>
              <a:ahLst/>
              <a:cxnLst>
                <a:cxn ang="0">
                  <a:pos x="212" y="6"/>
                </a:cxn>
                <a:cxn ang="0">
                  <a:pos x="206" y="11"/>
                </a:cxn>
                <a:cxn ang="0">
                  <a:pos x="192" y="33"/>
                </a:cxn>
                <a:cxn ang="0">
                  <a:pos x="174" y="77"/>
                </a:cxn>
                <a:cxn ang="0">
                  <a:pos x="156" y="148"/>
                </a:cxn>
                <a:cxn ang="0">
                  <a:pos x="141" y="254"/>
                </a:cxn>
                <a:cxn ang="0">
                  <a:pos x="133" y="401"/>
                </a:cxn>
                <a:cxn ang="0">
                  <a:pos x="137" y="593"/>
                </a:cxn>
                <a:cxn ang="0">
                  <a:pos x="158" y="839"/>
                </a:cxn>
                <a:cxn ang="0">
                  <a:pos x="38" y="839"/>
                </a:cxn>
                <a:cxn ang="0">
                  <a:pos x="34" y="814"/>
                </a:cxn>
                <a:cxn ang="0">
                  <a:pos x="24" y="746"/>
                </a:cxn>
                <a:cxn ang="0">
                  <a:pos x="12" y="645"/>
                </a:cxn>
                <a:cxn ang="0">
                  <a:pos x="3" y="521"/>
                </a:cxn>
                <a:cxn ang="0">
                  <a:pos x="0" y="384"/>
                </a:cxn>
                <a:cxn ang="0">
                  <a:pos x="6" y="244"/>
                </a:cxn>
                <a:cxn ang="0">
                  <a:pos x="29" y="114"/>
                </a:cxn>
                <a:cxn ang="0">
                  <a:pos x="68" y="0"/>
                </a:cxn>
                <a:cxn ang="0">
                  <a:pos x="212" y="6"/>
                </a:cxn>
              </a:cxnLst>
              <a:rect l="txL" t="txT" r="txR" b="txB"/>
              <a:pathLst>
                <a:path w="212" h="839">
                  <a:moveTo>
                    <a:pt x="212" y="6"/>
                  </a:moveTo>
                  <a:lnTo>
                    <a:pt x="206" y="11"/>
                  </a:lnTo>
                  <a:lnTo>
                    <a:pt x="192" y="33"/>
                  </a:lnTo>
                  <a:lnTo>
                    <a:pt x="174" y="77"/>
                  </a:lnTo>
                  <a:lnTo>
                    <a:pt x="156" y="148"/>
                  </a:lnTo>
                  <a:lnTo>
                    <a:pt x="141" y="254"/>
                  </a:lnTo>
                  <a:lnTo>
                    <a:pt x="133" y="401"/>
                  </a:lnTo>
                  <a:lnTo>
                    <a:pt x="137" y="593"/>
                  </a:lnTo>
                  <a:lnTo>
                    <a:pt x="158" y="839"/>
                  </a:lnTo>
                  <a:lnTo>
                    <a:pt x="38" y="839"/>
                  </a:lnTo>
                  <a:lnTo>
                    <a:pt x="34" y="814"/>
                  </a:lnTo>
                  <a:lnTo>
                    <a:pt x="24" y="746"/>
                  </a:lnTo>
                  <a:lnTo>
                    <a:pt x="12" y="645"/>
                  </a:lnTo>
                  <a:lnTo>
                    <a:pt x="3" y="521"/>
                  </a:lnTo>
                  <a:lnTo>
                    <a:pt x="0" y="384"/>
                  </a:lnTo>
                  <a:lnTo>
                    <a:pt x="6" y="244"/>
                  </a:lnTo>
                  <a:lnTo>
                    <a:pt x="29" y="114"/>
                  </a:lnTo>
                  <a:lnTo>
                    <a:pt x="68" y="0"/>
                  </a:lnTo>
                  <a:lnTo>
                    <a:pt x="212" y="6"/>
                  </a:lnTo>
                  <a:close/>
                </a:path>
              </a:pathLst>
            </a:custGeom>
            <a:solidFill>
              <a:srgbClr val="808080">
                <a:alpha val="100000"/>
              </a:srgbClr>
            </a:solidFill>
            <a:ln w="9525">
              <a:noFill/>
            </a:ln>
          </p:spPr>
          <p:txBody>
            <a:bodyPr/>
            <a:p>
              <a:endParaRPr lang="zh-CN" altLang="en-US"/>
            </a:p>
          </p:txBody>
        </p:sp>
        <p:sp>
          <p:nvSpPr>
            <p:cNvPr id="99452" name="Freeform 144"/>
            <p:cNvSpPr/>
            <p:nvPr/>
          </p:nvSpPr>
          <p:spPr>
            <a:xfrm>
              <a:off x="6406" y="13636"/>
              <a:ext cx="137" cy="656"/>
            </a:xfrm>
            <a:custGeom>
              <a:avLst/>
              <a:gdLst>
                <a:gd name="txL" fmla="*/ 0 w 137"/>
                <a:gd name="txT" fmla="*/ 0 h 656"/>
                <a:gd name="txR" fmla="*/ 137 w 137"/>
                <a:gd name="txB" fmla="*/ 656 h 656"/>
              </a:gdLst>
              <a:ahLst/>
              <a:cxnLst>
                <a:cxn ang="0">
                  <a:pos x="43" y="12"/>
                </a:cxn>
                <a:cxn ang="0">
                  <a:pos x="39" y="25"/>
                </a:cxn>
                <a:cxn ang="0">
                  <a:pos x="30" y="62"/>
                </a:cxn>
                <a:cxn ang="0">
                  <a:pos x="19" y="122"/>
                </a:cxn>
                <a:cxn ang="0">
                  <a:pos x="7" y="199"/>
                </a:cxn>
                <a:cxn ang="0">
                  <a:pos x="0" y="294"/>
                </a:cxn>
                <a:cxn ang="0">
                  <a:pos x="1" y="403"/>
                </a:cxn>
                <a:cxn ang="0">
                  <a:pos x="12" y="524"/>
                </a:cxn>
                <a:cxn ang="0">
                  <a:pos x="38" y="656"/>
                </a:cxn>
                <a:cxn ang="0">
                  <a:pos x="132" y="650"/>
                </a:cxn>
                <a:cxn ang="0">
                  <a:pos x="127" y="631"/>
                </a:cxn>
                <a:cxn ang="0">
                  <a:pos x="119" y="578"/>
                </a:cxn>
                <a:cxn ang="0">
                  <a:pos x="107" y="499"/>
                </a:cxn>
                <a:cxn ang="0">
                  <a:pos x="97" y="403"/>
                </a:cxn>
                <a:cxn ang="0">
                  <a:pos x="92" y="297"/>
                </a:cxn>
                <a:cxn ang="0">
                  <a:pos x="94" y="192"/>
                </a:cxn>
                <a:cxn ang="0">
                  <a:pos x="108" y="91"/>
                </a:cxn>
                <a:cxn ang="0">
                  <a:pos x="137" y="7"/>
                </a:cxn>
                <a:cxn ang="0">
                  <a:pos x="137" y="6"/>
                </a:cxn>
                <a:cxn ang="0">
                  <a:pos x="137" y="4"/>
                </a:cxn>
                <a:cxn ang="0">
                  <a:pos x="135" y="2"/>
                </a:cxn>
                <a:cxn ang="0">
                  <a:pos x="129" y="0"/>
                </a:cxn>
                <a:cxn ang="0">
                  <a:pos x="119" y="0"/>
                </a:cxn>
                <a:cxn ang="0">
                  <a:pos x="101" y="1"/>
                </a:cxn>
                <a:cxn ang="0">
                  <a:pos x="77" y="5"/>
                </a:cxn>
                <a:cxn ang="0">
                  <a:pos x="43" y="12"/>
                </a:cxn>
              </a:cxnLst>
              <a:rect l="txL" t="txT" r="txR" b="txB"/>
              <a:pathLst>
                <a:path w="137" h="656">
                  <a:moveTo>
                    <a:pt x="43" y="12"/>
                  </a:moveTo>
                  <a:lnTo>
                    <a:pt x="39" y="25"/>
                  </a:lnTo>
                  <a:lnTo>
                    <a:pt x="30" y="62"/>
                  </a:lnTo>
                  <a:lnTo>
                    <a:pt x="19" y="122"/>
                  </a:lnTo>
                  <a:lnTo>
                    <a:pt x="7" y="199"/>
                  </a:lnTo>
                  <a:lnTo>
                    <a:pt x="0" y="294"/>
                  </a:lnTo>
                  <a:lnTo>
                    <a:pt x="1" y="403"/>
                  </a:lnTo>
                  <a:lnTo>
                    <a:pt x="12" y="524"/>
                  </a:lnTo>
                  <a:lnTo>
                    <a:pt x="38" y="656"/>
                  </a:lnTo>
                  <a:lnTo>
                    <a:pt x="132" y="650"/>
                  </a:lnTo>
                  <a:lnTo>
                    <a:pt x="127" y="631"/>
                  </a:lnTo>
                  <a:lnTo>
                    <a:pt x="119" y="578"/>
                  </a:lnTo>
                  <a:lnTo>
                    <a:pt x="107" y="499"/>
                  </a:lnTo>
                  <a:lnTo>
                    <a:pt x="97" y="403"/>
                  </a:lnTo>
                  <a:lnTo>
                    <a:pt x="92" y="297"/>
                  </a:lnTo>
                  <a:lnTo>
                    <a:pt x="94" y="192"/>
                  </a:lnTo>
                  <a:lnTo>
                    <a:pt x="108" y="91"/>
                  </a:lnTo>
                  <a:lnTo>
                    <a:pt x="137" y="7"/>
                  </a:lnTo>
                  <a:lnTo>
                    <a:pt x="137" y="6"/>
                  </a:lnTo>
                  <a:lnTo>
                    <a:pt x="137" y="4"/>
                  </a:lnTo>
                  <a:lnTo>
                    <a:pt x="135" y="2"/>
                  </a:lnTo>
                  <a:lnTo>
                    <a:pt x="129" y="0"/>
                  </a:lnTo>
                  <a:lnTo>
                    <a:pt x="119" y="0"/>
                  </a:lnTo>
                  <a:lnTo>
                    <a:pt x="101" y="1"/>
                  </a:lnTo>
                  <a:lnTo>
                    <a:pt x="77" y="5"/>
                  </a:lnTo>
                  <a:lnTo>
                    <a:pt x="43" y="12"/>
                  </a:lnTo>
                  <a:close/>
                </a:path>
              </a:pathLst>
            </a:custGeom>
            <a:solidFill>
              <a:srgbClr val="808080">
                <a:alpha val="100000"/>
              </a:srgbClr>
            </a:solidFill>
            <a:ln w="9525">
              <a:noFill/>
            </a:ln>
          </p:spPr>
          <p:txBody>
            <a:bodyPr/>
            <a:p>
              <a:endParaRPr lang="zh-CN" altLang="en-US"/>
            </a:p>
          </p:txBody>
        </p:sp>
        <p:sp>
          <p:nvSpPr>
            <p:cNvPr id="99453" name="Freeform 145"/>
            <p:cNvSpPr/>
            <p:nvPr/>
          </p:nvSpPr>
          <p:spPr>
            <a:xfrm>
              <a:off x="6412" y="13680"/>
              <a:ext cx="116" cy="560"/>
            </a:xfrm>
            <a:custGeom>
              <a:avLst/>
              <a:gdLst>
                <a:gd name="txL" fmla="*/ 0 w 116"/>
                <a:gd name="txT" fmla="*/ 0 h 560"/>
                <a:gd name="txR" fmla="*/ 116 w 116"/>
                <a:gd name="txB" fmla="*/ 560 h 560"/>
              </a:gdLst>
              <a:ahLst/>
              <a:cxnLst>
                <a:cxn ang="0">
                  <a:pos x="36" y="11"/>
                </a:cxn>
                <a:cxn ang="0">
                  <a:pos x="33" y="21"/>
                </a:cxn>
                <a:cxn ang="0">
                  <a:pos x="24" y="53"/>
                </a:cxn>
                <a:cxn ang="0">
                  <a:pos x="15" y="103"/>
                </a:cxn>
                <a:cxn ang="0">
                  <a:pos x="5" y="169"/>
                </a:cxn>
                <a:cxn ang="0">
                  <a:pos x="0" y="250"/>
                </a:cxn>
                <a:cxn ang="0">
                  <a:pos x="1" y="344"/>
                </a:cxn>
                <a:cxn ang="0">
                  <a:pos x="10" y="448"/>
                </a:cxn>
                <a:cxn ang="0">
                  <a:pos x="32" y="560"/>
                </a:cxn>
                <a:cxn ang="0">
                  <a:pos x="112" y="555"/>
                </a:cxn>
                <a:cxn ang="0">
                  <a:pos x="108" y="538"/>
                </a:cxn>
                <a:cxn ang="0">
                  <a:pos x="101" y="493"/>
                </a:cxn>
                <a:cxn ang="0">
                  <a:pos x="91" y="426"/>
                </a:cxn>
                <a:cxn ang="0">
                  <a:pos x="82" y="344"/>
                </a:cxn>
                <a:cxn ang="0">
                  <a:pos x="77" y="255"/>
                </a:cxn>
                <a:cxn ang="0">
                  <a:pos x="79" y="164"/>
                </a:cxn>
                <a:cxn ang="0">
                  <a:pos x="91" y="79"/>
                </a:cxn>
                <a:cxn ang="0">
                  <a:pos x="116" y="6"/>
                </a:cxn>
                <a:cxn ang="0">
                  <a:pos x="116" y="5"/>
                </a:cxn>
                <a:cxn ang="0">
                  <a:pos x="116" y="4"/>
                </a:cxn>
                <a:cxn ang="0">
                  <a:pos x="114" y="2"/>
                </a:cxn>
                <a:cxn ang="0">
                  <a:pos x="109" y="0"/>
                </a:cxn>
                <a:cxn ang="0">
                  <a:pos x="100" y="0"/>
                </a:cxn>
                <a:cxn ang="0">
                  <a:pos x="86" y="1"/>
                </a:cxn>
                <a:cxn ang="0">
                  <a:pos x="65" y="4"/>
                </a:cxn>
                <a:cxn ang="0">
                  <a:pos x="36" y="11"/>
                </a:cxn>
              </a:cxnLst>
              <a:rect l="txL" t="txT" r="txR" b="txB"/>
              <a:pathLst>
                <a:path w="116" h="560">
                  <a:moveTo>
                    <a:pt x="36" y="11"/>
                  </a:moveTo>
                  <a:lnTo>
                    <a:pt x="33" y="21"/>
                  </a:lnTo>
                  <a:lnTo>
                    <a:pt x="24" y="53"/>
                  </a:lnTo>
                  <a:lnTo>
                    <a:pt x="15" y="103"/>
                  </a:lnTo>
                  <a:lnTo>
                    <a:pt x="5" y="169"/>
                  </a:lnTo>
                  <a:lnTo>
                    <a:pt x="0" y="250"/>
                  </a:lnTo>
                  <a:lnTo>
                    <a:pt x="1" y="344"/>
                  </a:lnTo>
                  <a:lnTo>
                    <a:pt x="10" y="448"/>
                  </a:lnTo>
                  <a:lnTo>
                    <a:pt x="32" y="560"/>
                  </a:lnTo>
                  <a:lnTo>
                    <a:pt x="112" y="555"/>
                  </a:lnTo>
                  <a:lnTo>
                    <a:pt x="108" y="538"/>
                  </a:lnTo>
                  <a:lnTo>
                    <a:pt x="101" y="493"/>
                  </a:lnTo>
                  <a:lnTo>
                    <a:pt x="91" y="426"/>
                  </a:lnTo>
                  <a:lnTo>
                    <a:pt x="82" y="344"/>
                  </a:lnTo>
                  <a:lnTo>
                    <a:pt x="77" y="255"/>
                  </a:lnTo>
                  <a:lnTo>
                    <a:pt x="79" y="164"/>
                  </a:lnTo>
                  <a:lnTo>
                    <a:pt x="91" y="79"/>
                  </a:lnTo>
                  <a:lnTo>
                    <a:pt x="116" y="6"/>
                  </a:lnTo>
                  <a:lnTo>
                    <a:pt x="116" y="5"/>
                  </a:lnTo>
                  <a:lnTo>
                    <a:pt x="116" y="4"/>
                  </a:lnTo>
                  <a:lnTo>
                    <a:pt x="114" y="2"/>
                  </a:lnTo>
                  <a:lnTo>
                    <a:pt x="109" y="0"/>
                  </a:lnTo>
                  <a:lnTo>
                    <a:pt x="100" y="0"/>
                  </a:lnTo>
                  <a:lnTo>
                    <a:pt x="86" y="1"/>
                  </a:lnTo>
                  <a:lnTo>
                    <a:pt x="65" y="4"/>
                  </a:lnTo>
                  <a:lnTo>
                    <a:pt x="36" y="11"/>
                  </a:lnTo>
                  <a:close/>
                </a:path>
              </a:pathLst>
            </a:custGeom>
            <a:solidFill>
              <a:srgbClr val="808080">
                <a:alpha val="100000"/>
              </a:srgbClr>
            </a:solidFill>
            <a:ln w="9525">
              <a:noFill/>
            </a:ln>
          </p:spPr>
          <p:txBody>
            <a:bodyPr/>
            <a:p>
              <a:endParaRPr lang="zh-CN" altLang="en-US"/>
            </a:p>
          </p:txBody>
        </p:sp>
        <p:sp>
          <p:nvSpPr>
            <p:cNvPr id="99454" name="Freeform 146"/>
            <p:cNvSpPr/>
            <p:nvPr/>
          </p:nvSpPr>
          <p:spPr>
            <a:xfrm>
              <a:off x="6417" y="13724"/>
              <a:ext cx="97" cy="463"/>
            </a:xfrm>
            <a:custGeom>
              <a:avLst/>
              <a:gdLst>
                <a:gd name="txL" fmla="*/ 0 w 97"/>
                <a:gd name="txT" fmla="*/ 0 h 463"/>
                <a:gd name="txR" fmla="*/ 97 w 97"/>
                <a:gd name="txB" fmla="*/ 463 h 463"/>
              </a:gdLst>
              <a:ahLst/>
              <a:cxnLst>
                <a:cxn ang="0">
                  <a:pos x="30" y="9"/>
                </a:cxn>
                <a:cxn ang="0">
                  <a:pos x="27" y="17"/>
                </a:cxn>
                <a:cxn ang="0">
                  <a:pos x="20" y="44"/>
                </a:cxn>
                <a:cxn ang="0">
                  <a:pos x="12" y="85"/>
                </a:cxn>
                <a:cxn ang="0">
                  <a:pos x="4" y="140"/>
                </a:cxn>
                <a:cxn ang="0">
                  <a:pos x="0" y="207"/>
                </a:cxn>
                <a:cxn ang="0">
                  <a:pos x="0" y="285"/>
                </a:cxn>
                <a:cxn ang="0">
                  <a:pos x="9" y="370"/>
                </a:cxn>
                <a:cxn ang="0">
                  <a:pos x="26" y="463"/>
                </a:cxn>
                <a:cxn ang="0">
                  <a:pos x="93" y="460"/>
                </a:cxn>
                <a:cxn ang="0">
                  <a:pos x="89" y="446"/>
                </a:cxn>
                <a:cxn ang="0">
                  <a:pos x="83" y="408"/>
                </a:cxn>
                <a:cxn ang="0">
                  <a:pos x="75" y="353"/>
                </a:cxn>
                <a:cxn ang="0">
                  <a:pos x="68" y="285"/>
                </a:cxn>
                <a:cxn ang="0">
                  <a:pos x="65" y="211"/>
                </a:cxn>
                <a:cxn ang="0">
                  <a:pos x="67" y="136"/>
                </a:cxn>
                <a:cxn ang="0">
                  <a:pos x="76" y="65"/>
                </a:cxn>
                <a:cxn ang="0">
                  <a:pos x="97" y="5"/>
                </a:cxn>
                <a:cxn ang="0">
                  <a:pos x="97" y="4"/>
                </a:cxn>
                <a:cxn ang="0">
                  <a:pos x="97" y="3"/>
                </a:cxn>
                <a:cxn ang="0">
                  <a:pos x="95" y="1"/>
                </a:cxn>
                <a:cxn ang="0">
                  <a:pos x="91" y="0"/>
                </a:cxn>
                <a:cxn ang="0">
                  <a:pos x="84" y="0"/>
                </a:cxn>
                <a:cxn ang="0">
                  <a:pos x="71" y="0"/>
                </a:cxn>
                <a:cxn ang="0">
                  <a:pos x="54" y="3"/>
                </a:cxn>
                <a:cxn ang="0">
                  <a:pos x="30" y="9"/>
                </a:cxn>
              </a:cxnLst>
              <a:rect l="txL" t="txT" r="txR" b="txB"/>
              <a:pathLst>
                <a:path w="97" h="463">
                  <a:moveTo>
                    <a:pt x="30" y="9"/>
                  </a:moveTo>
                  <a:lnTo>
                    <a:pt x="27" y="17"/>
                  </a:lnTo>
                  <a:lnTo>
                    <a:pt x="20" y="44"/>
                  </a:lnTo>
                  <a:lnTo>
                    <a:pt x="12" y="85"/>
                  </a:lnTo>
                  <a:lnTo>
                    <a:pt x="4" y="140"/>
                  </a:lnTo>
                  <a:lnTo>
                    <a:pt x="0" y="207"/>
                  </a:lnTo>
                  <a:lnTo>
                    <a:pt x="0" y="285"/>
                  </a:lnTo>
                  <a:lnTo>
                    <a:pt x="9" y="370"/>
                  </a:lnTo>
                  <a:lnTo>
                    <a:pt x="26" y="463"/>
                  </a:lnTo>
                  <a:lnTo>
                    <a:pt x="93" y="460"/>
                  </a:lnTo>
                  <a:lnTo>
                    <a:pt x="89" y="446"/>
                  </a:lnTo>
                  <a:lnTo>
                    <a:pt x="83" y="408"/>
                  </a:lnTo>
                  <a:lnTo>
                    <a:pt x="75" y="353"/>
                  </a:lnTo>
                  <a:lnTo>
                    <a:pt x="68" y="285"/>
                  </a:lnTo>
                  <a:lnTo>
                    <a:pt x="65" y="211"/>
                  </a:lnTo>
                  <a:lnTo>
                    <a:pt x="67" y="136"/>
                  </a:lnTo>
                  <a:lnTo>
                    <a:pt x="76" y="65"/>
                  </a:lnTo>
                  <a:lnTo>
                    <a:pt x="97" y="5"/>
                  </a:lnTo>
                  <a:lnTo>
                    <a:pt x="97" y="4"/>
                  </a:lnTo>
                  <a:lnTo>
                    <a:pt x="97" y="3"/>
                  </a:lnTo>
                  <a:lnTo>
                    <a:pt x="95" y="1"/>
                  </a:lnTo>
                  <a:lnTo>
                    <a:pt x="91" y="0"/>
                  </a:lnTo>
                  <a:lnTo>
                    <a:pt x="84" y="0"/>
                  </a:lnTo>
                  <a:lnTo>
                    <a:pt x="71" y="0"/>
                  </a:lnTo>
                  <a:lnTo>
                    <a:pt x="54" y="3"/>
                  </a:lnTo>
                  <a:lnTo>
                    <a:pt x="30" y="9"/>
                  </a:lnTo>
                  <a:close/>
                </a:path>
              </a:pathLst>
            </a:custGeom>
            <a:solidFill>
              <a:srgbClr val="808080">
                <a:alpha val="100000"/>
              </a:srgbClr>
            </a:solidFill>
            <a:ln w="9525">
              <a:noFill/>
            </a:ln>
          </p:spPr>
          <p:txBody>
            <a:bodyPr/>
            <a:p>
              <a:endParaRPr lang="zh-CN" altLang="en-US"/>
            </a:p>
          </p:txBody>
        </p:sp>
        <p:sp>
          <p:nvSpPr>
            <p:cNvPr id="99455" name="Freeform 147"/>
            <p:cNvSpPr/>
            <p:nvPr/>
          </p:nvSpPr>
          <p:spPr>
            <a:xfrm>
              <a:off x="6422" y="13768"/>
              <a:ext cx="77" cy="367"/>
            </a:xfrm>
            <a:custGeom>
              <a:avLst/>
              <a:gdLst>
                <a:gd name="txL" fmla="*/ 0 w 77"/>
                <a:gd name="txT" fmla="*/ 0 h 367"/>
                <a:gd name="txR" fmla="*/ 77 w 77"/>
                <a:gd name="txB" fmla="*/ 367 h 367"/>
              </a:gdLst>
              <a:ahLst/>
              <a:cxnLst>
                <a:cxn ang="0">
                  <a:pos x="24" y="8"/>
                </a:cxn>
                <a:cxn ang="0">
                  <a:pos x="22" y="15"/>
                </a:cxn>
                <a:cxn ang="0">
                  <a:pos x="17" y="36"/>
                </a:cxn>
                <a:cxn ang="0">
                  <a:pos x="10" y="68"/>
                </a:cxn>
                <a:cxn ang="0">
                  <a:pos x="4" y="112"/>
                </a:cxn>
                <a:cxn ang="0">
                  <a:pos x="0" y="164"/>
                </a:cxn>
                <a:cxn ang="0">
                  <a:pos x="0" y="226"/>
                </a:cxn>
                <a:cxn ang="0">
                  <a:pos x="7" y="294"/>
                </a:cxn>
                <a:cxn ang="0">
                  <a:pos x="21" y="367"/>
                </a:cxn>
                <a:cxn ang="0">
                  <a:pos x="74" y="364"/>
                </a:cxn>
                <a:cxn ang="0">
                  <a:pos x="71" y="353"/>
                </a:cxn>
                <a:cxn ang="0">
                  <a:pos x="66" y="323"/>
                </a:cxn>
                <a:cxn ang="0">
                  <a:pos x="60" y="280"/>
                </a:cxn>
                <a:cxn ang="0">
                  <a:pos x="54" y="226"/>
                </a:cxn>
                <a:cxn ang="0">
                  <a:pos x="51" y="168"/>
                </a:cxn>
                <a:cxn ang="0">
                  <a:pos x="53" y="107"/>
                </a:cxn>
                <a:cxn ang="0">
                  <a:pos x="61" y="52"/>
                </a:cxn>
                <a:cxn ang="0">
                  <a:pos x="77" y="5"/>
                </a:cxn>
                <a:cxn ang="0">
                  <a:pos x="77" y="5"/>
                </a:cxn>
                <a:cxn ang="0">
                  <a:pos x="77" y="2"/>
                </a:cxn>
                <a:cxn ang="0">
                  <a:pos x="76" y="1"/>
                </a:cxn>
                <a:cxn ang="0">
                  <a:pos x="72" y="0"/>
                </a:cxn>
                <a:cxn ang="0">
                  <a:pos x="66" y="0"/>
                </a:cxn>
                <a:cxn ang="0">
                  <a:pos x="56" y="1"/>
                </a:cxn>
                <a:cxn ang="0">
                  <a:pos x="43" y="4"/>
                </a:cxn>
                <a:cxn ang="0">
                  <a:pos x="24" y="8"/>
                </a:cxn>
              </a:cxnLst>
              <a:rect l="txL" t="txT" r="txR" b="txB"/>
              <a:pathLst>
                <a:path w="77" h="367">
                  <a:moveTo>
                    <a:pt x="24" y="8"/>
                  </a:moveTo>
                  <a:lnTo>
                    <a:pt x="22" y="15"/>
                  </a:lnTo>
                  <a:lnTo>
                    <a:pt x="17" y="36"/>
                  </a:lnTo>
                  <a:lnTo>
                    <a:pt x="10" y="68"/>
                  </a:lnTo>
                  <a:lnTo>
                    <a:pt x="4" y="112"/>
                  </a:lnTo>
                  <a:lnTo>
                    <a:pt x="0" y="164"/>
                  </a:lnTo>
                  <a:lnTo>
                    <a:pt x="0" y="226"/>
                  </a:lnTo>
                  <a:lnTo>
                    <a:pt x="7" y="294"/>
                  </a:lnTo>
                  <a:lnTo>
                    <a:pt x="21" y="367"/>
                  </a:lnTo>
                  <a:lnTo>
                    <a:pt x="74" y="364"/>
                  </a:lnTo>
                  <a:lnTo>
                    <a:pt x="71" y="353"/>
                  </a:lnTo>
                  <a:lnTo>
                    <a:pt x="66" y="323"/>
                  </a:lnTo>
                  <a:lnTo>
                    <a:pt x="60" y="280"/>
                  </a:lnTo>
                  <a:lnTo>
                    <a:pt x="54" y="226"/>
                  </a:lnTo>
                  <a:lnTo>
                    <a:pt x="51" y="168"/>
                  </a:lnTo>
                  <a:lnTo>
                    <a:pt x="53" y="107"/>
                  </a:lnTo>
                  <a:lnTo>
                    <a:pt x="61" y="52"/>
                  </a:lnTo>
                  <a:lnTo>
                    <a:pt x="77" y="5"/>
                  </a:lnTo>
                  <a:lnTo>
                    <a:pt x="77" y="2"/>
                  </a:lnTo>
                  <a:lnTo>
                    <a:pt x="76" y="1"/>
                  </a:lnTo>
                  <a:lnTo>
                    <a:pt x="72" y="0"/>
                  </a:lnTo>
                  <a:lnTo>
                    <a:pt x="66" y="0"/>
                  </a:lnTo>
                  <a:lnTo>
                    <a:pt x="56" y="1"/>
                  </a:lnTo>
                  <a:lnTo>
                    <a:pt x="43" y="4"/>
                  </a:lnTo>
                  <a:lnTo>
                    <a:pt x="24" y="8"/>
                  </a:lnTo>
                  <a:close/>
                </a:path>
              </a:pathLst>
            </a:custGeom>
            <a:solidFill>
              <a:srgbClr val="808080">
                <a:alpha val="100000"/>
              </a:srgbClr>
            </a:solidFill>
            <a:ln w="9525">
              <a:noFill/>
            </a:ln>
          </p:spPr>
          <p:txBody>
            <a:bodyPr/>
            <a:p>
              <a:endParaRPr lang="zh-CN" altLang="en-US"/>
            </a:p>
          </p:txBody>
        </p:sp>
        <p:sp>
          <p:nvSpPr>
            <p:cNvPr id="99456" name="Freeform 148"/>
            <p:cNvSpPr/>
            <p:nvPr/>
          </p:nvSpPr>
          <p:spPr>
            <a:xfrm>
              <a:off x="6428" y="13813"/>
              <a:ext cx="56" cy="271"/>
            </a:xfrm>
            <a:custGeom>
              <a:avLst/>
              <a:gdLst>
                <a:gd name="txL" fmla="*/ 0 w 56"/>
                <a:gd name="txT" fmla="*/ 0 h 271"/>
                <a:gd name="txR" fmla="*/ 56 w 56"/>
                <a:gd name="txB" fmla="*/ 271 h 271"/>
              </a:gdLst>
              <a:ahLst/>
              <a:cxnLst>
                <a:cxn ang="0">
                  <a:pos x="17" y="5"/>
                </a:cxn>
                <a:cxn ang="0">
                  <a:pos x="16" y="10"/>
                </a:cxn>
                <a:cxn ang="0">
                  <a:pos x="12" y="25"/>
                </a:cxn>
                <a:cxn ang="0">
                  <a:pos x="6" y="49"/>
                </a:cxn>
                <a:cxn ang="0">
                  <a:pos x="2" y="82"/>
                </a:cxn>
                <a:cxn ang="0">
                  <a:pos x="0" y="122"/>
                </a:cxn>
                <a:cxn ang="0">
                  <a:pos x="0" y="166"/>
                </a:cxn>
                <a:cxn ang="0">
                  <a:pos x="4" y="217"/>
                </a:cxn>
                <a:cxn ang="0">
                  <a:pos x="15" y="271"/>
                </a:cxn>
                <a:cxn ang="0">
                  <a:pos x="54" y="268"/>
                </a:cxn>
                <a:cxn ang="0">
                  <a:pos x="52" y="261"/>
                </a:cxn>
                <a:cxn ang="0">
                  <a:pos x="48" y="238"/>
                </a:cxn>
                <a:cxn ang="0">
                  <a:pos x="44" y="206"/>
                </a:cxn>
                <a:cxn ang="0">
                  <a:pos x="40" y="166"/>
                </a:cxn>
                <a:cxn ang="0">
                  <a:pos x="37" y="123"/>
                </a:cxn>
                <a:cxn ang="0">
                  <a:pos x="39" y="78"/>
                </a:cxn>
                <a:cxn ang="0">
                  <a:pos x="44" y="37"/>
                </a:cxn>
                <a:cxn ang="0">
                  <a:pos x="56" y="3"/>
                </a:cxn>
                <a:cxn ang="0">
                  <a:pos x="56" y="3"/>
                </a:cxn>
                <a:cxn ang="0">
                  <a:pos x="56" y="2"/>
                </a:cxn>
                <a:cxn ang="0">
                  <a:pos x="55" y="1"/>
                </a:cxn>
                <a:cxn ang="0">
                  <a:pos x="52" y="0"/>
                </a:cxn>
                <a:cxn ang="0">
                  <a:pos x="48" y="0"/>
                </a:cxn>
                <a:cxn ang="0">
                  <a:pos x="42" y="0"/>
                </a:cxn>
                <a:cxn ang="0">
                  <a:pos x="31" y="2"/>
                </a:cxn>
                <a:cxn ang="0">
                  <a:pos x="17" y="5"/>
                </a:cxn>
              </a:cxnLst>
              <a:rect l="txL" t="txT" r="txR" b="txB"/>
              <a:pathLst>
                <a:path w="56" h="271">
                  <a:moveTo>
                    <a:pt x="17" y="5"/>
                  </a:moveTo>
                  <a:lnTo>
                    <a:pt x="16" y="10"/>
                  </a:lnTo>
                  <a:lnTo>
                    <a:pt x="12" y="25"/>
                  </a:lnTo>
                  <a:lnTo>
                    <a:pt x="6" y="49"/>
                  </a:lnTo>
                  <a:lnTo>
                    <a:pt x="2" y="82"/>
                  </a:lnTo>
                  <a:lnTo>
                    <a:pt x="0" y="122"/>
                  </a:lnTo>
                  <a:lnTo>
                    <a:pt x="0" y="166"/>
                  </a:lnTo>
                  <a:lnTo>
                    <a:pt x="4" y="217"/>
                  </a:lnTo>
                  <a:lnTo>
                    <a:pt x="15" y="271"/>
                  </a:lnTo>
                  <a:lnTo>
                    <a:pt x="54" y="268"/>
                  </a:lnTo>
                  <a:lnTo>
                    <a:pt x="52" y="261"/>
                  </a:lnTo>
                  <a:lnTo>
                    <a:pt x="48" y="238"/>
                  </a:lnTo>
                  <a:lnTo>
                    <a:pt x="44" y="206"/>
                  </a:lnTo>
                  <a:lnTo>
                    <a:pt x="40" y="166"/>
                  </a:lnTo>
                  <a:lnTo>
                    <a:pt x="37" y="123"/>
                  </a:lnTo>
                  <a:lnTo>
                    <a:pt x="39" y="78"/>
                  </a:lnTo>
                  <a:lnTo>
                    <a:pt x="44" y="37"/>
                  </a:lnTo>
                  <a:lnTo>
                    <a:pt x="56" y="3"/>
                  </a:lnTo>
                  <a:lnTo>
                    <a:pt x="56" y="2"/>
                  </a:lnTo>
                  <a:lnTo>
                    <a:pt x="55" y="1"/>
                  </a:lnTo>
                  <a:lnTo>
                    <a:pt x="52" y="0"/>
                  </a:lnTo>
                  <a:lnTo>
                    <a:pt x="48" y="0"/>
                  </a:lnTo>
                  <a:lnTo>
                    <a:pt x="42" y="0"/>
                  </a:lnTo>
                  <a:lnTo>
                    <a:pt x="31" y="2"/>
                  </a:lnTo>
                  <a:lnTo>
                    <a:pt x="17" y="5"/>
                  </a:lnTo>
                  <a:close/>
                </a:path>
              </a:pathLst>
            </a:custGeom>
            <a:solidFill>
              <a:srgbClr val="808080">
                <a:alpha val="100000"/>
              </a:srgbClr>
            </a:solidFill>
            <a:ln w="9525">
              <a:noFill/>
            </a:ln>
          </p:spPr>
          <p:txBody>
            <a:bodyPr/>
            <a:p>
              <a:endParaRPr lang="zh-CN" altLang="en-US"/>
            </a:p>
          </p:txBody>
        </p:sp>
        <p:sp>
          <p:nvSpPr>
            <p:cNvPr id="99457" name="Freeform 149"/>
            <p:cNvSpPr/>
            <p:nvPr/>
          </p:nvSpPr>
          <p:spPr>
            <a:xfrm>
              <a:off x="7211" y="13549"/>
              <a:ext cx="186" cy="732"/>
            </a:xfrm>
            <a:custGeom>
              <a:avLst/>
              <a:gdLst>
                <a:gd name="txL" fmla="*/ 0 w 186"/>
                <a:gd name="txT" fmla="*/ 0 h 732"/>
                <a:gd name="txR" fmla="*/ 186 w 186"/>
                <a:gd name="txB" fmla="*/ 732 h 732"/>
              </a:gdLst>
              <a:ahLst/>
              <a:cxnLst>
                <a:cxn ang="0">
                  <a:pos x="186" y="6"/>
                </a:cxn>
                <a:cxn ang="0">
                  <a:pos x="182" y="11"/>
                </a:cxn>
                <a:cxn ang="0">
                  <a:pos x="169" y="29"/>
                </a:cxn>
                <a:cxn ang="0">
                  <a:pos x="153" y="67"/>
                </a:cxn>
                <a:cxn ang="0">
                  <a:pos x="137" y="130"/>
                </a:cxn>
                <a:cxn ang="0">
                  <a:pos x="124" y="221"/>
                </a:cxn>
                <a:cxn ang="0">
                  <a:pos x="117" y="350"/>
                </a:cxn>
                <a:cxn ang="0">
                  <a:pos x="122" y="517"/>
                </a:cxn>
                <a:cxn ang="0">
                  <a:pos x="139" y="732"/>
                </a:cxn>
                <a:cxn ang="0">
                  <a:pos x="34" y="732"/>
                </a:cxn>
                <a:cxn ang="0">
                  <a:pos x="31" y="711"/>
                </a:cxn>
                <a:cxn ang="0">
                  <a:pos x="22" y="651"/>
                </a:cxn>
                <a:cxn ang="0">
                  <a:pos x="12" y="563"/>
                </a:cxn>
                <a:cxn ang="0">
                  <a:pos x="3" y="454"/>
                </a:cxn>
                <a:cxn ang="0">
                  <a:pos x="0" y="335"/>
                </a:cxn>
                <a:cxn ang="0">
                  <a:pos x="6" y="213"/>
                </a:cxn>
                <a:cxn ang="0">
                  <a:pos x="25" y="98"/>
                </a:cxn>
                <a:cxn ang="0">
                  <a:pos x="60" y="0"/>
                </a:cxn>
                <a:cxn ang="0">
                  <a:pos x="186" y="6"/>
                </a:cxn>
              </a:cxnLst>
              <a:rect l="txL" t="txT" r="txR" b="txB"/>
              <a:pathLst>
                <a:path w="186" h="732">
                  <a:moveTo>
                    <a:pt x="186" y="6"/>
                  </a:moveTo>
                  <a:lnTo>
                    <a:pt x="182" y="11"/>
                  </a:lnTo>
                  <a:lnTo>
                    <a:pt x="169" y="29"/>
                  </a:lnTo>
                  <a:lnTo>
                    <a:pt x="153" y="67"/>
                  </a:lnTo>
                  <a:lnTo>
                    <a:pt x="137" y="130"/>
                  </a:lnTo>
                  <a:lnTo>
                    <a:pt x="124" y="221"/>
                  </a:lnTo>
                  <a:lnTo>
                    <a:pt x="117" y="350"/>
                  </a:lnTo>
                  <a:lnTo>
                    <a:pt x="122" y="517"/>
                  </a:lnTo>
                  <a:lnTo>
                    <a:pt x="139" y="732"/>
                  </a:lnTo>
                  <a:lnTo>
                    <a:pt x="34" y="732"/>
                  </a:lnTo>
                  <a:lnTo>
                    <a:pt x="31" y="711"/>
                  </a:lnTo>
                  <a:lnTo>
                    <a:pt x="22" y="651"/>
                  </a:lnTo>
                  <a:lnTo>
                    <a:pt x="12" y="563"/>
                  </a:lnTo>
                  <a:lnTo>
                    <a:pt x="3" y="454"/>
                  </a:lnTo>
                  <a:lnTo>
                    <a:pt x="0" y="335"/>
                  </a:lnTo>
                  <a:lnTo>
                    <a:pt x="6" y="213"/>
                  </a:lnTo>
                  <a:lnTo>
                    <a:pt x="25" y="98"/>
                  </a:lnTo>
                  <a:lnTo>
                    <a:pt x="60" y="0"/>
                  </a:lnTo>
                  <a:lnTo>
                    <a:pt x="186" y="6"/>
                  </a:lnTo>
                  <a:close/>
                </a:path>
              </a:pathLst>
            </a:custGeom>
            <a:solidFill>
              <a:srgbClr val="808080">
                <a:alpha val="100000"/>
              </a:srgbClr>
            </a:solidFill>
            <a:ln w="9525">
              <a:noFill/>
            </a:ln>
          </p:spPr>
          <p:txBody>
            <a:bodyPr/>
            <a:p>
              <a:endParaRPr lang="zh-CN" altLang="en-US"/>
            </a:p>
          </p:txBody>
        </p:sp>
        <p:sp>
          <p:nvSpPr>
            <p:cNvPr id="99458" name="Freeform 150"/>
            <p:cNvSpPr/>
            <p:nvPr/>
          </p:nvSpPr>
          <p:spPr>
            <a:xfrm>
              <a:off x="7219" y="13600"/>
              <a:ext cx="158" cy="625"/>
            </a:xfrm>
            <a:custGeom>
              <a:avLst/>
              <a:gdLst>
                <a:gd name="txL" fmla="*/ 0 w 158"/>
                <a:gd name="txT" fmla="*/ 0 h 625"/>
                <a:gd name="txR" fmla="*/ 158 w 158"/>
                <a:gd name="txB" fmla="*/ 625 h 625"/>
              </a:gdLst>
              <a:ahLst/>
              <a:cxnLst>
                <a:cxn ang="0">
                  <a:pos x="158" y="4"/>
                </a:cxn>
                <a:cxn ang="0">
                  <a:pos x="153" y="9"/>
                </a:cxn>
                <a:cxn ang="0">
                  <a:pos x="144" y="25"/>
                </a:cxn>
                <a:cxn ang="0">
                  <a:pos x="130" y="57"/>
                </a:cxn>
                <a:cxn ang="0">
                  <a:pos x="116" y="110"/>
                </a:cxn>
                <a:cxn ang="0">
                  <a:pos x="105" y="189"/>
                </a:cxn>
                <a:cxn ang="0">
                  <a:pos x="100" y="298"/>
                </a:cxn>
                <a:cxn ang="0">
                  <a:pos x="103" y="441"/>
                </a:cxn>
                <a:cxn ang="0">
                  <a:pos x="118" y="625"/>
                </a:cxn>
                <a:cxn ang="0">
                  <a:pos x="29" y="625"/>
                </a:cxn>
                <a:cxn ang="0">
                  <a:pos x="25" y="607"/>
                </a:cxn>
                <a:cxn ang="0">
                  <a:pos x="18" y="556"/>
                </a:cxn>
                <a:cxn ang="0">
                  <a:pos x="9" y="480"/>
                </a:cxn>
                <a:cxn ang="0">
                  <a:pos x="2" y="387"/>
                </a:cxn>
                <a:cxn ang="0">
                  <a:pos x="0" y="286"/>
                </a:cxn>
                <a:cxn ang="0">
                  <a:pos x="5" y="182"/>
                </a:cxn>
                <a:cxn ang="0">
                  <a:pos x="21" y="84"/>
                </a:cxn>
                <a:cxn ang="0">
                  <a:pos x="51" y="0"/>
                </a:cxn>
                <a:cxn ang="0">
                  <a:pos x="158" y="4"/>
                </a:cxn>
              </a:cxnLst>
              <a:rect l="txL" t="txT" r="txR" b="txB"/>
              <a:pathLst>
                <a:path w="158" h="625">
                  <a:moveTo>
                    <a:pt x="158" y="4"/>
                  </a:moveTo>
                  <a:lnTo>
                    <a:pt x="153" y="9"/>
                  </a:lnTo>
                  <a:lnTo>
                    <a:pt x="144" y="25"/>
                  </a:lnTo>
                  <a:lnTo>
                    <a:pt x="130" y="57"/>
                  </a:lnTo>
                  <a:lnTo>
                    <a:pt x="116" y="110"/>
                  </a:lnTo>
                  <a:lnTo>
                    <a:pt x="105" y="189"/>
                  </a:lnTo>
                  <a:lnTo>
                    <a:pt x="100" y="298"/>
                  </a:lnTo>
                  <a:lnTo>
                    <a:pt x="103" y="441"/>
                  </a:lnTo>
                  <a:lnTo>
                    <a:pt x="118" y="625"/>
                  </a:lnTo>
                  <a:lnTo>
                    <a:pt x="29" y="625"/>
                  </a:lnTo>
                  <a:lnTo>
                    <a:pt x="25" y="607"/>
                  </a:lnTo>
                  <a:lnTo>
                    <a:pt x="18" y="556"/>
                  </a:lnTo>
                  <a:lnTo>
                    <a:pt x="9" y="480"/>
                  </a:lnTo>
                  <a:lnTo>
                    <a:pt x="2" y="387"/>
                  </a:lnTo>
                  <a:lnTo>
                    <a:pt x="0" y="286"/>
                  </a:lnTo>
                  <a:lnTo>
                    <a:pt x="5" y="182"/>
                  </a:lnTo>
                  <a:lnTo>
                    <a:pt x="21" y="84"/>
                  </a:lnTo>
                  <a:lnTo>
                    <a:pt x="51" y="0"/>
                  </a:lnTo>
                  <a:lnTo>
                    <a:pt x="158" y="4"/>
                  </a:lnTo>
                  <a:close/>
                </a:path>
              </a:pathLst>
            </a:custGeom>
            <a:solidFill>
              <a:srgbClr val="808080">
                <a:alpha val="100000"/>
              </a:srgbClr>
            </a:solidFill>
            <a:ln w="9525">
              <a:noFill/>
            </a:ln>
          </p:spPr>
          <p:txBody>
            <a:bodyPr/>
            <a:p>
              <a:endParaRPr lang="zh-CN" altLang="en-US"/>
            </a:p>
          </p:txBody>
        </p:sp>
        <p:sp>
          <p:nvSpPr>
            <p:cNvPr id="99459" name="Freeform 151"/>
            <p:cNvSpPr/>
            <p:nvPr/>
          </p:nvSpPr>
          <p:spPr>
            <a:xfrm>
              <a:off x="7225" y="13651"/>
              <a:ext cx="131" cy="517"/>
            </a:xfrm>
            <a:custGeom>
              <a:avLst/>
              <a:gdLst>
                <a:gd name="txL" fmla="*/ 0 w 131"/>
                <a:gd name="txT" fmla="*/ 0 h 517"/>
                <a:gd name="txR" fmla="*/ 131 w 131"/>
                <a:gd name="txB" fmla="*/ 517 h 517"/>
              </a:gdLst>
              <a:ahLst/>
              <a:cxnLst>
                <a:cxn ang="0">
                  <a:pos x="131" y="4"/>
                </a:cxn>
                <a:cxn ang="0">
                  <a:pos x="128" y="7"/>
                </a:cxn>
                <a:cxn ang="0">
                  <a:pos x="119" y="21"/>
                </a:cxn>
                <a:cxn ang="0">
                  <a:pos x="109" y="47"/>
                </a:cxn>
                <a:cxn ang="0">
                  <a:pos x="97" y="91"/>
                </a:cxn>
                <a:cxn ang="0">
                  <a:pos x="88" y="156"/>
                </a:cxn>
                <a:cxn ang="0">
                  <a:pos x="84" y="247"/>
                </a:cxn>
                <a:cxn ang="0">
                  <a:pos x="86" y="366"/>
                </a:cxn>
                <a:cxn ang="0">
                  <a:pos x="99" y="517"/>
                </a:cxn>
                <a:cxn ang="0">
                  <a:pos x="25" y="517"/>
                </a:cxn>
                <a:cxn ang="0">
                  <a:pos x="23" y="502"/>
                </a:cxn>
                <a:cxn ang="0">
                  <a:pos x="16" y="460"/>
                </a:cxn>
                <a:cxn ang="0">
                  <a:pos x="9" y="397"/>
                </a:cxn>
                <a:cxn ang="0">
                  <a:pos x="2" y="320"/>
                </a:cxn>
                <a:cxn ang="0">
                  <a:pos x="0" y="236"/>
                </a:cxn>
                <a:cxn ang="0">
                  <a:pos x="4" y="151"/>
                </a:cxn>
                <a:cxn ang="0">
                  <a:pos x="18" y="70"/>
                </a:cxn>
                <a:cxn ang="0">
                  <a:pos x="43" y="0"/>
                </a:cxn>
                <a:cxn ang="0">
                  <a:pos x="131" y="4"/>
                </a:cxn>
              </a:cxnLst>
              <a:rect l="txL" t="txT" r="txR" b="txB"/>
              <a:pathLst>
                <a:path w="131" h="517">
                  <a:moveTo>
                    <a:pt x="131" y="4"/>
                  </a:moveTo>
                  <a:lnTo>
                    <a:pt x="128" y="7"/>
                  </a:lnTo>
                  <a:lnTo>
                    <a:pt x="119" y="21"/>
                  </a:lnTo>
                  <a:lnTo>
                    <a:pt x="109" y="47"/>
                  </a:lnTo>
                  <a:lnTo>
                    <a:pt x="97" y="91"/>
                  </a:lnTo>
                  <a:lnTo>
                    <a:pt x="88" y="156"/>
                  </a:lnTo>
                  <a:lnTo>
                    <a:pt x="84" y="247"/>
                  </a:lnTo>
                  <a:lnTo>
                    <a:pt x="86" y="366"/>
                  </a:lnTo>
                  <a:lnTo>
                    <a:pt x="99" y="517"/>
                  </a:lnTo>
                  <a:lnTo>
                    <a:pt x="25" y="517"/>
                  </a:lnTo>
                  <a:lnTo>
                    <a:pt x="23" y="502"/>
                  </a:lnTo>
                  <a:lnTo>
                    <a:pt x="16" y="460"/>
                  </a:lnTo>
                  <a:lnTo>
                    <a:pt x="9" y="397"/>
                  </a:lnTo>
                  <a:lnTo>
                    <a:pt x="2" y="320"/>
                  </a:lnTo>
                  <a:lnTo>
                    <a:pt x="0" y="236"/>
                  </a:lnTo>
                  <a:lnTo>
                    <a:pt x="4" y="151"/>
                  </a:lnTo>
                  <a:lnTo>
                    <a:pt x="18" y="70"/>
                  </a:lnTo>
                  <a:lnTo>
                    <a:pt x="43" y="0"/>
                  </a:lnTo>
                  <a:lnTo>
                    <a:pt x="131" y="4"/>
                  </a:lnTo>
                  <a:close/>
                </a:path>
              </a:pathLst>
            </a:custGeom>
            <a:solidFill>
              <a:srgbClr val="808080">
                <a:alpha val="100000"/>
              </a:srgbClr>
            </a:solidFill>
            <a:ln w="9525">
              <a:noFill/>
            </a:ln>
          </p:spPr>
          <p:txBody>
            <a:bodyPr/>
            <a:p>
              <a:endParaRPr lang="zh-CN" altLang="en-US"/>
            </a:p>
          </p:txBody>
        </p:sp>
        <p:sp>
          <p:nvSpPr>
            <p:cNvPr id="99460" name="Freeform 152"/>
            <p:cNvSpPr/>
            <p:nvPr/>
          </p:nvSpPr>
          <p:spPr>
            <a:xfrm>
              <a:off x="7233" y="13701"/>
              <a:ext cx="104" cy="411"/>
            </a:xfrm>
            <a:custGeom>
              <a:avLst/>
              <a:gdLst>
                <a:gd name="txL" fmla="*/ 0 w 104"/>
                <a:gd name="txT" fmla="*/ 0 h 411"/>
                <a:gd name="txR" fmla="*/ 104 w 104"/>
                <a:gd name="txB" fmla="*/ 411 h 411"/>
              </a:gdLst>
              <a:ahLst/>
              <a:cxnLst>
                <a:cxn ang="0">
                  <a:pos x="104" y="4"/>
                </a:cxn>
                <a:cxn ang="0">
                  <a:pos x="101" y="7"/>
                </a:cxn>
                <a:cxn ang="0">
                  <a:pos x="94" y="17"/>
                </a:cxn>
                <a:cxn ang="0">
                  <a:pos x="86" y="38"/>
                </a:cxn>
                <a:cxn ang="0">
                  <a:pos x="76" y="73"/>
                </a:cxn>
                <a:cxn ang="0">
                  <a:pos x="69" y="125"/>
                </a:cxn>
                <a:cxn ang="0">
                  <a:pos x="65" y="196"/>
                </a:cxn>
                <a:cxn ang="0">
                  <a:pos x="67" y="291"/>
                </a:cxn>
                <a:cxn ang="0">
                  <a:pos x="77" y="411"/>
                </a:cxn>
                <a:cxn ang="0">
                  <a:pos x="19" y="411"/>
                </a:cxn>
                <a:cxn ang="0">
                  <a:pos x="17" y="399"/>
                </a:cxn>
                <a:cxn ang="0">
                  <a:pos x="11" y="365"/>
                </a:cxn>
                <a:cxn ang="0">
                  <a:pos x="6" y="316"/>
                </a:cxn>
                <a:cxn ang="0">
                  <a:pos x="2" y="255"/>
                </a:cxn>
                <a:cxn ang="0">
                  <a:pos x="0" y="188"/>
                </a:cxn>
                <a:cxn ang="0">
                  <a:pos x="4" y="120"/>
                </a:cxn>
                <a:cxn ang="0">
                  <a:pos x="15" y="55"/>
                </a:cxn>
                <a:cxn ang="0">
                  <a:pos x="34" y="0"/>
                </a:cxn>
                <a:cxn ang="0">
                  <a:pos x="104" y="4"/>
                </a:cxn>
              </a:cxnLst>
              <a:rect l="txL" t="txT" r="txR" b="txB"/>
              <a:pathLst>
                <a:path w="104" h="411">
                  <a:moveTo>
                    <a:pt x="104" y="4"/>
                  </a:moveTo>
                  <a:lnTo>
                    <a:pt x="101" y="7"/>
                  </a:lnTo>
                  <a:lnTo>
                    <a:pt x="94" y="17"/>
                  </a:lnTo>
                  <a:lnTo>
                    <a:pt x="86" y="38"/>
                  </a:lnTo>
                  <a:lnTo>
                    <a:pt x="76" y="73"/>
                  </a:lnTo>
                  <a:lnTo>
                    <a:pt x="69" y="125"/>
                  </a:lnTo>
                  <a:lnTo>
                    <a:pt x="65" y="196"/>
                  </a:lnTo>
                  <a:lnTo>
                    <a:pt x="67" y="291"/>
                  </a:lnTo>
                  <a:lnTo>
                    <a:pt x="77" y="411"/>
                  </a:lnTo>
                  <a:lnTo>
                    <a:pt x="19" y="411"/>
                  </a:lnTo>
                  <a:lnTo>
                    <a:pt x="17" y="399"/>
                  </a:lnTo>
                  <a:lnTo>
                    <a:pt x="11" y="365"/>
                  </a:lnTo>
                  <a:lnTo>
                    <a:pt x="6" y="316"/>
                  </a:lnTo>
                  <a:lnTo>
                    <a:pt x="2" y="255"/>
                  </a:lnTo>
                  <a:lnTo>
                    <a:pt x="0" y="188"/>
                  </a:lnTo>
                  <a:lnTo>
                    <a:pt x="4" y="120"/>
                  </a:lnTo>
                  <a:lnTo>
                    <a:pt x="15" y="55"/>
                  </a:lnTo>
                  <a:lnTo>
                    <a:pt x="34" y="0"/>
                  </a:lnTo>
                  <a:lnTo>
                    <a:pt x="104" y="4"/>
                  </a:lnTo>
                  <a:close/>
                </a:path>
              </a:pathLst>
            </a:custGeom>
            <a:solidFill>
              <a:srgbClr val="808080">
                <a:alpha val="100000"/>
              </a:srgbClr>
            </a:solidFill>
            <a:ln w="9525">
              <a:noFill/>
            </a:ln>
          </p:spPr>
          <p:txBody>
            <a:bodyPr/>
            <a:p>
              <a:endParaRPr lang="zh-CN" altLang="en-US"/>
            </a:p>
          </p:txBody>
        </p:sp>
        <p:sp>
          <p:nvSpPr>
            <p:cNvPr id="99461" name="Freeform 153"/>
            <p:cNvSpPr/>
            <p:nvPr/>
          </p:nvSpPr>
          <p:spPr>
            <a:xfrm>
              <a:off x="7240" y="13752"/>
              <a:ext cx="76" cy="302"/>
            </a:xfrm>
            <a:custGeom>
              <a:avLst/>
              <a:gdLst>
                <a:gd name="txL" fmla="*/ 0 w 76"/>
                <a:gd name="txT" fmla="*/ 0 h 302"/>
                <a:gd name="txR" fmla="*/ 76 w 76"/>
                <a:gd name="txB" fmla="*/ 302 h 302"/>
              </a:gdLst>
              <a:ahLst/>
              <a:cxnLst>
                <a:cxn ang="0">
                  <a:pos x="76" y="2"/>
                </a:cxn>
                <a:cxn ang="0">
                  <a:pos x="74" y="4"/>
                </a:cxn>
                <a:cxn ang="0">
                  <a:pos x="70" y="12"/>
                </a:cxn>
                <a:cxn ang="0">
                  <a:pos x="62" y="28"/>
                </a:cxn>
                <a:cxn ang="0">
                  <a:pos x="56" y="53"/>
                </a:cxn>
                <a:cxn ang="0">
                  <a:pos x="51" y="92"/>
                </a:cxn>
                <a:cxn ang="0">
                  <a:pos x="49" y="145"/>
                </a:cxn>
                <a:cxn ang="0">
                  <a:pos x="50" y="214"/>
                </a:cxn>
                <a:cxn ang="0">
                  <a:pos x="57" y="302"/>
                </a:cxn>
                <a:cxn ang="0">
                  <a:pos x="14" y="302"/>
                </a:cxn>
                <a:cxn ang="0">
                  <a:pos x="13" y="294"/>
                </a:cxn>
                <a:cxn ang="0">
                  <a:pos x="9" y="269"/>
                </a:cxn>
                <a:cxn ang="0">
                  <a:pos x="4" y="232"/>
                </a:cxn>
                <a:cxn ang="0">
                  <a:pos x="1" y="188"/>
                </a:cxn>
                <a:cxn ang="0">
                  <a:pos x="0" y="138"/>
                </a:cxn>
                <a:cxn ang="0">
                  <a:pos x="2" y="89"/>
                </a:cxn>
                <a:cxn ang="0">
                  <a:pos x="10" y="41"/>
                </a:cxn>
                <a:cxn ang="0">
                  <a:pos x="25" y="0"/>
                </a:cxn>
                <a:cxn ang="0">
                  <a:pos x="76" y="2"/>
                </a:cxn>
              </a:cxnLst>
              <a:rect l="txL" t="txT" r="txR" b="txB"/>
              <a:pathLst>
                <a:path w="76" h="302">
                  <a:moveTo>
                    <a:pt x="76" y="2"/>
                  </a:moveTo>
                  <a:lnTo>
                    <a:pt x="74" y="4"/>
                  </a:lnTo>
                  <a:lnTo>
                    <a:pt x="70" y="12"/>
                  </a:lnTo>
                  <a:lnTo>
                    <a:pt x="62" y="28"/>
                  </a:lnTo>
                  <a:lnTo>
                    <a:pt x="56" y="53"/>
                  </a:lnTo>
                  <a:lnTo>
                    <a:pt x="51" y="92"/>
                  </a:lnTo>
                  <a:lnTo>
                    <a:pt x="49" y="145"/>
                  </a:lnTo>
                  <a:lnTo>
                    <a:pt x="50" y="214"/>
                  </a:lnTo>
                  <a:lnTo>
                    <a:pt x="57" y="302"/>
                  </a:lnTo>
                  <a:lnTo>
                    <a:pt x="14" y="302"/>
                  </a:lnTo>
                  <a:lnTo>
                    <a:pt x="13" y="294"/>
                  </a:lnTo>
                  <a:lnTo>
                    <a:pt x="9" y="269"/>
                  </a:lnTo>
                  <a:lnTo>
                    <a:pt x="4" y="232"/>
                  </a:lnTo>
                  <a:lnTo>
                    <a:pt x="1" y="188"/>
                  </a:lnTo>
                  <a:lnTo>
                    <a:pt x="0" y="138"/>
                  </a:lnTo>
                  <a:lnTo>
                    <a:pt x="2" y="89"/>
                  </a:lnTo>
                  <a:lnTo>
                    <a:pt x="10" y="41"/>
                  </a:lnTo>
                  <a:lnTo>
                    <a:pt x="25" y="0"/>
                  </a:lnTo>
                  <a:lnTo>
                    <a:pt x="76" y="2"/>
                  </a:lnTo>
                  <a:close/>
                </a:path>
              </a:pathLst>
            </a:custGeom>
            <a:solidFill>
              <a:srgbClr val="808080">
                <a:alpha val="100000"/>
              </a:srgbClr>
            </a:solidFill>
            <a:ln w="9525">
              <a:noFill/>
            </a:ln>
          </p:spPr>
          <p:txBody>
            <a:bodyPr/>
            <a:p>
              <a:endParaRPr lang="zh-CN" altLang="en-US"/>
            </a:p>
          </p:txBody>
        </p:sp>
        <p:sp>
          <p:nvSpPr>
            <p:cNvPr id="99462" name="Rectangle 154"/>
            <p:cNvSpPr/>
            <p:nvPr/>
          </p:nvSpPr>
          <p:spPr>
            <a:xfrm>
              <a:off x="6241" y="13678"/>
              <a:ext cx="23" cy="958"/>
            </a:xfrm>
            <a:prstGeom prst="rect">
              <a:avLst/>
            </a:prstGeom>
            <a:solidFill>
              <a:srgbClr val="000000"/>
            </a:solidFill>
            <a:ln w="9525">
              <a:noFill/>
            </a:ln>
          </p:spPr>
          <p:txBody>
            <a:bodyPr/>
            <a:p>
              <a:endParaRPr lang="zh-CN" altLang="en-US" dirty="0">
                <a:latin typeface="Comic Sans MS" panose="030F0702030302020204" pitchFamily="66" charset="0"/>
              </a:endParaRPr>
            </a:p>
          </p:txBody>
        </p:sp>
        <p:sp>
          <p:nvSpPr>
            <p:cNvPr id="99463" name="Freeform 155"/>
            <p:cNvSpPr/>
            <p:nvPr/>
          </p:nvSpPr>
          <p:spPr>
            <a:xfrm>
              <a:off x="6579" y="13664"/>
              <a:ext cx="375" cy="440"/>
            </a:xfrm>
            <a:custGeom>
              <a:avLst/>
              <a:gdLst>
                <a:gd name="txL" fmla="*/ 0 w 375"/>
                <a:gd name="txT" fmla="*/ 0 h 440"/>
                <a:gd name="txR" fmla="*/ 375 w 375"/>
                <a:gd name="txB" fmla="*/ 440 h 440"/>
              </a:gdLst>
              <a:ahLst/>
              <a:cxnLst>
                <a:cxn ang="0">
                  <a:pos x="35" y="41"/>
                </a:cxn>
                <a:cxn ang="0">
                  <a:pos x="32" y="49"/>
                </a:cxn>
                <a:cxn ang="0">
                  <a:pos x="25" y="74"/>
                </a:cxn>
                <a:cxn ang="0">
                  <a:pos x="17" y="112"/>
                </a:cxn>
                <a:cxn ang="0">
                  <a:pos x="8" y="163"/>
                </a:cxn>
                <a:cxn ang="0">
                  <a:pos x="2" y="223"/>
                </a:cxn>
                <a:cxn ang="0">
                  <a:pos x="0" y="290"/>
                </a:cxn>
                <a:cxn ang="0">
                  <a:pos x="7" y="363"/>
                </a:cxn>
                <a:cxn ang="0">
                  <a:pos x="23" y="440"/>
                </a:cxn>
                <a:cxn ang="0">
                  <a:pos x="23" y="437"/>
                </a:cxn>
                <a:cxn ang="0">
                  <a:pos x="23" y="427"/>
                </a:cxn>
                <a:cxn ang="0">
                  <a:pos x="23" y="411"/>
                </a:cxn>
                <a:cxn ang="0">
                  <a:pos x="23" y="391"/>
                </a:cxn>
                <a:cxn ang="0">
                  <a:pos x="25" y="367"/>
                </a:cxn>
                <a:cxn ang="0">
                  <a:pos x="28" y="341"/>
                </a:cxn>
                <a:cxn ang="0">
                  <a:pos x="33" y="312"/>
                </a:cxn>
                <a:cxn ang="0">
                  <a:pos x="39" y="281"/>
                </a:cxn>
                <a:cxn ang="0">
                  <a:pos x="49" y="251"/>
                </a:cxn>
                <a:cxn ang="0">
                  <a:pos x="61" y="222"/>
                </a:cxn>
                <a:cxn ang="0">
                  <a:pos x="75" y="194"/>
                </a:cxn>
                <a:cxn ang="0">
                  <a:pos x="93" y="168"/>
                </a:cxn>
                <a:cxn ang="0">
                  <a:pos x="116" y="145"/>
                </a:cxn>
                <a:cxn ang="0">
                  <a:pos x="141" y="127"/>
                </a:cxn>
                <a:cxn ang="0">
                  <a:pos x="173" y="114"/>
                </a:cxn>
                <a:cxn ang="0">
                  <a:pos x="208" y="106"/>
                </a:cxn>
                <a:cxn ang="0">
                  <a:pos x="210" y="104"/>
                </a:cxn>
                <a:cxn ang="0">
                  <a:pos x="217" y="100"/>
                </a:cxn>
                <a:cxn ang="0">
                  <a:pos x="227" y="92"/>
                </a:cxn>
                <a:cxn ang="0">
                  <a:pos x="245" y="82"/>
                </a:cxn>
                <a:cxn ang="0">
                  <a:pos x="267" y="69"/>
                </a:cxn>
                <a:cxn ang="0">
                  <a:pos x="296" y="54"/>
                </a:cxn>
                <a:cxn ang="0">
                  <a:pos x="332" y="36"/>
                </a:cxn>
                <a:cxn ang="0">
                  <a:pos x="375" y="17"/>
                </a:cxn>
                <a:cxn ang="0">
                  <a:pos x="373" y="16"/>
                </a:cxn>
                <a:cxn ang="0">
                  <a:pos x="366" y="15"/>
                </a:cxn>
                <a:cxn ang="0">
                  <a:pos x="357" y="13"/>
                </a:cxn>
                <a:cxn ang="0">
                  <a:pos x="343" y="10"/>
                </a:cxn>
                <a:cxn ang="0">
                  <a:pos x="326" y="7"/>
                </a:cxn>
                <a:cxn ang="0">
                  <a:pos x="307" y="5"/>
                </a:cxn>
                <a:cxn ang="0">
                  <a:pos x="285" y="3"/>
                </a:cxn>
                <a:cxn ang="0">
                  <a:pos x="261" y="1"/>
                </a:cxn>
                <a:cxn ang="0">
                  <a:pos x="235" y="0"/>
                </a:cxn>
                <a:cxn ang="0">
                  <a:pos x="208" y="1"/>
                </a:cxn>
                <a:cxn ang="0">
                  <a:pos x="180" y="2"/>
                </a:cxn>
                <a:cxn ang="0">
                  <a:pos x="151" y="5"/>
                </a:cxn>
                <a:cxn ang="0">
                  <a:pos x="122" y="10"/>
                </a:cxn>
                <a:cxn ang="0">
                  <a:pos x="92" y="18"/>
                </a:cxn>
                <a:cxn ang="0">
                  <a:pos x="63" y="28"/>
                </a:cxn>
                <a:cxn ang="0">
                  <a:pos x="35" y="41"/>
                </a:cxn>
              </a:cxnLst>
              <a:rect l="txL" t="txT" r="txR" b="txB"/>
              <a:pathLst>
                <a:path w="375" h="440">
                  <a:moveTo>
                    <a:pt x="35" y="41"/>
                  </a:moveTo>
                  <a:lnTo>
                    <a:pt x="32" y="49"/>
                  </a:lnTo>
                  <a:lnTo>
                    <a:pt x="25" y="74"/>
                  </a:lnTo>
                  <a:lnTo>
                    <a:pt x="17" y="112"/>
                  </a:lnTo>
                  <a:lnTo>
                    <a:pt x="8" y="163"/>
                  </a:lnTo>
                  <a:lnTo>
                    <a:pt x="2" y="223"/>
                  </a:lnTo>
                  <a:lnTo>
                    <a:pt x="0" y="290"/>
                  </a:lnTo>
                  <a:lnTo>
                    <a:pt x="7" y="363"/>
                  </a:lnTo>
                  <a:lnTo>
                    <a:pt x="23" y="440"/>
                  </a:lnTo>
                  <a:lnTo>
                    <a:pt x="23" y="437"/>
                  </a:lnTo>
                  <a:lnTo>
                    <a:pt x="23" y="427"/>
                  </a:lnTo>
                  <a:lnTo>
                    <a:pt x="23" y="411"/>
                  </a:lnTo>
                  <a:lnTo>
                    <a:pt x="23" y="391"/>
                  </a:lnTo>
                  <a:lnTo>
                    <a:pt x="25" y="367"/>
                  </a:lnTo>
                  <a:lnTo>
                    <a:pt x="28" y="341"/>
                  </a:lnTo>
                  <a:lnTo>
                    <a:pt x="33" y="312"/>
                  </a:lnTo>
                  <a:lnTo>
                    <a:pt x="39" y="281"/>
                  </a:lnTo>
                  <a:lnTo>
                    <a:pt x="49" y="251"/>
                  </a:lnTo>
                  <a:lnTo>
                    <a:pt x="61" y="222"/>
                  </a:lnTo>
                  <a:lnTo>
                    <a:pt x="75" y="194"/>
                  </a:lnTo>
                  <a:lnTo>
                    <a:pt x="93" y="168"/>
                  </a:lnTo>
                  <a:lnTo>
                    <a:pt x="116" y="145"/>
                  </a:lnTo>
                  <a:lnTo>
                    <a:pt x="141" y="127"/>
                  </a:lnTo>
                  <a:lnTo>
                    <a:pt x="173" y="114"/>
                  </a:lnTo>
                  <a:lnTo>
                    <a:pt x="208" y="106"/>
                  </a:lnTo>
                  <a:lnTo>
                    <a:pt x="210" y="104"/>
                  </a:lnTo>
                  <a:lnTo>
                    <a:pt x="217" y="100"/>
                  </a:lnTo>
                  <a:lnTo>
                    <a:pt x="227" y="92"/>
                  </a:lnTo>
                  <a:lnTo>
                    <a:pt x="245" y="82"/>
                  </a:lnTo>
                  <a:lnTo>
                    <a:pt x="267" y="69"/>
                  </a:lnTo>
                  <a:lnTo>
                    <a:pt x="296" y="54"/>
                  </a:lnTo>
                  <a:lnTo>
                    <a:pt x="332" y="36"/>
                  </a:lnTo>
                  <a:lnTo>
                    <a:pt x="375" y="17"/>
                  </a:lnTo>
                  <a:lnTo>
                    <a:pt x="373" y="16"/>
                  </a:lnTo>
                  <a:lnTo>
                    <a:pt x="366" y="15"/>
                  </a:lnTo>
                  <a:lnTo>
                    <a:pt x="357" y="13"/>
                  </a:lnTo>
                  <a:lnTo>
                    <a:pt x="343" y="10"/>
                  </a:lnTo>
                  <a:lnTo>
                    <a:pt x="326" y="7"/>
                  </a:lnTo>
                  <a:lnTo>
                    <a:pt x="307" y="5"/>
                  </a:lnTo>
                  <a:lnTo>
                    <a:pt x="285" y="3"/>
                  </a:lnTo>
                  <a:lnTo>
                    <a:pt x="261" y="1"/>
                  </a:lnTo>
                  <a:lnTo>
                    <a:pt x="235" y="0"/>
                  </a:lnTo>
                  <a:lnTo>
                    <a:pt x="208" y="1"/>
                  </a:lnTo>
                  <a:lnTo>
                    <a:pt x="180" y="2"/>
                  </a:lnTo>
                  <a:lnTo>
                    <a:pt x="151" y="5"/>
                  </a:lnTo>
                  <a:lnTo>
                    <a:pt x="122" y="10"/>
                  </a:lnTo>
                  <a:lnTo>
                    <a:pt x="92" y="18"/>
                  </a:lnTo>
                  <a:lnTo>
                    <a:pt x="63" y="28"/>
                  </a:lnTo>
                  <a:lnTo>
                    <a:pt x="35" y="41"/>
                  </a:lnTo>
                  <a:close/>
                </a:path>
              </a:pathLst>
            </a:custGeom>
            <a:solidFill>
              <a:srgbClr val="808080">
                <a:alpha val="100000"/>
              </a:srgbClr>
            </a:solidFill>
            <a:ln w="9525">
              <a:noFill/>
            </a:ln>
          </p:spPr>
          <p:txBody>
            <a:bodyPr/>
            <a:p>
              <a:endParaRPr lang="zh-CN" altLang="en-US"/>
            </a:p>
          </p:txBody>
        </p:sp>
        <p:sp>
          <p:nvSpPr>
            <p:cNvPr id="99464" name="Freeform 156"/>
            <p:cNvSpPr/>
            <p:nvPr/>
          </p:nvSpPr>
          <p:spPr>
            <a:xfrm>
              <a:off x="6061" y="13991"/>
              <a:ext cx="305" cy="83"/>
            </a:xfrm>
            <a:custGeom>
              <a:avLst/>
              <a:gdLst>
                <a:gd name="txL" fmla="*/ 0 w 305"/>
                <a:gd name="txT" fmla="*/ 0 h 83"/>
                <a:gd name="txR" fmla="*/ 305 w 305"/>
                <a:gd name="txB" fmla="*/ 83 h 83"/>
              </a:gdLst>
              <a:ahLst/>
              <a:cxnLst>
                <a:cxn ang="0">
                  <a:pos x="0" y="53"/>
                </a:cxn>
                <a:cxn ang="0">
                  <a:pos x="0" y="52"/>
                </a:cxn>
                <a:cxn ang="0">
                  <a:pos x="2" y="48"/>
                </a:cxn>
                <a:cxn ang="0">
                  <a:pos x="5" y="44"/>
                </a:cxn>
                <a:cxn ang="0">
                  <a:pos x="11" y="37"/>
                </a:cxn>
                <a:cxn ang="0">
                  <a:pos x="18" y="31"/>
                </a:cxn>
                <a:cxn ang="0">
                  <a:pos x="27" y="25"/>
                </a:cxn>
                <a:cxn ang="0">
                  <a:pos x="39" y="18"/>
                </a:cxn>
                <a:cxn ang="0">
                  <a:pos x="54" y="12"/>
                </a:cxn>
                <a:cxn ang="0">
                  <a:pos x="72" y="6"/>
                </a:cxn>
                <a:cxn ang="0">
                  <a:pos x="92" y="2"/>
                </a:cxn>
                <a:cxn ang="0">
                  <a:pos x="118" y="0"/>
                </a:cxn>
                <a:cxn ang="0">
                  <a:pos x="146" y="0"/>
                </a:cxn>
                <a:cxn ang="0">
                  <a:pos x="180" y="2"/>
                </a:cxn>
                <a:cxn ang="0">
                  <a:pos x="216" y="7"/>
                </a:cxn>
                <a:cxn ang="0">
                  <a:pos x="258" y="16"/>
                </a:cxn>
                <a:cxn ang="0">
                  <a:pos x="305" y="29"/>
                </a:cxn>
                <a:cxn ang="0">
                  <a:pos x="299" y="47"/>
                </a:cxn>
                <a:cxn ang="0">
                  <a:pos x="297" y="46"/>
                </a:cxn>
                <a:cxn ang="0">
                  <a:pos x="289" y="44"/>
                </a:cxn>
                <a:cxn ang="0">
                  <a:pos x="277" y="41"/>
                </a:cxn>
                <a:cxn ang="0">
                  <a:pos x="262" y="36"/>
                </a:cxn>
                <a:cxn ang="0">
                  <a:pos x="244" y="32"/>
                </a:cxn>
                <a:cxn ang="0">
                  <a:pos x="224" y="28"/>
                </a:cxn>
                <a:cxn ang="0">
                  <a:pos x="201" y="25"/>
                </a:cxn>
                <a:cxn ang="0">
                  <a:pos x="176" y="22"/>
                </a:cxn>
                <a:cxn ang="0">
                  <a:pos x="152" y="21"/>
                </a:cxn>
                <a:cxn ang="0">
                  <a:pos x="126" y="21"/>
                </a:cxn>
                <a:cxn ang="0">
                  <a:pos x="101" y="23"/>
                </a:cxn>
                <a:cxn ang="0">
                  <a:pos x="77" y="29"/>
                </a:cxn>
                <a:cxn ang="0">
                  <a:pos x="55" y="37"/>
                </a:cxn>
                <a:cxn ang="0">
                  <a:pos x="33" y="48"/>
                </a:cxn>
                <a:cxn ang="0">
                  <a:pos x="15" y="63"/>
                </a:cxn>
                <a:cxn ang="0">
                  <a:pos x="0" y="83"/>
                </a:cxn>
                <a:cxn ang="0">
                  <a:pos x="0" y="53"/>
                </a:cxn>
              </a:cxnLst>
              <a:rect l="txL" t="txT" r="txR" b="txB"/>
              <a:pathLst>
                <a:path w="305" h="83">
                  <a:moveTo>
                    <a:pt x="0" y="53"/>
                  </a:moveTo>
                  <a:lnTo>
                    <a:pt x="0" y="52"/>
                  </a:lnTo>
                  <a:lnTo>
                    <a:pt x="2" y="48"/>
                  </a:lnTo>
                  <a:lnTo>
                    <a:pt x="5" y="44"/>
                  </a:lnTo>
                  <a:lnTo>
                    <a:pt x="11" y="37"/>
                  </a:lnTo>
                  <a:lnTo>
                    <a:pt x="18" y="31"/>
                  </a:lnTo>
                  <a:lnTo>
                    <a:pt x="27" y="25"/>
                  </a:lnTo>
                  <a:lnTo>
                    <a:pt x="39" y="18"/>
                  </a:lnTo>
                  <a:lnTo>
                    <a:pt x="54" y="12"/>
                  </a:lnTo>
                  <a:lnTo>
                    <a:pt x="72" y="6"/>
                  </a:lnTo>
                  <a:lnTo>
                    <a:pt x="92" y="2"/>
                  </a:lnTo>
                  <a:lnTo>
                    <a:pt x="118" y="0"/>
                  </a:lnTo>
                  <a:lnTo>
                    <a:pt x="146" y="0"/>
                  </a:lnTo>
                  <a:lnTo>
                    <a:pt x="180" y="2"/>
                  </a:lnTo>
                  <a:lnTo>
                    <a:pt x="216" y="7"/>
                  </a:lnTo>
                  <a:lnTo>
                    <a:pt x="258" y="16"/>
                  </a:lnTo>
                  <a:lnTo>
                    <a:pt x="305" y="29"/>
                  </a:lnTo>
                  <a:lnTo>
                    <a:pt x="299" y="47"/>
                  </a:lnTo>
                  <a:lnTo>
                    <a:pt x="297" y="46"/>
                  </a:lnTo>
                  <a:lnTo>
                    <a:pt x="289" y="44"/>
                  </a:lnTo>
                  <a:lnTo>
                    <a:pt x="277" y="41"/>
                  </a:lnTo>
                  <a:lnTo>
                    <a:pt x="262" y="36"/>
                  </a:lnTo>
                  <a:lnTo>
                    <a:pt x="244" y="32"/>
                  </a:lnTo>
                  <a:lnTo>
                    <a:pt x="224" y="28"/>
                  </a:lnTo>
                  <a:lnTo>
                    <a:pt x="201" y="25"/>
                  </a:lnTo>
                  <a:lnTo>
                    <a:pt x="176" y="22"/>
                  </a:lnTo>
                  <a:lnTo>
                    <a:pt x="152" y="21"/>
                  </a:lnTo>
                  <a:lnTo>
                    <a:pt x="126" y="21"/>
                  </a:lnTo>
                  <a:lnTo>
                    <a:pt x="101" y="23"/>
                  </a:lnTo>
                  <a:lnTo>
                    <a:pt x="77" y="29"/>
                  </a:lnTo>
                  <a:lnTo>
                    <a:pt x="55" y="37"/>
                  </a:lnTo>
                  <a:lnTo>
                    <a:pt x="33" y="48"/>
                  </a:lnTo>
                  <a:lnTo>
                    <a:pt x="15" y="63"/>
                  </a:lnTo>
                  <a:lnTo>
                    <a:pt x="0" y="83"/>
                  </a:lnTo>
                  <a:lnTo>
                    <a:pt x="0" y="53"/>
                  </a:lnTo>
                  <a:close/>
                </a:path>
              </a:pathLst>
            </a:custGeom>
            <a:solidFill>
              <a:srgbClr val="808080">
                <a:alpha val="100000"/>
              </a:srgbClr>
            </a:solidFill>
            <a:ln w="9525">
              <a:noFill/>
            </a:ln>
          </p:spPr>
          <p:txBody>
            <a:bodyPr/>
            <a:p>
              <a:endParaRPr lang="zh-CN" altLang="en-US"/>
            </a:p>
          </p:txBody>
        </p:sp>
        <p:sp>
          <p:nvSpPr>
            <p:cNvPr id="99465" name="Freeform 157"/>
            <p:cNvSpPr/>
            <p:nvPr/>
          </p:nvSpPr>
          <p:spPr>
            <a:xfrm>
              <a:off x="6061" y="13793"/>
              <a:ext cx="305" cy="83"/>
            </a:xfrm>
            <a:custGeom>
              <a:avLst/>
              <a:gdLst>
                <a:gd name="txL" fmla="*/ 0 w 305"/>
                <a:gd name="txT" fmla="*/ 0 h 83"/>
                <a:gd name="txR" fmla="*/ 305 w 305"/>
                <a:gd name="txB" fmla="*/ 83 h 83"/>
              </a:gdLst>
              <a:ahLst/>
              <a:cxnLst>
                <a:cxn ang="0">
                  <a:pos x="0" y="53"/>
                </a:cxn>
                <a:cxn ang="0">
                  <a:pos x="0" y="52"/>
                </a:cxn>
                <a:cxn ang="0">
                  <a:pos x="2" y="49"/>
                </a:cxn>
                <a:cxn ang="0">
                  <a:pos x="5" y="44"/>
                </a:cxn>
                <a:cxn ang="0">
                  <a:pos x="11" y="38"/>
                </a:cxn>
                <a:cxn ang="0">
                  <a:pos x="18" y="31"/>
                </a:cxn>
                <a:cxn ang="0">
                  <a:pos x="27" y="25"/>
                </a:cxn>
                <a:cxn ang="0">
                  <a:pos x="39" y="17"/>
                </a:cxn>
                <a:cxn ang="0">
                  <a:pos x="54" y="12"/>
                </a:cxn>
                <a:cxn ang="0">
                  <a:pos x="72" y="7"/>
                </a:cxn>
                <a:cxn ang="0">
                  <a:pos x="92" y="2"/>
                </a:cxn>
                <a:cxn ang="0">
                  <a:pos x="118" y="0"/>
                </a:cxn>
                <a:cxn ang="0">
                  <a:pos x="146" y="0"/>
                </a:cxn>
                <a:cxn ang="0">
                  <a:pos x="180" y="2"/>
                </a:cxn>
                <a:cxn ang="0">
                  <a:pos x="216" y="8"/>
                </a:cxn>
                <a:cxn ang="0">
                  <a:pos x="258" y="16"/>
                </a:cxn>
                <a:cxn ang="0">
                  <a:pos x="305" y="29"/>
                </a:cxn>
                <a:cxn ang="0">
                  <a:pos x="299" y="47"/>
                </a:cxn>
                <a:cxn ang="0">
                  <a:pos x="297" y="45"/>
                </a:cxn>
                <a:cxn ang="0">
                  <a:pos x="289" y="43"/>
                </a:cxn>
                <a:cxn ang="0">
                  <a:pos x="277" y="40"/>
                </a:cxn>
                <a:cxn ang="0">
                  <a:pos x="262" y="36"/>
                </a:cxn>
                <a:cxn ang="0">
                  <a:pos x="244" y="33"/>
                </a:cxn>
                <a:cxn ang="0">
                  <a:pos x="224" y="28"/>
                </a:cxn>
                <a:cxn ang="0">
                  <a:pos x="201" y="25"/>
                </a:cxn>
                <a:cxn ang="0">
                  <a:pos x="176" y="22"/>
                </a:cxn>
                <a:cxn ang="0">
                  <a:pos x="152" y="21"/>
                </a:cxn>
                <a:cxn ang="0">
                  <a:pos x="126" y="22"/>
                </a:cxn>
                <a:cxn ang="0">
                  <a:pos x="101" y="24"/>
                </a:cxn>
                <a:cxn ang="0">
                  <a:pos x="77" y="29"/>
                </a:cxn>
                <a:cxn ang="0">
                  <a:pos x="55" y="38"/>
                </a:cxn>
                <a:cxn ang="0">
                  <a:pos x="33" y="49"/>
                </a:cxn>
                <a:cxn ang="0">
                  <a:pos x="15" y="64"/>
                </a:cxn>
                <a:cxn ang="0">
                  <a:pos x="0" y="83"/>
                </a:cxn>
                <a:cxn ang="0">
                  <a:pos x="0" y="53"/>
                </a:cxn>
              </a:cxnLst>
              <a:rect l="txL" t="txT" r="txR" b="txB"/>
              <a:pathLst>
                <a:path w="305" h="83">
                  <a:moveTo>
                    <a:pt x="0" y="53"/>
                  </a:moveTo>
                  <a:lnTo>
                    <a:pt x="0" y="52"/>
                  </a:lnTo>
                  <a:lnTo>
                    <a:pt x="2" y="49"/>
                  </a:lnTo>
                  <a:lnTo>
                    <a:pt x="5" y="44"/>
                  </a:lnTo>
                  <a:lnTo>
                    <a:pt x="11" y="38"/>
                  </a:lnTo>
                  <a:lnTo>
                    <a:pt x="18" y="31"/>
                  </a:lnTo>
                  <a:lnTo>
                    <a:pt x="27" y="25"/>
                  </a:lnTo>
                  <a:lnTo>
                    <a:pt x="39" y="17"/>
                  </a:lnTo>
                  <a:lnTo>
                    <a:pt x="54" y="12"/>
                  </a:lnTo>
                  <a:lnTo>
                    <a:pt x="72" y="7"/>
                  </a:lnTo>
                  <a:lnTo>
                    <a:pt x="92" y="2"/>
                  </a:lnTo>
                  <a:lnTo>
                    <a:pt x="118" y="0"/>
                  </a:lnTo>
                  <a:lnTo>
                    <a:pt x="146" y="0"/>
                  </a:lnTo>
                  <a:lnTo>
                    <a:pt x="180" y="2"/>
                  </a:lnTo>
                  <a:lnTo>
                    <a:pt x="216" y="8"/>
                  </a:lnTo>
                  <a:lnTo>
                    <a:pt x="258" y="16"/>
                  </a:lnTo>
                  <a:lnTo>
                    <a:pt x="305" y="29"/>
                  </a:lnTo>
                  <a:lnTo>
                    <a:pt x="299" y="47"/>
                  </a:lnTo>
                  <a:lnTo>
                    <a:pt x="297" y="45"/>
                  </a:lnTo>
                  <a:lnTo>
                    <a:pt x="289" y="43"/>
                  </a:lnTo>
                  <a:lnTo>
                    <a:pt x="277" y="40"/>
                  </a:lnTo>
                  <a:lnTo>
                    <a:pt x="262" y="36"/>
                  </a:lnTo>
                  <a:lnTo>
                    <a:pt x="244" y="33"/>
                  </a:lnTo>
                  <a:lnTo>
                    <a:pt x="224" y="28"/>
                  </a:lnTo>
                  <a:lnTo>
                    <a:pt x="201" y="25"/>
                  </a:lnTo>
                  <a:lnTo>
                    <a:pt x="176" y="22"/>
                  </a:lnTo>
                  <a:lnTo>
                    <a:pt x="152" y="21"/>
                  </a:lnTo>
                  <a:lnTo>
                    <a:pt x="126" y="22"/>
                  </a:lnTo>
                  <a:lnTo>
                    <a:pt x="101" y="24"/>
                  </a:lnTo>
                  <a:lnTo>
                    <a:pt x="77" y="29"/>
                  </a:lnTo>
                  <a:lnTo>
                    <a:pt x="55" y="38"/>
                  </a:lnTo>
                  <a:lnTo>
                    <a:pt x="33" y="49"/>
                  </a:lnTo>
                  <a:lnTo>
                    <a:pt x="15" y="64"/>
                  </a:lnTo>
                  <a:lnTo>
                    <a:pt x="0" y="83"/>
                  </a:lnTo>
                  <a:lnTo>
                    <a:pt x="0" y="53"/>
                  </a:lnTo>
                  <a:close/>
                </a:path>
              </a:pathLst>
            </a:custGeom>
            <a:solidFill>
              <a:srgbClr val="808080">
                <a:alpha val="100000"/>
              </a:srgbClr>
            </a:solidFill>
            <a:ln w="9525">
              <a:noFill/>
            </a:ln>
          </p:spPr>
          <p:txBody>
            <a:bodyPr/>
            <a:p>
              <a:endParaRPr lang="zh-CN" altLang="en-US"/>
            </a:p>
          </p:txBody>
        </p:sp>
        <p:sp>
          <p:nvSpPr>
            <p:cNvPr id="99466" name="Freeform 158"/>
            <p:cNvSpPr/>
            <p:nvPr/>
          </p:nvSpPr>
          <p:spPr>
            <a:xfrm>
              <a:off x="6348" y="13696"/>
              <a:ext cx="496" cy="917"/>
            </a:xfrm>
            <a:custGeom>
              <a:avLst/>
              <a:gdLst>
                <a:gd name="txL" fmla="*/ 0 w 496"/>
                <a:gd name="txT" fmla="*/ 0 h 917"/>
                <a:gd name="txR" fmla="*/ 496 w 496"/>
                <a:gd name="txB" fmla="*/ 917 h 917"/>
              </a:gdLst>
              <a:ahLst/>
              <a:cxnLst>
                <a:cxn ang="0">
                  <a:pos x="0" y="0"/>
                </a:cxn>
                <a:cxn ang="0">
                  <a:pos x="0" y="886"/>
                </a:cxn>
                <a:cxn ang="0">
                  <a:pos x="150" y="917"/>
                </a:cxn>
                <a:cxn ang="0">
                  <a:pos x="143" y="797"/>
                </a:cxn>
                <a:cxn ang="0">
                  <a:pos x="496" y="851"/>
                </a:cxn>
                <a:cxn ang="0">
                  <a:pos x="490" y="803"/>
                </a:cxn>
                <a:cxn ang="0">
                  <a:pos x="245" y="773"/>
                </a:cxn>
                <a:cxn ang="0">
                  <a:pos x="239" y="670"/>
                </a:cxn>
                <a:cxn ang="0">
                  <a:pos x="72" y="670"/>
                </a:cxn>
                <a:cxn ang="0">
                  <a:pos x="68" y="657"/>
                </a:cxn>
                <a:cxn ang="0">
                  <a:pos x="56" y="620"/>
                </a:cxn>
                <a:cxn ang="0">
                  <a:pos x="41" y="559"/>
                </a:cxn>
                <a:cxn ang="0">
                  <a:pos x="26" y="480"/>
                </a:cxn>
                <a:cxn ang="0">
                  <a:pos x="15" y="385"/>
                </a:cxn>
                <a:cxn ang="0">
                  <a:pos x="11" y="276"/>
                </a:cxn>
                <a:cxn ang="0">
                  <a:pos x="20" y="158"/>
                </a:cxn>
                <a:cxn ang="0">
                  <a:pos x="42" y="30"/>
                </a:cxn>
                <a:cxn ang="0">
                  <a:pos x="0" y="0"/>
                </a:cxn>
              </a:cxnLst>
              <a:rect l="txL" t="txT" r="txR" b="txB"/>
              <a:pathLst>
                <a:path w="496" h="917">
                  <a:moveTo>
                    <a:pt x="0" y="0"/>
                  </a:moveTo>
                  <a:lnTo>
                    <a:pt x="0" y="886"/>
                  </a:lnTo>
                  <a:lnTo>
                    <a:pt x="150" y="917"/>
                  </a:lnTo>
                  <a:lnTo>
                    <a:pt x="143" y="797"/>
                  </a:lnTo>
                  <a:lnTo>
                    <a:pt x="496" y="851"/>
                  </a:lnTo>
                  <a:lnTo>
                    <a:pt x="490" y="803"/>
                  </a:lnTo>
                  <a:lnTo>
                    <a:pt x="245" y="773"/>
                  </a:lnTo>
                  <a:lnTo>
                    <a:pt x="239" y="670"/>
                  </a:lnTo>
                  <a:lnTo>
                    <a:pt x="72" y="670"/>
                  </a:lnTo>
                  <a:lnTo>
                    <a:pt x="68" y="657"/>
                  </a:lnTo>
                  <a:lnTo>
                    <a:pt x="56" y="620"/>
                  </a:lnTo>
                  <a:lnTo>
                    <a:pt x="41" y="559"/>
                  </a:lnTo>
                  <a:lnTo>
                    <a:pt x="26" y="480"/>
                  </a:lnTo>
                  <a:lnTo>
                    <a:pt x="15" y="385"/>
                  </a:lnTo>
                  <a:lnTo>
                    <a:pt x="11" y="276"/>
                  </a:lnTo>
                  <a:lnTo>
                    <a:pt x="20" y="158"/>
                  </a:lnTo>
                  <a:lnTo>
                    <a:pt x="42" y="30"/>
                  </a:lnTo>
                  <a:lnTo>
                    <a:pt x="0" y="0"/>
                  </a:lnTo>
                  <a:close/>
                </a:path>
              </a:pathLst>
            </a:custGeom>
            <a:solidFill>
              <a:srgbClr val="808080">
                <a:alpha val="100000"/>
              </a:srgbClr>
            </a:solidFill>
            <a:ln w="9525">
              <a:noFill/>
            </a:ln>
          </p:spPr>
          <p:txBody>
            <a:bodyPr/>
            <a:p>
              <a:endParaRPr lang="zh-CN" altLang="en-US"/>
            </a:p>
          </p:txBody>
        </p:sp>
        <p:sp>
          <p:nvSpPr>
            <p:cNvPr id="99467" name="Freeform 159"/>
            <p:cNvSpPr/>
            <p:nvPr/>
          </p:nvSpPr>
          <p:spPr>
            <a:xfrm>
              <a:off x="6593" y="13487"/>
              <a:ext cx="638" cy="125"/>
            </a:xfrm>
            <a:custGeom>
              <a:avLst/>
              <a:gdLst>
                <a:gd name="txL" fmla="*/ 0 w 638"/>
                <a:gd name="txT" fmla="*/ 0 h 125"/>
                <a:gd name="txR" fmla="*/ 638 w 638"/>
                <a:gd name="txB" fmla="*/ 125 h 125"/>
              </a:gdLst>
              <a:ahLst/>
              <a:cxnLst>
                <a:cxn ang="0">
                  <a:pos x="0" y="125"/>
                </a:cxn>
                <a:cxn ang="0">
                  <a:pos x="4" y="124"/>
                </a:cxn>
                <a:cxn ang="0">
                  <a:pos x="14" y="119"/>
                </a:cxn>
                <a:cxn ang="0">
                  <a:pos x="31" y="114"/>
                </a:cxn>
                <a:cxn ang="0">
                  <a:pos x="53" y="106"/>
                </a:cxn>
                <a:cxn ang="0">
                  <a:pos x="81" y="98"/>
                </a:cxn>
                <a:cxn ang="0">
                  <a:pos x="113" y="89"/>
                </a:cxn>
                <a:cxn ang="0">
                  <a:pos x="151" y="81"/>
                </a:cxn>
                <a:cxn ang="0">
                  <a:pos x="192" y="73"/>
                </a:cxn>
                <a:cxn ang="0">
                  <a:pos x="237" y="65"/>
                </a:cxn>
                <a:cxn ang="0">
                  <a:pos x="286" y="60"/>
                </a:cxn>
                <a:cxn ang="0">
                  <a:pos x="337" y="56"/>
                </a:cxn>
                <a:cxn ang="0">
                  <a:pos x="390" y="55"/>
                </a:cxn>
                <a:cxn ang="0">
                  <a:pos x="446" y="56"/>
                </a:cxn>
                <a:cxn ang="0">
                  <a:pos x="503" y="61"/>
                </a:cxn>
                <a:cxn ang="0">
                  <a:pos x="561" y="70"/>
                </a:cxn>
                <a:cxn ang="0">
                  <a:pos x="620" y="83"/>
                </a:cxn>
                <a:cxn ang="0">
                  <a:pos x="638" y="0"/>
                </a:cxn>
                <a:cxn ang="0">
                  <a:pos x="634" y="0"/>
                </a:cxn>
                <a:cxn ang="0">
                  <a:pos x="620" y="0"/>
                </a:cxn>
                <a:cxn ang="0">
                  <a:pos x="599" y="0"/>
                </a:cxn>
                <a:cxn ang="0">
                  <a:pos x="571" y="1"/>
                </a:cxn>
                <a:cxn ang="0">
                  <a:pos x="536" y="2"/>
                </a:cxn>
                <a:cxn ang="0">
                  <a:pos x="496" y="3"/>
                </a:cxn>
                <a:cxn ang="0">
                  <a:pos x="452" y="6"/>
                </a:cxn>
                <a:cxn ang="0">
                  <a:pos x="405" y="8"/>
                </a:cxn>
                <a:cxn ang="0">
                  <a:pos x="354" y="13"/>
                </a:cxn>
                <a:cxn ang="0">
                  <a:pos x="302" y="17"/>
                </a:cxn>
                <a:cxn ang="0">
                  <a:pos x="249" y="22"/>
                </a:cxn>
                <a:cxn ang="0">
                  <a:pos x="196" y="30"/>
                </a:cxn>
                <a:cxn ang="0">
                  <a:pos x="144" y="37"/>
                </a:cxn>
                <a:cxn ang="0">
                  <a:pos x="93" y="47"/>
                </a:cxn>
                <a:cxn ang="0">
                  <a:pos x="45" y="58"/>
                </a:cxn>
                <a:cxn ang="0">
                  <a:pos x="0" y="71"/>
                </a:cxn>
                <a:cxn ang="0">
                  <a:pos x="0" y="125"/>
                </a:cxn>
              </a:cxnLst>
              <a:rect l="txL" t="txT" r="txR" b="txB"/>
              <a:pathLst>
                <a:path w="638" h="125">
                  <a:moveTo>
                    <a:pt x="0" y="125"/>
                  </a:moveTo>
                  <a:lnTo>
                    <a:pt x="4" y="124"/>
                  </a:lnTo>
                  <a:lnTo>
                    <a:pt x="14" y="119"/>
                  </a:lnTo>
                  <a:lnTo>
                    <a:pt x="31" y="114"/>
                  </a:lnTo>
                  <a:lnTo>
                    <a:pt x="53" y="106"/>
                  </a:lnTo>
                  <a:lnTo>
                    <a:pt x="81" y="98"/>
                  </a:lnTo>
                  <a:lnTo>
                    <a:pt x="113" y="89"/>
                  </a:lnTo>
                  <a:lnTo>
                    <a:pt x="151" y="81"/>
                  </a:lnTo>
                  <a:lnTo>
                    <a:pt x="192" y="73"/>
                  </a:lnTo>
                  <a:lnTo>
                    <a:pt x="237" y="65"/>
                  </a:lnTo>
                  <a:lnTo>
                    <a:pt x="286" y="60"/>
                  </a:lnTo>
                  <a:lnTo>
                    <a:pt x="337" y="56"/>
                  </a:lnTo>
                  <a:lnTo>
                    <a:pt x="390" y="55"/>
                  </a:lnTo>
                  <a:lnTo>
                    <a:pt x="446" y="56"/>
                  </a:lnTo>
                  <a:lnTo>
                    <a:pt x="503" y="61"/>
                  </a:lnTo>
                  <a:lnTo>
                    <a:pt x="561" y="70"/>
                  </a:lnTo>
                  <a:lnTo>
                    <a:pt x="620" y="83"/>
                  </a:lnTo>
                  <a:lnTo>
                    <a:pt x="638" y="0"/>
                  </a:lnTo>
                  <a:lnTo>
                    <a:pt x="634" y="0"/>
                  </a:lnTo>
                  <a:lnTo>
                    <a:pt x="620" y="0"/>
                  </a:lnTo>
                  <a:lnTo>
                    <a:pt x="599" y="0"/>
                  </a:lnTo>
                  <a:lnTo>
                    <a:pt x="571" y="1"/>
                  </a:lnTo>
                  <a:lnTo>
                    <a:pt x="536" y="2"/>
                  </a:lnTo>
                  <a:lnTo>
                    <a:pt x="496" y="3"/>
                  </a:lnTo>
                  <a:lnTo>
                    <a:pt x="452" y="6"/>
                  </a:lnTo>
                  <a:lnTo>
                    <a:pt x="405" y="8"/>
                  </a:lnTo>
                  <a:lnTo>
                    <a:pt x="354" y="13"/>
                  </a:lnTo>
                  <a:lnTo>
                    <a:pt x="302" y="17"/>
                  </a:lnTo>
                  <a:lnTo>
                    <a:pt x="249" y="22"/>
                  </a:lnTo>
                  <a:lnTo>
                    <a:pt x="196" y="30"/>
                  </a:lnTo>
                  <a:lnTo>
                    <a:pt x="144" y="37"/>
                  </a:lnTo>
                  <a:lnTo>
                    <a:pt x="93" y="47"/>
                  </a:lnTo>
                  <a:lnTo>
                    <a:pt x="45" y="58"/>
                  </a:lnTo>
                  <a:lnTo>
                    <a:pt x="0" y="71"/>
                  </a:lnTo>
                  <a:lnTo>
                    <a:pt x="0" y="125"/>
                  </a:lnTo>
                  <a:close/>
                </a:path>
              </a:pathLst>
            </a:custGeom>
            <a:solidFill>
              <a:srgbClr val="808080">
                <a:alpha val="100000"/>
              </a:srgbClr>
            </a:solidFill>
            <a:ln w="9525">
              <a:noFill/>
            </a:ln>
          </p:spPr>
          <p:txBody>
            <a:bodyPr/>
            <a:p>
              <a:endParaRPr lang="zh-CN" altLang="en-US"/>
            </a:p>
          </p:txBody>
        </p:sp>
        <p:sp>
          <p:nvSpPr>
            <p:cNvPr id="99468" name="Freeform 160"/>
            <p:cNvSpPr/>
            <p:nvPr/>
          </p:nvSpPr>
          <p:spPr>
            <a:xfrm>
              <a:off x="6217" y="14634"/>
              <a:ext cx="1075" cy="356"/>
            </a:xfrm>
            <a:custGeom>
              <a:avLst/>
              <a:gdLst>
                <a:gd name="txL" fmla="*/ 0 w 1075"/>
                <a:gd name="txT" fmla="*/ 0 h 356"/>
                <a:gd name="txR" fmla="*/ 1075 w 1075"/>
                <a:gd name="txB" fmla="*/ 356 h 356"/>
              </a:gdLst>
              <a:ahLst/>
              <a:cxnLst>
                <a:cxn ang="0">
                  <a:pos x="454" y="344"/>
                </a:cxn>
                <a:cxn ang="0">
                  <a:pos x="456" y="343"/>
                </a:cxn>
                <a:cxn ang="0">
                  <a:pos x="463" y="341"/>
                </a:cxn>
                <a:cxn ang="0">
                  <a:pos x="472" y="337"/>
                </a:cxn>
                <a:cxn ang="0">
                  <a:pos x="485" y="332"/>
                </a:cxn>
                <a:cxn ang="0">
                  <a:pos x="501" y="325"/>
                </a:cxn>
                <a:cxn ang="0">
                  <a:pos x="518" y="317"/>
                </a:cxn>
                <a:cxn ang="0">
                  <a:pos x="538" y="308"/>
                </a:cxn>
                <a:cxn ang="0">
                  <a:pos x="558" y="298"/>
                </a:cxn>
                <a:cxn ang="0">
                  <a:pos x="580" y="287"/>
                </a:cxn>
                <a:cxn ang="0">
                  <a:pos x="600" y="274"/>
                </a:cxn>
                <a:cxn ang="0">
                  <a:pos x="621" y="262"/>
                </a:cxn>
                <a:cxn ang="0">
                  <a:pos x="640" y="248"/>
                </a:cxn>
                <a:cxn ang="0">
                  <a:pos x="658" y="234"/>
                </a:cxn>
                <a:cxn ang="0">
                  <a:pos x="674" y="219"/>
                </a:cxn>
                <a:cxn ang="0">
                  <a:pos x="688" y="204"/>
                </a:cxn>
                <a:cxn ang="0">
                  <a:pos x="699" y="189"/>
                </a:cxn>
                <a:cxn ang="0">
                  <a:pos x="0" y="18"/>
                </a:cxn>
                <a:cxn ang="0">
                  <a:pos x="54" y="0"/>
                </a:cxn>
                <a:cxn ang="0">
                  <a:pos x="1075" y="251"/>
                </a:cxn>
                <a:cxn ang="0">
                  <a:pos x="1033" y="274"/>
                </a:cxn>
                <a:cxn ang="0">
                  <a:pos x="738" y="199"/>
                </a:cxn>
                <a:cxn ang="0">
                  <a:pos x="737" y="200"/>
                </a:cxn>
                <a:cxn ang="0">
                  <a:pos x="735" y="203"/>
                </a:cxn>
                <a:cxn ang="0">
                  <a:pos x="730" y="207"/>
                </a:cxn>
                <a:cxn ang="0">
                  <a:pos x="724" y="214"/>
                </a:cxn>
                <a:cxn ang="0">
                  <a:pos x="716" y="222"/>
                </a:cxn>
                <a:cxn ang="0">
                  <a:pos x="706" y="231"/>
                </a:cxn>
                <a:cxn ang="0">
                  <a:pos x="694" y="242"/>
                </a:cxn>
                <a:cxn ang="0">
                  <a:pos x="679" y="253"/>
                </a:cxn>
                <a:cxn ang="0">
                  <a:pos x="662" y="265"/>
                </a:cxn>
                <a:cxn ang="0">
                  <a:pos x="643" y="278"/>
                </a:cxn>
                <a:cxn ang="0">
                  <a:pos x="621" y="291"/>
                </a:cxn>
                <a:cxn ang="0">
                  <a:pos x="597" y="303"/>
                </a:cxn>
                <a:cxn ang="0">
                  <a:pos x="570" y="317"/>
                </a:cxn>
                <a:cxn ang="0">
                  <a:pos x="540" y="330"/>
                </a:cxn>
                <a:cxn ang="0">
                  <a:pos x="508" y="343"/>
                </a:cxn>
                <a:cxn ang="0">
                  <a:pos x="472" y="356"/>
                </a:cxn>
                <a:cxn ang="0">
                  <a:pos x="454" y="344"/>
                </a:cxn>
              </a:cxnLst>
              <a:rect l="txL" t="txT" r="txR" b="txB"/>
              <a:pathLst>
                <a:path w="1075" h="356">
                  <a:moveTo>
                    <a:pt x="454" y="344"/>
                  </a:moveTo>
                  <a:lnTo>
                    <a:pt x="456" y="343"/>
                  </a:lnTo>
                  <a:lnTo>
                    <a:pt x="463" y="341"/>
                  </a:lnTo>
                  <a:lnTo>
                    <a:pt x="472" y="337"/>
                  </a:lnTo>
                  <a:lnTo>
                    <a:pt x="485" y="332"/>
                  </a:lnTo>
                  <a:lnTo>
                    <a:pt x="501" y="325"/>
                  </a:lnTo>
                  <a:lnTo>
                    <a:pt x="518" y="317"/>
                  </a:lnTo>
                  <a:lnTo>
                    <a:pt x="538" y="308"/>
                  </a:lnTo>
                  <a:lnTo>
                    <a:pt x="558" y="298"/>
                  </a:lnTo>
                  <a:lnTo>
                    <a:pt x="580" y="287"/>
                  </a:lnTo>
                  <a:lnTo>
                    <a:pt x="600" y="274"/>
                  </a:lnTo>
                  <a:lnTo>
                    <a:pt x="621" y="262"/>
                  </a:lnTo>
                  <a:lnTo>
                    <a:pt x="640" y="248"/>
                  </a:lnTo>
                  <a:lnTo>
                    <a:pt x="658" y="234"/>
                  </a:lnTo>
                  <a:lnTo>
                    <a:pt x="674" y="219"/>
                  </a:lnTo>
                  <a:lnTo>
                    <a:pt x="688" y="204"/>
                  </a:lnTo>
                  <a:lnTo>
                    <a:pt x="699" y="189"/>
                  </a:lnTo>
                  <a:lnTo>
                    <a:pt x="0" y="18"/>
                  </a:lnTo>
                  <a:lnTo>
                    <a:pt x="54" y="0"/>
                  </a:lnTo>
                  <a:lnTo>
                    <a:pt x="1075" y="251"/>
                  </a:lnTo>
                  <a:lnTo>
                    <a:pt x="1033" y="274"/>
                  </a:lnTo>
                  <a:lnTo>
                    <a:pt x="738" y="199"/>
                  </a:lnTo>
                  <a:lnTo>
                    <a:pt x="737" y="200"/>
                  </a:lnTo>
                  <a:lnTo>
                    <a:pt x="735" y="203"/>
                  </a:lnTo>
                  <a:lnTo>
                    <a:pt x="730" y="207"/>
                  </a:lnTo>
                  <a:lnTo>
                    <a:pt x="724" y="214"/>
                  </a:lnTo>
                  <a:lnTo>
                    <a:pt x="716" y="222"/>
                  </a:lnTo>
                  <a:lnTo>
                    <a:pt x="706" y="231"/>
                  </a:lnTo>
                  <a:lnTo>
                    <a:pt x="694" y="242"/>
                  </a:lnTo>
                  <a:lnTo>
                    <a:pt x="679" y="253"/>
                  </a:lnTo>
                  <a:lnTo>
                    <a:pt x="662" y="265"/>
                  </a:lnTo>
                  <a:lnTo>
                    <a:pt x="643" y="278"/>
                  </a:lnTo>
                  <a:lnTo>
                    <a:pt x="621" y="291"/>
                  </a:lnTo>
                  <a:lnTo>
                    <a:pt x="597" y="303"/>
                  </a:lnTo>
                  <a:lnTo>
                    <a:pt x="570" y="317"/>
                  </a:lnTo>
                  <a:lnTo>
                    <a:pt x="540" y="330"/>
                  </a:lnTo>
                  <a:lnTo>
                    <a:pt x="508" y="343"/>
                  </a:lnTo>
                  <a:lnTo>
                    <a:pt x="472" y="356"/>
                  </a:lnTo>
                  <a:lnTo>
                    <a:pt x="454" y="344"/>
                  </a:lnTo>
                  <a:close/>
                </a:path>
              </a:pathLst>
            </a:custGeom>
            <a:solidFill>
              <a:srgbClr val="000000">
                <a:alpha val="100000"/>
              </a:srgbClr>
            </a:solidFill>
            <a:ln w="9525">
              <a:noFill/>
            </a:ln>
          </p:spPr>
          <p:txBody>
            <a:bodyPr/>
            <a:p>
              <a:endParaRPr lang="zh-CN" altLang="en-US"/>
            </a:p>
          </p:txBody>
        </p:sp>
        <p:sp>
          <p:nvSpPr>
            <p:cNvPr id="99469" name="Freeform 161"/>
            <p:cNvSpPr/>
            <p:nvPr/>
          </p:nvSpPr>
          <p:spPr>
            <a:xfrm>
              <a:off x="5997" y="14727"/>
              <a:ext cx="1095" cy="319"/>
            </a:xfrm>
            <a:custGeom>
              <a:avLst/>
              <a:gdLst>
                <a:gd name="txL" fmla="*/ 0 w 1095"/>
                <a:gd name="txT" fmla="*/ 0 h 319"/>
                <a:gd name="txR" fmla="*/ 1095 w 1095"/>
                <a:gd name="txB" fmla="*/ 319 h 319"/>
              </a:gdLst>
              <a:ahLst/>
              <a:cxnLst>
                <a:cxn ang="0">
                  <a:pos x="0" y="0"/>
                </a:cxn>
                <a:cxn ang="0">
                  <a:pos x="1071" y="319"/>
                </a:cxn>
                <a:cxn ang="0">
                  <a:pos x="1095" y="319"/>
                </a:cxn>
                <a:cxn ang="0">
                  <a:pos x="33" y="0"/>
                </a:cxn>
                <a:cxn ang="0">
                  <a:pos x="0" y="0"/>
                </a:cxn>
              </a:cxnLst>
              <a:rect l="txL" t="txT" r="txR" b="txB"/>
              <a:pathLst>
                <a:path w="1095" h="319">
                  <a:moveTo>
                    <a:pt x="0" y="0"/>
                  </a:moveTo>
                  <a:lnTo>
                    <a:pt x="1071" y="319"/>
                  </a:lnTo>
                  <a:lnTo>
                    <a:pt x="1095" y="319"/>
                  </a:lnTo>
                  <a:lnTo>
                    <a:pt x="33" y="0"/>
                  </a:lnTo>
                  <a:lnTo>
                    <a:pt x="0" y="0"/>
                  </a:lnTo>
                  <a:close/>
                </a:path>
              </a:pathLst>
            </a:custGeom>
            <a:solidFill>
              <a:srgbClr val="000000">
                <a:alpha val="100000"/>
              </a:srgbClr>
            </a:solidFill>
            <a:ln w="9525">
              <a:noFill/>
            </a:ln>
          </p:spPr>
          <p:txBody>
            <a:bodyPr/>
            <a:p>
              <a:endParaRPr lang="zh-CN" altLang="en-US"/>
            </a:p>
          </p:txBody>
        </p:sp>
        <p:sp>
          <p:nvSpPr>
            <p:cNvPr id="99470" name="Freeform 162"/>
            <p:cNvSpPr/>
            <p:nvPr/>
          </p:nvSpPr>
          <p:spPr>
            <a:xfrm>
              <a:off x="6181" y="14684"/>
              <a:ext cx="1082" cy="285"/>
            </a:xfrm>
            <a:custGeom>
              <a:avLst/>
              <a:gdLst>
                <a:gd name="txL" fmla="*/ 0 w 1082"/>
                <a:gd name="txT" fmla="*/ 0 h 285"/>
                <a:gd name="txR" fmla="*/ 1082 w 1082"/>
                <a:gd name="txB" fmla="*/ 285 h 285"/>
              </a:gdLst>
              <a:ahLst/>
              <a:cxnLst>
                <a:cxn ang="0">
                  <a:pos x="0" y="1"/>
                </a:cxn>
                <a:cxn ang="0">
                  <a:pos x="1058" y="285"/>
                </a:cxn>
                <a:cxn ang="0">
                  <a:pos x="1082" y="284"/>
                </a:cxn>
                <a:cxn ang="0">
                  <a:pos x="33" y="0"/>
                </a:cxn>
                <a:cxn ang="0">
                  <a:pos x="0" y="1"/>
                </a:cxn>
              </a:cxnLst>
              <a:rect l="txL" t="txT" r="txR" b="txB"/>
              <a:pathLst>
                <a:path w="1082" h="285">
                  <a:moveTo>
                    <a:pt x="0" y="1"/>
                  </a:moveTo>
                  <a:lnTo>
                    <a:pt x="1058" y="285"/>
                  </a:lnTo>
                  <a:lnTo>
                    <a:pt x="1082" y="284"/>
                  </a:lnTo>
                  <a:lnTo>
                    <a:pt x="33" y="0"/>
                  </a:lnTo>
                  <a:lnTo>
                    <a:pt x="0" y="1"/>
                  </a:lnTo>
                  <a:close/>
                </a:path>
              </a:pathLst>
            </a:custGeom>
            <a:solidFill>
              <a:srgbClr val="000000">
                <a:alpha val="100000"/>
              </a:srgbClr>
            </a:solidFill>
            <a:ln w="9525">
              <a:noFill/>
            </a:ln>
          </p:spPr>
          <p:txBody>
            <a:bodyPr/>
            <a:p>
              <a:endParaRPr lang="zh-CN" altLang="en-US"/>
            </a:p>
          </p:txBody>
        </p:sp>
        <p:sp>
          <p:nvSpPr>
            <p:cNvPr id="99471" name="Freeform 163"/>
            <p:cNvSpPr/>
            <p:nvPr/>
          </p:nvSpPr>
          <p:spPr>
            <a:xfrm>
              <a:off x="6093" y="14699"/>
              <a:ext cx="1087" cy="315"/>
            </a:xfrm>
            <a:custGeom>
              <a:avLst/>
              <a:gdLst>
                <a:gd name="txL" fmla="*/ 0 w 1087"/>
                <a:gd name="txT" fmla="*/ 0 h 315"/>
                <a:gd name="txR" fmla="*/ 1087 w 1087"/>
                <a:gd name="txB" fmla="*/ 315 h 315"/>
              </a:gdLst>
              <a:ahLst/>
              <a:cxnLst>
                <a:cxn ang="0">
                  <a:pos x="0" y="0"/>
                </a:cxn>
                <a:cxn ang="0">
                  <a:pos x="1066" y="315"/>
                </a:cxn>
                <a:cxn ang="0">
                  <a:pos x="1087" y="308"/>
                </a:cxn>
                <a:cxn ang="0">
                  <a:pos x="31" y="0"/>
                </a:cxn>
                <a:cxn ang="0">
                  <a:pos x="0" y="0"/>
                </a:cxn>
              </a:cxnLst>
              <a:rect l="txL" t="txT" r="txR" b="txB"/>
              <a:pathLst>
                <a:path w="1087" h="315">
                  <a:moveTo>
                    <a:pt x="0" y="0"/>
                  </a:moveTo>
                  <a:lnTo>
                    <a:pt x="1066" y="315"/>
                  </a:lnTo>
                  <a:lnTo>
                    <a:pt x="1087" y="308"/>
                  </a:lnTo>
                  <a:lnTo>
                    <a:pt x="31" y="0"/>
                  </a:lnTo>
                  <a:lnTo>
                    <a:pt x="0" y="0"/>
                  </a:lnTo>
                  <a:close/>
                </a:path>
              </a:pathLst>
            </a:custGeom>
            <a:solidFill>
              <a:srgbClr val="000000">
                <a:alpha val="100000"/>
              </a:srgbClr>
            </a:solidFill>
            <a:ln w="9525">
              <a:noFill/>
            </a:ln>
          </p:spPr>
          <p:txBody>
            <a:bodyPr/>
            <a:p>
              <a:endParaRPr lang="zh-CN" altLang="en-US"/>
            </a:p>
          </p:txBody>
        </p:sp>
      </p:grpSp>
      <p:grpSp>
        <p:nvGrpSpPr>
          <p:cNvPr id="99359" name="Group 164"/>
          <p:cNvGrpSpPr/>
          <p:nvPr/>
        </p:nvGrpSpPr>
        <p:grpSpPr>
          <a:xfrm>
            <a:off x="6643688" y="3365500"/>
            <a:ext cx="798512" cy="1166813"/>
            <a:chOff x="12762" y="10336"/>
            <a:chExt cx="1027" cy="1700"/>
          </a:xfrm>
        </p:grpSpPr>
        <p:sp>
          <p:nvSpPr>
            <p:cNvPr id="99427" name="Rectangle 165"/>
            <p:cNvSpPr/>
            <p:nvPr/>
          </p:nvSpPr>
          <p:spPr>
            <a:xfrm>
              <a:off x="12824" y="10394"/>
              <a:ext cx="965" cy="1642"/>
            </a:xfrm>
            <a:prstGeom prst="rect">
              <a:avLst/>
            </a:prstGeom>
            <a:solidFill>
              <a:srgbClr val="969696"/>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99428" name="Rectangle 166"/>
            <p:cNvSpPr/>
            <p:nvPr/>
          </p:nvSpPr>
          <p:spPr>
            <a:xfrm>
              <a:off x="12766" y="10336"/>
              <a:ext cx="965" cy="1642"/>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99429" name="Line 167"/>
            <p:cNvSpPr/>
            <p:nvPr/>
          </p:nvSpPr>
          <p:spPr>
            <a:xfrm>
              <a:off x="12766" y="10682"/>
              <a:ext cx="965" cy="2"/>
            </a:xfrm>
            <a:prstGeom prst="line">
              <a:avLst/>
            </a:prstGeom>
            <a:ln w="9525" cap="flat" cmpd="sng">
              <a:solidFill>
                <a:srgbClr val="000000"/>
              </a:solidFill>
              <a:prstDash val="solid"/>
              <a:headEnd type="none" w="med" len="med"/>
              <a:tailEnd type="none" w="med" len="med"/>
            </a:ln>
          </p:spPr>
        </p:sp>
        <p:sp>
          <p:nvSpPr>
            <p:cNvPr id="99430" name="Line 168"/>
            <p:cNvSpPr/>
            <p:nvPr/>
          </p:nvSpPr>
          <p:spPr>
            <a:xfrm>
              <a:off x="12780" y="11042"/>
              <a:ext cx="980" cy="1"/>
            </a:xfrm>
            <a:prstGeom prst="line">
              <a:avLst/>
            </a:prstGeom>
            <a:ln w="9525" cap="flat" cmpd="sng">
              <a:solidFill>
                <a:srgbClr val="000000"/>
              </a:solidFill>
              <a:prstDash val="solid"/>
              <a:headEnd type="none" w="med" len="med"/>
              <a:tailEnd type="none" w="med" len="med"/>
            </a:ln>
          </p:spPr>
        </p:sp>
        <p:sp>
          <p:nvSpPr>
            <p:cNvPr id="99431" name="Line 169"/>
            <p:cNvSpPr/>
            <p:nvPr/>
          </p:nvSpPr>
          <p:spPr>
            <a:xfrm>
              <a:off x="12764" y="11374"/>
              <a:ext cx="980" cy="1"/>
            </a:xfrm>
            <a:prstGeom prst="line">
              <a:avLst/>
            </a:prstGeom>
            <a:ln w="9525" cap="flat" cmpd="sng">
              <a:solidFill>
                <a:srgbClr val="000000"/>
              </a:solidFill>
              <a:prstDash val="solid"/>
              <a:headEnd type="none" w="med" len="med"/>
              <a:tailEnd type="none" w="med" len="med"/>
            </a:ln>
          </p:spPr>
        </p:sp>
        <p:sp>
          <p:nvSpPr>
            <p:cNvPr id="99432" name="Line 170"/>
            <p:cNvSpPr/>
            <p:nvPr/>
          </p:nvSpPr>
          <p:spPr>
            <a:xfrm>
              <a:off x="12762" y="11675"/>
              <a:ext cx="967" cy="2"/>
            </a:xfrm>
            <a:prstGeom prst="line">
              <a:avLst/>
            </a:prstGeom>
            <a:ln w="9525" cap="flat" cmpd="sng">
              <a:solidFill>
                <a:srgbClr val="000000"/>
              </a:solidFill>
              <a:prstDash val="solid"/>
              <a:headEnd type="none" w="med" len="med"/>
              <a:tailEnd type="none" w="med" len="med"/>
            </a:ln>
          </p:spPr>
        </p:sp>
      </p:grpSp>
      <p:grpSp>
        <p:nvGrpSpPr>
          <p:cNvPr id="99360" name="Group 171"/>
          <p:cNvGrpSpPr/>
          <p:nvPr/>
        </p:nvGrpSpPr>
        <p:grpSpPr>
          <a:xfrm>
            <a:off x="5627688" y="4962525"/>
            <a:ext cx="1204912" cy="1162050"/>
            <a:chOff x="5850" y="13487"/>
            <a:chExt cx="2023" cy="1840"/>
          </a:xfrm>
        </p:grpSpPr>
        <p:sp>
          <p:nvSpPr>
            <p:cNvPr id="99388" name="Freeform 172"/>
            <p:cNvSpPr/>
            <p:nvPr/>
          </p:nvSpPr>
          <p:spPr>
            <a:xfrm>
              <a:off x="5850" y="13632"/>
              <a:ext cx="2023" cy="1695"/>
            </a:xfrm>
            <a:custGeom>
              <a:avLst/>
              <a:gdLst>
                <a:gd name="txL" fmla="*/ 0 w 2023"/>
                <a:gd name="txT" fmla="*/ 0 h 1695"/>
                <a:gd name="txR" fmla="*/ 2023 w 2023"/>
                <a:gd name="txB" fmla="*/ 1695 h 1695"/>
              </a:gdLst>
              <a:ahLst/>
              <a:cxnLst>
                <a:cxn ang="0">
                  <a:pos x="570" y="121"/>
                </a:cxn>
                <a:cxn ang="0">
                  <a:pos x="575" y="120"/>
                </a:cxn>
                <a:cxn ang="0">
                  <a:pos x="586" y="116"/>
                </a:cxn>
                <a:cxn ang="0">
                  <a:pos x="607" y="108"/>
                </a:cxn>
                <a:cxn ang="0">
                  <a:pos x="636" y="101"/>
                </a:cxn>
                <a:cxn ang="0">
                  <a:pos x="672" y="90"/>
                </a:cxn>
                <a:cxn ang="0">
                  <a:pos x="718" y="79"/>
                </a:cxn>
                <a:cxn ang="0">
                  <a:pos x="771" y="67"/>
                </a:cxn>
                <a:cxn ang="0">
                  <a:pos x="834" y="55"/>
                </a:cxn>
                <a:cxn ang="0">
                  <a:pos x="904" y="43"/>
                </a:cxn>
                <a:cxn ang="0">
                  <a:pos x="982" y="33"/>
                </a:cxn>
                <a:cxn ang="0">
                  <a:pos x="1071" y="22"/>
                </a:cxn>
                <a:cxn ang="0">
                  <a:pos x="1166" y="13"/>
                </a:cxn>
                <a:cxn ang="0">
                  <a:pos x="1271" y="7"/>
                </a:cxn>
                <a:cxn ang="0">
                  <a:pos x="1384" y="1"/>
                </a:cxn>
                <a:cxn ang="0">
                  <a:pos x="1506" y="0"/>
                </a:cxn>
                <a:cxn ang="0">
                  <a:pos x="1636" y="1"/>
                </a:cxn>
                <a:cxn ang="0">
                  <a:pos x="1692" y="233"/>
                </a:cxn>
                <a:cxn ang="0">
                  <a:pos x="1713" y="243"/>
                </a:cxn>
                <a:cxn ang="0">
                  <a:pos x="1758" y="274"/>
                </a:cxn>
                <a:cxn ang="0">
                  <a:pos x="1806" y="329"/>
                </a:cxn>
                <a:cxn ang="0">
                  <a:pos x="1836" y="409"/>
                </a:cxn>
                <a:cxn ang="0">
                  <a:pos x="1955" y="948"/>
                </a:cxn>
                <a:cxn ang="0">
                  <a:pos x="2003" y="1171"/>
                </a:cxn>
                <a:cxn ang="0">
                  <a:pos x="2011" y="1188"/>
                </a:cxn>
                <a:cxn ang="0">
                  <a:pos x="2022" y="1231"/>
                </a:cxn>
                <a:cxn ang="0">
                  <a:pos x="2021" y="1297"/>
                </a:cxn>
                <a:cxn ang="0">
                  <a:pos x="1992" y="1380"/>
                </a:cxn>
                <a:cxn ang="0">
                  <a:pos x="0" y="1328"/>
                </a:cxn>
                <a:cxn ang="0">
                  <a:pos x="199" y="1223"/>
                </a:cxn>
                <a:cxn ang="0">
                  <a:pos x="200" y="232"/>
                </a:cxn>
                <a:cxn ang="0">
                  <a:pos x="210" y="226"/>
                </a:cxn>
                <a:cxn ang="0">
                  <a:pos x="230" y="214"/>
                </a:cxn>
                <a:cxn ang="0">
                  <a:pos x="259" y="201"/>
                </a:cxn>
                <a:cxn ang="0">
                  <a:pos x="297" y="189"/>
                </a:cxn>
                <a:cxn ang="0">
                  <a:pos x="344" y="183"/>
                </a:cxn>
                <a:cxn ang="0">
                  <a:pos x="399" y="181"/>
                </a:cxn>
                <a:cxn ang="0">
                  <a:pos x="464" y="191"/>
                </a:cxn>
                <a:cxn ang="0">
                  <a:pos x="548" y="225"/>
                </a:cxn>
              </a:cxnLst>
              <a:rect l="txL" t="txT" r="txR" b="txB"/>
              <a:pathLst>
                <a:path w="2023" h="1695">
                  <a:moveTo>
                    <a:pt x="548" y="225"/>
                  </a:moveTo>
                  <a:lnTo>
                    <a:pt x="570" y="121"/>
                  </a:lnTo>
                  <a:lnTo>
                    <a:pt x="571" y="121"/>
                  </a:lnTo>
                  <a:lnTo>
                    <a:pt x="575" y="120"/>
                  </a:lnTo>
                  <a:lnTo>
                    <a:pt x="580" y="118"/>
                  </a:lnTo>
                  <a:lnTo>
                    <a:pt x="586" y="116"/>
                  </a:lnTo>
                  <a:lnTo>
                    <a:pt x="596" y="112"/>
                  </a:lnTo>
                  <a:lnTo>
                    <a:pt x="607" y="108"/>
                  </a:lnTo>
                  <a:lnTo>
                    <a:pt x="620" y="105"/>
                  </a:lnTo>
                  <a:lnTo>
                    <a:pt x="636" y="101"/>
                  </a:lnTo>
                  <a:lnTo>
                    <a:pt x="653" y="95"/>
                  </a:lnTo>
                  <a:lnTo>
                    <a:pt x="672" y="90"/>
                  </a:lnTo>
                  <a:lnTo>
                    <a:pt x="694" y="84"/>
                  </a:lnTo>
                  <a:lnTo>
                    <a:pt x="718" y="79"/>
                  </a:lnTo>
                  <a:lnTo>
                    <a:pt x="743" y="74"/>
                  </a:lnTo>
                  <a:lnTo>
                    <a:pt x="771" y="67"/>
                  </a:lnTo>
                  <a:lnTo>
                    <a:pt x="802" y="61"/>
                  </a:lnTo>
                  <a:lnTo>
                    <a:pt x="834" y="55"/>
                  </a:lnTo>
                  <a:lnTo>
                    <a:pt x="867" y="49"/>
                  </a:lnTo>
                  <a:lnTo>
                    <a:pt x="904" y="43"/>
                  </a:lnTo>
                  <a:lnTo>
                    <a:pt x="943" y="38"/>
                  </a:lnTo>
                  <a:lnTo>
                    <a:pt x="982" y="33"/>
                  </a:lnTo>
                  <a:lnTo>
                    <a:pt x="1025" y="27"/>
                  </a:lnTo>
                  <a:lnTo>
                    <a:pt x="1071" y="22"/>
                  </a:lnTo>
                  <a:lnTo>
                    <a:pt x="1117" y="17"/>
                  </a:lnTo>
                  <a:lnTo>
                    <a:pt x="1166" y="13"/>
                  </a:lnTo>
                  <a:lnTo>
                    <a:pt x="1218" y="10"/>
                  </a:lnTo>
                  <a:lnTo>
                    <a:pt x="1271" y="7"/>
                  </a:lnTo>
                  <a:lnTo>
                    <a:pt x="1327" y="3"/>
                  </a:lnTo>
                  <a:lnTo>
                    <a:pt x="1384" y="1"/>
                  </a:lnTo>
                  <a:lnTo>
                    <a:pt x="1444" y="0"/>
                  </a:lnTo>
                  <a:lnTo>
                    <a:pt x="1506" y="0"/>
                  </a:lnTo>
                  <a:lnTo>
                    <a:pt x="1570" y="0"/>
                  </a:lnTo>
                  <a:lnTo>
                    <a:pt x="1636" y="1"/>
                  </a:lnTo>
                  <a:lnTo>
                    <a:pt x="1709" y="41"/>
                  </a:lnTo>
                  <a:lnTo>
                    <a:pt x="1692" y="233"/>
                  </a:lnTo>
                  <a:lnTo>
                    <a:pt x="1698" y="235"/>
                  </a:lnTo>
                  <a:lnTo>
                    <a:pt x="1713" y="243"/>
                  </a:lnTo>
                  <a:lnTo>
                    <a:pt x="1733" y="256"/>
                  </a:lnTo>
                  <a:lnTo>
                    <a:pt x="1758" y="274"/>
                  </a:lnTo>
                  <a:lnTo>
                    <a:pt x="1784" y="299"/>
                  </a:lnTo>
                  <a:lnTo>
                    <a:pt x="1806" y="329"/>
                  </a:lnTo>
                  <a:lnTo>
                    <a:pt x="1825" y="366"/>
                  </a:lnTo>
                  <a:lnTo>
                    <a:pt x="1836" y="409"/>
                  </a:lnTo>
                  <a:lnTo>
                    <a:pt x="1999" y="557"/>
                  </a:lnTo>
                  <a:lnTo>
                    <a:pt x="1955" y="948"/>
                  </a:lnTo>
                  <a:lnTo>
                    <a:pt x="1692" y="1080"/>
                  </a:lnTo>
                  <a:lnTo>
                    <a:pt x="2003" y="1171"/>
                  </a:lnTo>
                  <a:lnTo>
                    <a:pt x="2006" y="1176"/>
                  </a:lnTo>
                  <a:lnTo>
                    <a:pt x="2011" y="1188"/>
                  </a:lnTo>
                  <a:lnTo>
                    <a:pt x="2016" y="1206"/>
                  </a:lnTo>
                  <a:lnTo>
                    <a:pt x="2022" y="1231"/>
                  </a:lnTo>
                  <a:lnTo>
                    <a:pt x="2023" y="1261"/>
                  </a:lnTo>
                  <a:lnTo>
                    <a:pt x="2021" y="1297"/>
                  </a:lnTo>
                  <a:lnTo>
                    <a:pt x="2010" y="1337"/>
                  </a:lnTo>
                  <a:lnTo>
                    <a:pt x="1992" y="1380"/>
                  </a:lnTo>
                  <a:lnTo>
                    <a:pt x="1171" y="1695"/>
                  </a:lnTo>
                  <a:lnTo>
                    <a:pt x="0" y="1328"/>
                  </a:lnTo>
                  <a:lnTo>
                    <a:pt x="20" y="1285"/>
                  </a:lnTo>
                  <a:lnTo>
                    <a:pt x="199" y="1223"/>
                  </a:lnTo>
                  <a:lnTo>
                    <a:pt x="199" y="233"/>
                  </a:lnTo>
                  <a:lnTo>
                    <a:pt x="200" y="232"/>
                  </a:lnTo>
                  <a:lnTo>
                    <a:pt x="204" y="229"/>
                  </a:lnTo>
                  <a:lnTo>
                    <a:pt x="210" y="226"/>
                  </a:lnTo>
                  <a:lnTo>
                    <a:pt x="218" y="220"/>
                  </a:lnTo>
                  <a:lnTo>
                    <a:pt x="230" y="214"/>
                  </a:lnTo>
                  <a:lnTo>
                    <a:pt x="243" y="207"/>
                  </a:lnTo>
                  <a:lnTo>
                    <a:pt x="259" y="201"/>
                  </a:lnTo>
                  <a:lnTo>
                    <a:pt x="277" y="194"/>
                  </a:lnTo>
                  <a:lnTo>
                    <a:pt x="297" y="189"/>
                  </a:lnTo>
                  <a:lnTo>
                    <a:pt x="320" y="185"/>
                  </a:lnTo>
                  <a:lnTo>
                    <a:pt x="344" y="183"/>
                  </a:lnTo>
                  <a:lnTo>
                    <a:pt x="370" y="180"/>
                  </a:lnTo>
                  <a:lnTo>
                    <a:pt x="399" y="181"/>
                  </a:lnTo>
                  <a:lnTo>
                    <a:pt x="430" y="185"/>
                  </a:lnTo>
                  <a:lnTo>
                    <a:pt x="464" y="191"/>
                  </a:lnTo>
                  <a:lnTo>
                    <a:pt x="498" y="201"/>
                  </a:lnTo>
                  <a:lnTo>
                    <a:pt x="548" y="225"/>
                  </a:lnTo>
                  <a:close/>
                </a:path>
              </a:pathLst>
            </a:custGeom>
            <a:solidFill>
              <a:srgbClr val="969696">
                <a:alpha val="100000"/>
              </a:srgbClr>
            </a:solidFill>
            <a:ln w="9525">
              <a:noFill/>
            </a:ln>
          </p:spPr>
          <p:txBody>
            <a:bodyPr/>
            <a:p>
              <a:endParaRPr lang="zh-CN" altLang="en-US"/>
            </a:p>
          </p:txBody>
        </p:sp>
        <p:sp>
          <p:nvSpPr>
            <p:cNvPr id="99389" name="Freeform 173"/>
            <p:cNvSpPr/>
            <p:nvPr/>
          </p:nvSpPr>
          <p:spPr>
            <a:xfrm>
              <a:off x="6551" y="13597"/>
              <a:ext cx="650" cy="735"/>
            </a:xfrm>
            <a:custGeom>
              <a:avLst/>
              <a:gdLst>
                <a:gd name="txL" fmla="*/ 0 w 650"/>
                <a:gd name="txT" fmla="*/ 0 h 735"/>
                <a:gd name="txR" fmla="*/ 650 w 650"/>
                <a:gd name="txB" fmla="*/ 735 h 735"/>
              </a:gdLst>
              <a:ahLst/>
              <a:cxnLst>
                <a:cxn ang="0">
                  <a:pos x="645" y="27"/>
                </a:cxn>
                <a:cxn ang="0">
                  <a:pos x="642" y="26"/>
                </a:cxn>
                <a:cxn ang="0">
                  <a:pos x="631" y="23"/>
                </a:cxn>
                <a:cxn ang="0">
                  <a:pos x="615" y="19"/>
                </a:cxn>
                <a:cxn ang="0">
                  <a:pos x="592" y="15"/>
                </a:cxn>
                <a:cxn ang="0">
                  <a:pos x="565" y="10"/>
                </a:cxn>
                <a:cxn ang="0">
                  <a:pos x="533" y="6"/>
                </a:cxn>
                <a:cxn ang="0">
                  <a:pos x="496" y="3"/>
                </a:cxn>
                <a:cxn ang="0">
                  <a:pos x="456" y="1"/>
                </a:cxn>
                <a:cxn ang="0">
                  <a:pos x="411" y="0"/>
                </a:cxn>
                <a:cxn ang="0">
                  <a:pos x="364" y="2"/>
                </a:cxn>
                <a:cxn ang="0">
                  <a:pos x="315" y="6"/>
                </a:cxn>
                <a:cxn ang="0">
                  <a:pos x="262" y="15"/>
                </a:cxn>
                <a:cxn ang="0">
                  <a:pos x="209" y="26"/>
                </a:cxn>
                <a:cxn ang="0">
                  <a:pos x="154" y="42"/>
                </a:cxn>
                <a:cxn ang="0">
                  <a:pos x="98" y="61"/>
                </a:cxn>
                <a:cxn ang="0">
                  <a:pos x="42" y="87"/>
                </a:cxn>
                <a:cxn ang="0">
                  <a:pos x="38" y="101"/>
                </a:cxn>
                <a:cxn ang="0">
                  <a:pos x="28" y="141"/>
                </a:cxn>
                <a:cxn ang="0">
                  <a:pos x="17" y="203"/>
                </a:cxn>
                <a:cxn ang="0">
                  <a:pos x="6" y="283"/>
                </a:cxn>
                <a:cxn ang="0">
                  <a:pos x="0" y="378"/>
                </a:cxn>
                <a:cxn ang="0">
                  <a:pos x="5" y="484"/>
                </a:cxn>
                <a:cxn ang="0">
                  <a:pos x="21" y="599"/>
                </a:cxn>
                <a:cxn ang="0">
                  <a:pos x="54" y="716"/>
                </a:cxn>
                <a:cxn ang="0">
                  <a:pos x="58" y="716"/>
                </a:cxn>
                <a:cxn ang="0">
                  <a:pos x="66" y="715"/>
                </a:cxn>
                <a:cxn ang="0">
                  <a:pos x="80" y="713"/>
                </a:cxn>
                <a:cxn ang="0">
                  <a:pos x="99" y="712"/>
                </a:cxn>
                <a:cxn ang="0">
                  <a:pos x="124" y="710"/>
                </a:cxn>
                <a:cxn ang="0">
                  <a:pos x="153" y="708"/>
                </a:cxn>
                <a:cxn ang="0">
                  <a:pos x="188" y="707"/>
                </a:cxn>
                <a:cxn ang="0">
                  <a:pos x="225" y="706"/>
                </a:cxn>
                <a:cxn ang="0">
                  <a:pos x="267" y="705"/>
                </a:cxn>
                <a:cxn ang="0">
                  <a:pos x="313" y="706"/>
                </a:cxn>
                <a:cxn ang="0">
                  <a:pos x="362" y="707"/>
                </a:cxn>
                <a:cxn ang="0">
                  <a:pos x="415" y="709"/>
                </a:cxn>
                <a:cxn ang="0">
                  <a:pos x="470" y="713"/>
                </a:cxn>
                <a:cxn ang="0">
                  <a:pos x="528" y="719"/>
                </a:cxn>
                <a:cxn ang="0">
                  <a:pos x="588" y="726"/>
                </a:cxn>
                <a:cxn ang="0">
                  <a:pos x="650" y="735"/>
                </a:cxn>
                <a:cxn ang="0">
                  <a:pos x="647" y="713"/>
                </a:cxn>
                <a:cxn ang="0">
                  <a:pos x="641" y="655"/>
                </a:cxn>
                <a:cxn ang="0">
                  <a:pos x="631" y="568"/>
                </a:cxn>
                <a:cxn ang="0">
                  <a:pos x="623" y="462"/>
                </a:cxn>
                <a:cxn ang="0">
                  <a:pos x="618" y="345"/>
                </a:cxn>
                <a:cxn ang="0">
                  <a:pos x="618" y="229"/>
                </a:cxn>
                <a:cxn ang="0">
                  <a:pos x="627" y="119"/>
                </a:cxn>
                <a:cxn ang="0">
                  <a:pos x="645" y="27"/>
                </a:cxn>
              </a:cxnLst>
              <a:rect l="txL" t="txT" r="txR" b="txB"/>
              <a:pathLst>
                <a:path w="650" h="735">
                  <a:moveTo>
                    <a:pt x="645" y="27"/>
                  </a:moveTo>
                  <a:lnTo>
                    <a:pt x="642" y="26"/>
                  </a:lnTo>
                  <a:lnTo>
                    <a:pt x="631" y="23"/>
                  </a:lnTo>
                  <a:lnTo>
                    <a:pt x="615" y="19"/>
                  </a:lnTo>
                  <a:lnTo>
                    <a:pt x="592" y="15"/>
                  </a:lnTo>
                  <a:lnTo>
                    <a:pt x="565" y="10"/>
                  </a:lnTo>
                  <a:lnTo>
                    <a:pt x="533" y="6"/>
                  </a:lnTo>
                  <a:lnTo>
                    <a:pt x="496" y="3"/>
                  </a:lnTo>
                  <a:lnTo>
                    <a:pt x="456" y="1"/>
                  </a:lnTo>
                  <a:lnTo>
                    <a:pt x="411" y="0"/>
                  </a:lnTo>
                  <a:lnTo>
                    <a:pt x="364" y="2"/>
                  </a:lnTo>
                  <a:lnTo>
                    <a:pt x="315" y="6"/>
                  </a:lnTo>
                  <a:lnTo>
                    <a:pt x="262" y="15"/>
                  </a:lnTo>
                  <a:lnTo>
                    <a:pt x="209" y="26"/>
                  </a:lnTo>
                  <a:lnTo>
                    <a:pt x="154" y="42"/>
                  </a:lnTo>
                  <a:lnTo>
                    <a:pt x="98" y="61"/>
                  </a:lnTo>
                  <a:lnTo>
                    <a:pt x="42" y="87"/>
                  </a:lnTo>
                  <a:lnTo>
                    <a:pt x="38" y="101"/>
                  </a:lnTo>
                  <a:lnTo>
                    <a:pt x="28" y="141"/>
                  </a:lnTo>
                  <a:lnTo>
                    <a:pt x="17" y="203"/>
                  </a:lnTo>
                  <a:lnTo>
                    <a:pt x="6" y="283"/>
                  </a:lnTo>
                  <a:lnTo>
                    <a:pt x="0" y="378"/>
                  </a:lnTo>
                  <a:lnTo>
                    <a:pt x="5" y="484"/>
                  </a:lnTo>
                  <a:lnTo>
                    <a:pt x="21" y="599"/>
                  </a:lnTo>
                  <a:lnTo>
                    <a:pt x="54" y="716"/>
                  </a:lnTo>
                  <a:lnTo>
                    <a:pt x="58" y="716"/>
                  </a:lnTo>
                  <a:lnTo>
                    <a:pt x="66" y="715"/>
                  </a:lnTo>
                  <a:lnTo>
                    <a:pt x="80" y="713"/>
                  </a:lnTo>
                  <a:lnTo>
                    <a:pt x="99" y="712"/>
                  </a:lnTo>
                  <a:lnTo>
                    <a:pt x="124" y="710"/>
                  </a:lnTo>
                  <a:lnTo>
                    <a:pt x="153" y="708"/>
                  </a:lnTo>
                  <a:lnTo>
                    <a:pt x="188" y="707"/>
                  </a:lnTo>
                  <a:lnTo>
                    <a:pt x="225" y="706"/>
                  </a:lnTo>
                  <a:lnTo>
                    <a:pt x="267" y="705"/>
                  </a:lnTo>
                  <a:lnTo>
                    <a:pt x="313" y="706"/>
                  </a:lnTo>
                  <a:lnTo>
                    <a:pt x="362" y="707"/>
                  </a:lnTo>
                  <a:lnTo>
                    <a:pt x="415" y="709"/>
                  </a:lnTo>
                  <a:lnTo>
                    <a:pt x="470" y="713"/>
                  </a:lnTo>
                  <a:lnTo>
                    <a:pt x="528" y="719"/>
                  </a:lnTo>
                  <a:lnTo>
                    <a:pt x="588" y="726"/>
                  </a:lnTo>
                  <a:lnTo>
                    <a:pt x="650" y="735"/>
                  </a:lnTo>
                  <a:lnTo>
                    <a:pt x="647" y="713"/>
                  </a:lnTo>
                  <a:lnTo>
                    <a:pt x="641" y="655"/>
                  </a:lnTo>
                  <a:lnTo>
                    <a:pt x="631" y="568"/>
                  </a:lnTo>
                  <a:lnTo>
                    <a:pt x="623" y="462"/>
                  </a:lnTo>
                  <a:lnTo>
                    <a:pt x="618" y="345"/>
                  </a:lnTo>
                  <a:lnTo>
                    <a:pt x="618" y="229"/>
                  </a:lnTo>
                  <a:lnTo>
                    <a:pt x="627" y="119"/>
                  </a:lnTo>
                  <a:lnTo>
                    <a:pt x="645" y="27"/>
                  </a:lnTo>
                  <a:close/>
                </a:path>
              </a:pathLst>
            </a:custGeom>
            <a:solidFill>
              <a:srgbClr val="808080">
                <a:alpha val="100000"/>
              </a:srgbClr>
            </a:solidFill>
            <a:ln w="9525">
              <a:noFill/>
            </a:ln>
          </p:spPr>
          <p:txBody>
            <a:bodyPr/>
            <a:p>
              <a:endParaRPr lang="zh-CN" altLang="en-US"/>
            </a:p>
          </p:txBody>
        </p:sp>
        <p:sp>
          <p:nvSpPr>
            <p:cNvPr id="99390" name="Freeform 174"/>
            <p:cNvSpPr/>
            <p:nvPr/>
          </p:nvSpPr>
          <p:spPr>
            <a:xfrm>
              <a:off x="6623" y="13797"/>
              <a:ext cx="1071" cy="731"/>
            </a:xfrm>
            <a:custGeom>
              <a:avLst/>
              <a:gdLst>
                <a:gd name="txL" fmla="*/ 0 w 1071"/>
                <a:gd name="txT" fmla="*/ 0 h 731"/>
                <a:gd name="txR" fmla="*/ 1071 w 1071"/>
                <a:gd name="txB" fmla="*/ 731 h 731"/>
              </a:gdLst>
              <a:ahLst/>
              <a:cxnLst>
                <a:cxn ang="0">
                  <a:pos x="6" y="552"/>
                </a:cxn>
                <a:cxn ang="0">
                  <a:pos x="0" y="642"/>
                </a:cxn>
                <a:cxn ang="0">
                  <a:pos x="698" y="731"/>
                </a:cxn>
                <a:cxn ang="0">
                  <a:pos x="703" y="729"/>
                </a:cxn>
                <a:cxn ang="0">
                  <a:pos x="717" y="722"/>
                </a:cxn>
                <a:cxn ang="0">
                  <a:pos x="740" y="710"/>
                </a:cxn>
                <a:cxn ang="0">
                  <a:pos x="768" y="694"/>
                </a:cxn>
                <a:cxn ang="0">
                  <a:pos x="801" y="672"/>
                </a:cxn>
                <a:cxn ang="0">
                  <a:pos x="838" y="645"/>
                </a:cxn>
                <a:cxn ang="0">
                  <a:pos x="876" y="614"/>
                </a:cxn>
                <a:cxn ang="0">
                  <a:pos x="915" y="577"/>
                </a:cxn>
                <a:cxn ang="0">
                  <a:pos x="953" y="536"/>
                </a:cxn>
                <a:cxn ang="0">
                  <a:pos x="988" y="491"/>
                </a:cxn>
                <a:cxn ang="0">
                  <a:pos x="1018" y="439"/>
                </a:cxn>
                <a:cxn ang="0">
                  <a:pos x="1043" y="383"/>
                </a:cxn>
                <a:cxn ang="0">
                  <a:pos x="1061" y="322"/>
                </a:cxn>
                <a:cxn ang="0">
                  <a:pos x="1071" y="255"/>
                </a:cxn>
                <a:cxn ang="0">
                  <a:pos x="1070" y="185"/>
                </a:cxn>
                <a:cxn ang="0">
                  <a:pos x="1057" y="108"/>
                </a:cxn>
                <a:cxn ang="0">
                  <a:pos x="1055" y="104"/>
                </a:cxn>
                <a:cxn ang="0">
                  <a:pos x="1049" y="92"/>
                </a:cxn>
                <a:cxn ang="0">
                  <a:pos x="1037" y="76"/>
                </a:cxn>
                <a:cxn ang="0">
                  <a:pos x="1022" y="57"/>
                </a:cxn>
                <a:cxn ang="0">
                  <a:pos x="1002" y="37"/>
                </a:cxn>
                <a:cxn ang="0">
                  <a:pos x="979" y="20"/>
                </a:cxn>
                <a:cxn ang="0">
                  <a:pos x="951" y="7"/>
                </a:cxn>
                <a:cxn ang="0">
                  <a:pos x="919" y="0"/>
                </a:cxn>
                <a:cxn ang="0">
                  <a:pos x="924" y="12"/>
                </a:cxn>
                <a:cxn ang="0">
                  <a:pos x="934" y="44"/>
                </a:cxn>
                <a:cxn ang="0">
                  <a:pos x="947" y="94"/>
                </a:cxn>
                <a:cxn ang="0">
                  <a:pos x="958" y="159"/>
                </a:cxn>
                <a:cxn ang="0">
                  <a:pos x="961" y="238"/>
                </a:cxn>
                <a:cxn ang="0">
                  <a:pos x="953" y="324"/>
                </a:cxn>
                <a:cxn ang="0">
                  <a:pos x="928" y="418"/>
                </a:cxn>
                <a:cxn ang="0">
                  <a:pos x="884" y="516"/>
                </a:cxn>
                <a:cxn ang="0">
                  <a:pos x="883" y="518"/>
                </a:cxn>
                <a:cxn ang="0">
                  <a:pos x="879" y="521"/>
                </a:cxn>
                <a:cxn ang="0">
                  <a:pos x="872" y="526"/>
                </a:cxn>
                <a:cxn ang="0">
                  <a:pos x="862" y="534"/>
                </a:cxn>
                <a:cxn ang="0">
                  <a:pos x="851" y="541"/>
                </a:cxn>
                <a:cxn ang="0">
                  <a:pos x="837" y="550"/>
                </a:cxn>
                <a:cxn ang="0">
                  <a:pos x="819" y="559"/>
                </a:cxn>
                <a:cxn ang="0">
                  <a:pos x="800" y="567"/>
                </a:cxn>
                <a:cxn ang="0">
                  <a:pos x="778" y="575"/>
                </a:cxn>
                <a:cxn ang="0">
                  <a:pos x="754" y="582"/>
                </a:cxn>
                <a:cxn ang="0">
                  <a:pos x="727" y="588"/>
                </a:cxn>
                <a:cxn ang="0">
                  <a:pos x="697" y="592"/>
                </a:cxn>
                <a:cxn ang="0">
                  <a:pos x="666" y="593"/>
                </a:cxn>
                <a:cxn ang="0">
                  <a:pos x="631" y="592"/>
                </a:cxn>
                <a:cxn ang="0">
                  <a:pos x="593" y="589"/>
                </a:cxn>
                <a:cxn ang="0">
                  <a:pos x="555" y="581"/>
                </a:cxn>
                <a:cxn ang="0">
                  <a:pos x="555" y="677"/>
                </a:cxn>
                <a:cxn ang="0">
                  <a:pos x="24" y="623"/>
                </a:cxn>
                <a:cxn ang="0">
                  <a:pos x="6" y="552"/>
                </a:cxn>
              </a:cxnLst>
              <a:rect l="txL" t="txT" r="txR" b="txB"/>
              <a:pathLst>
                <a:path w="1071" h="731">
                  <a:moveTo>
                    <a:pt x="6" y="552"/>
                  </a:moveTo>
                  <a:lnTo>
                    <a:pt x="0" y="642"/>
                  </a:lnTo>
                  <a:lnTo>
                    <a:pt x="698" y="731"/>
                  </a:lnTo>
                  <a:lnTo>
                    <a:pt x="703" y="729"/>
                  </a:lnTo>
                  <a:lnTo>
                    <a:pt x="717" y="722"/>
                  </a:lnTo>
                  <a:lnTo>
                    <a:pt x="740" y="710"/>
                  </a:lnTo>
                  <a:lnTo>
                    <a:pt x="768" y="694"/>
                  </a:lnTo>
                  <a:lnTo>
                    <a:pt x="801" y="672"/>
                  </a:lnTo>
                  <a:lnTo>
                    <a:pt x="838" y="645"/>
                  </a:lnTo>
                  <a:lnTo>
                    <a:pt x="876" y="614"/>
                  </a:lnTo>
                  <a:lnTo>
                    <a:pt x="915" y="577"/>
                  </a:lnTo>
                  <a:lnTo>
                    <a:pt x="953" y="536"/>
                  </a:lnTo>
                  <a:lnTo>
                    <a:pt x="988" y="491"/>
                  </a:lnTo>
                  <a:lnTo>
                    <a:pt x="1018" y="439"/>
                  </a:lnTo>
                  <a:lnTo>
                    <a:pt x="1043" y="383"/>
                  </a:lnTo>
                  <a:lnTo>
                    <a:pt x="1061" y="322"/>
                  </a:lnTo>
                  <a:lnTo>
                    <a:pt x="1071" y="255"/>
                  </a:lnTo>
                  <a:lnTo>
                    <a:pt x="1070" y="185"/>
                  </a:lnTo>
                  <a:lnTo>
                    <a:pt x="1057" y="108"/>
                  </a:lnTo>
                  <a:lnTo>
                    <a:pt x="1055" y="104"/>
                  </a:lnTo>
                  <a:lnTo>
                    <a:pt x="1049" y="92"/>
                  </a:lnTo>
                  <a:lnTo>
                    <a:pt x="1037" y="76"/>
                  </a:lnTo>
                  <a:lnTo>
                    <a:pt x="1022" y="57"/>
                  </a:lnTo>
                  <a:lnTo>
                    <a:pt x="1002" y="37"/>
                  </a:lnTo>
                  <a:lnTo>
                    <a:pt x="979" y="20"/>
                  </a:lnTo>
                  <a:lnTo>
                    <a:pt x="951" y="7"/>
                  </a:lnTo>
                  <a:lnTo>
                    <a:pt x="919" y="0"/>
                  </a:lnTo>
                  <a:lnTo>
                    <a:pt x="924" y="12"/>
                  </a:lnTo>
                  <a:lnTo>
                    <a:pt x="934" y="44"/>
                  </a:lnTo>
                  <a:lnTo>
                    <a:pt x="947" y="94"/>
                  </a:lnTo>
                  <a:lnTo>
                    <a:pt x="958" y="159"/>
                  </a:lnTo>
                  <a:lnTo>
                    <a:pt x="961" y="238"/>
                  </a:lnTo>
                  <a:lnTo>
                    <a:pt x="953" y="324"/>
                  </a:lnTo>
                  <a:lnTo>
                    <a:pt x="928" y="418"/>
                  </a:lnTo>
                  <a:lnTo>
                    <a:pt x="884" y="516"/>
                  </a:lnTo>
                  <a:lnTo>
                    <a:pt x="883" y="518"/>
                  </a:lnTo>
                  <a:lnTo>
                    <a:pt x="879" y="521"/>
                  </a:lnTo>
                  <a:lnTo>
                    <a:pt x="872" y="526"/>
                  </a:lnTo>
                  <a:lnTo>
                    <a:pt x="862" y="534"/>
                  </a:lnTo>
                  <a:lnTo>
                    <a:pt x="851" y="541"/>
                  </a:lnTo>
                  <a:lnTo>
                    <a:pt x="837" y="550"/>
                  </a:lnTo>
                  <a:lnTo>
                    <a:pt x="819" y="559"/>
                  </a:lnTo>
                  <a:lnTo>
                    <a:pt x="800" y="567"/>
                  </a:lnTo>
                  <a:lnTo>
                    <a:pt x="778" y="575"/>
                  </a:lnTo>
                  <a:lnTo>
                    <a:pt x="754" y="582"/>
                  </a:lnTo>
                  <a:lnTo>
                    <a:pt x="727" y="588"/>
                  </a:lnTo>
                  <a:lnTo>
                    <a:pt x="697" y="592"/>
                  </a:lnTo>
                  <a:lnTo>
                    <a:pt x="666" y="593"/>
                  </a:lnTo>
                  <a:lnTo>
                    <a:pt x="631" y="592"/>
                  </a:lnTo>
                  <a:lnTo>
                    <a:pt x="593" y="589"/>
                  </a:lnTo>
                  <a:lnTo>
                    <a:pt x="555" y="581"/>
                  </a:lnTo>
                  <a:lnTo>
                    <a:pt x="555" y="677"/>
                  </a:lnTo>
                  <a:lnTo>
                    <a:pt x="24" y="623"/>
                  </a:lnTo>
                  <a:lnTo>
                    <a:pt x="6" y="552"/>
                  </a:lnTo>
                  <a:close/>
                </a:path>
              </a:pathLst>
            </a:custGeom>
            <a:solidFill>
              <a:srgbClr val="FFFFFF">
                <a:alpha val="100000"/>
              </a:srgbClr>
            </a:solidFill>
            <a:ln w="9525">
              <a:noFill/>
            </a:ln>
          </p:spPr>
          <p:txBody>
            <a:bodyPr/>
            <a:p>
              <a:endParaRPr lang="zh-CN" altLang="en-US"/>
            </a:p>
          </p:txBody>
        </p:sp>
        <p:sp>
          <p:nvSpPr>
            <p:cNvPr id="99391" name="Freeform 175"/>
            <p:cNvSpPr/>
            <p:nvPr/>
          </p:nvSpPr>
          <p:spPr>
            <a:xfrm>
              <a:off x="6486" y="14516"/>
              <a:ext cx="787" cy="253"/>
            </a:xfrm>
            <a:custGeom>
              <a:avLst/>
              <a:gdLst>
                <a:gd name="txL" fmla="*/ 0 w 787"/>
                <a:gd name="txT" fmla="*/ 0 h 253"/>
                <a:gd name="txR" fmla="*/ 787 w 787"/>
                <a:gd name="txB" fmla="*/ 253 h 253"/>
              </a:gdLst>
              <a:ahLst/>
              <a:cxnLst>
                <a:cxn ang="0">
                  <a:pos x="787" y="91"/>
                </a:cxn>
                <a:cxn ang="0">
                  <a:pos x="12" y="0"/>
                </a:cxn>
                <a:cxn ang="0">
                  <a:pos x="0" y="91"/>
                </a:cxn>
                <a:cxn ang="0">
                  <a:pos x="764" y="253"/>
                </a:cxn>
                <a:cxn ang="0">
                  <a:pos x="787" y="91"/>
                </a:cxn>
              </a:cxnLst>
              <a:rect l="txL" t="txT" r="txR" b="txB"/>
              <a:pathLst>
                <a:path w="787" h="253">
                  <a:moveTo>
                    <a:pt x="787" y="91"/>
                  </a:moveTo>
                  <a:lnTo>
                    <a:pt x="12" y="0"/>
                  </a:lnTo>
                  <a:lnTo>
                    <a:pt x="0" y="91"/>
                  </a:lnTo>
                  <a:lnTo>
                    <a:pt x="764" y="253"/>
                  </a:lnTo>
                  <a:lnTo>
                    <a:pt x="787" y="91"/>
                  </a:lnTo>
                  <a:close/>
                </a:path>
              </a:pathLst>
            </a:custGeom>
            <a:solidFill>
              <a:srgbClr val="808080">
                <a:alpha val="100000"/>
              </a:srgbClr>
            </a:solidFill>
            <a:ln w="9525">
              <a:noFill/>
            </a:ln>
          </p:spPr>
          <p:txBody>
            <a:bodyPr/>
            <a:p>
              <a:endParaRPr lang="zh-CN" altLang="en-US"/>
            </a:p>
          </p:txBody>
        </p:sp>
        <p:sp>
          <p:nvSpPr>
            <p:cNvPr id="99392" name="Freeform 176"/>
            <p:cNvSpPr/>
            <p:nvPr/>
          </p:nvSpPr>
          <p:spPr>
            <a:xfrm>
              <a:off x="6879" y="14597"/>
              <a:ext cx="336" cy="115"/>
            </a:xfrm>
            <a:custGeom>
              <a:avLst/>
              <a:gdLst>
                <a:gd name="txL" fmla="*/ 0 w 336"/>
                <a:gd name="txT" fmla="*/ 0 h 115"/>
                <a:gd name="txR" fmla="*/ 336 w 336"/>
                <a:gd name="txB" fmla="*/ 115 h 115"/>
              </a:gdLst>
              <a:ahLst/>
              <a:cxnLst>
                <a:cxn ang="0">
                  <a:pos x="336" y="50"/>
                </a:cxn>
                <a:cxn ang="0">
                  <a:pos x="4" y="0"/>
                </a:cxn>
                <a:cxn ang="0">
                  <a:pos x="0" y="48"/>
                </a:cxn>
                <a:cxn ang="0">
                  <a:pos x="327" y="115"/>
                </a:cxn>
                <a:cxn ang="0">
                  <a:pos x="336" y="50"/>
                </a:cxn>
              </a:cxnLst>
              <a:rect l="txL" t="txT" r="txR" b="txB"/>
              <a:pathLst>
                <a:path w="336" h="115">
                  <a:moveTo>
                    <a:pt x="336" y="50"/>
                  </a:moveTo>
                  <a:lnTo>
                    <a:pt x="4" y="0"/>
                  </a:lnTo>
                  <a:lnTo>
                    <a:pt x="0" y="48"/>
                  </a:lnTo>
                  <a:lnTo>
                    <a:pt x="327" y="115"/>
                  </a:lnTo>
                  <a:lnTo>
                    <a:pt x="336" y="50"/>
                  </a:lnTo>
                  <a:close/>
                </a:path>
              </a:pathLst>
            </a:custGeom>
            <a:solidFill>
              <a:srgbClr val="808080">
                <a:alpha val="100000"/>
              </a:srgbClr>
            </a:solidFill>
            <a:ln w="9525">
              <a:noFill/>
            </a:ln>
          </p:spPr>
          <p:txBody>
            <a:bodyPr/>
            <a:p>
              <a:endParaRPr lang="zh-CN" altLang="en-US"/>
            </a:p>
          </p:txBody>
        </p:sp>
        <p:sp>
          <p:nvSpPr>
            <p:cNvPr id="99393" name="Freeform 177"/>
            <p:cNvSpPr/>
            <p:nvPr/>
          </p:nvSpPr>
          <p:spPr>
            <a:xfrm>
              <a:off x="6536" y="14540"/>
              <a:ext cx="225" cy="85"/>
            </a:xfrm>
            <a:custGeom>
              <a:avLst/>
              <a:gdLst>
                <a:gd name="txL" fmla="*/ 0 w 225"/>
                <a:gd name="txT" fmla="*/ 0 h 85"/>
                <a:gd name="txR" fmla="*/ 225 w 225"/>
                <a:gd name="txB" fmla="*/ 85 h 85"/>
              </a:gdLst>
              <a:ahLst/>
              <a:cxnLst>
                <a:cxn ang="0">
                  <a:pos x="225" y="39"/>
                </a:cxn>
                <a:cxn ang="0">
                  <a:pos x="0" y="0"/>
                </a:cxn>
                <a:cxn ang="0">
                  <a:pos x="3" y="41"/>
                </a:cxn>
                <a:cxn ang="0">
                  <a:pos x="218" y="85"/>
                </a:cxn>
                <a:cxn ang="0">
                  <a:pos x="225" y="39"/>
                </a:cxn>
              </a:cxnLst>
              <a:rect l="txL" t="txT" r="txR" b="txB"/>
              <a:pathLst>
                <a:path w="225" h="85">
                  <a:moveTo>
                    <a:pt x="225" y="39"/>
                  </a:moveTo>
                  <a:lnTo>
                    <a:pt x="0" y="0"/>
                  </a:lnTo>
                  <a:lnTo>
                    <a:pt x="3" y="41"/>
                  </a:lnTo>
                  <a:lnTo>
                    <a:pt x="218" y="85"/>
                  </a:lnTo>
                  <a:lnTo>
                    <a:pt x="225" y="39"/>
                  </a:lnTo>
                  <a:close/>
                </a:path>
              </a:pathLst>
            </a:custGeom>
            <a:solidFill>
              <a:srgbClr val="808080">
                <a:alpha val="100000"/>
              </a:srgbClr>
            </a:solidFill>
            <a:ln w="9525">
              <a:noFill/>
            </a:ln>
          </p:spPr>
          <p:txBody>
            <a:bodyPr/>
            <a:p>
              <a:endParaRPr lang="zh-CN" altLang="en-US"/>
            </a:p>
          </p:txBody>
        </p:sp>
        <p:sp>
          <p:nvSpPr>
            <p:cNvPr id="99394" name="Freeform 178"/>
            <p:cNvSpPr/>
            <p:nvPr/>
          </p:nvSpPr>
          <p:spPr>
            <a:xfrm>
              <a:off x="5972" y="14624"/>
              <a:ext cx="1325" cy="439"/>
            </a:xfrm>
            <a:custGeom>
              <a:avLst/>
              <a:gdLst>
                <a:gd name="txL" fmla="*/ 0 w 1325"/>
                <a:gd name="txT" fmla="*/ 0 h 439"/>
                <a:gd name="txR" fmla="*/ 1325 w 1325"/>
                <a:gd name="txB" fmla="*/ 439 h 439"/>
              </a:gdLst>
              <a:ahLst/>
              <a:cxnLst>
                <a:cxn ang="0">
                  <a:pos x="0" y="132"/>
                </a:cxn>
                <a:cxn ang="0">
                  <a:pos x="3" y="132"/>
                </a:cxn>
                <a:cxn ang="0">
                  <a:pos x="10" y="130"/>
                </a:cxn>
                <a:cxn ang="0">
                  <a:pos x="24" y="128"/>
                </a:cxn>
                <a:cxn ang="0">
                  <a:pos x="42" y="125"/>
                </a:cxn>
                <a:cxn ang="0">
                  <a:pos x="62" y="121"/>
                </a:cxn>
                <a:cxn ang="0">
                  <a:pos x="86" y="116"/>
                </a:cxn>
                <a:cxn ang="0">
                  <a:pos x="113" y="109"/>
                </a:cxn>
                <a:cxn ang="0">
                  <a:pos x="141" y="102"/>
                </a:cxn>
                <a:cxn ang="0">
                  <a:pos x="170" y="94"/>
                </a:cxn>
                <a:cxn ang="0">
                  <a:pos x="199" y="85"/>
                </a:cxn>
                <a:cxn ang="0">
                  <a:pos x="228" y="74"/>
                </a:cxn>
                <a:cxn ang="0">
                  <a:pos x="257" y="62"/>
                </a:cxn>
                <a:cxn ang="0">
                  <a:pos x="285" y="48"/>
                </a:cxn>
                <a:cxn ang="0">
                  <a:pos x="309" y="34"/>
                </a:cxn>
                <a:cxn ang="0">
                  <a:pos x="333" y="18"/>
                </a:cxn>
                <a:cxn ang="0">
                  <a:pos x="352" y="0"/>
                </a:cxn>
                <a:cxn ang="0">
                  <a:pos x="1325" y="223"/>
                </a:cxn>
                <a:cxn ang="0">
                  <a:pos x="1323" y="225"/>
                </a:cxn>
                <a:cxn ang="0">
                  <a:pos x="1318" y="230"/>
                </a:cxn>
                <a:cxn ang="0">
                  <a:pos x="1309" y="239"/>
                </a:cxn>
                <a:cxn ang="0">
                  <a:pos x="1297" y="250"/>
                </a:cxn>
                <a:cxn ang="0">
                  <a:pos x="1282" y="263"/>
                </a:cxn>
                <a:cxn ang="0">
                  <a:pos x="1265" y="278"/>
                </a:cxn>
                <a:cxn ang="0">
                  <a:pos x="1247" y="295"/>
                </a:cxn>
                <a:cxn ang="0">
                  <a:pos x="1225" y="312"/>
                </a:cxn>
                <a:cxn ang="0">
                  <a:pos x="1202" y="331"/>
                </a:cxn>
                <a:cxn ang="0">
                  <a:pos x="1179" y="349"/>
                </a:cxn>
                <a:cxn ang="0">
                  <a:pos x="1154" y="367"/>
                </a:cxn>
                <a:cxn ang="0">
                  <a:pos x="1128" y="385"/>
                </a:cxn>
                <a:cxn ang="0">
                  <a:pos x="1102" y="401"/>
                </a:cxn>
                <a:cxn ang="0">
                  <a:pos x="1077" y="415"/>
                </a:cxn>
                <a:cxn ang="0">
                  <a:pos x="1051" y="428"/>
                </a:cxn>
                <a:cxn ang="0">
                  <a:pos x="1026" y="439"/>
                </a:cxn>
                <a:cxn ang="0">
                  <a:pos x="0" y="132"/>
                </a:cxn>
              </a:cxnLst>
              <a:rect l="txL" t="txT" r="txR" b="txB"/>
              <a:pathLst>
                <a:path w="1325" h="439">
                  <a:moveTo>
                    <a:pt x="0" y="132"/>
                  </a:moveTo>
                  <a:lnTo>
                    <a:pt x="3" y="132"/>
                  </a:lnTo>
                  <a:lnTo>
                    <a:pt x="10" y="130"/>
                  </a:lnTo>
                  <a:lnTo>
                    <a:pt x="24" y="128"/>
                  </a:lnTo>
                  <a:lnTo>
                    <a:pt x="42" y="125"/>
                  </a:lnTo>
                  <a:lnTo>
                    <a:pt x="62" y="121"/>
                  </a:lnTo>
                  <a:lnTo>
                    <a:pt x="86" y="116"/>
                  </a:lnTo>
                  <a:lnTo>
                    <a:pt x="113" y="109"/>
                  </a:lnTo>
                  <a:lnTo>
                    <a:pt x="141" y="102"/>
                  </a:lnTo>
                  <a:lnTo>
                    <a:pt x="170" y="94"/>
                  </a:lnTo>
                  <a:lnTo>
                    <a:pt x="199" y="85"/>
                  </a:lnTo>
                  <a:lnTo>
                    <a:pt x="228" y="74"/>
                  </a:lnTo>
                  <a:lnTo>
                    <a:pt x="257" y="62"/>
                  </a:lnTo>
                  <a:lnTo>
                    <a:pt x="285" y="48"/>
                  </a:lnTo>
                  <a:lnTo>
                    <a:pt x="309" y="34"/>
                  </a:lnTo>
                  <a:lnTo>
                    <a:pt x="333" y="18"/>
                  </a:lnTo>
                  <a:lnTo>
                    <a:pt x="352" y="0"/>
                  </a:lnTo>
                  <a:lnTo>
                    <a:pt x="1325" y="223"/>
                  </a:lnTo>
                  <a:lnTo>
                    <a:pt x="1323" y="225"/>
                  </a:lnTo>
                  <a:lnTo>
                    <a:pt x="1318" y="230"/>
                  </a:lnTo>
                  <a:lnTo>
                    <a:pt x="1309" y="239"/>
                  </a:lnTo>
                  <a:lnTo>
                    <a:pt x="1297" y="250"/>
                  </a:lnTo>
                  <a:lnTo>
                    <a:pt x="1282" y="263"/>
                  </a:lnTo>
                  <a:lnTo>
                    <a:pt x="1265" y="278"/>
                  </a:lnTo>
                  <a:lnTo>
                    <a:pt x="1247" y="295"/>
                  </a:lnTo>
                  <a:lnTo>
                    <a:pt x="1225" y="312"/>
                  </a:lnTo>
                  <a:lnTo>
                    <a:pt x="1202" y="331"/>
                  </a:lnTo>
                  <a:lnTo>
                    <a:pt x="1179" y="349"/>
                  </a:lnTo>
                  <a:lnTo>
                    <a:pt x="1154" y="367"/>
                  </a:lnTo>
                  <a:lnTo>
                    <a:pt x="1128" y="385"/>
                  </a:lnTo>
                  <a:lnTo>
                    <a:pt x="1102" y="401"/>
                  </a:lnTo>
                  <a:lnTo>
                    <a:pt x="1077" y="415"/>
                  </a:lnTo>
                  <a:lnTo>
                    <a:pt x="1051" y="428"/>
                  </a:lnTo>
                  <a:lnTo>
                    <a:pt x="1026" y="439"/>
                  </a:lnTo>
                  <a:lnTo>
                    <a:pt x="0" y="132"/>
                  </a:lnTo>
                  <a:close/>
                </a:path>
              </a:pathLst>
            </a:custGeom>
            <a:solidFill>
              <a:srgbClr val="808080">
                <a:alpha val="100000"/>
              </a:srgbClr>
            </a:solidFill>
            <a:ln w="9525">
              <a:noFill/>
            </a:ln>
          </p:spPr>
          <p:txBody>
            <a:bodyPr/>
            <a:p>
              <a:endParaRPr lang="zh-CN" altLang="en-US"/>
            </a:p>
          </p:txBody>
        </p:sp>
        <p:sp>
          <p:nvSpPr>
            <p:cNvPr id="99395" name="Freeform 179"/>
            <p:cNvSpPr/>
            <p:nvPr/>
          </p:nvSpPr>
          <p:spPr>
            <a:xfrm>
              <a:off x="7292" y="14577"/>
              <a:ext cx="472" cy="209"/>
            </a:xfrm>
            <a:custGeom>
              <a:avLst/>
              <a:gdLst>
                <a:gd name="txL" fmla="*/ 0 w 472"/>
                <a:gd name="txT" fmla="*/ 0 h 209"/>
                <a:gd name="txR" fmla="*/ 472 w 472"/>
                <a:gd name="txB" fmla="*/ 209 h 209"/>
              </a:gdLst>
              <a:ahLst/>
              <a:cxnLst>
                <a:cxn ang="0">
                  <a:pos x="47" y="209"/>
                </a:cxn>
                <a:cxn ang="0">
                  <a:pos x="472" y="84"/>
                </a:cxn>
                <a:cxn ang="0">
                  <a:pos x="215" y="0"/>
                </a:cxn>
                <a:cxn ang="0">
                  <a:pos x="5" y="24"/>
                </a:cxn>
                <a:cxn ang="0">
                  <a:pos x="0" y="197"/>
                </a:cxn>
                <a:cxn ang="0">
                  <a:pos x="47" y="209"/>
                </a:cxn>
              </a:cxnLst>
              <a:rect l="txL" t="txT" r="txR" b="txB"/>
              <a:pathLst>
                <a:path w="472" h="209">
                  <a:moveTo>
                    <a:pt x="47" y="209"/>
                  </a:moveTo>
                  <a:lnTo>
                    <a:pt x="472" y="84"/>
                  </a:lnTo>
                  <a:lnTo>
                    <a:pt x="215" y="0"/>
                  </a:lnTo>
                  <a:lnTo>
                    <a:pt x="5" y="24"/>
                  </a:lnTo>
                  <a:lnTo>
                    <a:pt x="0" y="197"/>
                  </a:lnTo>
                  <a:lnTo>
                    <a:pt x="47" y="209"/>
                  </a:lnTo>
                  <a:close/>
                </a:path>
              </a:pathLst>
            </a:custGeom>
            <a:solidFill>
              <a:srgbClr val="808080">
                <a:alpha val="100000"/>
              </a:srgbClr>
            </a:solidFill>
            <a:ln w="9525">
              <a:noFill/>
            </a:ln>
          </p:spPr>
          <p:txBody>
            <a:bodyPr/>
            <a:p>
              <a:endParaRPr lang="zh-CN" altLang="en-US"/>
            </a:p>
          </p:txBody>
        </p:sp>
        <p:sp>
          <p:nvSpPr>
            <p:cNvPr id="99396" name="Freeform 180"/>
            <p:cNvSpPr/>
            <p:nvPr/>
          </p:nvSpPr>
          <p:spPr>
            <a:xfrm>
              <a:off x="6073" y="13679"/>
              <a:ext cx="251" cy="999"/>
            </a:xfrm>
            <a:custGeom>
              <a:avLst/>
              <a:gdLst>
                <a:gd name="txL" fmla="*/ 0 w 251"/>
                <a:gd name="txT" fmla="*/ 0 h 999"/>
                <a:gd name="txR" fmla="*/ 251 w 251"/>
                <a:gd name="txB" fmla="*/ 999 h 999"/>
              </a:gdLst>
              <a:ahLst/>
              <a:cxnLst>
                <a:cxn ang="0">
                  <a:pos x="251" y="23"/>
                </a:cxn>
                <a:cxn ang="0">
                  <a:pos x="250" y="22"/>
                </a:cxn>
                <a:cxn ang="0">
                  <a:pos x="246" y="20"/>
                </a:cxn>
                <a:cxn ang="0">
                  <a:pos x="239" y="18"/>
                </a:cxn>
                <a:cxn ang="0">
                  <a:pos x="230" y="15"/>
                </a:cxn>
                <a:cxn ang="0">
                  <a:pos x="218" y="11"/>
                </a:cxn>
                <a:cxn ang="0">
                  <a:pos x="205" y="7"/>
                </a:cxn>
                <a:cxn ang="0">
                  <a:pos x="190" y="4"/>
                </a:cxn>
                <a:cxn ang="0">
                  <a:pos x="173" y="1"/>
                </a:cxn>
                <a:cxn ang="0">
                  <a:pos x="155" y="0"/>
                </a:cxn>
                <a:cxn ang="0">
                  <a:pos x="134" y="0"/>
                </a:cxn>
                <a:cxn ang="0">
                  <a:pos x="114" y="2"/>
                </a:cxn>
                <a:cxn ang="0">
                  <a:pos x="92" y="5"/>
                </a:cxn>
                <a:cxn ang="0">
                  <a:pos x="70" y="12"/>
                </a:cxn>
                <a:cxn ang="0">
                  <a:pos x="47" y="20"/>
                </a:cxn>
                <a:cxn ang="0">
                  <a:pos x="23" y="32"/>
                </a:cxn>
                <a:cxn ang="0">
                  <a:pos x="0" y="47"/>
                </a:cxn>
                <a:cxn ang="0">
                  <a:pos x="0" y="999"/>
                </a:cxn>
                <a:cxn ang="0">
                  <a:pos x="1" y="999"/>
                </a:cxn>
                <a:cxn ang="0">
                  <a:pos x="6" y="999"/>
                </a:cxn>
                <a:cxn ang="0">
                  <a:pos x="14" y="998"/>
                </a:cxn>
                <a:cxn ang="0">
                  <a:pos x="23" y="997"/>
                </a:cxn>
                <a:cxn ang="0">
                  <a:pos x="35" y="995"/>
                </a:cxn>
                <a:cxn ang="0">
                  <a:pos x="49" y="993"/>
                </a:cxn>
                <a:cxn ang="0">
                  <a:pos x="65" y="990"/>
                </a:cxn>
                <a:cxn ang="0">
                  <a:pos x="83" y="985"/>
                </a:cxn>
                <a:cxn ang="0">
                  <a:pos x="102" y="980"/>
                </a:cxn>
                <a:cxn ang="0">
                  <a:pos x="121" y="973"/>
                </a:cxn>
                <a:cxn ang="0">
                  <a:pos x="143" y="966"/>
                </a:cxn>
                <a:cxn ang="0">
                  <a:pos x="164" y="956"/>
                </a:cxn>
                <a:cxn ang="0">
                  <a:pos x="186" y="945"/>
                </a:cxn>
                <a:cxn ang="0">
                  <a:pos x="208" y="934"/>
                </a:cxn>
                <a:cxn ang="0">
                  <a:pos x="230" y="919"/>
                </a:cxn>
                <a:cxn ang="0">
                  <a:pos x="251" y="903"/>
                </a:cxn>
                <a:cxn ang="0">
                  <a:pos x="251" y="23"/>
                </a:cxn>
              </a:cxnLst>
              <a:rect l="txL" t="txT" r="txR" b="txB"/>
              <a:pathLst>
                <a:path w="251" h="999">
                  <a:moveTo>
                    <a:pt x="251" y="23"/>
                  </a:moveTo>
                  <a:lnTo>
                    <a:pt x="250" y="22"/>
                  </a:lnTo>
                  <a:lnTo>
                    <a:pt x="246" y="20"/>
                  </a:lnTo>
                  <a:lnTo>
                    <a:pt x="239" y="18"/>
                  </a:lnTo>
                  <a:lnTo>
                    <a:pt x="230" y="15"/>
                  </a:lnTo>
                  <a:lnTo>
                    <a:pt x="218" y="11"/>
                  </a:lnTo>
                  <a:lnTo>
                    <a:pt x="205" y="7"/>
                  </a:lnTo>
                  <a:lnTo>
                    <a:pt x="190" y="4"/>
                  </a:lnTo>
                  <a:lnTo>
                    <a:pt x="173" y="1"/>
                  </a:lnTo>
                  <a:lnTo>
                    <a:pt x="155" y="0"/>
                  </a:lnTo>
                  <a:lnTo>
                    <a:pt x="134" y="0"/>
                  </a:lnTo>
                  <a:lnTo>
                    <a:pt x="114" y="2"/>
                  </a:lnTo>
                  <a:lnTo>
                    <a:pt x="92" y="5"/>
                  </a:lnTo>
                  <a:lnTo>
                    <a:pt x="70" y="12"/>
                  </a:lnTo>
                  <a:lnTo>
                    <a:pt x="47" y="20"/>
                  </a:lnTo>
                  <a:lnTo>
                    <a:pt x="23" y="32"/>
                  </a:lnTo>
                  <a:lnTo>
                    <a:pt x="0" y="47"/>
                  </a:lnTo>
                  <a:lnTo>
                    <a:pt x="0" y="999"/>
                  </a:lnTo>
                  <a:lnTo>
                    <a:pt x="1" y="999"/>
                  </a:lnTo>
                  <a:lnTo>
                    <a:pt x="6" y="999"/>
                  </a:lnTo>
                  <a:lnTo>
                    <a:pt x="14" y="998"/>
                  </a:lnTo>
                  <a:lnTo>
                    <a:pt x="23" y="997"/>
                  </a:lnTo>
                  <a:lnTo>
                    <a:pt x="35" y="995"/>
                  </a:lnTo>
                  <a:lnTo>
                    <a:pt x="49" y="993"/>
                  </a:lnTo>
                  <a:lnTo>
                    <a:pt x="65" y="990"/>
                  </a:lnTo>
                  <a:lnTo>
                    <a:pt x="83" y="985"/>
                  </a:lnTo>
                  <a:lnTo>
                    <a:pt x="102" y="980"/>
                  </a:lnTo>
                  <a:lnTo>
                    <a:pt x="121" y="973"/>
                  </a:lnTo>
                  <a:lnTo>
                    <a:pt x="143" y="966"/>
                  </a:lnTo>
                  <a:lnTo>
                    <a:pt x="164" y="956"/>
                  </a:lnTo>
                  <a:lnTo>
                    <a:pt x="186" y="945"/>
                  </a:lnTo>
                  <a:lnTo>
                    <a:pt x="208" y="934"/>
                  </a:lnTo>
                  <a:lnTo>
                    <a:pt x="230" y="919"/>
                  </a:lnTo>
                  <a:lnTo>
                    <a:pt x="251" y="903"/>
                  </a:lnTo>
                  <a:lnTo>
                    <a:pt x="251" y="23"/>
                  </a:lnTo>
                  <a:close/>
                </a:path>
              </a:pathLst>
            </a:custGeom>
            <a:solidFill>
              <a:srgbClr val="808080">
                <a:alpha val="100000"/>
              </a:srgbClr>
            </a:solidFill>
            <a:ln w="9525">
              <a:noFill/>
            </a:ln>
          </p:spPr>
          <p:txBody>
            <a:bodyPr/>
            <a:p>
              <a:endParaRPr lang="zh-CN" altLang="en-US"/>
            </a:p>
          </p:txBody>
        </p:sp>
        <p:sp>
          <p:nvSpPr>
            <p:cNvPr id="99397" name="Freeform 181"/>
            <p:cNvSpPr/>
            <p:nvPr/>
          </p:nvSpPr>
          <p:spPr>
            <a:xfrm>
              <a:off x="6080" y="13687"/>
              <a:ext cx="215" cy="843"/>
            </a:xfrm>
            <a:custGeom>
              <a:avLst/>
              <a:gdLst>
                <a:gd name="txL" fmla="*/ 0 w 215"/>
                <a:gd name="txT" fmla="*/ 0 h 843"/>
                <a:gd name="txR" fmla="*/ 215 w 215"/>
                <a:gd name="txB" fmla="*/ 843 h 843"/>
              </a:gdLst>
              <a:ahLst/>
              <a:cxnLst>
                <a:cxn ang="0">
                  <a:pos x="215" y="20"/>
                </a:cxn>
                <a:cxn ang="0">
                  <a:pos x="214" y="19"/>
                </a:cxn>
                <a:cxn ang="0">
                  <a:pos x="211" y="18"/>
                </a:cxn>
                <a:cxn ang="0">
                  <a:pos x="205" y="15"/>
                </a:cxn>
                <a:cxn ang="0">
                  <a:pos x="197" y="12"/>
                </a:cxn>
                <a:cxn ang="0">
                  <a:pos x="187" y="9"/>
                </a:cxn>
                <a:cxn ang="0">
                  <a:pos x="176" y="6"/>
                </a:cxn>
                <a:cxn ang="0">
                  <a:pos x="163" y="4"/>
                </a:cxn>
                <a:cxn ang="0">
                  <a:pos x="149" y="1"/>
                </a:cxn>
                <a:cxn ang="0">
                  <a:pos x="133" y="0"/>
                </a:cxn>
                <a:cxn ang="0">
                  <a:pos x="115" y="0"/>
                </a:cxn>
                <a:cxn ang="0">
                  <a:pos x="98" y="1"/>
                </a:cxn>
                <a:cxn ang="0">
                  <a:pos x="79" y="5"/>
                </a:cxn>
                <a:cxn ang="0">
                  <a:pos x="60" y="10"/>
                </a:cxn>
                <a:cxn ang="0">
                  <a:pos x="40" y="18"/>
                </a:cxn>
                <a:cxn ang="0">
                  <a:pos x="21" y="27"/>
                </a:cxn>
                <a:cxn ang="0">
                  <a:pos x="0" y="40"/>
                </a:cxn>
                <a:cxn ang="0">
                  <a:pos x="0" y="843"/>
                </a:cxn>
                <a:cxn ang="0">
                  <a:pos x="1" y="843"/>
                </a:cxn>
                <a:cxn ang="0">
                  <a:pos x="6" y="843"/>
                </a:cxn>
                <a:cxn ang="0">
                  <a:pos x="12" y="842"/>
                </a:cxn>
                <a:cxn ang="0">
                  <a:pos x="21" y="841"/>
                </a:cxn>
                <a:cxn ang="0">
                  <a:pos x="30" y="840"/>
                </a:cxn>
                <a:cxn ang="0">
                  <a:pos x="43" y="838"/>
                </a:cxn>
                <a:cxn ang="0">
                  <a:pos x="56" y="835"/>
                </a:cxn>
                <a:cxn ang="0">
                  <a:pos x="71" y="831"/>
                </a:cxn>
                <a:cxn ang="0">
                  <a:pos x="87" y="826"/>
                </a:cxn>
                <a:cxn ang="0">
                  <a:pos x="105" y="821"/>
                </a:cxn>
                <a:cxn ang="0">
                  <a:pos x="123" y="814"/>
                </a:cxn>
                <a:cxn ang="0">
                  <a:pos x="141" y="806"/>
                </a:cxn>
                <a:cxn ang="0">
                  <a:pos x="159" y="797"/>
                </a:cxn>
                <a:cxn ang="0">
                  <a:pos x="179" y="786"/>
                </a:cxn>
                <a:cxn ang="0">
                  <a:pos x="197" y="774"/>
                </a:cxn>
                <a:cxn ang="0">
                  <a:pos x="215" y="760"/>
                </a:cxn>
                <a:cxn ang="0">
                  <a:pos x="215" y="20"/>
                </a:cxn>
              </a:cxnLst>
              <a:rect l="txL" t="txT" r="txR" b="txB"/>
              <a:pathLst>
                <a:path w="215" h="843">
                  <a:moveTo>
                    <a:pt x="215" y="20"/>
                  </a:moveTo>
                  <a:lnTo>
                    <a:pt x="214" y="19"/>
                  </a:lnTo>
                  <a:lnTo>
                    <a:pt x="211" y="18"/>
                  </a:lnTo>
                  <a:lnTo>
                    <a:pt x="205" y="15"/>
                  </a:lnTo>
                  <a:lnTo>
                    <a:pt x="197" y="12"/>
                  </a:lnTo>
                  <a:lnTo>
                    <a:pt x="187" y="9"/>
                  </a:lnTo>
                  <a:lnTo>
                    <a:pt x="176" y="6"/>
                  </a:lnTo>
                  <a:lnTo>
                    <a:pt x="163" y="4"/>
                  </a:lnTo>
                  <a:lnTo>
                    <a:pt x="149" y="1"/>
                  </a:lnTo>
                  <a:lnTo>
                    <a:pt x="133" y="0"/>
                  </a:lnTo>
                  <a:lnTo>
                    <a:pt x="115" y="0"/>
                  </a:lnTo>
                  <a:lnTo>
                    <a:pt x="98" y="1"/>
                  </a:lnTo>
                  <a:lnTo>
                    <a:pt x="79" y="5"/>
                  </a:lnTo>
                  <a:lnTo>
                    <a:pt x="60" y="10"/>
                  </a:lnTo>
                  <a:lnTo>
                    <a:pt x="40" y="18"/>
                  </a:lnTo>
                  <a:lnTo>
                    <a:pt x="21" y="27"/>
                  </a:lnTo>
                  <a:lnTo>
                    <a:pt x="0" y="40"/>
                  </a:lnTo>
                  <a:lnTo>
                    <a:pt x="0" y="843"/>
                  </a:lnTo>
                  <a:lnTo>
                    <a:pt x="1" y="843"/>
                  </a:lnTo>
                  <a:lnTo>
                    <a:pt x="6" y="843"/>
                  </a:lnTo>
                  <a:lnTo>
                    <a:pt x="12" y="842"/>
                  </a:lnTo>
                  <a:lnTo>
                    <a:pt x="21" y="841"/>
                  </a:lnTo>
                  <a:lnTo>
                    <a:pt x="30" y="840"/>
                  </a:lnTo>
                  <a:lnTo>
                    <a:pt x="43" y="838"/>
                  </a:lnTo>
                  <a:lnTo>
                    <a:pt x="56" y="835"/>
                  </a:lnTo>
                  <a:lnTo>
                    <a:pt x="71" y="831"/>
                  </a:lnTo>
                  <a:lnTo>
                    <a:pt x="87" y="826"/>
                  </a:lnTo>
                  <a:lnTo>
                    <a:pt x="105" y="821"/>
                  </a:lnTo>
                  <a:lnTo>
                    <a:pt x="123" y="814"/>
                  </a:lnTo>
                  <a:lnTo>
                    <a:pt x="141" y="806"/>
                  </a:lnTo>
                  <a:lnTo>
                    <a:pt x="159" y="797"/>
                  </a:lnTo>
                  <a:lnTo>
                    <a:pt x="179" y="786"/>
                  </a:lnTo>
                  <a:lnTo>
                    <a:pt x="197" y="774"/>
                  </a:lnTo>
                  <a:lnTo>
                    <a:pt x="215" y="760"/>
                  </a:lnTo>
                  <a:lnTo>
                    <a:pt x="215" y="20"/>
                  </a:lnTo>
                  <a:close/>
                </a:path>
              </a:pathLst>
            </a:custGeom>
            <a:solidFill>
              <a:srgbClr val="808080">
                <a:alpha val="100000"/>
              </a:srgbClr>
            </a:solidFill>
            <a:ln w="9525">
              <a:noFill/>
            </a:ln>
          </p:spPr>
          <p:txBody>
            <a:bodyPr/>
            <a:p>
              <a:endParaRPr lang="zh-CN" altLang="en-US"/>
            </a:p>
          </p:txBody>
        </p:sp>
        <p:sp>
          <p:nvSpPr>
            <p:cNvPr id="99398" name="Freeform 182"/>
            <p:cNvSpPr/>
            <p:nvPr/>
          </p:nvSpPr>
          <p:spPr>
            <a:xfrm>
              <a:off x="6087" y="13696"/>
              <a:ext cx="180" cy="685"/>
            </a:xfrm>
            <a:custGeom>
              <a:avLst/>
              <a:gdLst>
                <a:gd name="txL" fmla="*/ 0 w 180"/>
                <a:gd name="txT" fmla="*/ 0 h 685"/>
                <a:gd name="txR" fmla="*/ 180 w 180"/>
                <a:gd name="txB" fmla="*/ 685 h 685"/>
              </a:gdLst>
              <a:ahLst/>
              <a:cxnLst>
                <a:cxn ang="0">
                  <a:pos x="180" y="16"/>
                </a:cxn>
                <a:cxn ang="0">
                  <a:pos x="179" y="16"/>
                </a:cxn>
                <a:cxn ang="0">
                  <a:pos x="176" y="14"/>
                </a:cxn>
                <a:cxn ang="0">
                  <a:pos x="172" y="12"/>
                </a:cxn>
                <a:cxn ang="0">
                  <a:pos x="165" y="10"/>
                </a:cxn>
                <a:cxn ang="0">
                  <a:pos x="157" y="8"/>
                </a:cxn>
                <a:cxn ang="0">
                  <a:pos x="147" y="4"/>
                </a:cxn>
                <a:cxn ang="0">
                  <a:pos x="136" y="2"/>
                </a:cxn>
                <a:cxn ang="0">
                  <a:pos x="125" y="0"/>
                </a:cxn>
                <a:cxn ang="0">
                  <a:pos x="111" y="0"/>
                </a:cxn>
                <a:cxn ang="0">
                  <a:pos x="97" y="0"/>
                </a:cxn>
                <a:cxn ang="0">
                  <a:pos x="81" y="1"/>
                </a:cxn>
                <a:cxn ang="0">
                  <a:pos x="66" y="3"/>
                </a:cxn>
                <a:cxn ang="0">
                  <a:pos x="50" y="8"/>
                </a:cxn>
                <a:cxn ang="0">
                  <a:pos x="33" y="14"/>
                </a:cxn>
                <a:cxn ang="0">
                  <a:pos x="17" y="23"/>
                </a:cxn>
                <a:cxn ang="0">
                  <a:pos x="0" y="33"/>
                </a:cxn>
                <a:cxn ang="0">
                  <a:pos x="0" y="685"/>
                </a:cxn>
                <a:cxn ang="0">
                  <a:pos x="1" y="685"/>
                </a:cxn>
                <a:cxn ang="0">
                  <a:pos x="4" y="685"/>
                </a:cxn>
                <a:cxn ang="0">
                  <a:pos x="9" y="684"/>
                </a:cxn>
                <a:cxn ang="0">
                  <a:pos x="17" y="683"/>
                </a:cxn>
                <a:cxn ang="0">
                  <a:pos x="26" y="682"/>
                </a:cxn>
                <a:cxn ang="0">
                  <a:pos x="35" y="681"/>
                </a:cxn>
                <a:cxn ang="0">
                  <a:pos x="47" y="678"/>
                </a:cxn>
                <a:cxn ang="0">
                  <a:pos x="60" y="676"/>
                </a:cxn>
                <a:cxn ang="0">
                  <a:pos x="73" y="671"/>
                </a:cxn>
                <a:cxn ang="0">
                  <a:pos x="87" y="667"/>
                </a:cxn>
                <a:cxn ang="0">
                  <a:pos x="102" y="662"/>
                </a:cxn>
                <a:cxn ang="0">
                  <a:pos x="118" y="655"/>
                </a:cxn>
                <a:cxn ang="0">
                  <a:pos x="133" y="648"/>
                </a:cxn>
                <a:cxn ang="0">
                  <a:pos x="149" y="639"/>
                </a:cxn>
                <a:cxn ang="0">
                  <a:pos x="165" y="628"/>
                </a:cxn>
                <a:cxn ang="0">
                  <a:pos x="180" y="617"/>
                </a:cxn>
                <a:cxn ang="0">
                  <a:pos x="180" y="16"/>
                </a:cxn>
              </a:cxnLst>
              <a:rect l="txL" t="txT" r="txR" b="txB"/>
              <a:pathLst>
                <a:path w="180" h="685">
                  <a:moveTo>
                    <a:pt x="180" y="16"/>
                  </a:moveTo>
                  <a:lnTo>
                    <a:pt x="179" y="16"/>
                  </a:lnTo>
                  <a:lnTo>
                    <a:pt x="176" y="14"/>
                  </a:lnTo>
                  <a:lnTo>
                    <a:pt x="172" y="12"/>
                  </a:lnTo>
                  <a:lnTo>
                    <a:pt x="165" y="10"/>
                  </a:lnTo>
                  <a:lnTo>
                    <a:pt x="157" y="8"/>
                  </a:lnTo>
                  <a:lnTo>
                    <a:pt x="147" y="4"/>
                  </a:lnTo>
                  <a:lnTo>
                    <a:pt x="136" y="2"/>
                  </a:lnTo>
                  <a:lnTo>
                    <a:pt x="125" y="0"/>
                  </a:lnTo>
                  <a:lnTo>
                    <a:pt x="111" y="0"/>
                  </a:lnTo>
                  <a:lnTo>
                    <a:pt x="97" y="0"/>
                  </a:lnTo>
                  <a:lnTo>
                    <a:pt x="81" y="1"/>
                  </a:lnTo>
                  <a:lnTo>
                    <a:pt x="66" y="3"/>
                  </a:lnTo>
                  <a:lnTo>
                    <a:pt x="50" y="8"/>
                  </a:lnTo>
                  <a:lnTo>
                    <a:pt x="33" y="14"/>
                  </a:lnTo>
                  <a:lnTo>
                    <a:pt x="17" y="23"/>
                  </a:lnTo>
                  <a:lnTo>
                    <a:pt x="0" y="33"/>
                  </a:lnTo>
                  <a:lnTo>
                    <a:pt x="0" y="685"/>
                  </a:lnTo>
                  <a:lnTo>
                    <a:pt x="1" y="685"/>
                  </a:lnTo>
                  <a:lnTo>
                    <a:pt x="4" y="685"/>
                  </a:lnTo>
                  <a:lnTo>
                    <a:pt x="9" y="684"/>
                  </a:lnTo>
                  <a:lnTo>
                    <a:pt x="17" y="683"/>
                  </a:lnTo>
                  <a:lnTo>
                    <a:pt x="26" y="682"/>
                  </a:lnTo>
                  <a:lnTo>
                    <a:pt x="35" y="681"/>
                  </a:lnTo>
                  <a:lnTo>
                    <a:pt x="47" y="678"/>
                  </a:lnTo>
                  <a:lnTo>
                    <a:pt x="60" y="676"/>
                  </a:lnTo>
                  <a:lnTo>
                    <a:pt x="73" y="671"/>
                  </a:lnTo>
                  <a:lnTo>
                    <a:pt x="87" y="667"/>
                  </a:lnTo>
                  <a:lnTo>
                    <a:pt x="102" y="662"/>
                  </a:lnTo>
                  <a:lnTo>
                    <a:pt x="118" y="655"/>
                  </a:lnTo>
                  <a:lnTo>
                    <a:pt x="133" y="648"/>
                  </a:lnTo>
                  <a:lnTo>
                    <a:pt x="149" y="639"/>
                  </a:lnTo>
                  <a:lnTo>
                    <a:pt x="165" y="628"/>
                  </a:lnTo>
                  <a:lnTo>
                    <a:pt x="180" y="617"/>
                  </a:lnTo>
                  <a:lnTo>
                    <a:pt x="180" y="16"/>
                  </a:lnTo>
                  <a:close/>
                </a:path>
              </a:pathLst>
            </a:custGeom>
            <a:solidFill>
              <a:srgbClr val="808080">
                <a:alpha val="100000"/>
              </a:srgbClr>
            </a:solidFill>
            <a:ln w="9525">
              <a:noFill/>
            </a:ln>
          </p:spPr>
          <p:txBody>
            <a:bodyPr/>
            <a:p>
              <a:endParaRPr lang="zh-CN" altLang="en-US"/>
            </a:p>
          </p:txBody>
        </p:sp>
        <p:sp>
          <p:nvSpPr>
            <p:cNvPr id="99399" name="Freeform 183"/>
            <p:cNvSpPr/>
            <p:nvPr/>
          </p:nvSpPr>
          <p:spPr>
            <a:xfrm>
              <a:off x="6093" y="13704"/>
              <a:ext cx="146" cy="530"/>
            </a:xfrm>
            <a:custGeom>
              <a:avLst/>
              <a:gdLst>
                <a:gd name="txL" fmla="*/ 0 w 146"/>
                <a:gd name="txT" fmla="*/ 0 h 530"/>
                <a:gd name="txR" fmla="*/ 146 w 146"/>
                <a:gd name="txB" fmla="*/ 530 h 530"/>
              </a:gdLst>
              <a:ahLst/>
              <a:cxnLst>
                <a:cxn ang="0">
                  <a:pos x="146" y="14"/>
                </a:cxn>
                <a:cxn ang="0">
                  <a:pos x="143" y="12"/>
                </a:cxn>
                <a:cxn ang="0">
                  <a:pos x="134" y="8"/>
                </a:cxn>
                <a:cxn ang="0">
                  <a:pos x="120" y="4"/>
                </a:cxn>
                <a:cxn ang="0">
                  <a:pos x="101" y="1"/>
                </a:cxn>
                <a:cxn ang="0">
                  <a:pos x="79" y="0"/>
                </a:cxn>
                <a:cxn ang="0">
                  <a:pos x="54" y="3"/>
                </a:cxn>
                <a:cxn ang="0">
                  <a:pos x="27" y="11"/>
                </a:cxn>
                <a:cxn ang="0">
                  <a:pos x="0" y="27"/>
                </a:cxn>
                <a:cxn ang="0">
                  <a:pos x="0" y="530"/>
                </a:cxn>
                <a:cxn ang="0">
                  <a:pos x="3" y="530"/>
                </a:cxn>
                <a:cxn ang="0">
                  <a:pos x="14" y="529"/>
                </a:cxn>
                <a:cxn ang="0">
                  <a:pos x="29" y="526"/>
                </a:cxn>
                <a:cxn ang="0">
                  <a:pos x="49" y="521"/>
                </a:cxn>
                <a:cxn ang="0">
                  <a:pos x="71" y="514"/>
                </a:cxn>
                <a:cxn ang="0">
                  <a:pos x="96" y="505"/>
                </a:cxn>
                <a:cxn ang="0">
                  <a:pos x="121" y="492"/>
                </a:cxn>
                <a:cxn ang="0">
                  <a:pos x="146" y="475"/>
                </a:cxn>
                <a:cxn ang="0">
                  <a:pos x="146" y="14"/>
                </a:cxn>
              </a:cxnLst>
              <a:rect l="txL" t="txT" r="txR" b="txB"/>
              <a:pathLst>
                <a:path w="146" h="530">
                  <a:moveTo>
                    <a:pt x="146" y="14"/>
                  </a:moveTo>
                  <a:lnTo>
                    <a:pt x="143" y="12"/>
                  </a:lnTo>
                  <a:lnTo>
                    <a:pt x="134" y="8"/>
                  </a:lnTo>
                  <a:lnTo>
                    <a:pt x="120" y="4"/>
                  </a:lnTo>
                  <a:lnTo>
                    <a:pt x="101" y="1"/>
                  </a:lnTo>
                  <a:lnTo>
                    <a:pt x="79" y="0"/>
                  </a:lnTo>
                  <a:lnTo>
                    <a:pt x="54" y="3"/>
                  </a:lnTo>
                  <a:lnTo>
                    <a:pt x="27" y="11"/>
                  </a:lnTo>
                  <a:lnTo>
                    <a:pt x="0" y="27"/>
                  </a:lnTo>
                  <a:lnTo>
                    <a:pt x="0" y="530"/>
                  </a:lnTo>
                  <a:lnTo>
                    <a:pt x="3" y="530"/>
                  </a:lnTo>
                  <a:lnTo>
                    <a:pt x="14" y="529"/>
                  </a:lnTo>
                  <a:lnTo>
                    <a:pt x="29" y="526"/>
                  </a:lnTo>
                  <a:lnTo>
                    <a:pt x="49" y="521"/>
                  </a:lnTo>
                  <a:lnTo>
                    <a:pt x="71" y="514"/>
                  </a:lnTo>
                  <a:lnTo>
                    <a:pt x="96" y="505"/>
                  </a:lnTo>
                  <a:lnTo>
                    <a:pt x="121" y="492"/>
                  </a:lnTo>
                  <a:lnTo>
                    <a:pt x="146" y="475"/>
                  </a:lnTo>
                  <a:lnTo>
                    <a:pt x="146" y="14"/>
                  </a:lnTo>
                  <a:close/>
                </a:path>
              </a:pathLst>
            </a:custGeom>
            <a:solidFill>
              <a:srgbClr val="808080">
                <a:alpha val="100000"/>
              </a:srgbClr>
            </a:solidFill>
            <a:ln w="9525">
              <a:noFill/>
            </a:ln>
          </p:spPr>
          <p:txBody>
            <a:bodyPr/>
            <a:p>
              <a:endParaRPr lang="zh-CN" altLang="en-US"/>
            </a:p>
          </p:txBody>
        </p:sp>
        <p:sp>
          <p:nvSpPr>
            <p:cNvPr id="99400" name="Freeform 184"/>
            <p:cNvSpPr/>
            <p:nvPr/>
          </p:nvSpPr>
          <p:spPr>
            <a:xfrm>
              <a:off x="6101" y="13712"/>
              <a:ext cx="109" cy="373"/>
            </a:xfrm>
            <a:custGeom>
              <a:avLst/>
              <a:gdLst>
                <a:gd name="txL" fmla="*/ 0 w 109"/>
                <a:gd name="txT" fmla="*/ 0 h 373"/>
                <a:gd name="txR" fmla="*/ 109 w 109"/>
                <a:gd name="txB" fmla="*/ 373 h 373"/>
              </a:gdLst>
              <a:ahLst/>
              <a:cxnLst>
                <a:cxn ang="0">
                  <a:pos x="109" y="10"/>
                </a:cxn>
                <a:cxn ang="0">
                  <a:pos x="107" y="9"/>
                </a:cxn>
                <a:cxn ang="0">
                  <a:pos x="100" y="6"/>
                </a:cxn>
                <a:cxn ang="0">
                  <a:pos x="89" y="2"/>
                </a:cxn>
                <a:cxn ang="0">
                  <a:pos x="75" y="0"/>
                </a:cxn>
                <a:cxn ang="0">
                  <a:pos x="59" y="0"/>
                </a:cxn>
                <a:cxn ang="0">
                  <a:pos x="39" y="2"/>
                </a:cxn>
                <a:cxn ang="0">
                  <a:pos x="20" y="9"/>
                </a:cxn>
                <a:cxn ang="0">
                  <a:pos x="0" y="21"/>
                </a:cxn>
                <a:cxn ang="0">
                  <a:pos x="0" y="373"/>
                </a:cxn>
                <a:cxn ang="0">
                  <a:pos x="2" y="373"/>
                </a:cxn>
                <a:cxn ang="0">
                  <a:pos x="9" y="372"/>
                </a:cxn>
                <a:cxn ang="0">
                  <a:pos x="21" y="369"/>
                </a:cxn>
                <a:cxn ang="0">
                  <a:pos x="36" y="366"/>
                </a:cxn>
                <a:cxn ang="0">
                  <a:pos x="53" y="362"/>
                </a:cxn>
                <a:cxn ang="0">
                  <a:pos x="72" y="354"/>
                </a:cxn>
                <a:cxn ang="0">
                  <a:pos x="90" y="343"/>
                </a:cxn>
                <a:cxn ang="0">
                  <a:pos x="109" y="331"/>
                </a:cxn>
                <a:cxn ang="0">
                  <a:pos x="109" y="10"/>
                </a:cxn>
              </a:cxnLst>
              <a:rect l="txL" t="txT" r="txR" b="txB"/>
              <a:pathLst>
                <a:path w="109" h="373">
                  <a:moveTo>
                    <a:pt x="109" y="10"/>
                  </a:moveTo>
                  <a:lnTo>
                    <a:pt x="107" y="9"/>
                  </a:lnTo>
                  <a:lnTo>
                    <a:pt x="100" y="6"/>
                  </a:lnTo>
                  <a:lnTo>
                    <a:pt x="89" y="2"/>
                  </a:lnTo>
                  <a:lnTo>
                    <a:pt x="75" y="0"/>
                  </a:lnTo>
                  <a:lnTo>
                    <a:pt x="59" y="0"/>
                  </a:lnTo>
                  <a:lnTo>
                    <a:pt x="39" y="2"/>
                  </a:lnTo>
                  <a:lnTo>
                    <a:pt x="20" y="9"/>
                  </a:lnTo>
                  <a:lnTo>
                    <a:pt x="0" y="21"/>
                  </a:lnTo>
                  <a:lnTo>
                    <a:pt x="0" y="373"/>
                  </a:lnTo>
                  <a:lnTo>
                    <a:pt x="2" y="373"/>
                  </a:lnTo>
                  <a:lnTo>
                    <a:pt x="9" y="372"/>
                  </a:lnTo>
                  <a:lnTo>
                    <a:pt x="21" y="369"/>
                  </a:lnTo>
                  <a:lnTo>
                    <a:pt x="36" y="366"/>
                  </a:lnTo>
                  <a:lnTo>
                    <a:pt x="53" y="362"/>
                  </a:lnTo>
                  <a:lnTo>
                    <a:pt x="72" y="354"/>
                  </a:lnTo>
                  <a:lnTo>
                    <a:pt x="90" y="343"/>
                  </a:lnTo>
                  <a:lnTo>
                    <a:pt x="109" y="331"/>
                  </a:lnTo>
                  <a:lnTo>
                    <a:pt x="109" y="10"/>
                  </a:lnTo>
                  <a:close/>
                </a:path>
              </a:pathLst>
            </a:custGeom>
            <a:solidFill>
              <a:srgbClr val="808080">
                <a:alpha val="100000"/>
              </a:srgbClr>
            </a:solidFill>
            <a:ln w="9525">
              <a:noFill/>
            </a:ln>
          </p:spPr>
          <p:txBody>
            <a:bodyPr/>
            <a:p>
              <a:endParaRPr lang="zh-CN" altLang="en-US"/>
            </a:p>
          </p:txBody>
        </p:sp>
        <p:sp>
          <p:nvSpPr>
            <p:cNvPr id="99401" name="Freeform 185"/>
            <p:cNvSpPr/>
            <p:nvPr/>
          </p:nvSpPr>
          <p:spPr>
            <a:xfrm>
              <a:off x="6107" y="13721"/>
              <a:ext cx="75" cy="216"/>
            </a:xfrm>
            <a:custGeom>
              <a:avLst/>
              <a:gdLst>
                <a:gd name="txL" fmla="*/ 0 w 75"/>
                <a:gd name="txT" fmla="*/ 0 h 216"/>
                <a:gd name="txR" fmla="*/ 75 w 75"/>
                <a:gd name="txB" fmla="*/ 216 h 216"/>
              </a:gdLst>
              <a:ahLst/>
              <a:cxnLst>
                <a:cxn ang="0">
                  <a:pos x="75" y="6"/>
                </a:cxn>
                <a:cxn ang="0">
                  <a:pos x="73" y="5"/>
                </a:cxn>
                <a:cxn ang="0">
                  <a:pos x="69" y="4"/>
                </a:cxn>
                <a:cxn ang="0">
                  <a:pos x="61" y="2"/>
                </a:cxn>
                <a:cxn ang="0">
                  <a:pos x="52" y="0"/>
                </a:cxn>
                <a:cxn ang="0">
                  <a:pos x="41" y="0"/>
                </a:cxn>
                <a:cxn ang="0">
                  <a:pos x="28" y="1"/>
                </a:cxn>
                <a:cxn ang="0">
                  <a:pos x="14" y="6"/>
                </a:cxn>
                <a:cxn ang="0">
                  <a:pos x="0" y="14"/>
                </a:cxn>
                <a:cxn ang="0">
                  <a:pos x="0" y="216"/>
                </a:cxn>
                <a:cxn ang="0">
                  <a:pos x="2" y="216"/>
                </a:cxn>
                <a:cxn ang="0">
                  <a:pos x="7" y="215"/>
                </a:cxn>
                <a:cxn ang="0">
                  <a:pos x="15" y="214"/>
                </a:cxn>
                <a:cxn ang="0">
                  <a:pos x="25" y="211"/>
                </a:cxn>
                <a:cxn ang="0">
                  <a:pos x="37" y="208"/>
                </a:cxn>
                <a:cxn ang="0">
                  <a:pos x="50" y="203"/>
                </a:cxn>
                <a:cxn ang="0">
                  <a:pos x="63" y="195"/>
                </a:cxn>
                <a:cxn ang="0">
                  <a:pos x="75" y="187"/>
                </a:cxn>
                <a:cxn ang="0">
                  <a:pos x="75" y="6"/>
                </a:cxn>
              </a:cxnLst>
              <a:rect l="txL" t="txT" r="txR" b="txB"/>
              <a:pathLst>
                <a:path w="75" h="216">
                  <a:moveTo>
                    <a:pt x="75" y="6"/>
                  </a:moveTo>
                  <a:lnTo>
                    <a:pt x="73" y="5"/>
                  </a:lnTo>
                  <a:lnTo>
                    <a:pt x="69" y="4"/>
                  </a:lnTo>
                  <a:lnTo>
                    <a:pt x="61" y="2"/>
                  </a:lnTo>
                  <a:lnTo>
                    <a:pt x="52" y="0"/>
                  </a:lnTo>
                  <a:lnTo>
                    <a:pt x="41" y="0"/>
                  </a:lnTo>
                  <a:lnTo>
                    <a:pt x="28" y="1"/>
                  </a:lnTo>
                  <a:lnTo>
                    <a:pt x="14" y="6"/>
                  </a:lnTo>
                  <a:lnTo>
                    <a:pt x="0" y="14"/>
                  </a:lnTo>
                  <a:lnTo>
                    <a:pt x="0" y="216"/>
                  </a:lnTo>
                  <a:lnTo>
                    <a:pt x="2" y="216"/>
                  </a:lnTo>
                  <a:lnTo>
                    <a:pt x="7" y="215"/>
                  </a:lnTo>
                  <a:lnTo>
                    <a:pt x="15" y="214"/>
                  </a:lnTo>
                  <a:lnTo>
                    <a:pt x="25" y="211"/>
                  </a:lnTo>
                  <a:lnTo>
                    <a:pt x="37" y="208"/>
                  </a:lnTo>
                  <a:lnTo>
                    <a:pt x="50" y="203"/>
                  </a:lnTo>
                  <a:lnTo>
                    <a:pt x="63" y="195"/>
                  </a:lnTo>
                  <a:lnTo>
                    <a:pt x="75" y="187"/>
                  </a:lnTo>
                  <a:lnTo>
                    <a:pt x="75" y="6"/>
                  </a:lnTo>
                  <a:close/>
                </a:path>
              </a:pathLst>
            </a:custGeom>
            <a:solidFill>
              <a:srgbClr val="808080">
                <a:alpha val="100000"/>
              </a:srgbClr>
            </a:solidFill>
            <a:ln w="9525">
              <a:noFill/>
            </a:ln>
          </p:spPr>
          <p:txBody>
            <a:bodyPr/>
            <a:p>
              <a:endParaRPr lang="zh-CN" altLang="en-US"/>
            </a:p>
          </p:txBody>
        </p:sp>
        <p:sp>
          <p:nvSpPr>
            <p:cNvPr id="99402" name="Freeform 186"/>
            <p:cNvSpPr/>
            <p:nvPr/>
          </p:nvSpPr>
          <p:spPr>
            <a:xfrm>
              <a:off x="7013" y="14340"/>
              <a:ext cx="110" cy="111"/>
            </a:xfrm>
            <a:custGeom>
              <a:avLst/>
              <a:gdLst>
                <a:gd name="txL" fmla="*/ 0 w 110"/>
                <a:gd name="txT" fmla="*/ 0 h 111"/>
                <a:gd name="txR" fmla="*/ 110 w 110"/>
                <a:gd name="txB" fmla="*/ 111 h 111"/>
              </a:gdLst>
              <a:ahLst/>
              <a:cxnLst>
                <a:cxn ang="0">
                  <a:pos x="55" y="111"/>
                </a:cxn>
                <a:cxn ang="0">
                  <a:pos x="66" y="110"/>
                </a:cxn>
                <a:cxn ang="0">
                  <a:pos x="76" y="106"/>
                </a:cxn>
                <a:cxn ang="0">
                  <a:pos x="85" y="101"/>
                </a:cxn>
                <a:cxn ang="0">
                  <a:pos x="94" y="94"/>
                </a:cxn>
                <a:cxn ang="0">
                  <a:pos x="100" y="86"/>
                </a:cxn>
                <a:cxn ang="0">
                  <a:pos x="106" y="77"/>
                </a:cxn>
                <a:cxn ang="0">
                  <a:pos x="109" y="66"/>
                </a:cxn>
                <a:cxn ang="0">
                  <a:pos x="110" y="56"/>
                </a:cxn>
                <a:cxn ang="0">
                  <a:pos x="109" y="44"/>
                </a:cxn>
                <a:cxn ang="0">
                  <a:pos x="106" y="34"/>
                </a:cxn>
                <a:cxn ang="0">
                  <a:pos x="100" y="24"/>
                </a:cxn>
                <a:cxn ang="0">
                  <a:pos x="94" y="17"/>
                </a:cxn>
                <a:cxn ang="0">
                  <a:pos x="85" y="9"/>
                </a:cxn>
                <a:cxn ang="0">
                  <a:pos x="76" y="5"/>
                </a:cxn>
                <a:cxn ang="0">
                  <a:pos x="66" y="2"/>
                </a:cxn>
                <a:cxn ang="0">
                  <a:pos x="55" y="0"/>
                </a:cxn>
                <a:cxn ang="0">
                  <a:pos x="44" y="2"/>
                </a:cxn>
                <a:cxn ang="0">
                  <a:pos x="33" y="5"/>
                </a:cxn>
                <a:cxn ang="0">
                  <a:pos x="25" y="9"/>
                </a:cxn>
                <a:cxn ang="0">
                  <a:pos x="16" y="17"/>
                </a:cxn>
                <a:cxn ang="0">
                  <a:pos x="10" y="24"/>
                </a:cxn>
                <a:cxn ang="0">
                  <a:pos x="4" y="34"/>
                </a:cxn>
                <a:cxn ang="0">
                  <a:pos x="1" y="44"/>
                </a:cxn>
                <a:cxn ang="0">
                  <a:pos x="0" y="56"/>
                </a:cxn>
                <a:cxn ang="0">
                  <a:pos x="1" y="66"/>
                </a:cxn>
                <a:cxn ang="0">
                  <a:pos x="4" y="77"/>
                </a:cxn>
                <a:cxn ang="0">
                  <a:pos x="10" y="86"/>
                </a:cxn>
                <a:cxn ang="0">
                  <a:pos x="16" y="94"/>
                </a:cxn>
                <a:cxn ang="0">
                  <a:pos x="25" y="101"/>
                </a:cxn>
                <a:cxn ang="0">
                  <a:pos x="33" y="106"/>
                </a:cxn>
                <a:cxn ang="0">
                  <a:pos x="44" y="110"/>
                </a:cxn>
                <a:cxn ang="0">
                  <a:pos x="55" y="111"/>
                </a:cxn>
              </a:cxnLst>
              <a:rect l="txL" t="txT" r="txR" b="txB"/>
              <a:pathLst>
                <a:path w="110" h="111">
                  <a:moveTo>
                    <a:pt x="55" y="111"/>
                  </a:moveTo>
                  <a:lnTo>
                    <a:pt x="66" y="110"/>
                  </a:lnTo>
                  <a:lnTo>
                    <a:pt x="76" y="106"/>
                  </a:lnTo>
                  <a:lnTo>
                    <a:pt x="85" y="101"/>
                  </a:lnTo>
                  <a:lnTo>
                    <a:pt x="94" y="94"/>
                  </a:lnTo>
                  <a:lnTo>
                    <a:pt x="100" y="86"/>
                  </a:lnTo>
                  <a:lnTo>
                    <a:pt x="106" y="77"/>
                  </a:lnTo>
                  <a:lnTo>
                    <a:pt x="109" y="66"/>
                  </a:lnTo>
                  <a:lnTo>
                    <a:pt x="110" y="56"/>
                  </a:lnTo>
                  <a:lnTo>
                    <a:pt x="109" y="44"/>
                  </a:lnTo>
                  <a:lnTo>
                    <a:pt x="106" y="34"/>
                  </a:lnTo>
                  <a:lnTo>
                    <a:pt x="100" y="24"/>
                  </a:lnTo>
                  <a:lnTo>
                    <a:pt x="94" y="17"/>
                  </a:lnTo>
                  <a:lnTo>
                    <a:pt x="85" y="9"/>
                  </a:lnTo>
                  <a:lnTo>
                    <a:pt x="76" y="5"/>
                  </a:lnTo>
                  <a:lnTo>
                    <a:pt x="66" y="2"/>
                  </a:lnTo>
                  <a:lnTo>
                    <a:pt x="55" y="0"/>
                  </a:lnTo>
                  <a:lnTo>
                    <a:pt x="44" y="2"/>
                  </a:lnTo>
                  <a:lnTo>
                    <a:pt x="33" y="5"/>
                  </a:lnTo>
                  <a:lnTo>
                    <a:pt x="25" y="9"/>
                  </a:lnTo>
                  <a:lnTo>
                    <a:pt x="16" y="17"/>
                  </a:lnTo>
                  <a:lnTo>
                    <a:pt x="10" y="24"/>
                  </a:lnTo>
                  <a:lnTo>
                    <a:pt x="4" y="34"/>
                  </a:lnTo>
                  <a:lnTo>
                    <a:pt x="1" y="44"/>
                  </a:lnTo>
                  <a:lnTo>
                    <a:pt x="0" y="56"/>
                  </a:lnTo>
                  <a:lnTo>
                    <a:pt x="1" y="66"/>
                  </a:lnTo>
                  <a:lnTo>
                    <a:pt x="4" y="77"/>
                  </a:lnTo>
                  <a:lnTo>
                    <a:pt x="10" y="86"/>
                  </a:lnTo>
                  <a:lnTo>
                    <a:pt x="16" y="94"/>
                  </a:lnTo>
                  <a:lnTo>
                    <a:pt x="25" y="101"/>
                  </a:lnTo>
                  <a:lnTo>
                    <a:pt x="33" y="106"/>
                  </a:lnTo>
                  <a:lnTo>
                    <a:pt x="44" y="110"/>
                  </a:lnTo>
                  <a:lnTo>
                    <a:pt x="55" y="111"/>
                  </a:lnTo>
                  <a:close/>
                </a:path>
              </a:pathLst>
            </a:custGeom>
            <a:solidFill>
              <a:srgbClr val="808080">
                <a:alpha val="100000"/>
              </a:srgbClr>
            </a:solidFill>
            <a:ln w="9525">
              <a:noFill/>
            </a:ln>
          </p:spPr>
          <p:txBody>
            <a:bodyPr/>
            <a:p>
              <a:endParaRPr lang="zh-CN" altLang="en-US"/>
            </a:p>
          </p:txBody>
        </p:sp>
        <p:sp>
          <p:nvSpPr>
            <p:cNvPr id="99403" name="Freeform 187"/>
            <p:cNvSpPr/>
            <p:nvPr/>
          </p:nvSpPr>
          <p:spPr>
            <a:xfrm>
              <a:off x="6676" y="14343"/>
              <a:ext cx="55" cy="55"/>
            </a:xfrm>
            <a:custGeom>
              <a:avLst/>
              <a:gdLst>
                <a:gd name="txL" fmla="*/ 0 w 55"/>
                <a:gd name="txT" fmla="*/ 0 h 55"/>
                <a:gd name="txR" fmla="*/ 55 w 55"/>
                <a:gd name="txB" fmla="*/ 55 h 55"/>
              </a:gdLst>
              <a:ahLst/>
              <a:cxnLst>
                <a:cxn ang="0">
                  <a:pos x="27" y="55"/>
                </a:cxn>
                <a:cxn ang="0">
                  <a:pos x="38" y="53"/>
                </a:cxn>
                <a:cxn ang="0">
                  <a:pos x="48" y="46"/>
                </a:cxn>
                <a:cxn ang="0">
                  <a:pos x="53" y="37"/>
                </a:cxn>
                <a:cxn ang="0">
                  <a:pos x="55" y="27"/>
                </a:cxn>
                <a:cxn ang="0">
                  <a:pos x="53" y="16"/>
                </a:cxn>
                <a:cxn ang="0">
                  <a:pos x="48" y="7"/>
                </a:cxn>
                <a:cxn ang="0">
                  <a:pos x="38" y="2"/>
                </a:cxn>
                <a:cxn ang="0">
                  <a:pos x="27" y="0"/>
                </a:cxn>
                <a:cxn ang="0">
                  <a:pos x="16" y="2"/>
                </a:cxn>
                <a:cxn ang="0">
                  <a:pos x="8" y="7"/>
                </a:cxn>
                <a:cxn ang="0">
                  <a:pos x="2" y="16"/>
                </a:cxn>
                <a:cxn ang="0">
                  <a:pos x="0" y="27"/>
                </a:cxn>
                <a:cxn ang="0">
                  <a:pos x="2" y="37"/>
                </a:cxn>
                <a:cxn ang="0">
                  <a:pos x="8" y="46"/>
                </a:cxn>
                <a:cxn ang="0">
                  <a:pos x="16" y="53"/>
                </a:cxn>
                <a:cxn ang="0">
                  <a:pos x="27" y="55"/>
                </a:cxn>
              </a:cxnLst>
              <a:rect l="txL" t="txT" r="txR" b="txB"/>
              <a:pathLst>
                <a:path w="55" h="55">
                  <a:moveTo>
                    <a:pt x="27" y="55"/>
                  </a:moveTo>
                  <a:lnTo>
                    <a:pt x="38" y="53"/>
                  </a:lnTo>
                  <a:lnTo>
                    <a:pt x="48" y="46"/>
                  </a:lnTo>
                  <a:lnTo>
                    <a:pt x="53" y="37"/>
                  </a:lnTo>
                  <a:lnTo>
                    <a:pt x="55" y="27"/>
                  </a:lnTo>
                  <a:lnTo>
                    <a:pt x="53" y="16"/>
                  </a:lnTo>
                  <a:lnTo>
                    <a:pt x="48" y="7"/>
                  </a:lnTo>
                  <a:lnTo>
                    <a:pt x="38" y="2"/>
                  </a:lnTo>
                  <a:lnTo>
                    <a:pt x="27" y="0"/>
                  </a:lnTo>
                  <a:lnTo>
                    <a:pt x="16" y="2"/>
                  </a:lnTo>
                  <a:lnTo>
                    <a:pt x="8" y="7"/>
                  </a:lnTo>
                  <a:lnTo>
                    <a:pt x="2" y="16"/>
                  </a:lnTo>
                  <a:lnTo>
                    <a:pt x="0" y="27"/>
                  </a:lnTo>
                  <a:lnTo>
                    <a:pt x="2" y="37"/>
                  </a:lnTo>
                  <a:lnTo>
                    <a:pt x="8" y="46"/>
                  </a:lnTo>
                  <a:lnTo>
                    <a:pt x="16" y="53"/>
                  </a:lnTo>
                  <a:lnTo>
                    <a:pt x="27" y="55"/>
                  </a:lnTo>
                  <a:close/>
                </a:path>
              </a:pathLst>
            </a:custGeom>
            <a:solidFill>
              <a:srgbClr val="808080">
                <a:alpha val="100000"/>
              </a:srgbClr>
            </a:solidFill>
            <a:ln w="9525">
              <a:noFill/>
            </a:ln>
          </p:spPr>
          <p:txBody>
            <a:bodyPr/>
            <a:p>
              <a:endParaRPr lang="zh-CN" altLang="en-US"/>
            </a:p>
          </p:txBody>
        </p:sp>
        <p:sp>
          <p:nvSpPr>
            <p:cNvPr id="99404" name="Freeform 188"/>
            <p:cNvSpPr/>
            <p:nvPr/>
          </p:nvSpPr>
          <p:spPr>
            <a:xfrm>
              <a:off x="6770" y="14345"/>
              <a:ext cx="55" cy="55"/>
            </a:xfrm>
            <a:custGeom>
              <a:avLst/>
              <a:gdLst>
                <a:gd name="txL" fmla="*/ 0 w 55"/>
                <a:gd name="txT" fmla="*/ 0 h 55"/>
                <a:gd name="txR" fmla="*/ 55 w 55"/>
                <a:gd name="txB" fmla="*/ 55 h 55"/>
              </a:gdLst>
              <a:ahLst/>
              <a:cxnLst>
                <a:cxn ang="0">
                  <a:pos x="28" y="55"/>
                </a:cxn>
                <a:cxn ang="0">
                  <a:pos x="39" y="53"/>
                </a:cxn>
                <a:cxn ang="0">
                  <a:pos x="47" y="47"/>
                </a:cxn>
                <a:cxn ang="0">
                  <a:pos x="53" y="39"/>
                </a:cxn>
                <a:cxn ang="0">
                  <a:pos x="55" y="28"/>
                </a:cxn>
                <a:cxn ang="0">
                  <a:pos x="53" y="17"/>
                </a:cxn>
                <a:cxn ang="0">
                  <a:pos x="47" y="8"/>
                </a:cxn>
                <a:cxn ang="0">
                  <a:pos x="39" y="2"/>
                </a:cxn>
                <a:cxn ang="0">
                  <a:pos x="28" y="0"/>
                </a:cxn>
                <a:cxn ang="0">
                  <a:pos x="17" y="2"/>
                </a:cxn>
                <a:cxn ang="0">
                  <a:pos x="9" y="8"/>
                </a:cxn>
                <a:cxn ang="0">
                  <a:pos x="2" y="17"/>
                </a:cxn>
                <a:cxn ang="0">
                  <a:pos x="0" y="28"/>
                </a:cxn>
                <a:cxn ang="0">
                  <a:pos x="2" y="39"/>
                </a:cxn>
                <a:cxn ang="0">
                  <a:pos x="9" y="47"/>
                </a:cxn>
                <a:cxn ang="0">
                  <a:pos x="17" y="53"/>
                </a:cxn>
                <a:cxn ang="0">
                  <a:pos x="28" y="55"/>
                </a:cxn>
              </a:cxnLst>
              <a:rect l="txL" t="txT" r="txR" b="txB"/>
              <a:pathLst>
                <a:path w="55" h="55">
                  <a:moveTo>
                    <a:pt x="28" y="55"/>
                  </a:moveTo>
                  <a:lnTo>
                    <a:pt x="39" y="53"/>
                  </a:lnTo>
                  <a:lnTo>
                    <a:pt x="47" y="47"/>
                  </a:lnTo>
                  <a:lnTo>
                    <a:pt x="53" y="39"/>
                  </a:lnTo>
                  <a:lnTo>
                    <a:pt x="55" y="28"/>
                  </a:lnTo>
                  <a:lnTo>
                    <a:pt x="53" y="17"/>
                  </a:lnTo>
                  <a:lnTo>
                    <a:pt x="47" y="8"/>
                  </a:lnTo>
                  <a:lnTo>
                    <a:pt x="39" y="2"/>
                  </a:lnTo>
                  <a:lnTo>
                    <a:pt x="28" y="0"/>
                  </a:lnTo>
                  <a:lnTo>
                    <a:pt x="17" y="2"/>
                  </a:lnTo>
                  <a:lnTo>
                    <a:pt x="9" y="8"/>
                  </a:lnTo>
                  <a:lnTo>
                    <a:pt x="2" y="17"/>
                  </a:lnTo>
                  <a:lnTo>
                    <a:pt x="0" y="28"/>
                  </a:lnTo>
                  <a:lnTo>
                    <a:pt x="2" y="39"/>
                  </a:lnTo>
                  <a:lnTo>
                    <a:pt x="9" y="47"/>
                  </a:lnTo>
                  <a:lnTo>
                    <a:pt x="17" y="53"/>
                  </a:lnTo>
                  <a:lnTo>
                    <a:pt x="28" y="55"/>
                  </a:lnTo>
                  <a:close/>
                </a:path>
              </a:pathLst>
            </a:custGeom>
            <a:solidFill>
              <a:srgbClr val="808080">
                <a:alpha val="100000"/>
              </a:srgbClr>
            </a:solidFill>
            <a:ln w="9525">
              <a:noFill/>
            </a:ln>
          </p:spPr>
          <p:txBody>
            <a:bodyPr/>
            <a:p>
              <a:endParaRPr lang="zh-CN" altLang="en-US"/>
            </a:p>
          </p:txBody>
        </p:sp>
        <p:sp>
          <p:nvSpPr>
            <p:cNvPr id="99405" name="Freeform 189"/>
            <p:cNvSpPr/>
            <p:nvPr/>
          </p:nvSpPr>
          <p:spPr>
            <a:xfrm>
              <a:off x="6401" y="13591"/>
              <a:ext cx="156" cy="752"/>
            </a:xfrm>
            <a:custGeom>
              <a:avLst/>
              <a:gdLst>
                <a:gd name="txL" fmla="*/ 0 w 156"/>
                <a:gd name="txT" fmla="*/ 0 h 752"/>
                <a:gd name="txR" fmla="*/ 156 w 156"/>
                <a:gd name="txB" fmla="*/ 752 h 752"/>
              </a:gdLst>
              <a:ahLst/>
              <a:cxnLst>
                <a:cxn ang="0">
                  <a:pos x="48" y="15"/>
                </a:cxn>
                <a:cxn ang="0">
                  <a:pos x="44" y="30"/>
                </a:cxn>
                <a:cxn ang="0">
                  <a:pos x="33" y="73"/>
                </a:cxn>
                <a:cxn ang="0">
                  <a:pos x="19" y="140"/>
                </a:cxn>
                <a:cxn ang="0">
                  <a:pos x="7" y="229"/>
                </a:cxn>
                <a:cxn ang="0">
                  <a:pos x="0" y="337"/>
                </a:cxn>
                <a:cxn ang="0">
                  <a:pos x="1" y="462"/>
                </a:cxn>
                <a:cxn ang="0">
                  <a:pos x="14" y="602"/>
                </a:cxn>
                <a:cxn ang="0">
                  <a:pos x="43" y="752"/>
                </a:cxn>
                <a:cxn ang="0">
                  <a:pos x="150" y="746"/>
                </a:cxn>
                <a:cxn ang="0">
                  <a:pos x="146" y="724"/>
                </a:cxn>
                <a:cxn ang="0">
                  <a:pos x="135" y="663"/>
                </a:cxn>
                <a:cxn ang="0">
                  <a:pos x="123" y="574"/>
                </a:cxn>
                <a:cxn ang="0">
                  <a:pos x="111" y="463"/>
                </a:cxn>
                <a:cxn ang="0">
                  <a:pos x="104" y="342"/>
                </a:cxn>
                <a:cxn ang="0">
                  <a:pos x="107" y="220"/>
                </a:cxn>
                <a:cxn ang="0">
                  <a:pos x="124" y="106"/>
                </a:cxn>
                <a:cxn ang="0">
                  <a:pos x="156" y="9"/>
                </a:cxn>
                <a:cxn ang="0">
                  <a:pos x="156" y="8"/>
                </a:cxn>
                <a:cxn ang="0">
                  <a:pos x="156" y="6"/>
                </a:cxn>
                <a:cxn ang="0">
                  <a:pos x="154" y="4"/>
                </a:cxn>
                <a:cxn ang="0">
                  <a:pos x="147" y="0"/>
                </a:cxn>
                <a:cxn ang="0">
                  <a:pos x="134" y="0"/>
                </a:cxn>
                <a:cxn ang="0">
                  <a:pos x="115" y="1"/>
                </a:cxn>
                <a:cxn ang="0">
                  <a:pos x="87" y="7"/>
                </a:cxn>
                <a:cxn ang="0">
                  <a:pos x="48" y="15"/>
                </a:cxn>
              </a:cxnLst>
              <a:rect l="txL" t="txT" r="txR" b="txB"/>
              <a:pathLst>
                <a:path w="156" h="752">
                  <a:moveTo>
                    <a:pt x="48" y="15"/>
                  </a:moveTo>
                  <a:lnTo>
                    <a:pt x="44" y="30"/>
                  </a:lnTo>
                  <a:lnTo>
                    <a:pt x="33" y="73"/>
                  </a:lnTo>
                  <a:lnTo>
                    <a:pt x="19" y="140"/>
                  </a:lnTo>
                  <a:lnTo>
                    <a:pt x="7" y="229"/>
                  </a:lnTo>
                  <a:lnTo>
                    <a:pt x="0" y="337"/>
                  </a:lnTo>
                  <a:lnTo>
                    <a:pt x="1" y="462"/>
                  </a:lnTo>
                  <a:lnTo>
                    <a:pt x="14" y="602"/>
                  </a:lnTo>
                  <a:lnTo>
                    <a:pt x="43" y="752"/>
                  </a:lnTo>
                  <a:lnTo>
                    <a:pt x="150" y="746"/>
                  </a:lnTo>
                  <a:lnTo>
                    <a:pt x="146" y="724"/>
                  </a:lnTo>
                  <a:lnTo>
                    <a:pt x="135" y="663"/>
                  </a:lnTo>
                  <a:lnTo>
                    <a:pt x="123" y="574"/>
                  </a:lnTo>
                  <a:lnTo>
                    <a:pt x="111" y="463"/>
                  </a:lnTo>
                  <a:lnTo>
                    <a:pt x="104" y="342"/>
                  </a:lnTo>
                  <a:lnTo>
                    <a:pt x="107" y="220"/>
                  </a:lnTo>
                  <a:lnTo>
                    <a:pt x="124" y="106"/>
                  </a:lnTo>
                  <a:lnTo>
                    <a:pt x="156" y="9"/>
                  </a:lnTo>
                  <a:lnTo>
                    <a:pt x="156" y="8"/>
                  </a:lnTo>
                  <a:lnTo>
                    <a:pt x="156" y="6"/>
                  </a:lnTo>
                  <a:lnTo>
                    <a:pt x="154" y="4"/>
                  </a:lnTo>
                  <a:lnTo>
                    <a:pt x="147" y="0"/>
                  </a:lnTo>
                  <a:lnTo>
                    <a:pt x="134" y="0"/>
                  </a:lnTo>
                  <a:lnTo>
                    <a:pt x="115" y="1"/>
                  </a:lnTo>
                  <a:lnTo>
                    <a:pt x="87" y="7"/>
                  </a:lnTo>
                  <a:lnTo>
                    <a:pt x="48" y="15"/>
                  </a:lnTo>
                  <a:close/>
                </a:path>
              </a:pathLst>
            </a:custGeom>
            <a:solidFill>
              <a:srgbClr val="808080">
                <a:alpha val="100000"/>
              </a:srgbClr>
            </a:solidFill>
            <a:ln w="9525">
              <a:noFill/>
            </a:ln>
          </p:spPr>
          <p:txBody>
            <a:bodyPr/>
            <a:p>
              <a:endParaRPr lang="zh-CN" altLang="en-US"/>
            </a:p>
          </p:txBody>
        </p:sp>
        <p:sp>
          <p:nvSpPr>
            <p:cNvPr id="99406" name="Freeform 190"/>
            <p:cNvSpPr/>
            <p:nvPr/>
          </p:nvSpPr>
          <p:spPr>
            <a:xfrm>
              <a:off x="7205" y="13498"/>
              <a:ext cx="212" cy="839"/>
            </a:xfrm>
            <a:custGeom>
              <a:avLst/>
              <a:gdLst>
                <a:gd name="txL" fmla="*/ 0 w 212"/>
                <a:gd name="txT" fmla="*/ 0 h 839"/>
                <a:gd name="txR" fmla="*/ 212 w 212"/>
                <a:gd name="txB" fmla="*/ 839 h 839"/>
              </a:gdLst>
              <a:ahLst/>
              <a:cxnLst>
                <a:cxn ang="0">
                  <a:pos x="212" y="6"/>
                </a:cxn>
                <a:cxn ang="0">
                  <a:pos x="206" y="11"/>
                </a:cxn>
                <a:cxn ang="0">
                  <a:pos x="192" y="33"/>
                </a:cxn>
                <a:cxn ang="0">
                  <a:pos x="174" y="77"/>
                </a:cxn>
                <a:cxn ang="0">
                  <a:pos x="156" y="148"/>
                </a:cxn>
                <a:cxn ang="0">
                  <a:pos x="141" y="254"/>
                </a:cxn>
                <a:cxn ang="0">
                  <a:pos x="133" y="401"/>
                </a:cxn>
                <a:cxn ang="0">
                  <a:pos x="137" y="593"/>
                </a:cxn>
                <a:cxn ang="0">
                  <a:pos x="158" y="839"/>
                </a:cxn>
                <a:cxn ang="0">
                  <a:pos x="38" y="839"/>
                </a:cxn>
                <a:cxn ang="0">
                  <a:pos x="34" y="814"/>
                </a:cxn>
                <a:cxn ang="0">
                  <a:pos x="24" y="746"/>
                </a:cxn>
                <a:cxn ang="0">
                  <a:pos x="12" y="645"/>
                </a:cxn>
                <a:cxn ang="0">
                  <a:pos x="3" y="521"/>
                </a:cxn>
                <a:cxn ang="0">
                  <a:pos x="0" y="384"/>
                </a:cxn>
                <a:cxn ang="0">
                  <a:pos x="6" y="244"/>
                </a:cxn>
                <a:cxn ang="0">
                  <a:pos x="29" y="114"/>
                </a:cxn>
                <a:cxn ang="0">
                  <a:pos x="68" y="0"/>
                </a:cxn>
                <a:cxn ang="0">
                  <a:pos x="212" y="6"/>
                </a:cxn>
              </a:cxnLst>
              <a:rect l="txL" t="txT" r="txR" b="txB"/>
              <a:pathLst>
                <a:path w="212" h="839">
                  <a:moveTo>
                    <a:pt x="212" y="6"/>
                  </a:moveTo>
                  <a:lnTo>
                    <a:pt x="206" y="11"/>
                  </a:lnTo>
                  <a:lnTo>
                    <a:pt x="192" y="33"/>
                  </a:lnTo>
                  <a:lnTo>
                    <a:pt x="174" y="77"/>
                  </a:lnTo>
                  <a:lnTo>
                    <a:pt x="156" y="148"/>
                  </a:lnTo>
                  <a:lnTo>
                    <a:pt x="141" y="254"/>
                  </a:lnTo>
                  <a:lnTo>
                    <a:pt x="133" y="401"/>
                  </a:lnTo>
                  <a:lnTo>
                    <a:pt x="137" y="593"/>
                  </a:lnTo>
                  <a:lnTo>
                    <a:pt x="158" y="839"/>
                  </a:lnTo>
                  <a:lnTo>
                    <a:pt x="38" y="839"/>
                  </a:lnTo>
                  <a:lnTo>
                    <a:pt x="34" y="814"/>
                  </a:lnTo>
                  <a:lnTo>
                    <a:pt x="24" y="746"/>
                  </a:lnTo>
                  <a:lnTo>
                    <a:pt x="12" y="645"/>
                  </a:lnTo>
                  <a:lnTo>
                    <a:pt x="3" y="521"/>
                  </a:lnTo>
                  <a:lnTo>
                    <a:pt x="0" y="384"/>
                  </a:lnTo>
                  <a:lnTo>
                    <a:pt x="6" y="244"/>
                  </a:lnTo>
                  <a:lnTo>
                    <a:pt x="29" y="114"/>
                  </a:lnTo>
                  <a:lnTo>
                    <a:pt x="68" y="0"/>
                  </a:lnTo>
                  <a:lnTo>
                    <a:pt x="212" y="6"/>
                  </a:lnTo>
                  <a:close/>
                </a:path>
              </a:pathLst>
            </a:custGeom>
            <a:solidFill>
              <a:srgbClr val="808080">
                <a:alpha val="100000"/>
              </a:srgbClr>
            </a:solidFill>
            <a:ln w="9525">
              <a:noFill/>
            </a:ln>
          </p:spPr>
          <p:txBody>
            <a:bodyPr/>
            <a:p>
              <a:endParaRPr lang="zh-CN" altLang="en-US"/>
            </a:p>
          </p:txBody>
        </p:sp>
        <p:sp>
          <p:nvSpPr>
            <p:cNvPr id="99407" name="Freeform 191"/>
            <p:cNvSpPr/>
            <p:nvPr/>
          </p:nvSpPr>
          <p:spPr>
            <a:xfrm>
              <a:off x="6406" y="13636"/>
              <a:ext cx="137" cy="656"/>
            </a:xfrm>
            <a:custGeom>
              <a:avLst/>
              <a:gdLst>
                <a:gd name="txL" fmla="*/ 0 w 137"/>
                <a:gd name="txT" fmla="*/ 0 h 656"/>
                <a:gd name="txR" fmla="*/ 137 w 137"/>
                <a:gd name="txB" fmla="*/ 656 h 656"/>
              </a:gdLst>
              <a:ahLst/>
              <a:cxnLst>
                <a:cxn ang="0">
                  <a:pos x="43" y="12"/>
                </a:cxn>
                <a:cxn ang="0">
                  <a:pos x="39" y="25"/>
                </a:cxn>
                <a:cxn ang="0">
                  <a:pos x="30" y="62"/>
                </a:cxn>
                <a:cxn ang="0">
                  <a:pos x="19" y="122"/>
                </a:cxn>
                <a:cxn ang="0">
                  <a:pos x="7" y="199"/>
                </a:cxn>
                <a:cxn ang="0">
                  <a:pos x="0" y="294"/>
                </a:cxn>
                <a:cxn ang="0">
                  <a:pos x="1" y="403"/>
                </a:cxn>
                <a:cxn ang="0">
                  <a:pos x="12" y="524"/>
                </a:cxn>
                <a:cxn ang="0">
                  <a:pos x="38" y="656"/>
                </a:cxn>
                <a:cxn ang="0">
                  <a:pos x="132" y="650"/>
                </a:cxn>
                <a:cxn ang="0">
                  <a:pos x="127" y="631"/>
                </a:cxn>
                <a:cxn ang="0">
                  <a:pos x="119" y="578"/>
                </a:cxn>
                <a:cxn ang="0">
                  <a:pos x="107" y="499"/>
                </a:cxn>
                <a:cxn ang="0">
                  <a:pos x="97" y="403"/>
                </a:cxn>
                <a:cxn ang="0">
                  <a:pos x="92" y="297"/>
                </a:cxn>
                <a:cxn ang="0">
                  <a:pos x="94" y="192"/>
                </a:cxn>
                <a:cxn ang="0">
                  <a:pos x="108" y="91"/>
                </a:cxn>
                <a:cxn ang="0">
                  <a:pos x="137" y="7"/>
                </a:cxn>
                <a:cxn ang="0">
                  <a:pos x="137" y="6"/>
                </a:cxn>
                <a:cxn ang="0">
                  <a:pos x="137" y="4"/>
                </a:cxn>
                <a:cxn ang="0">
                  <a:pos x="135" y="2"/>
                </a:cxn>
                <a:cxn ang="0">
                  <a:pos x="129" y="0"/>
                </a:cxn>
                <a:cxn ang="0">
                  <a:pos x="119" y="0"/>
                </a:cxn>
                <a:cxn ang="0">
                  <a:pos x="101" y="1"/>
                </a:cxn>
                <a:cxn ang="0">
                  <a:pos x="77" y="5"/>
                </a:cxn>
                <a:cxn ang="0">
                  <a:pos x="43" y="12"/>
                </a:cxn>
              </a:cxnLst>
              <a:rect l="txL" t="txT" r="txR" b="txB"/>
              <a:pathLst>
                <a:path w="137" h="656">
                  <a:moveTo>
                    <a:pt x="43" y="12"/>
                  </a:moveTo>
                  <a:lnTo>
                    <a:pt x="39" y="25"/>
                  </a:lnTo>
                  <a:lnTo>
                    <a:pt x="30" y="62"/>
                  </a:lnTo>
                  <a:lnTo>
                    <a:pt x="19" y="122"/>
                  </a:lnTo>
                  <a:lnTo>
                    <a:pt x="7" y="199"/>
                  </a:lnTo>
                  <a:lnTo>
                    <a:pt x="0" y="294"/>
                  </a:lnTo>
                  <a:lnTo>
                    <a:pt x="1" y="403"/>
                  </a:lnTo>
                  <a:lnTo>
                    <a:pt x="12" y="524"/>
                  </a:lnTo>
                  <a:lnTo>
                    <a:pt x="38" y="656"/>
                  </a:lnTo>
                  <a:lnTo>
                    <a:pt x="132" y="650"/>
                  </a:lnTo>
                  <a:lnTo>
                    <a:pt x="127" y="631"/>
                  </a:lnTo>
                  <a:lnTo>
                    <a:pt x="119" y="578"/>
                  </a:lnTo>
                  <a:lnTo>
                    <a:pt x="107" y="499"/>
                  </a:lnTo>
                  <a:lnTo>
                    <a:pt x="97" y="403"/>
                  </a:lnTo>
                  <a:lnTo>
                    <a:pt x="92" y="297"/>
                  </a:lnTo>
                  <a:lnTo>
                    <a:pt x="94" y="192"/>
                  </a:lnTo>
                  <a:lnTo>
                    <a:pt x="108" y="91"/>
                  </a:lnTo>
                  <a:lnTo>
                    <a:pt x="137" y="7"/>
                  </a:lnTo>
                  <a:lnTo>
                    <a:pt x="137" y="6"/>
                  </a:lnTo>
                  <a:lnTo>
                    <a:pt x="137" y="4"/>
                  </a:lnTo>
                  <a:lnTo>
                    <a:pt x="135" y="2"/>
                  </a:lnTo>
                  <a:lnTo>
                    <a:pt x="129" y="0"/>
                  </a:lnTo>
                  <a:lnTo>
                    <a:pt x="119" y="0"/>
                  </a:lnTo>
                  <a:lnTo>
                    <a:pt x="101" y="1"/>
                  </a:lnTo>
                  <a:lnTo>
                    <a:pt x="77" y="5"/>
                  </a:lnTo>
                  <a:lnTo>
                    <a:pt x="43" y="12"/>
                  </a:lnTo>
                  <a:close/>
                </a:path>
              </a:pathLst>
            </a:custGeom>
            <a:solidFill>
              <a:srgbClr val="808080">
                <a:alpha val="100000"/>
              </a:srgbClr>
            </a:solidFill>
            <a:ln w="9525">
              <a:noFill/>
            </a:ln>
          </p:spPr>
          <p:txBody>
            <a:bodyPr/>
            <a:p>
              <a:endParaRPr lang="zh-CN" altLang="en-US"/>
            </a:p>
          </p:txBody>
        </p:sp>
        <p:sp>
          <p:nvSpPr>
            <p:cNvPr id="99408" name="Freeform 192"/>
            <p:cNvSpPr/>
            <p:nvPr/>
          </p:nvSpPr>
          <p:spPr>
            <a:xfrm>
              <a:off x="6412" y="13680"/>
              <a:ext cx="116" cy="560"/>
            </a:xfrm>
            <a:custGeom>
              <a:avLst/>
              <a:gdLst>
                <a:gd name="txL" fmla="*/ 0 w 116"/>
                <a:gd name="txT" fmla="*/ 0 h 560"/>
                <a:gd name="txR" fmla="*/ 116 w 116"/>
                <a:gd name="txB" fmla="*/ 560 h 560"/>
              </a:gdLst>
              <a:ahLst/>
              <a:cxnLst>
                <a:cxn ang="0">
                  <a:pos x="36" y="11"/>
                </a:cxn>
                <a:cxn ang="0">
                  <a:pos x="33" y="21"/>
                </a:cxn>
                <a:cxn ang="0">
                  <a:pos x="24" y="53"/>
                </a:cxn>
                <a:cxn ang="0">
                  <a:pos x="15" y="103"/>
                </a:cxn>
                <a:cxn ang="0">
                  <a:pos x="5" y="169"/>
                </a:cxn>
                <a:cxn ang="0">
                  <a:pos x="0" y="250"/>
                </a:cxn>
                <a:cxn ang="0">
                  <a:pos x="1" y="344"/>
                </a:cxn>
                <a:cxn ang="0">
                  <a:pos x="10" y="448"/>
                </a:cxn>
                <a:cxn ang="0">
                  <a:pos x="32" y="560"/>
                </a:cxn>
                <a:cxn ang="0">
                  <a:pos x="112" y="555"/>
                </a:cxn>
                <a:cxn ang="0">
                  <a:pos x="108" y="538"/>
                </a:cxn>
                <a:cxn ang="0">
                  <a:pos x="101" y="493"/>
                </a:cxn>
                <a:cxn ang="0">
                  <a:pos x="91" y="426"/>
                </a:cxn>
                <a:cxn ang="0">
                  <a:pos x="82" y="344"/>
                </a:cxn>
                <a:cxn ang="0">
                  <a:pos x="77" y="255"/>
                </a:cxn>
                <a:cxn ang="0">
                  <a:pos x="79" y="164"/>
                </a:cxn>
                <a:cxn ang="0">
                  <a:pos x="91" y="79"/>
                </a:cxn>
                <a:cxn ang="0">
                  <a:pos x="116" y="6"/>
                </a:cxn>
                <a:cxn ang="0">
                  <a:pos x="116" y="5"/>
                </a:cxn>
                <a:cxn ang="0">
                  <a:pos x="116" y="4"/>
                </a:cxn>
                <a:cxn ang="0">
                  <a:pos x="114" y="2"/>
                </a:cxn>
                <a:cxn ang="0">
                  <a:pos x="109" y="0"/>
                </a:cxn>
                <a:cxn ang="0">
                  <a:pos x="100" y="0"/>
                </a:cxn>
                <a:cxn ang="0">
                  <a:pos x="86" y="1"/>
                </a:cxn>
                <a:cxn ang="0">
                  <a:pos x="65" y="4"/>
                </a:cxn>
                <a:cxn ang="0">
                  <a:pos x="36" y="11"/>
                </a:cxn>
              </a:cxnLst>
              <a:rect l="txL" t="txT" r="txR" b="txB"/>
              <a:pathLst>
                <a:path w="116" h="560">
                  <a:moveTo>
                    <a:pt x="36" y="11"/>
                  </a:moveTo>
                  <a:lnTo>
                    <a:pt x="33" y="21"/>
                  </a:lnTo>
                  <a:lnTo>
                    <a:pt x="24" y="53"/>
                  </a:lnTo>
                  <a:lnTo>
                    <a:pt x="15" y="103"/>
                  </a:lnTo>
                  <a:lnTo>
                    <a:pt x="5" y="169"/>
                  </a:lnTo>
                  <a:lnTo>
                    <a:pt x="0" y="250"/>
                  </a:lnTo>
                  <a:lnTo>
                    <a:pt x="1" y="344"/>
                  </a:lnTo>
                  <a:lnTo>
                    <a:pt x="10" y="448"/>
                  </a:lnTo>
                  <a:lnTo>
                    <a:pt x="32" y="560"/>
                  </a:lnTo>
                  <a:lnTo>
                    <a:pt x="112" y="555"/>
                  </a:lnTo>
                  <a:lnTo>
                    <a:pt x="108" y="538"/>
                  </a:lnTo>
                  <a:lnTo>
                    <a:pt x="101" y="493"/>
                  </a:lnTo>
                  <a:lnTo>
                    <a:pt x="91" y="426"/>
                  </a:lnTo>
                  <a:lnTo>
                    <a:pt x="82" y="344"/>
                  </a:lnTo>
                  <a:lnTo>
                    <a:pt x="77" y="255"/>
                  </a:lnTo>
                  <a:lnTo>
                    <a:pt x="79" y="164"/>
                  </a:lnTo>
                  <a:lnTo>
                    <a:pt x="91" y="79"/>
                  </a:lnTo>
                  <a:lnTo>
                    <a:pt x="116" y="6"/>
                  </a:lnTo>
                  <a:lnTo>
                    <a:pt x="116" y="5"/>
                  </a:lnTo>
                  <a:lnTo>
                    <a:pt x="116" y="4"/>
                  </a:lnTo>
                  <a:lnTo>
                    <a:pt x="114" y="2"/>
                  </a:lnTo>
                  <a:lnTo>
                    <a:pt x="109" y="0"/>
                  </a:lnTo>
                  <a:lnTo>
                    <a:pt x="100" y="0"/>
                  </a:lnTo>
                  <a:lnTo>
                    <a:pt x="86" y="1"/>
                  </a:lnTo>
                  <a:lnTo>
                    <a:pt x="65" y="4"/>
                  </a:lnTo>
                  <a:lnTo>
                    <a:pt x="36" y="11"/>
                  </a:lnTo>
                  <a:close/>
                </a:path>
              </a:pathLst>
            </a:custGeom>
            <a:solidFill>
              <a:srgbClr val="808080">
                <a:alpha val="100000"/>
              </a:srgbClr>
            </a:solidFill>
            <a:ln w="9525">
              <a:noFill/>
            </a:ln>
          </p:spPr>
          <p:txBody>
            <a:bodyPr/>
            <a:p>
              <a:endParaRPr lang="zh-CN" altLang="en-US"/>
            </a:p>
          </p:txBody>
        </p:sp>
        <p:sp>
          <p:nvSpPr>
            <p:cNvPr id="99409" name="Freeform 193"/>
            <p:cNvSpPr/>
            <p:nvPr/>
          </p:nvSpPr>
          <p:spPr>
            <a:xfrm>
              <a:off x="6417" y="13724"/>
              <a:ext cx="97" cy="463"/>
            </a:xfrm>
            <a:custGeom>
              <a:avLst/>
              <a:gdLst>
                <a:gd name="txL" fmla="*/ 0 w 97"/>
                <a:gd name="txT" fmla="*/ 0 h 463"/>
                <a:gd name="txR" fmla="*/ 97 w 97"/>
                <a:gd name="txB" fmla="*/ 463 h 463"/>
              </a:gdLst>
              <a:ahLst/>
              <a:cxnLst>
                <a:cxn ang="0">
                  <a:pos x="30" y="9"/>
                </a:cxn>
                <a:cxn ang="0">
                  <a:pos x="27" y="17"/>
                </a:cxn>
                <a:cxn ang="0">
                  <a:pos x="20" y="44"/>
                </a:cxn>
                <a:cxn ang="0">
                  <a:pos x="12" y="85"/>
                </a:cxn>
                <a:cxn ang="0">
                  <a:pos x="4" y="140"/>
                </a:cxn>
                <a:cxn ang="0">
                  <a:pos x="0" y="207"/>
                </a:cxn>
                <a:cxn ang="0">
                  <a:pos x="0" y="285"/>
                </a:cxn>
                <a:cxn ang="0">
                  <a:pos x="9" y="370"/>
                </a:cxn>
                <a:cxn ang="0">
                  <a:pos x="26" y="463"/>
                </a:cxn>
                <a:cxn ang="0">
                  <a:pos x="93" y="460"/>
                </a:cxn>
                <a:cxn ang="0">
                  <a:pos x="89" y="446"/>
                </a:cxn>
                <a:cxn ang="0">
                  <a:pos x="83" y="408"/>
                </a:cxn>
                <a:cxn ang="0">
                  <a:pos x="75" y="353"/>
                </a:cxn>
                <a:cxn ang="0">
                  <a:pos x="68" y="285"/>
                </a:cxn>
                <a:cxn ang="0">
                  <a:pos x="65" y="211"/>
                </a:cxn>
                <a:cxn ang="0">
                  <a:pos x="67" y="136"/>
                </a:cxn>
                <a:cxn ang="0">
                  <a:pos x="76" y="65"/>
                </a:cxn>
                <a:cxn ang="0">
                  <a:pos x="97" y="5"/>
                </a:cxn>
                <a:cxn ang="0">
                  <a:pos x="97" y="4"/>
                </a:cxn>
                <a:cxn ang="0">
                  <a:pos x="97" y="3"/>
                </a:cxn>
                <a:cxn ang="0">
                  <a:pos x="95" y="1"/>
                </a:cxn>
                <a:cxn ang="0">
                  <a:pos x="91" y="0"/>
                </a:cxn>
                <a:cxn ang="0">
                  <a:pos x="84" y="0"/>
                </a:cxn>
                <a:cxn ang="0">
                  <a:pos x="71" y="0"/>
                </a:cxn>
                <a:cxn ang="0">
                  <a:pos x="54" y="3"/>
                </a:cxn>
                <a:cxn ang="0">
                  <a:pos x="30" y="9"/>
                </a:cxn>
              </a:cxnLst>
              <a:rect l="txL" t="txT" r="txR" b="txB"/>
              <a:pathLst>
                <a:path w="97" h="463">
                  <a:moveTo>
                    <a:pt x="30" y="9"/>
                  </a:moveTo>
                  <a:lnTo>
                    <a:pt x="27" y="17"/>
                  </a:lnTo>
                  <a:lnTo>
                    <a:pt x="20" y="44"/>
                  </a:lnTo>
                  <a:lnTo>
                    <a:pt x="12" y="85"/>
                  </a:lnTo>
                  <a:lnTo>
                    <a:pt x="4" y="140"/>
                  </a:lnTo>
                  <a:lnTo>
                    <a:pt x="0" y="207"/>
                  </a:lnTo>
                  <a:lnTo>
                    <a:pt x="0" y="285"/>
                  </a:lnTo>
                  <a:lnTo>
                    <a:pt x="9" y="370"/>
                  </a:lnTo>
                  <a:lnTo>
                    <a:pt x="26" y="463"/>
                  </a:lnTo>
                  <a:lnTo>
                    <a:pt x="93" y="460"/>
                  </a:lnTo>
                  <a:lnTo>
                    <a:pt x="89" y="446"/>
                  </a:lnTo>
                  <a:lnTo>
                    <a:pt x="83" y="408"/>
                  </a:lnTo>
                  <a:lnTo>
                    <a:pt x="75" y="353"/>
                  </a:lnTo>
                  <a:lnTo>
                    <a:pt x="68" y="285"/>
                  </a:lnTo>
                  <a:lnTo>
                    <a:pt x="65" y="211"/>
                  </a:lnTo>
                  <a:lnTo>
                    <a:pt x="67" y="136"/>
                  </a:lnTo>
                  <a:lnTo>
                    <a:pt x="76" y="65"/>
                  </a:lnTo>
                  <a:lnTo>
                    <a:pt x="97" y="5"/>
                  </a:lnTo>
                  <a:lnTo>
                    <a:pt x="97" y="4"/>
                  </a:lnTo>
                  <a:lnTo>
                    <a:pt x="97" y="3"/>
                  </a:lnTo>
                  <a:lnTo>
                    <a:pt x="95" y="1"/>
                  </a:lnTo>
                  <a:lnTo>
                    <a:pt x="91" y="0"/>
                  </a:lnTo>
                  <a:lnTo>
                    <a:pt x="84" y="0"/>
                  </a:lnTo>
                  <a:lnTo>
                    <a:pt x="71" y="0"/>
                  </a:lnTo>
                  <a:lnTo>
                    <a:pt x="54" y="3"/>
                  </a:lnTo>
                  <a:lnTo>
                    <a:pt x="30" y="9"/>
                  </a:lnTo>
                  <a:close/>
                </a:path>
              </a:pathLst>
            </a:custGeom>
            <a:solidFill>
              <a:srgbClr val="808080">
                <a:alpha val="100000"/>
              </a:srgbClr>
            </a:solidFill>
            <a:ln w="9525">
              <a:noFill/>
            </a:ln>
          </p:spPr>
          <p:txBody>
            <a:bodyPr/>
            <a:p>
              <a:endParaRPr lang="zh-CN" altLang="en-US"/>
            </a:p>
          </p:txBody>
        </p:sp>
        <p:sp>
          <p:nvSpPr>
            <p:cNvPr id="99410" name="Freeform 194"/>
            <p:cNvSpPr/>
            <p:nvPr/>
          </p:nvSpPr>
          <p:spPr>
            <a:xfrm>
              <a:off x="6422" y="13768"/>
              <a:ext cx="77" cy="367"/>
            </a:xfrm>
            <a:custGeom>
              <a:avLst/>
              <a:gdLst>
                <a:gd name="txL" fmla="*/ 0 w 77"/>
                <a:gd name="txT" fmla="*/ 0 h 367"/>
                <a:gd name="txR" fmla="*/ 77 w 77"/>
                <a:gd name="txB" fmla="*/ 367 h 367"/>
              </a:gdLst>
              <a:ahLst/>
              <a:cxnLst>
                <a:cxn ang="0">
                  <a:pos x="24" y="8"/>
                </a:cxn>
                <a:cxn ang="0">
                  <a:pos x="22" y="15"/>
                </a:cxn>
                <a:cxn ang="0">
                  <a:pos x="17" y="36"/>
                </a:cxn>
                <a:cxn ang="0">
                  <a:pos x="10" y="68"/>
                </a:cxn>
                <a:cxn ang="0">
                  <a:pos x="4" y="112"/>
                </a:cxn>
                <a:cxn ang="0">
                  <a:pos x="0" y="164"/>
                </a:cxn>
                <a:cxn ang="0">
                  <a:pos x="0" y="226"/>
                </a:cxn>
                <a:cxn ang="0">
                  <a:pos x="7" y="294"/>
                </a:cxn>
                <a:cxn ang="0">
                  <a:pos x="21" y="367"/>
                </a:cxn>
                <a:cxn ang="0">
                  <a:pos x="74" y="364"/>
                </a:cxn>
                <a:cxn ang="0">
                  <a:pos x="71" y="353"/>
                </a:cxn>
                <a:cxn ang="0">
                  <a:pos x="66" y="323"/>
                </a:cxn>
                <a:cxn ang="0">
                  <a:pos x="60" y="280"/>
                </a:cxn>
                <a:cxn ang="0">
                  <a:pos x="54" y="226"/>
                </a:cxn>
                <a:cxn ang="0">
                  <a:pos x="51" y="168"/>
                </a:cxn>
                <a:cxn ang="0">
                  <a:pos x="53" y="107"/>
                </a:cxn>
                <a:cxn ang="0">
                  <a:pos x="61" y="52"/>
                </a:cxn>
                <a:cxn ang="0">
                  <a:pos x="77" y="5"/>
                </a:cxn>
                <a:cxn ang="0">
                  <a:pos x="77" y="5"/>
                </a:cxn>
                <a:cxn ang="0">
                  <a:pos x="77" y="2"/>
                </a:cxn>
                <a:cxn ang="0">
                  <a:pos x="76" y="1"/>
                </a:cxn>
                <a:cxn ang="0">
                  <a:pos x="72" y="0"/>
                </a:cxn>
                <a:cxn ang="0">
                  <a:pos x="66" y="0"/>
                </a:cxn>
                <a:cxn ang="0">
                  <a:pos x="56" y="1"/>
                </a:cxn>
                <a:cxn ang="0">
                  <a:pos x="43" y="4"/>
                </a:cxn>
                <a:cxn ang="0">
                  <a:pos x="24" y="8"/>
                </a:cxn>
              </a:cxnLst>
              <a:rect l="txL" t="txT" r="txR" b="txB"/>
              <a:pathLst>
                <a:path w="77" h="367">
                  <a:moveTo>
                    <a:pt x="24" y="8"/>
                  </a:moveTo>
                  <a:lnTo>
                    <a:pt x="22" y="15"/>
                  </a:lnTo>
                  <a:lnTo>
                    <a:pt x="17" y="36"/>
                  </a:lnTo>
                  <a:lnTo>
                    <a:pt x="10" y="68"/>
                  </a:lnTo>
                  <a:lnTo>
                    <a:pt x="4" y="112"/>
                  </a:lnTo>
                  <a:lnTo>
                    <a:pt x="0" y="164"/>
                  </a:lnTo>
                  <a:lnTo>
                    <a:pt x="0" y="226"/>
                  </a:lnTo>
                  <a:lnTo>
                    <a:pt x="7" y="294"/>
                  </a:lnTo>
                  <a:lnTo>
                    <a:pt x="21" y="367"/>
                  </a:lnTo>
                  <a:lnTo>
                    <a:pt x="74" y="364"/>
                  </a:lnTo>
                  <a:lnTo>
                    <a:pt x="71" y="353"/>
                  </a:lnTo>
                  <a:lnTo>
                    <a:pt x="66" y="323"/>
                  </a:lnTo>
                  <a:lnTo>
                    <a:pt x="60" y="280"/>
                  </a:lnTo>
                  <a:lnTo>
                    <a:pt x="54" y="226"/>
                  </a:lnTo>
                  <a:lnTo>
                    <a:pt x="51" y="168"/>
                  </a:lnTo>
                  <a:lnTo>
                    <a:pt x="53" y="107"/>
                  </a:lnTo>
                  <a:lnTo>
                    <a:pt x="61" y="52"/>
                  </a:lnTo>
                  <a:lnTo>
                    <a:pt x="77" y="5"/>
                  </a:lnTo>
                  <a:lnTo>
                    <a:pt x="77" y="2"/>
                  </a:lnTo>
                  <a:lnTo>
                    <a:pt x="76" y="1"/>
                  </a:lnTo>
                  <a:lnTo>
                    <a:pt x="72" y="0"/>
                  </a:lnTo>
                  <a:lnTo>
                    <a:pt x="66" y="0"/>
                  </a:lnTo>
                  <a:lnTo>
                    <a:pt x="56" y="1"/>
                  </a:lnTo>
                  <a:lnTo>
                    <a:pt x="43" y="4"/>
                  </a:lnTo>
                  <a:lnTo>
                    <a:pt x="24" y="8"/>
                  </a:lnTo>
                  <a:close/>
                </a:path>
              </a:pathLst>
            </a:custGeom>
            <a:solidFill>
              <a:srgbClr val="808080">
                <a:alpha val="100000"/>
              </a:srgbClr>
            </a:solidFill>
            <a:ln w="9525">
              <a:noFill/>
            </a:ln>
          </p:spPr>
          <p:txBody>
            <a:bodyPr/>
            <a:p>
              <a:endParaRPr lang="zh-CN" altLang="en-US"/>
            </a:p>
          </p:txBody>
        </p:sp>
        <p:sp>
          <p:nvSpPr>
            <p:cNvPr id="99411" name="Freeform 195"/>
            <p:cNvSpPr/>
            <p:nvPr/>
          </p:nvSpPr>
          <p:spPr>
            <a:xfrm>
              <a:off x="6428" y="13813"/>
              <a:ext cx="56" cy="271"/>
            </a:xfrm>
            <a:custGeom>
              <a:avLst/>
              <a:gdLst>
                <a:gd name="txL" fmla="*/ 0 w 56"/>
                <a:gd name="txT" fmla="*/ 0 h 271"/>
                <a:gd name="txR" fmla="*/ 56 w 56"/>
                <a:gd name="txB" fmla="*/ 271 h 271"/>
              </a:gdLst>
              <a:ahLst/>
              <a:cxnLst>
                <a:cxn ang="0">
                  <a:pos x="17" y="5"/>
                </a:cxn>
                <a:cxn ang="0">
                  <a:pos x="16" y="10"/>
                </a:cxn>
                <a:cxn ang="0">
                  <a:pos x="12" y="25"/>
                </a:cxn>
                <a:cxn ang="0">
                  <a:pos x="6" y="49"/>
                </a:cxn>
                <a:cxn ang="0">
                  <a:pos x="2" y="82"/>
                </a:cxn>
                <a:cxn ang="0">
                  <a:pos x="0" y="122"/>
                </a:cxn>
                <a:cxn ang="0">
                  <a:pos x="0" y="166"/>
                </a:cxn>
                <a:cxn ang="0">
                  <a:pos x="4" y="217"/>
                </a:cxn>
                <a:cxn ang="0">
                  <a:pos x="15" y="271"/>
                </a:cxn>
                <a:cxn ang="0">
                  <a:pos x="54" y="268"/>
                </a:cxn>
                <a:cxn ang="0">
                  <a:pos x="52" y="261"/>
                </a:cxn>
                <a:cxn ang="0">
                  <a:pos x="48" y="238"/>
                </a:cxn>
                <a:cxn ang="0">
                  <a:pos x="44" y="206"/>
                </a:cxn>
                <a:cxn ang="0">
                  <a:pos x="40" y="166"/>
                </a:cxn>
                <a:cxn ang="0">
                  <a:pos x="37" y="123"/>
                </a:cxn>
                <a:cxn ang="0">
                  <a:pos x="39" y="78"/>
                </a:cxn>
                <a:cxn ang="0">
                  <a:pos x="44" y="37"/>
                </a:cxn>
                <a:cxn ang="0">
                  <a:pos x="56" y="3"/>
                </a:cxn>
                <a:cxn ang="0">
                  <a:pos x="56" y="3"/>
                </a:cxn>
                <a:cxn ang="0">
                  <a:pos x="56" y="2"/>
                </a:cxn>
                <a:cxn ang="0">
                  <a:pos x="55" y="1"/>
                </a:cxn>
                <a:cxn ang="0">
                  <a:pos x="52" y="0"/>
                </a:cxn>
                <a:cxn ang="0">
                  <a:pos x="48" y="0"/>
                </a:cxn>
                <a:cxn ang="0">
                  <a:pos x="42" y="0"/>
                </a:cxn>
                <a:cxn ang="0">
                  <a:pos x="31" y="2"/>
                </a:cxn>
                <a:cxn ang="0">
                  <a:pos x="17" y="5"/>
                </a:cxn>
              </a:cxnLst>
              <a:rect l="txL" t="txT" r="txR" b="txB"/>
              <a:pathLst>
                <a:path w="56" h="271">
                  <a:moveTo>
                    <a:pt x="17" y="5"/>
                  </a:moveTo>
                  <a:lnTo>
                    <a:pt x="16" y="10"/>
                  </a:lnTo>
                  <a:lnTo>
                    <a:pt x="12" y="25"/>
                  </a:lnTo>
                  <a:lnTo>
                    <a:pt x="6" y="49"/>
                  </a:lnTo>
                  <a:lnTo>
                    <a:pt x="2" y="82"/>
                  </a:lnTo>
                  <a:lnTo>
                    <a:pt x="0" y="122"/>
                  </a:lnTo>
                  <a:lnTo>
                    <a:pt x="0" y="166"/>
                  </a:lnTo>
                  <a:lnTo>
                    <a:pt x="4" y="217"/>
                  </a:lnTo>
                  <a:lnTo>
                    <a:pt x="15" y="271"/>
                  </a:lnTo>
                  <a:lnTo>
                    <a:pt x="54" y="268"/>
                  </a:lnTo>
                  <a:lnTo>
                    <a:pt x="52" y="261"/>
                  </a:lnTo>
                  <a:lnTo>
                    <a:pt x="48" y="238"/>
                  </a:lnTo>
                  <a:lnTo>
                    <a:pt x="44" y="206"/>
                  </a:lnTo>
                  <a:lnTo>
                    <a:pt x="40" y="166"/>
                  </a:lnTo>
                  <a:lnTo>
                    <a:pt x="37" y="123"/>
                  </a:lnTo>
                  <a:lnTo>
                    <a:pt x="39" y="78"/>
                  </a:lnTo>
                  <a:lnTo>
                    <a:pt x="44" y="37"/>
                  </a:lnTo>
                  <a:lnTo>
                    <a:pt x="56" y="3"/>
                  </a:lnTo>
                  <a:lnTo>
                    <a:pt x="56" y="2"/>
                  </a:lnTo>
                  <a:lnTo>
                    <a:pt x="55" y="1"/>
                  </a:lnTo>
                  <a:lnTo>
                    <a:pt x="52" y="0"/>
                  </a:lnTo>
                  <a:lnTo>
                    <a:pt x="48" y="0"/>
                  </a:lnTo>
                  <a:lnTo>
                    <a:pt x="42" y="0"/>
                  </a:lnTo>
                  <a:lnTo>
                    <a:pt x="31" y="2"/>
                  </a:lnTo>
                  <a:lnTo>
                    <a:pt x="17" y="5"/>
                  </a:lnTo>
                  <a:close/>
                </a:path>
              </a:pathLst>
            </a:custGeom>
            <a:solidFill>
              <a:srgbClr val="808080">
                <a:alpha val="100000"/>
              </a:srgbClr>
            </a:solidFill>
            <a:ln w="9525">
              <a:noFill/>
            </a:ln>
          </p:spPr>
          <p:txBody>
            <a:bodyPr/>
            <a:p>
              <a:endParaRPr lang="zh-CN" altLang="en-US"/>
            </a:p>
          </p:txBody>
        </p:sp>
        <p:sp>
          <p:nvSpPr>
            <p:cNvPr id="99412" name="Freeform 196"/>
            <p:cNvSpPr/>
            <p:nvPr/>
          </p:nvSpPr>
          <p:spPr>
            <a:xfrm>
              <a:off x="7211" y="13549"/>
              <a:ext cx="186" cy="732"/>
            </a:xfrm>
            <a:custGeom>
              <a:avLst/>
              <a:gdLst>
                <a:gd name="txL" fmla="*/ 0 w 186"/>
                <a:gd name="txT" fmla="*/ 0 h 732"/>
                <a:gd name="txR" fmla="*/ 186 w 186"/>
                <a:gd name="txB" fmla="*/ 732 h 732"/>
              </a:gdLst>
              <a:ahLst/>
              <a:cxnLst>
                <a:cxn ang="0">
                  <a:pos x="186" y="6"/>
                </a:cxn>
                <a:cxn ang="0">
                  <a:pos x="182" y="11"/>
                </a:cxn>
                <a:cxn ang="0">
                  <a:pos x="169" y="29"/>
                </a:cxn>
                <a:cxn ang="0">
                  <a:pos x="153" y="67"/>
                </a:cxn>
                <a:cxn ang="0">
                  <a:pos x="137" y="130"/>
                </a:cxn>
                <a:cxn ang="0">
                  <a:pos x="124" y="221"/>
                </a:cxn>
                <a:cxn ang="0">
                  <a:pos x="117" y="350"/>
                </a:cxn>
                <a:cxn ang="0">
                  <a:pos x="122" y="517"/>
                </a:cxn>
                <a:cxn ang="0">
                  <a:pos x="139" y="732"/>
                </a:cxn>
                <a:cxn ang="0">
                  <a:pos x="34" y="732"/>
                </a:cxn>
                <a:cxn ang="0">
                  <a:pos x="31" y="711"/>
                </a:cxn>
                <a:cxn ang="0">
                  <a:pos x="22" y="651"/>
                </a:cxn>
                <a:cxn ang="0">
                  <a:pos x="12" y="563"/>
                </a:cxn>
                <a:cxn ang="0">
                  <a:pos x="3" y="454"/>
                </a:cxn>
                <a:cxn ang="0">
                  <a:pos x="0" y="335"/>
                </a:cxn>
                <a:cxn ang="0">
                  <a:pos x="6" y="213"/>
                </a:cxn>
                <a:cxn ang="0">
                  <a:pos x="25" y="98"/>
                </a:cxn>
                <a:cxn ang="0">
                  <a:pos x="60" y="0"/>
                </a:cxn>
                <a:cxn ang="0">
                  <a:pos x="186" y="6"/>
                </a:cxn>
              </a:cxnLst>
              <a:rect l="txL" t="txT" r="txR" b="txB"/>
              <a:pathLst>
                <a:path w="186" h="732">
                  <a:moveTo>
                    <a:pt x="186" y="6"/>
                  </a:moveTo>
                  <a:lnTo>
                    <a:pt x="182" y="11"/>
                  </a:lnTo>
                  <a:lnTo>
                    <a:pt x="169" y="29"/>
                  </a:lnTo>
                  <a:lnTo>
                    <a:pt x="153" y="67"/>
                  </a:lnTo>
                  <a:lnTo>
                    <a:pt x="137" y="130"/>
                  </a:lnTo>
                  <a:lnTo>
                    <a:pt x="124" y="221"/>
                  </a:lnTo>
                  <a:lnTo>
                    <a:pt x="117" y="350"/>
                  </a:lnTo>
                  <a:lnTo>
                    <a:pt x="122" y="517"/>
                  </a:lnTo>
                  <a:lnTo>
                    <a:pt x="139" y="732"/>
                  </a:lnTo>
                  <a:lnTo>
                    <a:pt x="34" y="732"/>
                  </a:lnTo>
                  <a:lnTo>
                    <a:pt x="31" y="711"/>
                  </a:lnTo>
                  <a:lnTo>
                    <a:pt x="22" y="651"/>
                  </a:lnTo>
                  <a:lnTo>
                    <a:pt x="12" y="563"/>
                  </a:lnTo>
                  <a:lnTo>
                    <a:pt x="3" y="454"/>
                  </a:lnTo>
                  <a:lnTo>
                    <a:pt x="0" y="335"/>
                  </a:lnTo>
                  <a:lnTo>
                    <a:pt x="6" y="213"/>
                  </a:lnTo>
                  <a:lnTo>
                    <a:pt x="25" y="98"/>
                  </a:lnTo>
                  <a:lnTo>
                    <a:pt x="60" y="0"/>
                  </a:lnTo>
                  <a:lnTo>
                    <a:pt x="186" y="6"/>
                  </a:lnTo>
                  <a:close/>
                </a:path>
              </a:pathLst>
            </a:custGeom>
            <a:solidFill>
              <a:srgbClr val="808080">
                <a:alpha val="100000"/>
              </a:srgbClr>
            </a:solidFill>
            <a:ln w="9525">
              <a:noFill/>
            </a:ln>
          </p:spPr>
          <p:txBody>
            <a:bodyPr/>
            <a:p>
              <a:endParaRPr lang="zh-CN" altLang="en-US"/>
            </a:p>
          </p:txBody>
        </p:sp>
        <p:sp>
          <p:nvSpPr>
            <p:cNvPr id="99413" name="Freeform 197"/>
            <p:cNvSpPr/>
            <p:nvPr/>
          </p:nvSpPr>
          <p:spPr>
            <a:xfrm>
              <a:off x="7219" y="13600"/>
              <a:ext cx="158" cy="625"/>
            </a:xfrm>
            <a:custGeom>
              <a:avLst/>
              <a:gdLst>
                <a:gd name="txL" fmla="*/ 0 w 158"/>
                <a:gd name="txT" fmla="*/ 0 h 625"/>
                <a:gd name="txR" fmla="*/ 158 w 158"/>
                <a:gd name="txB" fmla="*/ 625 h 625"/>
              </a:gdLst>
              <a:ahLst/>
              <a:cxnLst>
                <a:cxn ang="0">
                  <a:pos x="158" y="4"/>
                </a:cxn>
                <a:cxn ang="0">
                  <a:pos x="153" y="9"/>
                </a:cxn>
                <a:cxn ang="0">
                  <a:pos x="144" y="25"/>
                </a:cxn>
                <a:cxn ang="0">
                  <a:pos x="130" y="57"/>
                </a:cxn>
                <a:cxn ang="0">
                  <a:pos x="116" y="110"/>
                </a:cxn>
                <a:cxn ang="0">
                  <a:pos x="105" y="189"/>
                </a:cxn>
                <a:cxn ang="0">
                  <a:pos x="100" y="298"/>
                </a:cxn>
                <a:cxn ang="0">
                  <a:pos x="103" y="441"/>
                </a:cxn>
                <a:cxn ang="0">
                  <a:pos x="118" y="625"/>
                </a:cxn>
                <a:cxn ang="0">
                  <a:pos x="29" y="625"/>
                </a:cxn>
                <a:cxn ang="0">
                  <a:pos x="25" y="607"/>
                </a:cxn>
                <a:cxn ang="0">
                  <a:pos x="18" y="556"/>
                </a:cxn>
                <a:cxn ang="0">
                  <a:pos x="9" y="480"/>
                </a:cxn>
                <a:cxn ang="0">
                  <a:pos x="2" y="387"/>
                </a:cxn>
                <a:cxn ang="0">
                  <a:pos x="0" y="286"/>
                </a:cxn>
                <a:cxn ang="0">
                  <a:pos x="5" y="182"/>
                </a:cxn>
                <a:cxn ang="0">
                  <a:pos x="21" y="84"/>
                </a:cxn>
                <a:cxn ang="0">
                  <a:pos x="51" y="0"/>
                </a:cxn>
                <a:cxn ang="0">
                  <a:pos x="158" y="4"/>
                </a:cxn>
              </a:cxnLst>
              <a:rect l="txL" t="txT" r="txR" b="txB"/>
              <a:pathLst>
                <a:path w="158" h="625">
                  <a:moveTo>
                    <a:pt x="158" y="4"/>
                  </a:moveTo>
                  <a:lnTo>
                    <a:pt x="153" y="9"/>
                  </a:lnTo>
                  <a:lnTo>
                    <a:pt x="144" y="25"/>
                  </a:lnTo>
                  <a:lnTo>
                    <a:pt x="130" y="57"/>
                  </a:lnTo>
                  <a:lnTo>
                    <a:pt x="116" y="110"/>
                  </a:lnTo>
                  <a:lnTo>
                    <a:pt x="105" y="189"/>
                  </a:lnTo>
                  <a:lnTo>
                    <a:pt x="100" y="298"/>
                  </a:lnTo>
                  <a:lnTo>
                    <a:pt x="103" y="441"/>
                  </a:lnTo>
                  <a:lnTo>
                    <a:pt x="118" y="625"/>
                  </a:lnTo>
                  <a:lnTo>
                    <a:pt x="29" y="625"/>
                  </a:lnTo>
                  <a:lnTo>
                    <a:pt x="25" y="607"/>
                  </a:lnTo>
                  <a:lnTo>
                    <a:pt x="18" y="556"/>
                  </a:lnTo>
                  <a:lnTo>
                    <a:pt x="9" y="480"/>
                  </a:lnTo>
                  <a:lnTo>
                    <a:pt x="2" y="387"/>
                  </a:lnTo>
                  <a:lnTo>
                    <a:pt x="0" y="286"/>
                  </a:lnTo>
                  <a:lnTo>
                    <a:pt x="5" y="182"/>
                  </a:lnTo>
                  <a:lnTo>
                    <a:pt x="21" y="84"/>
                  </a:lnTo>
                  <a:lnTo>
                    <a:pt x="51" y="0"/>
                  </a:lnTo>
                  <a:lnTo>
                    <a:pt x="158" y="4"/>
                  </a:lnTo>
                  <a:close/>
                </a:path>
              </a:pathLst>
            </a:custGeom>
            <a:solidFill>
              <a:srgbClr val="808080">
                <a:alpha val="100000"/>
              </a:srgbClr>
            </a:solidFill>
            <a:ln w="9525">
              <a:noFill/>
            </a:ln>
          </p:spPr>
          <p:txBody>
            <a:bodyPr/>
            <a:p>
              <a:endParaRPr lang="zh-CN" altLang="en-US"/>
            </a:p>
          </p:txBody>
        </p:sp>
        <p:sp>
          <p:nvSpPr>
            <p:cNvPr id="99414" name="Freeform 198"/>
            <p:cNvSpPr/>
            <p:nvPr/>
          </p:nvSpPr>
          <p:spPr>
            <a:xfrm>
              <a:off x="7225" y="13651"/>
              <a:ext cx="131" cy="517"/>
            </a:xfrm>
            <a:custGeom>
              <a:avLst/>
              <a:gdLst>
                <a:gd name="txL" fmla="*/ 0 w 131"/>
                <a:gd name="txT" fmla="*/ 0 h 517"/>
                <a:gd name="txR" fmla="*/ 131 w 131"/>
                <a:gd name="txB" fmla="*/ 517 h 517"/>
              </a:gdLst>
              <a:ahLst/>
              <a:cxnLst>
                <a:cxn ang="0">
                  <a:pos x="131" y="4"/>
                </a:cxn>
                <a:cxn ang="0">
                  <a:pos x="128" y="7"/>
                </a:cxn>
                <a:cxn ang="0">
                  <a:pos x="119" y="21"/>
                </a:cxn>
                <a:cxn ang="0">
                  <a:pos x="109" y="47"/>
                </a:cxn>
                <a:cxn ang="0">
                  <a:pos x="97" y="91"/>
                </a:cxn>
                <a:cxn ang="0">
                  <a:pos x="88" y="156"/>
                </a:cxn>
                <a:cxn ang="0">
                  <a:pos x="84" y="247"/>
                </a:cxn>
                <a:cxn ang="0">
                  <a:pos x="86" y="366"/>
                </a:cxn>
                <a:cxn ang="0">
                  <a:pos x="99" y="517"/>
                </a:cxn>
                <a:cxn ang="0">
                  <a:pos x="25" y="517"/>
                </a:cxn>
                <a:cxn ang="0">
                  <a:pos x="23" y="502"/>
                </a:cxn>
                <a:cxn ang="0">
                  <a:pos x="16" y="460"/>
                </a:cxn>
                <a:cxn ang="0">
                  <a:pos x="9" y="397"/>
                </a:cxn>
                <a:cxn ang="0">
                  <a:pos x="2" y="320"/>
                </a:cxn>
                <a:cxn ang="0">
                  <a:pos x="0" y="236"/>
                </a:cxn>
                <a:cxn ang="0">
                  <a:pos x="4" y="151"/>
                </a:cxn>
                <a:cxn ang="0">
                  <a:pos x="18" y="70"/>
                </a:cxn>
                <a:cxn ang="0">
                  <a:pos x="43" y="0"/>
                </a:cxn>
                <a:cxn ang="0">
                  <a:pos x="131" y="4"/>
                </a:cxn>
              </a:cxnLst>
              <a:rect l="txL" t="txT" r="txR" b="txB"/>
              <a:pathLst>
                <a:path w="131" h="517">
                  <a:moveTo>
                    <a:pt x="131" y="4"/>
                  </a:moveTo>
                  <a:lnTo>
                    <a:pt x="128" y="7"/>
                  </a:lnTo>
                  <a:lnTo>
                    <a:pt x="119" y="21"/>
                  </a:lnTo>
                  <a:lnTo>
                    <a:pt x="109" y="47"/>
                  </a:lnTo>
                  <a:lnTo>
                    <a:pt x="97" y="91"/>
                  </a:lnTo>
                  <a:lnTo>
                    <a:pt x="88" y="156"/>
                  </a:lnTo>
                  <a:lnTo>
                    <a:pt x="84" y="247"/>
                  </a:lnTo>
                  <a:lnTo>
                    <a:pt x="86" y="366"/>
                  </a:lnTo>
                  <a:lnTo>
                    <a:pt x="99" y="517"/>
                  </a:lnTo>
                  <a:lnTo>
                    <a:pt x="25" y="517"/>
                  </a:lnTo>
                  <a:lnTo>
                    <a:pt x="23" y="502"/>
                  </a:lnTo>
                  <a:lnTo>
                    <a:pt x="16" y="460"/>
                  </a:lnTo>
                  <a:lnTo>
                    <a:pt x="9" y="397"/>
                  </a:lnTo>
                  <a:lnTo>
                    <a:pt x="2" y="320"/>
                  </a:lnTo>
                  <a:lnTo>
                    <a:pt x="0" y="236"/>
                  </a:lnTo>
                  <a:lnTo>
                    <a:pt x="4" y="151"/>
                  </a:lnTo>
                  <a:lnTo>
                    <a:pt x="18" y="70"/>
                  </a:lnTo>
                  <a:lnTo>
                    <a:pt x="43" y="0"/>
                  </a:lnTo>
                  <a:lnTo>
                    <a:pt x="131" y="4"/>
                  </a:lnTo>
                  <a:close/>
                </a:path>
              </a:pathLst>
            </a:custGeom>
            <a:solidFill>
              <a:srgbClr val="808080">
                <a:alpha val="100000"/>
              </a:srgbClr>
            </a:solidFill>
            <a:ln w="9525">
              <a:noFill/>
            </a:ln>
          </p:spPr>
          <p:txBody>
            <a:bodyPr/>
            <a:p>
              <a:endParaRPr lang="zh-CN" altLang="en-US"/>
            </a:p>
          </p:txBody>
        </p:sp>
        <p:sp>
          <p:nvSpPr>
            <p:cNvPr id="99415" name="Freeform 199"/>
            <p:cNvSpPr/>
            <p:nvPr/>
          </p:nvSpPr>
          <p:spPr>
            <a:xfrm>
              <a:off x="7233" y="13701"/>
              <a:ext cx="104" cy="411"/>
            </a:xfrm>
            <a:custGeom>
              <a:avLst/>
              <a:gdLst>
                <a:gd name="txL" fmla="*/ 0 w 104"/>
                <a:gd name="txT" fmla="*/ 0 h 411"/>
                <a:gd name="txR" fmla="*/ 104 w 104"/>
                <a:gd name="txB" fmla="*/ 411 h 411"/>
              </a:gdLst>
              <a:ahLst/>
              <a:cxnLst>
                <a:cxn ang="0">
                  <a:pos x="104" y="4"/>
                </a:cxn>
                <a:cxn ang="0">
                  <a:pos x="101" y="7"/>
                </a:cxn>
                <a:cxn ang="0">
                  <a:pos x="94" y="17"/>
                </a:cxn>
                <a:cxn ang="0">
                  <a:pos x="86" y="38"/>
                </a:cxn>
                <a:cxn ang="0">
                  <a:pos x="76" y="73"/>
                </a:cxn>
                <a:cxn ang="0">
                  <a:pos x="69" y="125"/>
                </a:cxn>
                <a:cxn ang="0">
                  <a:pos x="65" y="196"/>
                </a:cxn>
                <a:cxn ang="0">
                  <a:pos x="67" y="291"/>
                </a:cxn>
                <a:cxn ang="0">
                  <a:pos x="77" y="411"/>
                </a:cxn>
                <a:cxn ang="0">
                  <a:pos x="19" y="411"/>
                </a:cxn>
                <a:cxn ang="0">
                  <a:pos x="17" y="399"/>
                </a:cxn>
                <a:cxn ang="0">
                  <a:pos x="11" y="365"/>
                </a:cxn>
                <a:cxn ang="0">
                  <a:pos x="6" y="316"/>
                </a:cxn>
                <a:cxn ang="0">
                  <a:pos x="2" y="255"/>
                </a:cxn>
                <a:cxn ang="0">
                  <a:pos x="0" y="188"/>
                </a:cxn>
                <a:cxn ang="0">
                  <a:pos x="4" y="120"/>
                </a:cxn>
                <a:cxn ang="0">
                  <a:pos x="15" y="55"/>
                </a:cxn>
                <a:cxn ang="0">
                  <a:pos x="34" y="0"/>
                </a:cxn>
                <a:cxn ang="0">
                  <a:pos x="104" y="4"/>
                </a:cxn>
              </a:cxnLst>
              <a:rect l="txL" t="txT" r="txR" b="txB"/>
              <a:pathLst>
                <a:path w="104" h="411">
                  <a:moveTo>
                    <a:pt x="104" y="4"/>
                  </a:moveTo>
                  <a:lnTo>
                    <a:pt x="101" y="7"/>
                  </a:lnTo>
                  <a:lnTo>
                    <a:pt x="94" y="17"/>
                  </a:lnTo>
                  <a:lnTo>
                    <a:pt x="86" y="38"/>
                  </a:lnTo>
                  <a:lnTo>
                    <a:pt x="76" y="73"/>
                  </a:lnTo>
                  <a:lnTo>
                    <a:pt x="69" y="125"/>
                  </a:lnTo>
                  <a:lnTo>
                    <a:pt x="65" y="196"/>
                  </a:lnTo>
                  <a:lnTo>
                    <a:pt x="67" y="291"/>
                  </a:lnTo>
                  <a:lnTo>
                    <a:pt x="77" y="411"/>
                  </a:lnTo>
                  <a:lnTo>
                    <a:pt x="19" y="411"/>
                  </a:lnTo>
                  <a:lnTo>
                    <a:pt x="17" y="399"/>
                  </a:lnTo>
                  <a:lnTo>
                    <a:pt x="11" y="365"/>
                  </a:lnTo>
                  <a:lnTo>
                    <a:pt x="6" y="316"/>
                  </a:lnTo>
                  <a:lnTo>
                    <a:pt x="2" y="255"/>
                  </a:lnTo>
                  <a:lnTo>
                    <a:pt x="0" y="188"/>
                  </a:lnTo>
                  <a:lnTo>
                    <a:pt x="4" y="120"/>
                  </a:lnTo>
                  <a:lnTo>
                    <a:pt x="15" y="55"/>
                  </a:lnTo>
                  <a:lnTo>
                    <a:pt x="34" y="0"/>
                  </a:lnTo>
                  <a:lnTo>
                    <a:pt x="104" y="4"/>
                  </a:lnTo>
                  <a:close/>
                </a:path>
              </a:pathLst>
            </a:custGeom>
            <a:solidFill>
              <a:srgbClr val="808080">
                <a:alpha val="100000"/>
              </a:srgbClr>
            </a:solidFill>
            <a:ln w="9525">
              <a:noFill/>
            </a:ln>
          </p:spPr>
          <p:txBody>
            <a:bodyPr/>
            <a:p>
              <a:endParaRPr lang="zh-CN" altLang="en-US"/>
            </a:p>
          </p:txBody>
        </p:sp>
        <p:sp>
          <p:nvSpPr>
            <p:cNvPr id="99416" name="Freeform 200"/>
            <p:cNvSpPr/>
            <p:nvPr/>
          </p:nvSpPr>
          <p:spPr>
            <a:xfrm>
              <a:off x="7240" y="13752"/>
              <a:ext cx="76" cy="302"/>
            </a:xfrm>
            <a:custGeom>
              <a:avLst/>
              <a:gdLst>
                <a:gd name="txL" fmla="*/ 0 w 76"/>
                <a:gd name="txT" fmla="*/ 0 h 302"/>
                <a:gd name="txR" fmla="*/ 76 w 76"/>
                <a:gd name="txB" fmla="*/ 302 h 302"/>
              </a:gdLst>
              <a:ahLst/>
              <a:cxnLst>
                <a:cxn ang="0">
                  <a:pos x="76" y="2"/>
                </a:cxn>
                <a:cxn ang="0">
                  <a:pos x="74" y="4"/>
                </a:cxn>
                <a:cxn ang="0">
                  <a:pos x="70" y="12"/>
                </a:cxn>
                <a:cxn ang="0">
                  <a:pos x="62" y="28"/>
                </a:cxn>
                <a:cxn ang="0">
                  <a:pos x="56" y="53"/>
                </a:cxn>
                <a:cxn ang="0">
                  <a:pos x="51" y="92"/>
                </a:cxn>
                <a:cxn ang="0">
                  <a:pos x="49" y="145"/>
                </a:cxn>
                <a:cxn ang="0">
                  <a:pos x="50" y="214"/>
                </a:cxn>
                <a:cxn ang="0">
                  <a:pos x="57" y="302"/>
                </a:cxn>
                <a:cxn ang="0">
                  <a:pos x="14" y="302"/>
                </a:cxn>
                <a:cxn ang="0">
                  <a:pos x="13" y="294"/>
                </a:cxn>
                <a:cxn ang="0">
                  <a:pos x="9" y="269"/>
                </a:cxn>
                <a:cxn ang="0">
                  <a:pos x="4" y="232"/>
                </a:cxn>
                <a:cxn ang="0">
                  <a:pos x="1" y="188"/>
                </a:cxn>
                <a:cxn ang="0">
                  <a:pos x="0" y="138"/>
                </a:cxn>
                <a:cxn ang="0">
                  <a:pos x="2" y="89"/>
                </a:cxn>
                <a:cxn ang="0">
                  <a:pos x="10" y="41"/>
                </a:cxn>
                <a:cxn ang="0">
                  <a:pos x="25" y="0"/>
                </a:cxn>
                <a:cxn ang="0">
                  <a:pos x="76" y="2"/>
                </a:cxn>
              </a:cxnLst>
              <a:rect l="txL" t="txT" r="txR" b="txB"/>
              <a:pathLst>
                <a:path w="76" h="302">
                  <a:moveTo>
                    <a:pt x="76" y="2"/>
                  </a:moveTo>
                  <a:lnTo>
                    <a:pt x="74" y="4"/>
                  </a:lnTo>
                  <a:lnTo>
                    <a:pt x="70" y="12"/>
                  </a:lnTo>
                  <a:lnTo>
                    <a:pt x="62" y="28"/>
                  </a:lnTo>
                  <a:lnTo>
                    <a:pt x="56" y="53"/>
                  </a:lnTo>
                  <a:lnTo>
                    <a:pt x="51" y="92"/>
                  </a:lnTo>
                  <a:lnTo>
                    <a:pt x="49" y="145"/>
                  </a:lnTo>
                  <a:lnTo>
                    <a:pt x="50" y="214"/>
                  </a:lnTo>
                  <a:lnTo>
                    <a:pt x="57" y="302"/>
                  </a:lnTo>
                  <a:lnTo>
                    <a:pt x="14" y="302"/>
                  </a:lnTo>
                  <a:lnTo>
                    <a:pt x="13" y="294"/>
                  </a:lnTo>
                  <a:lnTo>
                    <a:pt x="9" y="269"/>
                  </a:lnTo>
                  <a:lnTo>
                    <a:pt x="4" y="232"/>
                  </a:lnTo>
                  <a:lnTo>
                    <a:pt x="1" y="188"/>
                  </a:lnTo>
                  <a:lnTo>
                    <a:pt x="0" y="138"/>
                  </a:lnTo>
                  <a:lnTo>
                    <a:pt x="2" y="89"/>
                  </a:lnTo>
                  <a:lnTo>
                    <a:pt x="10" y="41"/>
                  </a:lnTo>
                  <a:lnTo>
                    <a:pt x="25" y="0"/>
                  </a:lnTo>
                  <a:lnTo>
                    <a:pt x="76" y="2"/>
                  </a:lnTo>
                  <a:close/>
                </a:path>
              </a:pathLst>
            </a:custGeom>
            <a:solidFill>
              <a:srgbClr val="808080">
                <a:alpha val="100000"/>
              </a:srgbClr>
            </a:solidFill>
            <a:ln w="9525">
              <a:noFill/>
            </a:ln>
          </p:spPr>
          <p:txBody>
            <a:bodyPr/>
            <a:p>
              <a:endParaRPr lang="zh-CN" altLang="en-US"/>
            </a:p>
          </p:txBody>
        </p:sp>
        <p:sp>
          <p:nvSpPr>
            <p:cNvPr id="99417" name="Rectangle 201"/>
            <p:cNvSpPr/>
            <p:nvPr/>
          </p:nvSpPr>
          <p:spPr>
            <a:xfrm>
              <a:off x="6241" y="13678"/>
              <a:ext cx="23" cy="958"/>
            </a:xfrm>
            <a:prstGeom prst="rect">
              <a:avLst/>
            </a:prstGeom>
            <a:solidFill>
              <a:srgbClr val="000000"/>
            </a:solidFill>
            <a:ln w="9525">
              <a:noFill/>
            </a:ln>
          </p:spPr>
          <p:txBody>
            <a:bodyPr/>
            <a:p>
              <a:endParaRPr lang="zh-CN" altLang="en-US" dirty="0">
                <a:latin typeface="Comic Sans MS" panose="030F0702030302020204" pitchFamily="66" charset="0"/>
              </a:endParaRPr>
            </a:p>
          </p:txBody>
        </p:sp>
        <p:sp>
          <p:nvSpPr>
            <p:cNvPr id="99418" name="Freeform 202"/>
            <p:cNvSpPr/>
            <p:nvPr/>
          </p:nvSpPr>
          <p:spPr>
            <a:xfrm>
              <a:off x="6579" y="13664"/>
              <a:ext cx="375" cy="440"/>
            </a:xfrm>
            <a:custGeom>
              <a:avLst/>
              <a:gdLst>
                <a:gd name="txL" fmla="*/ 0 w 375"/>
                <a:gd name="txT" fmla="*/ 0 h 440"/>
                <a:gd name="txR" fmla="*/ 375 w 375"/>
                <a:gd name="txB" fmla="*/ 440 h 440"/>
              </a:gdLst>
              <a:ahLst/>
              <a:cxnLst>
                <a:cxn ang="0">
                  <a:pos x="35" y="41"/>
                </a:cxn>
                <a:cxn ang="0">
                  <a:pos x="32" y="49"/>
                </a:cxn>
                <a:cxn ang="0">
                  <a:pos x="25" y="74"/>
                </a:cxn>
                <a:cxn ang="0">
                  <a:pos x="17" y="112"/>
                </a:cxn>
                <a:cxn ang="0">
                  <a:pos x="8" y="163"/>
                </a:cxn>
                <a:cxn ang="0">
                  <a:pos x="2" y="223"/>
                </a:cxn>
                <a:cxn ang="0">
                  <a:pos x="0" y="290"/>
                </a:cxn>
                <a:cxn ang="0">
                  <a:pos x="7" y="363"/>
                </a:cxn>
                <a:cxn ang="0">
                  <a:pos x="23" y="440"/>
                </a:cxn>
                <a:cxn ang="0">
                  <a:pos x="23" y="437"/>
                </a:cxn>
                <a:cxn ang="0">
                  <a:pos x="23" y="427"/>
                </a:cxn>
                <a:cxn ang="0">
                  <a:pos x="23" y="411"/>
                </a:cxn>
                <a:cxn ang="0">
                  <a:pos x="23" y="391"/>
                </a:cxn>
                <a:cxn ang="0">
                  <a:pos x="25" y="367"/>
                </a:cxn>
                <a:cxn ang="0">
                  <a:pos x="28" y="341"/>
                </a:cxn>
                <a:cxn ang="0">
                  <a:pos x="33" y="312"/>
                </a:cxn>
                <a:cxn ang="0">
                  <a:pos x="39" y="281"/>
                </a:cxn>
                <a:cxn ang="0">
                  <a:pos x="49" y="251"/>
                </a:cxn>
                <a:cxn ang="0">
                  <a:pos x="61" y="222"/>
                </a:cxn>
                <a:cxn ang="0">
                  <a:pos x="75" y="194"/>
                </a:cxn>
                <a:cxn ang="0">
                  <a:pos x="93" y="168"/>
                </a:cxn>
                <a:cxn ang="0">
                  <a:pos x="116" y="145"/>
                </a:cxn>
                <a:cxn ang="0">
                  <a:pos x="141" y="127"/>
                </a:cxn>
                <a:cxn ang="0">
                  <a:pos x="173" y="114"/>
                </a:cxn>
                <a:cxn ang="0">
                  <a:pos x="208" y="106"/>
                </a:cxn>
                <a:cxn ang="0">
                  <a:pos x="210" y="104"/>
                </a:cxn>
                <a:cxn ang="0">
                  <a:pos x="217" y="100"/>
                </a:cxn>
                <a:cxn ang="0">
                  <a:pos x="227" y="92"/>
                </a:cxn>
                <a:cxn ang="0">
                  <a:pos x="245" y="82"/>
                </a:cxn>
                <a:cxn ang="0">
                  <a:pos x="267" y="69"/>
                </a:cxn>
                <a:cxn ang="0">
                  <a:pos x="296" y="54"/>
                </a:cxn>
                <a:cxn ang="0">
                  <a:pos x="332" y="36"/>
                </a:cxn>
                <a:cxn ang="0">
                  <a:pos x="375" y="17"/>
                </a:cxn>
                <a:cxn ang="0">
                  <a:pos x="373" y="16"/>
                </a:cxn>
                <a:cxn ang="0">
                  <a:pos x="366" y="15"/>
                </a:cxn>
                <a:cxn ang="0">
                  <a:pos x="357" y="13"/>
                </a:cxn>
                <a:cxn ang="0">
                  <a:pos x="343" y="10"/>
                </a:cxn>
                <a:cxn ang="0">
                  <a:pos x="326" y="7"/>
                </a:cxn>
                <a:cxn ang="0">
                  <a:pos x="307" y="5"/>
                </a:cxn>
                <a:cxn ang="0">
                  <a:pos x="285" y="3"/>
                </a:cxn>
                <a:cxn ang="0">
                  <a:pos x="261" y="1"/>
                </a:cxn>
                <a:cxn ang="0">
                  <a:pos x="235" y="0"/>
                </a:cxn>
                <a:cxn ang="0">
                  <a:pos x="208" y="1"/>
                </a:cxn>
                <a:cxn ang="0">
                  <a:pos x="180" y="2"/>
                </a:cxn>
                <a:cxn ang="0">
                  <a:pos x="151" y="5"/>
                </a:cxn>
                <a:cxn ang="0">
                  <a:pos x="122" y="10"/>
                </a:cxn>
                <a:cxn ang="0">
                  <a:pos x="92" y="18"/>
                </a:cxn>
                <a:cxn ang="0">
                  <a:pos x="63" y="28"/>
                </a:cxn>
                <a:cxn ang="0">
                  <a:pos x="35" y="41"/>
                </a:cxn>
              </a:cxnLst>
              <a:rect l="txL" t="txT" r="txR" b="txB"/>
              <a:pathLst>
                <a:path w="375" h="440">
                  <a:moveTo>
                    <a:pt x="35" y="41"/>
                  </a:moveTo>
                  <a:lnTo>
                    <a:pt x="32" y="49"/>
                  </a:lnTo>
                  <a:lnTo>
                    <a:pt x="25" y="74"/>
                  </a:lnTo>
                  <a:lnTo>
                    <a:pt x="17" y="112"/>
                  </a:lnTo>
                  <a:lnTo>
                    <a:pt x="8" y="163"/>
                  </a:lnTo>
                  <a:lnTo>
                    <a:pt x="2" y="223"/>
                  </a:lnTo>
                  <a:lnTo>
                    <a:pt x="0" y="290"/>
                  </a:lnTo>
                  <a:lnTo>
                    <a:pt x="7" y="363"/>
                  </a:lnTo>
                  <a:lnTo>
                    <a:pt x="23" y="440"/>
                  </a:lnTo>
                  <a:lnTo>
                    <a:pt x="23" y="437"/>
                  </a:lnTo>
                  <a:lnTo>
                    <a:pt x="23" y="427"/>
                  </a:lnTo>
                  <a:lnTo>
                    <a:pt x="23" y="411"/>
                  </a:lnTo>
                  <a:lnTo>
                    <a:pt x="23" y="391"/>
                  </a:lnTo>
                  <a:lnTo>
                    <a:pt x="25" y="367"/>
                  </a:lnTo>
                  <a:lnTo>
                    <a:pt x="28" y="341"/>
                  </a:lnTo>
                  <a:lnTo>
                    <a:pt x="33" y="312"/>
                  </a:lnTo>
                  <a:lnTo>
                    <a:pt x="39" y="281"/>
                  </a:lnTo>
                  <a:lnTo>
                    <a:pt x="49" y="251"/>
                  </a:lnTo>
                  <a:lnTo>
                    <a:pt x="61" y="222"/>
                  </a:lnTo>
                  <a:lnTo>
                    <a:pt x="75" y="194"/>
                  </a:lnTo>
                  <a:lnTo>
                    <a:pt x="93" y="168"/>
                  </a:lnTo>
                  <a:lnTo>
                    <a:pt x="116" y="145"/>
                  </a:lnTo>
                  <a:lnTo>
                    <a:pt x="141" y="127"/>
                  </a:lnTo>
                  <a:lnTo>
                    <a:pt x="173" y="114"/>
                  </a:lnTo>
                  <a:lnTo>
                    <a:pt x="208" y="106"/>
                  </a:lnTo>
                  <a:lnTo>
                    <a:pt x="210" y="104"/>
                  </a:lnTo>
                  <a:lnTo>
                    <a:pt x="217" y="100"/>
                  </a:lnTo>
                  <a:lnTo>
                    <a:pt x="227" y="92"/>
                  </a:lnTo>
                  <a:lnTo>
                    <a:pt x="245" y="82"/>
                  </a:lnTo>
                  <a:lnTo>
                    <a:pt x="267" y="69"/>
                  </a:lnTo>
                  <a:lnTo>
                    <a:pt x="296" y="54"/>
                  </a:lnTo>
                  <a:lnTo>
                    <a:pt x="332" y="36"/>
                  </a:lnTo>
                  <a:lnTo>
                    <a:pt x="375" y="17"/>
                  </a:lnTo>
                  <a:lnTo>
                    <a:pt x="373" y="16"/>
                  </a:lnTo>
                  <a:lnTo>
                    <a:pt x="366" y="15"/>
                  </a:lnTo>
                  <a:lnTo>
                    <a:pt x="357" y="13"/>
                  </a:lnTo>
                  <a:lnTo>
                    <a:pt x="343" y="10"/>
                  </a:lnTo>
                  <a:lnTo>
                    <a:pt x="326" y="7"/>
                  </a:lnTo>
                  <a:lnTo>
                    <a:pt x="307" y="5"/>
                  </a:lnTo>
                  <a:lnTo>
                    <a:pt x="285" y="3"/>
                  </a:lnTo>
                  <a:lnTo>
                    <a:pt x="261" y="1"/>
                  </a:lnTo>
                  <a:lnTo>
                    <a:pt x="235" y="0"/>
                  </a:lnTo>
                  <a:lnTo>
                    <a:pt x="208" y="1"/>
                  </a:lnTo>
                  <a:lnTo>
                    <a:pt x="180" y="2"/>
                  </a:lnTo>
                  <a:lnTo>
                    <a:pt x="151" y="5"/>
                  </a:lnTo>
                  <a:lnTo>
                    <a:pt x="122" y="10"/>
                  </a:lnTo>
                  <a:lnTo>
                    <a:pt x="92" y="18"/>
                  </a:lnTo>
                  <a:lnTo>
                    <a:pt x="63" y="28"/>
                  </a:lnTo>
                  <a:lnTo>
                    <a:pt x="35" y="41"/>
                  </a:lnTo>
                  <a:close/>
                </a:path>
              </a:pathLst>
            </a:custGeom>
            <a:solidFill>
              <a:srgbClr val="808080">
                <a:alpha val="100000"/>
              </a:srgbClr>
            </a:solidFill>
            <a:ln w="9525">
              <a:noFill/>
            </a:ln>
          </p:spPr>
          <p:txBody>
            <a:bodyPr/>
            <a:p>
              <a:endParaRPr lang="zh-CN" altLang="en-US"/>
            </a:p>
          </p:txBody>
        </p:sp>
        <p:sp>
          <p:nvSpPr>
            <p:cNvPr id="99419" name="Freeform 203"/>
            <p:cNvSpPr/>
            <p:nvPr/>
          </p:nvSpPr>
          <p:spPr>
            <a:xfrm>
              <a:off x="6061" y="13991"/>
              <a:ext cx="305" cy="83"/>
            </a:xfrm>
            <a:custGeom>
              <a:avLst/>
              <a:gdLst>
                <a:gd name="txL" fmla="*/ 0 w 305"/>
                <a:gd name="txT" fmla="*/ 0 h 83"/>
                <a:gd name="txR" fmla="*/ 305 w 305"/>
                <a:gd name="txB" fmla="*/ 83 h 83"/>
              </a:gdLst>
              <a:ahLst/>
              <a:cxnLst>
                <a:cxn ang="0">
                  <a:pos x="0" y="53"/>
                </a:cxn>
                <a:cxn ang="0">
                  <a:pos x="0" y="52"/>
                </a:cxn>
                <a:cxn ang="0">
                  <a:pos x="2" y="48"/>
                </a:cxn>
                <a:cxn ang="0">
                  <a:pos x="5" y="44"/>
                </a:cxn>
                <a:cxn ang="0">
                  <a:pos x="11" y="37"/>
                </a:cxn>
                <a:cxn ang="0">
                  <a:pos x="18" y="31"/>
                </a:cxn>
                <a:cxn ang="0">
                  <a:pos x="27" y="25"/>
                </a:cxn>
                <a:cxn ang="0">
                  <a:pos x="39" y="18"/>
                </a:cxn>
                <a:cxn ang="0">
                  <a:pos x="54" y="12"/>
                </a:cxn>
                <a:cxn ang="0">
                  <a:pos x="72" y="6"/>
                </a:cxn>
                <a:cxn ang="0">
                  <a:pos x="92" y="2"/>
                </a:cxn>
                <a:cxn ang="0">
                  <a:pos x="118" y="0"/>
                </a:cxn>
                <a:cxn ang="0">
                  <a:pos x="146" y="0"/>
                </a:cxn>
                <a:cxn ang="0">
                  <a:pos x="180" y="2"/>
                </a:cxn>
                <a:cxn ang="0">
                  <a:pos x="216" y="7"/>
                </a:cxn>
                <a:cxn ang="0">
                  <a:pos x="258" y="16"/>
                </a:cxn>
                <a:cxn ang="0">
                  <a:pos x="305" y="29"/>
                </a:cxn>
                <a:cxn ang="0">
                  <a:pos x="299" y="47"/>
                </a:cxn>
                <a:cxn ang="0">
                  <a:pos x="297" y="46"/>
                </a:cxn>
                <a:cxn ang="0">
                  <a:pos x="289" y="44"/>
                </a:cxn>
                <a:cxn ang="0">
                  <a:pos x="277" y="41"/>
                </a:cxn>
                <a:cxn ang="0">
                  <a:pos x="262" y="36"/>
                </a:cxn>
                <a:cxn ang="0">
                  <a:pos x="244" y="32"/>
                </a:cxn>
                <a:cxn ang="0">
                  <a:pos x="224" y="28"/>
                </a:cxn>
                <a:cxn ang="0">
                  <a:pos x="201" y="25"/>
                </a:cxn>
                <a:cxn ang="0">
                  <a:pos x="176" y="22"/>
                </a:cxn>
                <a:cxn ang="0">
                  <a:pos x="152" y="21"/>
                </a:cxn>
                <a:cxn ang="0">
                  <a:pos x="126" y="21"/>
                </a:cxn>
                <a:cxn ang="0">
                  <a:pos x="101" y="23"/>
                </a:cxn>
                <a:cxn ang="0">
                  <a:pos x="77" y="29"/>
                </a:cxn>
                <a:cxn ang="0">
                  <a:pos x="55" y="37"/>
                </a:cxn>
                <a:cxn ang="0">
                  <a:pos x="33" y="48"/>
                </a:cxn>
                <a:cxn ang="0">
                  <a:pos x="15" y="63"/>
                </a:cxn>
                <a:cxn ang="0">
                  <a:pos x="0" y="83"/>
                </a:cxn>
                <a:cxn ang="0">
                  <a:pos x="0" y="53"/>
                </a:cxn>
              </a:cxnLst>
              <a:rect l="txL" t="txT" r="txR" b="txB"/>
              <a:pathLst>
                <a:path w="305" h="83">
                  <a:moveTo>
                    <a:pt x="0" y="53"/>
                  </a:moveTo>
                  <a:lnTo>
                    <a:pt x="0" y="52"/>
                  </a:lnTo>
                  <a:lnTo>
                    <a:pt x="2" y="48"/>
                  </a:lnTo>
                  <a:lnTo>
                    <a:pt x="5" y="44"/>
                  </a:lnTo>
                  <a:lnTo>
                    <a:pt x="11" y="37"/>
                  </a:lnTo>
                  <a:lnTo>
                    <a:pt x="18" y="31"/>
                  </a:lnTo>
                  <a:lnTo>
                    <a:pt x="27" y="25"/>
                  </a:lnTo>
                  <a:lnTo>
                    <a:pt x="39" y="18"/>
                  </a:lnTo>
                  <a:lnTo>
                    <a:pt x="54" y="12"/>
                  </a:lnTo>
                  <a:lnTo>
                    <a:pt x="72" y="6"/>
                  </a:lnTo>
                  <a:lnTo>
                    <a:pt x="92" y="2"/>
                  </a:lnTo>
                  <a:lnTo>
                    <a:pt x="118" y="0"/>
                  </a:lnTo>
                  <a:lnTo>
                    <a:pt x="146" y="0"/>
                  </a:lnTo>
                  <a:lnTo>
                    <a:pt x="180" y="2"/>
                  </a:lnTo>
                  <a:lnTo>
                    <a:pt x="216" y="7"/>
                  </a:lnTo>
                  <a:lnTo>
                    <a:pt x="258" y="16"/>
                  </a:lnTo>
                  <a:lnTo>
                    <a:pt x="305" y="29"/>
                  </a:lnTo>
                  <a:lnTo>
                    <a:pt x="299" y="47"/>
                  </a:lnTo>
                  <a:lnTo>
                    <a:pt x="297" y="46"/>
                  </a:lnTo>
                  <a:lnTo>
                    <a:pt x="289" y="44"/>
                  </a:lnTo>
                  <a:lnTo>
                    <a:pt x="277" y="41"/>
                  </a:lnTo>
                  <a:lnTo>
                    <a:pt x="262" y="36"/>
                  </a:lnTo>
                  <a:lnTo>
                    <a:pt x="244" y="32"/>
                  </a:lnTo>
                  <a:lnTo>
                    <a:pt x="224" y="28"/>
                  </a:lnTo>
                  <a:lnTo>
                    <a:pt x="201" y="25"/>
                  </a:lnTo>
                  <a:lnTo>
                    <a:pt x="176" y="22"/>
                  </a:lnTo>
                  <a:lnTo>
                    <a:pt x="152" y="21"/>
                  </a:lnTo>
                  <a:lnTo>
                    <a:pt x="126" y="21"/>
                  </a:lnTo>
                  <a:lnTo>
                    <a:pt x="101" y="23"/>
                  </a:lnTo>
                  <a:lnTo>
                    <a:pt x="77" y="29"/>
                  </a:lnTo>
                  <a:lnTo>
                    <a:pt x="55" y="37"/>
                  </a:lnTo>
                  <a:lnTo>
                    <a:pt x="33" y="48"/>
                  </a:lnTo>
                  <a:lnTo>
                    <a:pt x="15" y="63"/>
                  </a:lnTo>
                  <a:lnTo>
                    <a:pt x="0" y="83"/>
                  </a:lnTo>
                  <a:lnTo>
                    <a:pt x="0" y="53"/>
                  </a:lnTo>
                  <a:close/>
                </a:path>
              </a:pathLst>
            </a:custGeom>
            <a:solidFill>
              <a:srgbClr val="808080">
                <a:alpha val="100000"/>
              </a:srgbClr>
            </a:solidFill>
            <a:ln w="9525">
              <a:noFill/>
            </a:ln>
          </p:spPr>
          <p:txBody>
            <a:bodyPr/>
            <a:p>
              <a:endParaRPr lang="zh-CN" altLang="en-US"/>
            </a:p>
          </p:txBody>
        </p:sp>
        <p:sp>
          <p:nvSpPr>
            <p:cNvPr id="99420" name="Freeform 204"/>
            <p:cNvSpPr/>
            <p:nvPr/>
          </p:nvSpPr>
          <p:spPr>
            <a:xfrm>
              <a:off x="6061" y="13793"/>
              <a:ext cx="305" cy="83"/>
            </a:xfrm>
            <a:custGeom>
              <a:avLst/>
              <a:gdLst>
                <a:gd name="txL" fmla="*/ 0 w 305"/>
                <a:gd name="txT" fmla="*/ 0 h 83"/>
                <a:gd name="txR" fmla="*/ 305 w 305"/>
                <a:gd name="txB" fmla="*/ 83 h 83"/>
              </a:gdLst>
              <a:ahLst/>
              <a:cxnLst>
                <a:cxn ang="0">
                  <a:pos x="0" y="53"/>
                </a:cxn>
                <a:cxn ang="0">
                  <a:pos x="0" y="52"/>
                </a:cxn>
                <a:cxn ang="0">
                  <a:pos x="2" y="49"/>
                </a:cxn>
                <a:cxn ang="0">
                  <a:pos x="5" y="44"/>
                </a:cxn>
                <a:cxn ang="0">
                  <a:pos x="11" y="38"/>
                </a:cxn>
                <a:cxn ang="0">
                  <a:pos x="18" y="31"/>
                </a:cxn>
                <a:cxn ang="0">
                  <a:pos x="27" y="25"/>
                </a:cxn>
                <a:cxn ang="0">
                  <a:pos x="39" y="17"/>
                </a:cxn>
                <a:cxn ang="0">
                  <a:pos x="54" y="12"/>
                </a:cxn>
                <a:cxn ang="0">
                  <a:pos x="72" y="7"/>
                </a:cxn>
                <a:cxn ang="0">
                  <a:pos x="92" y="2"/>
                </a:cxn>
                <a:cxn ang="0">
                  <a:pos x="118" y="0"/>
                </a:cxn>
                <a:cxn ang="0">
                  <a:pos x="146" y="0"/>
                </a:cxn>
                <a:cxn ang="0">
                  <a:pos x="180" y="2"/>
                </a:cxn>
                <a:cxn ang="0">
                  <a:pos x="216" y="8"/>
                </a:cxn>
                <a:cxn ang="0">
                  <a:pos x="258" y="16"/>
                </a:cxn>
                <a:cxn ang="0">
                  <a:pos x="305" y="29"/>
                </a:cxn>
                <a:cxn ang="0">
                  <a:pos x="299" y="47"/>
                </a:cxn>
                <a:cxn ang="0">
                  <a:pos x="297" y="45"/>
                </a:cxn>
                <a:cxn ang="0">
                  <a:pos x="289" y="43"/>
                </a:cxn>
                <a:cxn ang="0">
                  <a:pos x="277" y="40"/>
                </a:cxn>
                <a:cxn ang="0">
                  <a:pos x="262" y="36"/>
                </a:cxn>
                <a:cxn ang="0">
                  <a:pos x="244" y="33"/>
                </a:cxn>
                <a:cxn ang="0">
                  <a:pos x="224" y="28"/>
                </a:cxn>
                <a:cxn ang="0">
                  <a:pos x="201" y="25"/>
                </a:cxn>
                <a:cxn ang="0">
                  <a:pos x="176" y="22"/>
                </a:cxn>
                <a:cxn ang="0">
                  <a:pos x="152" y="21"/>
                </a:cxn>
                <a:cxn ang="0">
                  <a:pos x="126" y="22"/>
                </a:cxn>
                <a:cxn ang="0">
                  <a:pos x="101" y="24"/>
                </a:cxn>
                <a:cxn ang="0">
                  <a:pos x="77" y="29"/>
                </a:cxn>
                <a:cxn ang="0">
                  <a:pos x="55" y="38"/>
                </a:cxn>
                <a:cxn ang="0">
                  <a:pos x="33" y="49"/>
                </a:cxn>
                <a:cxn ang="0">
                  <a:pos x="15" y="64"/>
                </a:cxn>
                <a:cxn ang="0">
                  <a:pos x="0" y="83"/>
                </a:cxn>
                <a:cxn ang="0">
                  <a:pos x="0" y="53"/>
                </a:cxn>
              </a:cxnLst>
              <a:rect l="txL" t="txT" r="txR" b="txB"/>
              <a:pathLst>
                <a:path w="305" h="83">
                  <a:moveTo>
                    <a:pt x="0" y="53"/>
                  </a:moveTo>
                  <a:lnTo>
                    <a:pt x="0" y="52"/>
                  </a:lnTo>
                  <a:lnTo>
                    <a:pt x="2" y="49"/>
                  </a:lnTo>
                  <a:lnTo>
                    <a:pt x="5" y="44"/>
                  </a:lnTo>
                  <a:lnTo>
                    <a:pt x="11" y="38"/>
                  </a:lnTo>
                  <a:lnTo>
                    <a:pt x="18" y="31"/>
                  </a:lnTo>
                  <a:lnTo>
                    <a:pt x="27" y="25"/>
                  </a:lnTo>
                  <a:lnTo>
                    <a:pt x="39" y="17"/>
                  </a:lnTo>
                  <a:lnTo>
                    <a:pt x="54" y="12"/>
                  </a:lnTo>
                  <a:lnTo>
                    <a:pt x="72" y="7"/>
                  </a:lnTo>
                  <a:lnTo>
                    <a:pt x="92" y="2"/>
                  </a:lnTo>
                  <a:lnTo>
                    <a:pt x="118" y="0"/>
                  </a:lnTo>
                  <a:lnTo>
                    <a:pt x="146" y="0"/>
                  </a:lnTo>
                  <a:lnTo>
                    <a:pt x="180" y="2"/>
                  </a:lnTo>
                  <a:lnTo>
                    <a:pt x="216" y="8"/>
                  </a:lnTo>
                  <a:lnTo>
                    <a:pt x="258" y="16"/>
                  </a:lnTo>
                  <a:lnTo>
                    <a:pt x="305" y="29"/>
                  </a:lnTo>
                  <a:lnTo>
                    <a:pt x="299" y="47"/>
                  </a:lnTo>
                  <a:lnTo>
                    <a:pt x="297" y="45"/>
                  </a:lnTo>
                  <a:lnTo>
                    <a:pt x="289" y="43"/>
                  </a:lnTo>
                  <a:lnTo>
                    <a:pt x="277" y="40"/>
                  </a:lnTo>
                  <a:lnTo>
                    <a:pt x="262" y="36"/>
                  </a:lnTo>
                  <a:lnTo>
                    <a:pt x="244" y="33"/>
                  </a:lnTo>
                  <a:lnTo>
                    <a:pt x="224" y="28"/>
                  </a:lnTo>
                  <a:lnTo>
                    <a:pt x="201" y="25"/>
                  </a:lnTo>
                  <a:lnTo>
                    <a:pt x="176" y="22"/>
                  </a:lnTo>
                  <a:lnTo>
                    <a:pt x="152" y="21"/>
                  </a:lnTo>
                  <a:lnTo>
                    <a:pt x="126" y="22"/>
                  </a:lnTo>
                  <a:lnTo>
                    <a:pt x="101" y="24"/>
                  </a:lnTo>
                  <a:lnTo>
                    <a:pt x="77" y="29"/>
                  </a:lnTo>
                  <a:lnTo>
                    <a:pt x="55" y="38"/>
                  </a:lnTo>
                  <a:lnTo>
                    <a:pt x="33" y="49"/>
                  </a:lnTo>
                  <a:lnTo>
                    <a:pt x="15" y="64"/>
                  </a:lnTo>
                  <a:lnTo>
                    <a:pt x="0" y="83"/>
                  </a:lnTo>
                  <a:lnTo>
                    <a:pt x="0" y="53"/>
                  </a:lnTo>
                  <a:close/>
                </a:path>
              </a:pathLst>
            </a:custGeom>
            <a:solidFill>
              <a:srgbClr val="808080">
                <a:alpha val="100000"/>
              </a:srgbClr>
            </a:solidFill>
            <a:ln w="9525">
              <a:noFill/>
            </a:ln>
          </p:spPr>
          <p:txBody>
            <a:bodyPr/>
            <a:p>
              <a:endParaRPr lang="zh-CN" altLang="en-US"/>
            </a:p>
          </p:txBody>
        </p:sp>
        <p:sp>
          <p:nvSpPr>
            <p:cNvPr id="99421" name="Freeform 205"/>
            <p:cNvSpPr/>
            <p:nvPr/>
          </p:nvSpPr>
          <p:spPr>
            <a:xfrm>
              <a:off x="6348" y="13696"/>
              <a:ext cx="496" cy="917"/>
            </a:xfrm>
            <a:custGeom>
              <a:avLst/>
              <a:gdLst>
                <a:gd name="txL" fmla="*/ 0 w 496"/>
                <a:gd name="txT" fmla="*/ 0 h 917"/>
                <a:gd name="txR" fmla="*/ 496 w 496"/>
                <a:gd name="txB" fmla="*/ 917 h 917"/>
              </a:gdLst>
              <a:ahLst/>
              <a:cxnLst>
                <a:cxn ang="0">
                  <a:pos x="0" y="0"/>
                </a:cxn>
                <a:cxn ang="0">
                  <a:pos x="0" y="886"/>
                </a:cxn>
                <a:cxn ang="0">
                  <a:pos x="150" y="917"/>
                </a:cxn>
                <a:cxn ang="0">
                  <a:pos x="143" y="797"/>
                </a:cxn>
                <a:cxn ang="0">
                  <a:pos x="496" y="851"/>
                </a:cxn>
                <a:cxn ang="0">
                  <a:pos x="490" y="803"/>
                </a:cxn>
                <a:cxn ang="0">
                  <a:pos x="245" y="773"/>
                </a:cxn>
                <a:cxn ang="0">
                  <a:pos x="239" y="670"/>
                </a:cxn>
                <a:cxn ang="0">
                  <a:pos x="72" y="670"/>
                </a:cxn>
                <a:cxn ang="0">
                  <a:pos x="68" y="657"/>
                </a:cxn>
                <a:cxn ang="0">
                  <a:pos x="56" y="620"/>
                </a:cxn>
                <a:cxn ang="0">
                  <a:pos x="41" y="559"/>
                </a:cxn>
                <a:cxn ang="0">
                  <a:pos x="26" y="480"/>
                </a:cxn>
                <a:cxn ang="0">
                  <a:pos x="15" y="385"/>
                </a:cxn>
                <a:cxn ang="0">
                  <a:pos x="11" y="276"/>
                </a:cxn>
                <a:cxn ang="0">
                  <a:pos x="20" y="158"/>
                </a:cxn>
                <a:cxn ang="0">
                  <a:pos x="42" y="30"/>
                </a:cxn>
                <a:cxn ang="0">
                  <a:pos x="0" y="0"/>
                </a:cxn>
              </a:cxnLst>
              <a:rect l="txL" t="txT" r="txR" b="txB"/>
              <a:pathLst>
                <a:path w="496" h="917">
                  <a:moveTo>
                    <a:pt x="0" y="0"/>
                  </a:moveTo>
                  <a:lnTo>
                    <a:pt x="0" y="886"/>
                  </a:lnTo>
                  <a:lnTo>
                    <a:pt x="150" y="917"/>
                  </a:lnTo>
                  <a:lnTo>
                    <a:pt x="143" y="797"/>
                  </a:lnTo>
                  <a:lnTo>
                    <a:pt x="496" y="851"/>
                  </a:lnTo>
                  <a:lnTo>
                    <a:pt x="490" y="803"/>
                  </a:lnTo>
                  <a:lnTo>
                    <a:pt x="245" y="773"/>
                  </a:lnTo>
                  <a:lnTo>
                    <a:pt x="239" y="670"/>
                  </a:lnTo>
                  <a:lnTo>
                    <a:pt x="72" y="670"/>
                  </a:lnTo>
                  <a:lnTo>
                    <a:pt x="68" y="657"/>
                  </a:lnTo>
                  <a:lnTo>
                    <a:pt x="56" y="620"/>
                  </a:lnTo>
                  <a:lnTo>
                    <a:pt x="41" y="559"/>
                  </a:lnTo>
                  <a:lnTo>
                    <a:pt x="26" y="480"/>
                  </a:lnTo>
                  <a:lnTo>
                    <a:pt x="15" y="385"/>
                  </a:lnTo>
                  <a:lnTo>
                    <a:pt x="11" y="276"/>
                  </a:lnTo>
                  <a:lnTo>
                    <a:pt x="20" y="158"/>
                  </a:lnTo>
                  <a:lnTo>
                    <a:pt x="42" y="30"/>
                  </a:lnTo>
                  <a:lnTo>
                    <a:pt x="0" y="0"/>
                  </a:lnTo>
                  <a:close/>
                </a:path>
              </a:pathLst>
            </a:custGeom>
            <a:solidFill>
              <a:srgbClr val="808080">
                <a:alpha val="100000"/>
              </a:srgbClr>
            </a:solidFill>
            <a:ln w="9525">
              <a:noFill/>
            </a:ln>
          </p:spPr>
          <p:txBody>
            <a:bodyPr/>
            <a:p>
              <a:endParaRPr lang="zh-CN" altLang="en-US"/>
            </a:p>
          </p:txBody>
        </p:sp>
        <p:sp>
          <p:nvSpPr>
            <p:cNvPr id="99422" name="Freeform 206"/>
            <p:cNvSpPr/>
            <p:nvPr/>
          </p:nvSpPr>
          <p:spPr>
            <a:xfrm>
              <a:off x="6593" y="13487"/>
              <a:ext cx="638" cy="125"/>
            </a:xfrm>
            <a:custGeom>
              <a:avLst/>
              <a:gdLst>
                <a:gd name="txL" fmla="*/ 0 w 638"/>
                <a:gd name="txT" fmla="*/ 0 h 125"/>
                <a:gd name="txR" fmla="*/ 638 w 638"/>
                <a:gd name="txB" fmla="*/ 125 h 125"/>
              </a:gdLst>
              <a:ahLst/>
              <a:cxnLst>
                <a:cxn ang="0">
                  <a:pos x="0" y="125"/>
                </a:cxn>
                <a:cxn ang="0">
                  <a:pos x="4" y="124"/>
                </a:cxn>
                <a:cxn ang="0">
                  <a:pos x="14" y="119"/>
                </a:cxn>
                <a:cxn ang="0">
                  <a:pos x="31" y="114"/>
                </a:cxn>
                <a:cxn ang="0">
                  <a:pos x="53" y="106"/>
                </a:cxn>
                <a:cxn ang="0">
                  <a:pos x="81" y="98"/>
                </a:cxn>
                <a:cxn ang="0">
                  <a:pos x="113" y="89"/>
                </a:cxn>
                <a:cxn ang="0">
                  <a:pos x="151" y="81"/>
                </a:cxn>
                <a:cxn ang="0">
                  <a:pos x="192" y="73"/>
                </a:cxn>
                <a:cxn ang="0">
                  <a:pos x="237" y="65"/>
                </a:cxn>
                <a:cxn ang="0">
                  <a:pos x="286" y="60"/>
                </a:cxn>
                <a:cxn ang="0">
                  <a:pos x="337" y="56"/>
                </a:cxn>
                <a:cxn ang="0">
                  <a:pos x="390" y="55"/>
                </a:cxn>
                <a:cxn ang="0">
                  <a:pos x="446" y="56"/>
                </a:cxn>
                <a:cxn ang="0">
                  <a:pos x="503" y="61"/>
                </a:cxn>
                <a:cxn ang="0">
                  <a:pos x="561" y="70"/>
                </a:cxn>
                <a:cxn ang="0">
                  <a:pos x="620" y="83"/>
                </a:cxn>
                <a:cxn ang="0">
                  <a:pos x="638" y="0"/>
                </a:cxn>
                <a:cxn ang="0">
                  <a:pos x="634" y="0"/>
                </a:cxn>
                <a:cxn ang="0">
                  <a:pos x="620" y="0"/>
                </a:cxn>
                <a:cxn ang="0">
                  <a:pos x="599" y="0"/>
                </a:cxn>
                <a:cxn ang="0">
                  <a:pos x="571" y="1"/>
                </a:cxn>
                <a:cxn ang="0">
                  <a:pos x="536" y="2"/>
                </a:cxn>
                <a:cxn ang="0">
                  <a:pos x="496" y="3"/>
                </a:cxn>
                <a:cxn ang="0">
                  <a:pos x="452" y="6"/>
                </a:cxn>
                <a:cxn ang="0">
                  <a:pos x="405" y="8"/>
                </a:cxn>
                <a:cxn ang="0">
                  <a:pos x="354" y="13"/>
                </a:cxn>
                <a:cxn ang="0">
                  <a:pos x="302" y="17"/>
                </a:cxn>
                <a:cxn ang="0">
                  <a:pos x="249" y="22"/>
                </a:cxn>
                <a:cxn ang="0">
                  <a:pos x="196" y="30"/>
                </a:cxn>
                <a:cxn ang="0">
                  <a:pos x="144" y="37"/>
                </a:cxn>
                <a:cxn ang="0">
                  <a:pos x="93" y="47"/>
                </a:cxn>
                <a:cxn ang="0">
                  <a:pos x="45" y="58"/>
                </a:cxn>
                <a:cxn ang="0">
                  <a:pos x="0" y="71"/>
                </a:cxn>
                <a:cxn ang="0">
                  <a:pos x="0" y="125"/>
                </a:cxn>
              </a:cxnLst>
              <a:rect l="txL" t="txT" r="txR" b="txB"/>
              <a:pathLst>
                <a:path w="638" h="125">
                  <a:moveTo>
                    <a:pt x="0" y="125"/>
                  </a:moveTo>
                  <a:lnTo>
                    <a:pt x="4" y="124"/>
                  </a:lnTo>
                  <a:lnTo>
                    <a:pt x="14" y="119"/>
                  </a:lnTo>
                  <a:lnTo>
                    <a:pt x="31" y="114"/>
                  </a:lnTo>
                  <a:lnTo>
                    <a:pt x="53" y="106"/>
                  </a:lnTo>
                  <a:lnTo>
                    <a:pt x="81" y="98"/>
                  </a:lnTo>
                  <a:lnTo>
                    <a:pt x="113" y="89"/>
                  </a:lnTo>
                  <a:lnTo>
                    <a:pt x="151" y="81"/>
                  </a:lnTo>
                  <a:lnTo>
                    <a:pt x="192" y="73"/>
                  </a:lnTo>
                  <a:lnTo>
                    <a:pt x="237" y="65"/>
                  </a:lnTo>
                  <a:lnTo>
                    <a:pt x="286" y="60"/>
                  </a:lnTo>
                  <a:lnTo>
                    <a:pt x="337" y="56"/>
                  </a:lnTo>
                  <a:lnTo>
                    <a:pt x="390" y="55"/>
                  </a:lnTo>
                  <a:lnTo>
                    <a:pt x="446" y="56"/>
                  </a:lnTo>
                  <a:lnTo>
                    <a:pt x="503" y="61"/>
                  </a:lnTo>
                  <a:lnTo>
                    <a:pt x="561" y="70"/>
                  </a:lnTo>
                  <a:lnTo>
                    <a:pt x="620" y="83"/>
                  </a:lnTo>
                  <a:lnTo>
                    <a:pt x="638" y="0"/>
                  </a:lnTo>
                  <a:lnTo>
                    <a:pt x="634" y="0"/>
                  </a:lnTo>
                  <a:lnTo>
                    <a:pt x="620" y="0"/>
                  </a:lnTo>
                  <a:lnTo>
                    <a:pt x="599" y="0"/>
                  </a:lnTo>
                  <a:lnTo>
                    <a:pt x="571" y="1"/>
                  </a:lnTo>
                  <a:lnTo>
                    <a:pt x="536" y="2"/>
                  </a:lnTo>
                  <a:lnTo>
                    <a:pt x="496" y="3"/>
                  </a:lnTo>
                  <a:lnTo>
                    <a:pt x="452" y="6"/>
                  </a:lnTo>
                  <a:lnTo>
                    <a:pt x="405" y="8"/>
                  </a:lnTo>
                  <a:lnTo>
                    <a:pt x="354" y="13"/>
                  </a:lnTo>
                  <a:lnTo>
                    <a:pt x="302" y="17"/>
                  </a:lnTo>
                  <a:lnTo>
                    <a:pt x="249" y="22"/>
                  </a:lnTo>
                  <a:lnTo>
                    <a:pt x="196" y="30"/>
                  </a:lnTo>
                  <a:lnTo>
                    <a:pt x="144" y="37"/>
                  </a:lnTo>
                  <a:lnTo>
                    <a:pt x="93" y="47"/>
                  </a:lnTo>
                  <a:lnTo>
                    <a:pt x="45" y="58"/>
                  </a:lnTo>
                  <a:lnTo>
                    <a:pt x="0" y="71"/>
                  </a:lnTo>
                  <a:lnTo>
                    <a:pt x="0" y="125"/>
                  </a:lnTo>
                  <a:close/>
                </a:path>
              </a:pathLst>
            </a:custGeom>
            <a:solidFill>
              <a:srgbClr val="808080">
                <a:alpha val="100000"/>
              </a:srgbClr>
            </a:solidFill>
            <a:ln w="9525">
              <a:noFill/>
            </a:ln>
          </p:spPr>
          <p:txBody>
            <a:bodyPr/>
            <a:p>
              <a:endParaRPr lang="zh-CN" altLang="en-US"/>
            </a:p>
          </p:txBody>
        </p:sp>
        <p:sp>
          <p:nvSpPr>
            <p:cNvPr id="99423" name="Freeform 207"/>
            <p:cNvSpPr/>
            <p:nvPr/>
          </p:nvSpPr>
          <p:spPr>
            <a:xfrm>
              <a:off x="6217" y="14634"/>
              <a:ext cx="1075" cy="356"/>
            </a:xfrm>
            <a:custGeom>
              <a:avLst/>
              <a:gdLst>
                <a:gd name="txL" fmla="*/ 0 w 1075"/>
                <a:gd name="txT" fmla="*/ 0 h 356"/>
                <a:gd name="txR" fmla="*/ 1075 w 1075"/>
                <a:gd name="txB" fmla="*/ 356 h 356"/>
              </a:gdLst>
              <a:ahLst/>
              <a:cxnLst>
                <a:cxn ang="0">
                  <a:pos x="454" y="344"/>
                </a:cxn>
                <a:cxn ang="0">
                  <a:pos x="456" y="343"/>
                </a:cxn>
                <a:cxn ang="0">
                  <a:pos x="463" y="341"/>
                </a:cxn>
                <a:cxn ang="0">
                  <a:pos x="472" y="337"/>
                </a:cxn>
                <a:cxn ang="0">
                  <a:pos x="485" y="332"/>
                </a:cxn>
                <a:cxn ang="0">
                  <a:pos x="501" y="325"/>
                </a:cxn>
                <a:cxn ang="0">
                  <a:pos x="518" y="317"/>
                </a:cxn>
                <a:cxn ang="0">
                  <a:pos x="538" y="308"/>
                </a:cxn>
                <a:cxn ang="0">
                  <a:pos x="558" y="298"/>
                </a:cxn>
                <a:cxn ang="0">
                  <a:pos x="580" y="287"/>
                </a:cxn>
                <a:cxn ang="0">
                  <a:pos x="600" y="274"/>
                </a:cxn>
                <a:cxn ang="0">
                  <a:pos x="621" y="262"/>
                </a:cxn>
                <a:cxn ang="0">
                  <a:pos x="640" y="248"/>
                </a:cxn>
                <a:cxn ang="0">
                  <a:pos x="658" y="234"/>
                </a:cxn>
                <a:cxn ang="0">
                  <a:pos x="674" y="219"/>
                </a:cxn>
                <a:cxn ang="0">
                  <a:pos x="688" y="204"/>
                </a:cxn>
                <a:cxn ang="0">
                  <a:pos x="699" y="189"/>
                </a:cxn>
                <a:cxn ang="0">
                  <a:pos x="0" y="18"/>
                </a:cxn>
                <a:cxn ang="0">
                  <a:pos x="54" y="0"/>
                </a:cxn>
                <a:cxn ang="0">
                  <a:pos x="1075" y="251"/>
                </a:cxn>
                <a:cxn ang="0">
                  <a:pos x="1033" y="274"/>
                </a:cxn>
                <a:cxn ang="0">
                  <a:pos x="738" y="199"/>
                </a:cxn>
                <a:cxn ang="0">
                  <a:pos x="737" y="200"/>
                </a:cxn>
                <a:cxn ang="0">
                  <a:pos x="735" y="203"/>
                </a:cxn>
                <a:cxn ang="0">
                  <a:pos x="730" y="207"/>
                </a:cxn>
                <a:cxn ang="0">
                  <a:pos x="724" y="214"/>
                </a:cxn>
                <a:cxn ang="0">
                  <a:pos x="716" y="222"/>
                </a:cxn>
                <a:cxn ang="0">
                  <a:pos x="706" y="231"/>
                </a:cxn>
                <a:cxn ang="0">
                  <a:pos x="694" y="242"/>
                </a:cxn>
                <a:cxn ang="0">
                  <a:pos x="679" y="253"/>
                </a:cxn>
                <a:cxn ang="0">
                  <a:pos x="662" y="265"/>
                </a:cxn>
                <a:cxn ang="0">
                  <a:pos x="643" y="278"/>
                </a:cxn>
                <a:cxn ang="0">
                  <a:pos x="621" y="291"/>
                </a:cxn>
                <a:cxn ang="0">
                  <a:pos x="597" y="303"/>
                </a:cxn>
                <a:cxn ang="0">
                  <a:pos x="570" y="317"/>
                </a:cxn>
                <a:cxn ang="0">
                  <a:pos x="540" y="330"/>
                </a:cxn>
                <a:cxn ang="0">
                  <a:pos x="508" y="343"/>
                </a:cxn>
                <a:cxn ang="0">
                  <a:pos x="472" y="356"/>
                </a:cxn>
                <a:cxn ang="0">
                  <a:pos x="454" y="344"/>
                </a:cxn>
              </a:cxnLst>
              <a:rect l="txL" t="txT" r="txR" b="txB"/>
              <a:pathLst>
                <a:path w="1075" h="356">
                  <a:moveTo>
                    <a:pt x="454" y="344"/>
                  </a:moveTo>
                  <a:lnTo>
                    <a:pt x="456" y="343"/>
                  </a:lnTo>
                  <a:lnTo>
                    <a:pt x="463" y="341"/>
                  </a:lnTo>
                  <a:lnTo>
                    <a:pt x="472" y="337"/>
                  </a:lnTo>
                  <a:lnTo>
                    <a:pt x="485" y="332"/>
                  </a:lnTo>
                  <a:lnTo>
                    <a:pt x="501" y="325"/>
                  </a:lnTo>
                  <a:lnTo>
                    <a:pt x="518" y="317"/>
                  </a:lnTo>
                  <a:lnTo>
                    <a:pt x="538" y="308"/>
                  </a:lnTo>
                  <a:lnTo>
                    <a:pt x="558" y="298"/>
                  </a:lnTo>
                  <a:lnTo>
                    <a:pt x="580" y="287"/>
                  </a:lnTo>
                  <a:lnTo>
                    <a:pt x="600" y="274"/>
                  </a:lnTo>
                  <a:lnTo>
                    <a:pt x="621" y="262"/>
                  </a:lnTo>
                  <a:lnTo>
                    <a:pt x="640" y="248"/>
                  </a:lnTo>
                  <a:lnTo>
                    <a:pt x="658" y="234"/>
                  </a:lnTo>
                  <a:lnTo>
                    <a:pt x="674" y="219"/>
                  </a:lnTo>
                  <a:lnTo>
                    <a:pt x="688" y="204"/>
                  </a:lnTo>
                  <a:lnTo>
                    <a:pt x="699" y="189"/>
                  </a:lnTo>
                  <a:lnTo>
                    <a:pt x="0" y="18"/>
                  </a:lnTo>
                  <a:lnTo>
                    <a:pt x="54" y="0"/>
                  </a:lnTo>
                  <a:lnTo>
                    <a:pt x="1075" y="251"/>
                  </a:lnTo>
                  <a:lnTo>
                    <a:pt x="1033" y="274"/>
                  </a:lnTo>
                  <a:lnTo>
                    <a:pt x="738" y="199"/>
                  </a:lnTo>
                  <a:lnTo>
                    <a:pt x="737" y="200"/>
                  </a:lnTo>
                  <a:lnTo>
                    <a:pt x="735" y="203"/>
                  </a:lnTo>
                  <a:lnTo>
                    <a:pt x="730" y="207"/>
                  </a:lnTo>
                  <a:lnTo>
                    <a:pt x="724" y="214"/>
                  </a:lnTo>
                  <a:lnTo>
                    <a:pt x="716" y="222"/>
                  </a:lnTo>
                  <a:lnTo>
                    <a:pt x="706" y="231"/>
                  </a:lnTo>
                  <a:lnTo>
                    <a:pt x="694" y="242"/>
                  </a:lnTo>
                  <a:lnTo>
                    <a:pt x="679" y="253"/>
                  </a:lnTo>
                  <a:lnTo>
                    <a:pt x="662" y="265"/>
                  </a:lnTo>
                  <a:lnTo>
                    <a:pt x="643" y="278"/>
                  </a:lnTo>
                  <a:lnTo>
                    <a:pt x="621" y="291"/>
                  </a:lnTo>
                  <a:lnTo>
                    <a:pt x="597" y="303"/>
                  </a:lnTo>
                  <a:lnTo>
                    <a:pt x="570" y="317"/>
                  </a:lnTo>
                  <a:lnTo>
                    <a:pt x="540" y="330"/>
                  </a:lnTo>
                  <a:lnTo>
                    <a:pt x="508" y="343"/>
                  </a:lnTo>
                  <a:lnTo>
                    <a:pt x="472" y="356"/>
                  </a:lnTo>
                  <a:lnTo>
                    <a:pt x="454" y="344"/>
                  </a:lnTo>
                  <a:close/>
                </a:path>
              </a:pathLst>
            </a:custGeom>
            <a:solidFill>
              <a:srgbClr val="000000">
                <a:alpha val="100000"/>
              </a:srgbClr>
            </a:solidFill>
            <a:ln w="9525">
              <a:noFill/>
            </a:ln>
          </p:spPr>
          <p:txBody>
            <a:bodyPr/>
            <a:p>
              <a:endParaRPr lang="zh-CN" altLang="en-US"/>
            </a:p>
          </p:txBody>
        </p:sp>
        <p:sp>
          <p:nvSpPr>
            <p:cNvPr id="99424" name="Freeform 208"/>
            <p:cNvSpPr/>
            <p:nvPr/>
          </p:nvSpPr>
          <p:spPr>
            <a:xfrm>
              <a:off x="5997" y="14727"/>
              <a:ext cx="1095" cy="319"/>
            </a:xfrm>
            <a:custGeom>
              <a:avLst/>
              <a:gdLst>
                <a:gd name="txL" fmla="*/ 0 w 1095"/>
                <a:gd name="txT" fmla="*/ 0 h 319"/>
                <a:gd name="txR" fmla="*/ 1095 w 1095"/>
                <a:gd name="txB" fmla="*/ 319 h 319"/>
              </a:gdLst>
              <a:ahLst/>
              <a:cxnLst>
                <a:cxn ang="0">
                  <a:pos x="0" y="0"/>
                </a:cxn>
                <a:cxn ang="0">
                  <a:pos x="1071" y="319"/>
                </a:cxn>
                <a:cxn ang="0">
                  <a:pos x="1095" y="319"/>
                </a:cxn>
                <a:cxn ang="0">
                  <a:pos x="33" y="0"/>
                </a:cxn>
                <a:cxn ang="0">
                  <a:pos x="0" y="0"/>
                </a:cxn>
              </a:cxnLst>
              <a:rect l="txL" t="txT" r="txR" b="txB"/>
              <a:pathLst>
                <a:path w="1095" h="319">
                  <a:moveTo>
                    <a:pt x="0" y="0"/>
                  </a:moveTo>
                  <a:lnTo>
                    <a:pt x="1071" y="319"/>
                  </a:lnTo>
                  <a:lnTo>
                    <a:pt x="1095" y="319"/>
                  </a:lnTo>
                  <a:lnTo>
                    <a:pt x="33" y="0"/>
                  </a:lnTo>
                  <a:lnTo>
                    <a:pt x="0" y="0"/>
                  </a:lnTo>
                  <a:close/>
                </a:path>
              </a:pathLst>
            </a:custGeom>
            <a:solidFill>
              <a:srgbClr val="000000">
                <a:alpha val="100000"/>
              </a:srgbClr>
            </a:solidFill>
            <a:ln w="9525">
              <a:noFill/>
            </a:ln>
          </p:spPr>
          <p:txBody>
            <a:bodyPr/>
            <a:p>
              <a:endParaRPr lang="zh-CN" altLang="en-US"/>
            </a:p>
          </p:txBody>
        </p:sp>
        <p:sp>
          <p:nvSpPr>
            <p:cNvPr id="99425" name="Freeform 209"/>
            <p:cNvSpPr/>
            <p:nvPr/>
          </p:nvSpPr>
          <p:spPr>
            <a:xfrm>
              <a:off x="6181" y="14684"/>
              <a:ext cx="1082" cy="285"/>
            </a:xfrm>
            <a:custGeom>
              <a:avLst/>
              <a:gdLst>
                <a:gd name="txL" fmla="*/ 0 w 1082"/>
                <a:gd name="txT" fmla="*/ 0 h 285"/>
                <a:gd name="txR" fmla="*/ 1082 w 1082"/>
                <a:gd name="txB" fmla="*/ 285 h 285"/>
              </a:gdLst>
              <a:ahLst/>
              <a:cxnLst>
                <a:cxn ang="0">
                  <a:pos x="0" y="1"/>
                </a:cxn>
                <a:cxn ang="0">
                  <a:pos x="1058" y="285"/>
                </a:cxn>
                <a:cxn ang="0">
                  <a:pos x="1082" y="284"/>
                </a:cxn>
                <a:cxn ang="0">
                  <a:pos x="33" y="0"/>
                </a:cxn>
                <a:cxn ang="0">
                  <a:pos x="0" y="1"/>
                </a:cxn>
              </a:cxnLst>
              <a:rect l="txL" t="txT" r="txR" b="txB"/>
              <a:pathLst>
                <a:path w="1082" h="285">
                  <a:moveTo>
                    <a:pt x="0" y="1"/>
                  </a:moveTo>
                  <a:lnTo>
                    <a:pt x="1058" y="285"/>
                  </a:lnTo>
                  <a:lnTo>
                    <a:pt x="1082" y="284"/>
                  </a:lnTo>
                  <a:lnTo>
                    <a:pt x="33" y="0"/>
                  </a:lnTo>
                  <a:lnTo>
                    <a:pt x="0" y="1"/>
                  </a:lnTo>
                  <a:close/>
                </a:path>
              </a:pathLst>
            </a:custGeom>
            <a:solidFill>
              <a:srgbClr val="000000">
                <a:alpha val="100000"/>
              </a:srgbClr>
            </a:solidFill>
            <a:ln w="9525">
              <a:noFill/>
            </a:ln>
          </p:spPr>
          <p:txBody>
            <a:bodyPr/>
            <a:p>
              <a:endParaRPr lang="zh-CN" altLang="en-US"/>
            </a:p>
          </p:txBody>
        </p:sp>
        <p:sp>
          <p:nvSpPr>
            <p:cNvPr id="99426" name="Freeform 210"/>
            <p:cNvSpPr/>
            <p:nvPr/>
          </p:nvSpPr>
          <p:spPr>
            <a:xfrm>
              <a:off x="6093" y="14699"/>
              <a:ext cx="1087" cy="315"/>
            </a:xfrm>
            <a:custGeom>
              <a:avLst/>
              <a:gdLst>
                <a:gd name="txL" fmla="*/ 0 w 1087"/>
                <a:gd name="txT" fmla="*/ 0 h 315"/>
                <a:gd name="txR" fmla="*/ 1087 w 1087"/>
                <a:gd name="txB" fmla="*/ 315 h 315"/>
              </a:gdLst>
              <a:ahLst/>
              <a:cxnLst>
                <a:cxn ang="0">
                  <a:pos x="0" y="0"/>
                </a:cxn>
                <a:cxn ang="0">
                  <a:pos x="1066" y="315"/>
                </a:cxn>
                <a:cxn ang="0">
                  <a:pos x="1087" y="308"/>
                </a:cxn>
                <a:cxn ang="0">
                  <a:pos x="31" y="0"/>
                </a:cxn>
                <a:cxn ang="0">
                  <a:pos x="0" y="0"/>
                </a:cxn>
              </a:cxnLst>
              <a:rect l="txL" t="txT" r="txR" b="txB"/>
              <a:pathLst>
                <a:path w="1087" h="315">
                  <a:moveTo>
                    <a:pt x="0" y="0"/>
                  </a:moveTo>
                  <a:lnTo>
                    <a:pt x="1066" y="315"/>
                  </a:lnTo>
                  <a:lnTo>
                    <a:pt x="1087" y="308"/>
                  </a:lnTo>
                  <a:lnTo>
                    <a:pt x="31" y="0"/>
                  </a:lnTo>
                  <a:lnTo>
                    <a:pt x="0" y="0"/>
                  </a:lnTo>
                  <a:close/>
                </a:path>
              </a:pathLst>
            </a:custGeom>
            <a:solidFill>
              <a:srgbClr val="000000">
                <a:alpha val="100000"/>
              </a:srgbClr>
            </a:solidFill>
            <a:ln w="9525">
              <a:noFill/>
            </a:ln>
          </p:spPr>
          <p:txBody>
            <a:bodyPr/>
            <a:p>
              <a:endParaRPr lang="zh-CN" altLang="en-US"/>
            </a:p>
          </p:txBody>
        </p:sp>
      </p:grpSp>
      <p:grpSp>
        <p:nvGrpSpPr>
          <p:cNvPr id="99361" name="Group 211"/>
          <p:cNvGrpSpPr/>
          <p:nvPr/>
        </p:nvGrpSpPr>
        <p:grpSpPr>
          <a:xfrm>
            <a:off x="6175375" y="4678363"/>
            <a:ext cx="798513" cy="1168400"/>
            <a:chOff x="12762" y="10336"/>
            <a:chExt cx="1027" cy="1700"/>
          </a:xfrm>
        </p:grpSpPr>
        <p:sp>
          <p:nvSpPr>
            <p:cNvPr id="99382" name="Rectangle 212"/>
            <p:cNvSpPr/>
            <p:nvPr/>
          </p:nvSpPr>
          <p:spPr>
            <a:xfrm>
              <a:off x="12824" y="10394"/>
              <a:ext cx="965" cy="1642"/>
            </a:xfrm>
            <a:prstGeom prst="rect">
              <a:avLst/>
            </a:prstGeom>
            <a:solidFill>
              <a:srgbClr val="969696"/>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99383" name="Rectangle 213"/>
            <p:cNvSpPr/>
            <p:nvPr/>
          </p:nvSpPr>
          <p:spPr>
            <a:xfrm>
              <a:off x="12766" y="10336"/>
              <a:ext cx="965" cy="1642"/>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99384" name="Line 214"/>
            <p:cNvSpPr/>
            <p:nvPr/>
          </p:nvSpPr>
          <p:spPr>
            <a:xfrm>
              <a:off x="12766" y="10682"/>
              <a:ext cx="965" cy="2"/>
            </a:xfrm>
            <a:prstGeom prst="line">
              <a:avLst/>
            </a:prstGeom>
            <a:ln w="9525" cap="flat" cmpd="sng">
              <a:solidFill>
                <a:srgbClr val="000000"/>
              </a:solidFill>
              <a:prstDash val="solid"/>
              <a:headEnd type="none" w="med" len="med"/>
              <a:tailEnd type="none" w="med" len="med"/>
            </a:ln>
          </p:spPr>
        </p:sp>
        <p:sp>
          <p:nvSpPr>
            <p:cNvPr id="99385" name="Line 215"/>
            <p:cNvSpPr/>
            <p:nvPr/>
          </p:nvSpPr>
          <p:spPr>
            <a:xfrm>
              <a:off x="12780" y="11042"/>
              <a:ext cx="980" cy="1"/>
            </a:xfrm>
            <a:prstGeom prst="line">
              <a:avLst/>
            </a:prstGeom>
            <a:ln w="9525" cap="flat" cmpd="sng">
              <a:solidFill>
                <a:srgbClr val="000000"/>
              </a:solidFill>
              <a:prstDash val="solid"/>
              <a:headEnd type="none" w="med" len="med"/>
              <a:tailEnd type="none" w="med" len="med"/>
            </a:ln>
          </p:spPr>
        </p:sp>
        <p:sp>
          <p:nvSpPr>
            <p:cNvPr id="99386" name="Line 216"/>
            <p:cNvSpPr/>
            <p:nvPr/>
          </p:nvSpPr>
          <p:spPr>
            <a:xfrm>
              <a:off x="12764" y="11374"/>
              <a:ext cx="980" cy="1"/>
            </a:xfrm>
            <a:prstGeom prst="line">
              <a:avLst/>
            </a:prstGeom>
            <a:ln w="9525" cap="flat" cmpd="sng">
              <a:solidFill>
                <a:srgbClr val="000000"/>
              </a:solidFill>
              <a:prstDash val="solid"/>
              <a:headEnd type="none" w="med" len="med"/>
              <a:tailEnd type="none" w="med" len="med"/>
            </a:ln>
          </p:spPr>
        </p:sp>
        <p:sp>
          <p:nvSpPr>
            <p:cNvPr id="99387" name="Line 217"/>
            <p:cNvSpPr/>
            <p:nvPr/>
          </p:nvSpPr>
          <p:spPr>
            <a:xfrm>
              <a:off x="12762" y="11675"/>
              <a:ext cx="967" cy="2"/>
            </a:xfrm>
            <a:prstGeom prst="line">
              <a:avLst/>
            </a:prstGeom>
            <a:ln w="9525" cap="flat" cmpd="sng">
              <a:solidFill>
                <a:srgbClr val="000000"/>
              </a:solidFill>
              <a:prstDash val="solid"/>
              <a:headEnd type="none" w="med" len="med"/>
              <a:tailEnd type="none" w="med" len="med"/>
            </a:ln>
          </p:spPr>
        </p:sp>
      </p:grpSp>
      <p:sp>
        <p:nvSpPr>
          <p:cNvPr id="99362" name="Oval 218"/>
          <p:cNvSpPr/>
          <p:nvPr/>
        </p:nvSpPr>
        <p:spPr>
          <a:xfrm>
            <a:off x="2763838" y="3305175"/>
            <a:ext cx="112712" cy="115888"/>
          </a:xfrm>
          <a:prstGeom prst="ellipse">
            <a:avLst/>
          </a:prstGeom>
          <a:solidFill>
            <a:srgbClr val="FF0000"/>
          </a:solidFill>
          <a:ln w="9525" cap="flat" cmpd="sng">
            <a:solidFill>
              <a:srgbClr val="FF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99363" name="Oval 219"/>
          <p:cNvSpPr/>
          <p:nvPr/>
        </p:nvSpPr>
        <p:spPr>
          <a:xfrm>
            <a:off x="1604963" y="4433888"/>
            <a:ext cx="114300" cy="117475"/>
          </a:xfrm>
          <a:prstGeom prst="ellipse">
            <a:avLst/>
          </a:prstGeom>
          <a:solidFill>
            <a:srgbClr val="FF0000"/>
          </a:solidFill>
          <a:ln w="9525" cap="flat" cmpd="sng">
            <a:solidFill>
              <a:srgbClr val="FF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99364" name="Line 220"/>
          <p:cNvSpPr/>
          <p:nvPr/>
        </p:nvSpPr>
        <p:spPr>
          <a:xfrm flipH="1">
            <a:off x="2903538" y="3181350"/>
            <a:ext cx="363537" cy="134938"/>
          </a:xfrm>
          <a:prstGeom prst="line">
            <a:avLst/>
          </a:prstGeom>
          <a:ln w="9525" cap="flat" cmpd="sng">
            <a:solidFill>
              <a:srgbClr val="000000"/>
            </a:solidFill>
            <a:prstDash val="solid"/>
            <a:headEnd type="none" w="med" len="med"/>
            <a:tailEnd type="triangle" w="med" len="med"/>
          </a:ln>
        </p:spPr>
      </p:sp>
      <p:sp>
        <p:nvSpPr>
          <p:cNvPr id="99365" name="Text Box 221"/>
          <p:cNvSpPr txBox="1"/>
          <p:nvPr/>
        </p:nvSpPr>
        <p:spPr>
          <a:xfrm>
            <a:off x="6424613" y="2838450"/>
            <a:ext cx="590550" cy="473075"/>
          </a:xfrm>
          <a:prstGeom prst="rect">
            <a:avLst/>
          </a:prstGeom>
          <a:noFill/>
          <a:ln w="9525">
            <a:noFill/>
          </a:ln>
        </p:spPr>
        <p:txBody>
          <a:bodyPr/>
          <a:p>
            <a:pPr algn="l" eaLnBrk="1" hangingPunct="1"/>
            <a:r>
              <a:rPr lang="en-US" altLang="zh-CN" dirty="0">
                <a:solidFill>
                  <a:srgbClr val="FF0000"/>
                </a:solidFill>
                <a:latin typeface="Symbol" panose="05050102010706020507" pitchFamily="18" charset="2"/>
              </a:rPr>
              <a:t>l</a:t>
            </a:r>
            <a:r>
              <a:rPr lang="en-US" altLang="zh-CN" baseline="-25000" dirty="0">
                <a:solidFill>
                  <a:srgbClr val="FF0000"/>
                </a:solidFill>
                <a:latin typeface="Arial" panose="020B0604020202020204" pitchFamily="34" charset="0"/>
              </a:rPr>
              <a:t>out</a:t>
            </a:r>
            <a:endParaRPr lang="en-US" altLang="zh-CN" dirty="0">
              <a:solidFill>
                <a:schemeClr val="tx2"/>
              </a:solidFill>
              <a:latin typeface="Comic Sans MS" panose="030F0702030302020204" pitchFamily="66" charset="0"/>
            </a:endParaRPr>
          </a:p>
        </p:txBody>
      </p:sp>
      <p:sp>
        <p:nvSpPr>
          <p:cNvPr id="99366" name="Line 222"/>
          <p:cNvSpPr/>
          <p:nvPr/>
        </p:nvSpPr>
        <p:spPr>
          <a:xfrm>
            <a:off x="6659563" y="3206750"/>
            <a:ext cx="244475" cy="282575"/>
          </a:xfrm>
          <a:prstGeom prst="line">
            <a:avLst/>
          </a:prstGeom>
          <a:ln w="9525" cap="flat" cmpd="sng">
            <a:solidFill>
              <a:srgbClr val="000000"/>
            </a:solidFill>
            <a:prstDash val="solid"/>
            <a:headEnd type="none" w="med" len="med"/>
            <a:tailEnd type="triangle" w="med" len="med"/>
          </a:ln>
        </p:spPr>
      </p:sp>
      <p:sp>
        <p:nvSpPr>
          <p:cNvPr id="99367" name="Line 223"/>
          <p:cNvSpPr/>
          <p:nvPr/>
        </p:nvSpPr>
        <p:spPr>
          <a:xfrm flipH="1">
            <a:off x="4764088" y="4495800"/>
            <a:ext cx="303212" cy="306388"/>
          </a:xfrm>
          <a:prstGeom prst="line">
            <a:avLst/>
          </a:prstGeom>
          <a:ln w="9525" cap="flat" cmpd="sng">
            <a:solidFill>
              <a:srgbClr val="000000"/>
            </a:solidFill>
            <a:prstDash val="solid"/>
            <a:headEnd type="none" w="med" len="med"/>
            <a:tailEnd type="triangle" w="med" len="med"/>
          </a:ln>
        </p:spPr>
      </p:sp>
      <p:grpSp>
        <p:nvGrpSpPr>
          <p:cNvPr id="99368" name="Group 224"/>
          <p:cNvGrpSpPr/>
          <p:nvPr/>
        </p:nvGrpSpPr>
        <p:grpSpPr>
          <a:xfrm>
            <a:off x="4587875" y="4900613"/>
            <a:ext cx="385763" cy="319087"/>
            <a:chOff x="11283" y="10423"/>
            <a:chExt cx="475" cy="374"/>
          </a:xfrm>
        </p:grpSpPr>
        <p:sp>
          <p:nvSpPr>
            <p:cNvPr id="99375" name="Rectangle 225"/>
            <p:cNvSpPr/>
            <p:nvPr/>
          </p:nvSpPr>
          <p:spPr>
            <a:xfrm>
              <a:off x="11283" y="10423"/>
              <a:ext cx="475" cy="374"/>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99376" name="Line 226"/>
            <p:cNvSpPr/>
            <p:nvPr/>
          </p:nvSpPr>
          <p:spPr>
            <a:xfrm>
              <a:off x="11686" y="10502"/>
              <a:ext cx="1" cy="231"/>
            </a:xfrm>
            <a:prstGeom prst="line">
              <a:avLst/>
            </a:prstGeom>
            <a:ln w="9525" cap="flat" cmpd="sng">
              <a:solidFill>
                <a:srgbClr val="000000"/>
              </a:solidFill>
              <a:prstDash val="solid"/>
              <a:headEnd type="none" w="med" len="med"/>
              <a:tailEnd type="none" w="med" len="med"/>
            </a:ln>
          </p:spPr>
        </p:sp>
        <p:sp>
          <p:nvSpPr>
            <p:cNvPr id="99377" name="Line 227"/>
            <p:cNvSpPr/>
            <p:nvPr/>
          </p:nvSpPr>
          <p:spPr>
            <a:xfrm>
              <a:off x="11621" y="10502"/>
              <a:ext cx="1" cy="231"/>
            </a:xfrm>
            <a:prstGeom prst="line">
              <a:avLst/>
            </a:prstGeom>
            <a:ln w="9525" cap="flat" cmpd="sng">
              <a:solidFill>
                <a:srgbClr val="000000"/>
              </a:solidFill>
              <a:prstDash val="solid"/>
              <a:headEnd type="none" w="med" len="med"/>
              <a:tailEnd type="none" w="med" len="med"/>
            </a:ln>
          </p:spPr>
        </p:sp>
        <p:sp>
          <p:nvSpPr>
            <p:cNvPr id="99378" name="Line 228"/>
            <p:cNvSpPr/>
            <p:nvPr/>
          </p:nvSpPr>
          <p:spPr>
            <a:xfrm>
              <a:off x="11556" y="10502"/>
              <a:ext cx="1" cy="231"/>
            </a:xfrm>
            <a:prstGeom prst="line">
              <a:avLst/>
            </a:prstGeom>
            <a:ln w="9525" cap="flat" cmpd="sng">
              <a:solidFill>
                <a:srgbClr val="000000"/>
              </a:solidFill>
              <a:prstDash val="solid"/>
              <a:headEnd type="none" w="med" len="med"/>
              <a:tailEnd type="none" w="med" len="med"/>
            </a:ln>
          </p:spPr>
        </p:sp>
        <p:sp>
          <p:nvSpPr>
            <p:cNvPr id="99379" name="Line 229"/>
            <p:cNvSpPr/>
            <p:nvPr/>
          </p:nvSpPr>
          <p:spPr>
            <a:xfrm>
              <a:off x="11491" y="10495"/>
              <a:ext cx="1" cy="231"/>
            </a:xfrm>
            <a:prstGeom prst="line">
              <a:avLst/>
            </a:prstGeom>
            <a:ln w="9525" cap="flat" cmpd="sng">
              <a:solidFill>
                <a:srgbClr val="000000"/>
              </a:solidFill>
              <a:prstDash val="solid"/>
              <a:headEnd type="none" w="med" len="med"/>
              <a:tailEnd type="none" w="med" len="med"/>
            </a:ln>
          </p:spPr>
        </p:sp>
        <p:sp>
          <p:nvSpPr>
            <p:cNvPr id="99380" name="Line 230"/>
            <p:cNvSpPr/>
            <p:nvPr/>
          </p:nvSpPr>
          <p:spPr>
            <a:xfrm>
              <a:off x="11426" y="10495"/>
              <a:ext cx="2" cy="231"/>
            </a:xfrm>
            <a:prstGeom prst="line">
              <a:avLst/>
            </a:prstGeom>
            <a:ln w="9525" cap="flat" cmpd="sng">
              <a:solidFill>
                <a:srgbClr val="000000"/>
              </a:solidFill>
              <a:prstDash val="solid"/>
              <a:headEnd type="none" w="med" len="med"/>
              <a:tailEnd type="none" w="med" len="med"/>
            </a:ln>
          </p:spPr>
        </p:sp>
        <p:sp>
          <p:nvSpPr>
            <p:cNvPr id="99381" name="Line 231"/>
            <p:cNvSpPr/>
            <p:nvPr/>
          </p:nvSpPr>
          <p:spPr>
            <a:xfrm>
              <a:off x="11360" y="10495"/>
              <a:ext cx="3" cy="231"/>
            </a:xfrm>
            <a:prstGeom prst="line">
              <a:avLst/>
            </a:prstGeom>
            <a:ln w="9525" cap="flat" cmpd="sng">
              <a:solidFill>
                <a:srgbClr val="000000"/>
              </a:solidFill>
              <a:prstDash val="solid"/>
              <a:headEnd type="none" w="med" len="med"/>
              <a:tailEnd type="none" w="med" len="med"/>
            </a:ln>
          </p:spPr>
        </p:sp>
      </p:grpSp>
      <p:sp>
        <p:nvSpPr>
          <p:cNvPr id="99369" name="Line 232"/>
          <p:cNvSpPr/>
          <p:nvPr/>
        </p:nvSpPr>
        <p:spPr>
          <a:xfrm>
            <a:off x="4845050" y="3684588"/>
            <a:ext cx="339725" cy="0"/>
          </a:xfrm>
          <a:prstGeom prst="line">
            <a:avLst/>
          </a:prstGeom>
          <a:ln w="38100" cap="flat" cmpd="sng">
            <a:solidFill>
              <a:srgbClr val="FFFFFF"/>
            </a:solidFill>
            <a:prstDash val="sysDot"/>
            <a:headEnd type="none" w="med" len="med"/>
            <a:tailEnd type="none" w="med" len="med"/>
          </a:ln>
        </p:spPr>
      </p:sp>
      <p:sp>
        <p:nvSpPr>
          <p:cNvPr id="99370" name="Freeform 233"/>
          <p:cNvSpPr/>
          <p:nvPr/>
        </p:nvSpPr>
        <p:spPr>
          <a:xfrm>
            <a:off x="1663700" y="4532313"/>
            <a:ext cx="4854575" cy="1228725"/>
          </a:xfrm>
          <a:custGeom>
            <a:avLst/>
            <a:gdLst>
              <a:gd name="txL" fmla="*/ 0 w 6225"/>
              <a:gd name="txT" fmla="*/ 0 h 1501"/>
              <a:gd name="txR" fmla="*/ 6225 w 6225"/>
              <a:gd name="txB" fmla="*/ 1501 h 1501"/>
            </a:gdLst>
            <a:ahLst/>
            <a:cxnLst>
              <a:cxn ang="0">
                <a:pos x="0"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ap="flat" cmpd="sng">
            <a:solidFill>
              <a:srgbClr val="FF0000">
                <a:alpha val="100000"/>
              </a:srgbClr>
            </a:solidFill>
            <a:prstDash val="solid"/>
            <a:round/>
            <a:headEnd type="none" w="med" len="med"/>
            <a:tailEnd type="triangle" w="med" len="med"/>
          </a:ln>
        </p:spPr>
        <p:txBody>
          <a:bodyPr/>
          <a:p>
            <a:endParaRPr lang="zh-CN" altLang="en-US"/>
          </a:p>
        </p:txBody>
      </p:sp>
      <p:sp>
        <p:nvSpPr>
          <p:cNvPr id="99371" name="Freeform 234"/>
          <p:cNvSpPr/>
          <p:nvPr/>
        </p:nvSpPr>
        <p:spPr>
          <a:xfrm>
            <a:off x="2822575" y="3365500"/>
            <a:ext cx="4210050" cy="1646238"/>
          </a:xfrm>
          <a:custGeom>
            <a:avLst/>
            <a:gdLst>
              <a:gd name="txL" fmla="*/ 0 w 5400"/>
              <a:gd name="txT" fmla="*/ 0 h 2010"/>
              <a:gd name="txR" fmla="*/ 5400 w 5400"/>
              <a:gd name="txB" fmla="*/ 2010 h 2010"/>
            </a:gdLst>
            <a:ahLst/>
            <a:cxnLst>
              <a:cxn ang="0">
                <a:pos x="0"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400" h="2010">
                <a:moveTo>
                  <a:pt x="0" y="0"/>
                </a:moveTo>
                <a:lnTo>
                  <a:pt x="0" y="1485"/>
                </a:lnTo>
                <a:lnTo>
                  <a:pt x="1005" y="1500"/>
                </a:lnTo>
                <a:lnTo>
                  <a:pt x="540" y="2010"/>
                </a:lnTo>
                <a:lnTo>
                  <a:pt x="3615" y="2010"/>
                </a:lnTo>
                <a:lnTo>
                  <a:pt x="4350" y="1275"/>
                </a:lnTo>
                <a:lnTo>
                  <a:pt x="5400" y="1290"/>
                </a:lnTo>
                <a:lnTo>
                  <a:pt x="5400" y="120"/>
                </a:lnTo>
              </a:path>
            </a:pathLst>
          </a:custGeom>
          <a:noFill/>
          <a:ln w="38100" cap="flat" cmpd="sng">
            <a:solidFill>
              <a:srgbClr val="FF0000">
                <a:alpha val="100000"/>
              </a:srgbClr>
            </a:solidFill>
            <a:prstDash val="solid"/>
            <a:round/>
            <a:headEnd type="none" w="med" len="med"/>
            <a:tailEnd type="triangle" w="med" len="med"/>
          </a:ln>
        </p:spPr>
        <p:txBody>
          <a:bodyPr/>
          <a:p>
            <a:endParaRPr lang="zh-CN" altLang="en-US"/>
          </a:p>
        </p:txBody>
      </p:sp>
      <p:sp>
        <p:nvSpPr>
          <p:cNvPr id="99372" name="Oval 235"/>
          <p:cNvSpPr/>
          <p:nvPr/>
        </p:nvSpPr>
        <p:spPr>
          <a:xfrm>
            <a:off x="2763838" y="3538538"/>
            <a:ext cx="112712" cy="115887"/>
          </a:xfrm>
          <a:prstGeom prst="ellipse">
            <a:avLst/>
          </a:prstGeom>
          <a:solidFill>
            <a:srgbClr val="FF0000"/>
          </a:solidFill>
          <a:ln w="9525" cap="flat" cmpd="sng">
            <a:solidFill>
              <a:srgbClr val="FF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99373" name="Text Box 236"/>
          <p:cNvSpPr txBox="1"/>
          <p:nvPr/>
        </p:nvSpPr>
        <p:spPr>
          <a:xfrm>
            <a:off x="3041650" y="3341688"/>
            <a:ext cx="1498600" cy="617537"/>
          </a:xfrm>
          <a:prstGeom prst="rect">
            <a:avLst/>
          </a:prstGeom>
          <a:noFill/>
          <a:ln w="9525">
            <a:noFill/>
          </a:ln>
        </p:spPr>
        <p:txBody>
          <a:bodyPr/>
          <a:p>
            <a:pPr algn="r" eaLnBrk="1" hangingPunct="1"/>
            <a:r>
              <a:rPr lang="en-US" altLang="zh-CN" sz="1400" dirty="0">
                <a:solidFill>
                  <a:srgbClr val="FF0000"/>
                </a:solidFill>
                <a:latin typeface="Symbol" panose="05050102010706020507" pitchFamily="18" charset="2"/>
              </a:rPr>
              <a:t>l</a:t>
            </a:r>
            <a:r>
              <a:rPr lang="en-US" altLang="zh-CN" sz="1400" dirty="0">
                <a:solidFill>
                  <a:srgbClr val="FF0000"/>
                </a:solidFill>
                <a:latin typeface="Arial" panose="020B0604020202020204" pitchFamily="34" charset="0"/>
              </a:rPr>
              <a:t>‘</a:t>
            </a:r>
            <a:r>
              <a:rPr lang="en-US" altLang="zh-CN" sz="1400" baseline="-25000" dirty="0">
                <a:solidFill>
                  <a:srgbClr val="FF0000"/>
                </a:solidFill>
                <a:latin typeface="Arial" panose="020B0604020202020204" pitchFamily="34" charset="0"/>
              </a:rPr>
              <a:t>in </a:t>
            </a:r>
            <a:r>
              <a:rPr lang="en-US" altLang="zh-CN" sz="1400" dirty="0">
                <a:solidFill>
                  <a:srgbClr val="FF0000"/>
                </a:solidFill>
                <a:latin typeface="Arial" panose="020B0604020202020204" pitchFamily="34" charset="0"/>
              </a:rPr>
              <a:t>: </a:t>
            </a:r>
            <a:r>
              <a:rPr lang="zh-CN" altLang="en-US" sz="1400" dirty="0">
                <a:solidFill>
                  <a:srgbClr val="FF0000"/>
                </a:solidFill>
                <a:latin typeface="Arial" panose="020B0604020202020204" pitchFamily="34" charset="0"/>
              </a:rPr>
              <a:t>原始数据</a:t>
            </a:r>
            <a:endParaRPr lang="zh-CN" altLang="en-US" sz="1400" dirty="0">
              <a:solidFill>
                <a:srgbClr val="FF0000"/>
              </a:solidFill>
              <a:latin typeface="Arial" panose="020B0604020202020204" pitchFamily="34" charset="0"/>
            </a:endParaRPr>
          </a:p>
          <a:p>
            <a:pPr algn="r" eaLnBrk="1" hangingPunct="1"/>
            <a:r>
              <a:rPr lang="zh-CN" altLang="en-US" sz="1400" dirty="0">
                <a:solidFill>
                  <a:srgbClr val="FF0000"/>
                </a:solidFill>
                <a:latin typeface="Arial" panose="020B0604020202020204" pitchFamily="34" charset="0"/>
              </a:rPr>
              <a:t>＋重传数据</a:t>
            </a:r>
            <a:endParaRPr lang="zh-CN" altLang="en-US" sz="1400" dirty="0">
              <a:solidFill>
                <a:schemeClr val="tx2"/>
              </a:solidFill>
              <a:latin typeface="Comic Sans MS" panose="030F0702030302020204" pitchFamily="66" charset="0"/>
            </a:endParaRPr>
          </a:p>
        </p:txBody>
      </p:sp>
      <p:sp>
        <p:nvSpPr>
          <p:cNvPr id="99374" name="Line 237"/>
          <p:cNvSpPr/>
          <p:nvPr/>
        </p:nvSpPr>
        <p:spPr>
          <a:xfrm flipH="1">
            <a:off x="2916238" y="3524250"/>
            <a:ext cx="373062" cy="50800"/>
          </a:xfrm>
          <a:prstGeom prst="line">
            <a:avLst/>
          </a:prstGeom>
          <a:ln w="9525" cap="flat" cmpd="sng">
            <a:solidFill>
              <a:srgbClr val="000000"/>
            </a:solidFill>
            <a:prstDash val="solid"/>
            <a:headEnd type="none" w="med" len="med"/>
            <a:tailEnd type="triangle" w="med" len="med"/>
          </a:ln>
        </p:spPr>
      </p:sp>
      <p:sp>
        <p:nvSpPr>
          <p:cNvPr id="2" name="文本框 1"/>
          <p:cNvSpPr txBox="1"/>
          <p:nvPr/>
        </p:nvSpPr>
        <p:spPr>
          <a:xfrm>
            <a:off x="4615815" y="3449955"/>
            <a:ext cx="1472565" cy="398780"/>
          </a:xfrm>
          <a:prstGeom prst="rect">
            <a:avLst/>
          </a:prstGeom>
          <a:noFill/>
        </p:spPr>
        <p:txBody>
          <a:bodyPr wrap="square" rtlCol="0" anchor="t">
            <a:spAutoFit/>
          </a:bodyPr>
          <a:p>
            <a:r>
              <a:rPr lang="zh-CN" altLang="en-US" sz="1000" b="1">
                <a:solidFill>
                  <a:schemeClr val="accent2"/>
                </a:solidFill>
              </a:rPr>
              <a:t>运输层向网络中发送报文段：供给载荷</a:t>
            </a:r>
            <a:endParaRPr lang="zh-CN" altLang="en-US" sz="1000" b="1">
              <a:solidFill>
                <a:schemeClr val="accent2"/>
              </a:solidFill>
            </a:endParaRPr>
          </a:p>
        </p:txBody>
      </p:sp>
      <p:sp>
        <p:nvSpPr>
          <p:cNvPr id="3" name="文本框 2"/>
          <p:cNvSpPr txBox="1"/>
          <p:nvPr/>
        </p:nvSpPr>
        <p:spPr>
          <a:xfrm>
            <a:off x="4587875" y="2906395"/>
            <a:ext cx="1472565" cy="398780"/>
          </a:xfrm>
          <a:prstGeom prst="rect">
            <a:avLst/>
          </a:prstGeom>
          <a:noFill/>
        </p:spPr>
        <p:txBody>
          <a:bodyPr wrap="square" rtlCol="0" anchor="t">
            <a:spAutoFit/>
          </a:bodyPr>
          <a:p>
            <a:r>
              <a:rPr lang="zh-CN" altLang="en-US" sz="1000" b="1">
                <a:solidFill>
                  <a:schemeClr val="accent2"/>
                </a:solidFill>
              </a:rPr>
              <a:t>网络应用程序的输入速率</a:t>
            </a:r>
            <a:endParaRPr lang="zh-CN" altLang="en-US" sz="1000" b="1">
              <a:solidFill>
                <a:schemeClr val="accent2"/>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13667"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00356" name="Rectangle 2"/>
          <p:cNvSpPr>
            <a:spLocks noGrp="1"/>
          </p:cNvSpPr>
          <p:nvPr>
            <p:ph type="title"/>
          </p:nvPr>
        </p:nvSpPr>
        <p:spPr>
          <a:xfrm>
            <a:off x="457200" y="76200"/>
            <a:ext cx="7772400" cy="1143000"/>
          </a:xfrm>
        </p:spPr>
        <p:txBody>
          <a:bodyPr vert="horz" wrap="square" lIns="91440" tIns="45720" rIns="91440" bIns="45720" anchor="ctr" anchorCtr="0"/>
          <a:p>
            <a:r>
              <a:rPr lang="zh-CN" altLang="en-US" dirty="0"/>
              <a:t>拥塞的原因与开销</a:t>
            </a:r>
            <a:r>
              <a:rPr lang="en-US" altLang="zh-CN" dirty="0"/>
              <a:t>: </a:t>
            </a:r>
            <a:r>
              <a:rPr lang="zh-CN" altLang="en-US" dirty="0"/>
              <a:t>情况</a:t>
            </a:r>
            <a:r>
              <a:rPr lang="en-US" altLang="zh-CN" dirty="0"/>
              <a:t>2 (</a:t>
            </a:r>
            <a:r>
              <a:rPr lang="zh-CN" altLang="en-US" dirty="0"/>
              <a:t>续</a:t>
            </a:r>
            <a:r>
              <a:rPr lang="en-US" altLang="zh-CN" dirty="0"/>
              <a:t>) </a:t>
            </a:r>
            <a:endParaRPr lang="en-US" altLang="zh-CN" dirty="0"/>
          </a:p>
        </p:txBody>
      </p:sp>
      <p:sp>
        <p:nvSpPr>
          <p:cNvPr id="100357" name="Rectangle 3"/>
          <p:cNvSpPr>
            <a:spLocks noGrp="1"/>
          </p:cNvSpPr>
          <p:nvPr>
            <p:ph sz="half" idx="1"/>
          </p:nvPr>
        </p:nvSpPr>
        <p:spPr>
          <a:xfrm>
            <a:off x="520700" y="1143000"/>
            <a:ext cx="8466138" cy="1924050"/>
          </a:xfrm>
        </p:spPr>
        <p:txBody>
          <a:bodyPr vert="horz" wrap="square" lIns="91440" tIns="45720" rIns="91440" bIns="45720" anchor="t" anchorCtr="0"/>
          <a:p>
            <a:pPr eaLnBrk="1">
              <a:buSzPct val="85000"/>
            </a:pPr>
            <a:r>
              <a:rPr lang="zh-CN" altLang="en-US" sz="2000" dirty="0">
                <a:latin typeface="+mn-lt"/>
                <a:ea typeface="+mn-ea"/>
                <a:cs typeface="+mn-cs"/>
              </a:rPr>
              <a:t>图</a:t>
            </a:r>
            <a:r>
              <a:rPr lang="en-US" altLang="zh-CN" sz="2000" dirty="0">
                <a:latin typeface="+mn-lt"/>
                <a:ea typeface="+mn-ea"/>
                <a:cs typeface="+mn-cs"/>
              </a:rPr>
              <a:t>1</a:t>
            </a:r>
            <a:r>
              <a:rPr lang="zh-CN" altLang="en-US" sz="2000" dirty="0">
                <a:latin typeface="+mn-lt"/>
                <a:ea typeface="+mn-ea"/>
                <a:cs typeface="+mn-cs"/>
              </a:rPr>
              <a:t>：              </a:t>
            </a:r>
            <a:r>
              <a:rPr lang="en-US" altLang="zh-CN" sz="2000" dirty="0">
                <a:latin typeface="+mn-lt"/>
                <a:ea typeface="+mn-ea"/>
                <a:cs typeface="+mn-cs"/>
              </a:rPr>
              <a:t>      </a:t>
            </a:r>
            <a:r>
              <a:rPr lang="zh-CN" altLang="en-US" sz="2000" dirty="0">
                <a:latin typeface="+mn-lt"/>
                <a:ea typeface="+mn-ea"/>
                <a:cs typeface="+mn-cs"/>
              </a:rPr>
              <a:t>(吞吐量)</a:t>
            </a:r>
            <a:r>
              <a:rPr lang="zh-CN" altLang="en-US" sz="1200" b="1" dirty="0">
                <a:solidFill>
                  <a:schemeClr val="accent2"/>
                </a:solidFill>
                <a:latin typeface="+mn-lt"/>
                <a:ea typeface="+mn-ea"/>
                <a:cs typeface="+mn-cs"/>
              </a:rPr>
              <a:t>（仅当路由器的缓存空间有空闲时才发送，就不会丢包，无资源浪费）</a:t>
            </a:r>
            <a:endParaRPr lang="zh-CN" altLang="en-US" sz="2000" dirty="0">
              <a:latin typeface="+mn-lt"/>
              <a:ea typeface="+mn-ea"/>
              <a:cs typeface="+mn-cs"/>
            </a:endParaRPr>
          </a:p>
          <a:p>
            <a:pPr eaLnBrk="1">
              <a:lnSpc>
                <a:spcPct val="130000"/>
              </a:lnSpc>
              <a:buSzPct val="85000"/>
            </a:pPr>
            <a:r>
              <a:rPr lang="zh-CN" altLang="en-US" sz="2000" dirty="0">
                <a:latin typeface="+mn-lt"/>
                <a:ea typeface="+mn-ea"/>
                <a:cs typeface="+mn-cs"/>
              </a:rPr>
              <a:t>图</a:t>
            </a:r>
            <a:r>
              <a:rPr lang="en-US" altLang="zh-CN" sz="2000" dirty="0">
                <a:latin typeface="+mn-lt"/>
                <a:ea typeface="+mn-ea"/>
                <a:cs typeface="+mn-cs"/>
              </a:rPr>
              <a:t>2</a:t>
            </a:r>
            <a:r>
              <a:rPr lang="zh-CN" altLang="en-US" sz="2000" dirty="0">
                <a:latin typeface="+mn-lt"/>
                <a:ea typeface="+mn-ea"/>
                <a:cs typeface="+mn-cs"/>
              </a:rPr>
              <a:t>：无超时重传，及所有重传都是丢包引起，仅当丢失丢包时，需要</a:t>
            </a:r>
            <a:r>
              <a:rPr lang="zh-CN" altLang="en-US" sz="2000" dirty="0">
                <a:latin typeface="Comic Sans MS" panose="030F0702030302020204" pitchFamily="66" charset="0"/>
                <a:ea typeface="+mn-ea"/>
                <a:cs typeface="+mn-cs"/>
              </a:rPr>
              <a:t>“</a:t>
            </a:r>
            <a:r>
              <a:rPr lang="zh-CN" altLang="en-US" sz="2000" dirty="0">
                <a:latin typeface="+mn-lt"/>
                <a:ea typeface="+mn-ea"/>
                <a:cs typeface="+mn-cs"/>
              </a:rPr>
              <a:t>完美的</a:t>
            </a:r>
            <a:r>
              <a:rPr lang="zh-CN" altLang="en-US" sz="2000" dirty="0">
                <a:latin typeface="Comic Sans MS" panose="030F0702030302020204" pitchFamily="66" charset="0"/>
                <a:ea typeface="+mn-ea"/>
                <a:cs typeface="+mn-cs"/>
              </a:rPr>
              <a:t>”</a:t>
            </a:r>
            <a:r>
              <a:rPr lang="zh-CN" altLang="en-US" sz="2000" dirty="0">
                <a:latin typeface="+mn-lt"/>
                <a:ea typeface="+mn-ea"/>
                <a:cs typeface="+mn-cs"/>
              </a:rPr>
              <a:t> 重传 。</a:t>
            </a:r>
            <a:r>
              <a:rPr lang="zh-CN" altLang="en-US" sz="2000" dirty="0">
                <a:solidFill>
                  <a:schemeClr val="accent2"/>
                </a:solidFill>
                <a:latin typeface="+mn-lt"/>
                <a:ea typeface="+mn-ea"/>
                <a:cs typeface="+mn-cs"/>
              </a:rPr>
              <a:t>浪费资源包括丢包引起的重传</a:t>
            </a:r>
            <a:endParaRPr lang="en-US" altLang="zh-CN" sz="2000" dirty="0">
              <a:latin typeface="+mn-lt"/>
              <a:ea typeface="+mn-ea"/>
              <a:cs typeface="+mn-cs"/>
            </a:endParaRPr>
          </a:p>
          <a:p>
            <a:pPr eaLnBrk="1">
              <a:lnSpc>
                <a:spcPct val="130000"/>
              </a:lnSpc>
              <a:buSzPct val="85000"/>
            </a:pPr>
            <a:r>
              <a:rPr lang="zh-CN" altLang="en-US" sz="2000" dirty="0">
                <a:latin typeface="+mn-lt"/>
                <a:ea typeface="+mn-ea"/>
                <a:cs typeface="+mn-cs"/>
              </a:rPr>
              <a:t>图</a:t>
            </a:r>
            <a:r>
              <a:rPr lang="en-US" altLang="zh-CN" sz="2000" dirty="0">
                <a:latin typeface="+mn-lt"/>
                <a:ea typeface="+mn-ea"/>
                <a:cs typeface="+mn-cs"/>
              </a:rPr>
              <a:t>3</a:t>
            </a:r>
            <a:r>
              <a:rPr lang="zh-CN" altLang="en-US" sz="2000" dirty="0">
                <a:latin typeface="+mn-lt"/>
                <a:ea typeface="+mn-ea"/>
                <a:cs typeface="+mn-cs"/>
              </a:rPr>
              <a:t>：存在超时重传（而不仅是丢包重传），</a:t>
            </a:r>
            <a:r>
              <a:rPr lang="zh-CN" altLang="en-US" sz="2000" dirty="0">
                <a:solidFill>
                  <a:schemeClr val="accent2"/>
                </a:solidFill>
                <a:latin typeface="+mn-lt"/>
                <a:ea typeface="+mn-ea"/>
                <a:cs typeface="+mn-cs"/>
              </a:rPr>
              <a:t>浪费的资源还包括超时重传的 </a:t>
            </a:r>
            <a:endParaRPr lang="zh-CN" altLang="en-US" sz="2000" dirty="0">
              <a:latin typeface="+mn-lt"/>
              <a:ea typeface="+mn-ea"/>
              <a:cs typeface="+mn-cs"/>
            </a:endParaRPr>
          </a:p>
          <a:p>
            <a:pPr eaLnBrk="1">
              <a:buSzPct val="85000"/>
              <a:buFont typeface="ZapfDingbats" pitchFamily="82" charset="2"/>
              <a:buNone/>
            </a:pPr>
            <a:endParaRPr lang="zh-CN" altLang="en-US" sz="2400" dirty="0">
              <a:latin typeface="+mn-lt"/>
              <a:ea typeface="+mn-ea"/>
              <a:cs typeface="+mn-cs"/>
            </a:endParaRPr>
          </a:p>
        </p:txBody>
      </p:sp>
      <p:grpSp>
        <p:nvGrpSpPr>
          <p:cNvPr id="100358" name="Group 4"/>
          <p:cNvGrpSpPr/>
          <p:nvPr/>
        </p:nvGrpSpPr>
        <p:grpSpPr>
          <a:xfrm>
            <a:off x="1447800" y="990600"/>
            <a:ext cx="1385888" cy="687388"/>
            <a:chOff x="1129" y="700"/>
            <a:chExt cx="873" cy="433"/>
          </a:xfrm>
        </p:grpSpPr>
        <p:grpSp>
          <p:nvGrpSpPr>
            <p:cNvPr id="100380" name="Group 5"/>
            <p:cNvGrpSpPr/>
            <p:nvPr/>
          </p:nvGrpSpPr>
          <p:grpSpPr>
            <a:xfrm>
              <a:off x="1129" y="704"/>
              <a:ext cx="364" cy="429"/>
              <a:chOff x="1129" y="704"/>
              <a:chExt cx="364" cy="429"/>
            </a:xfrm>
          </p:grpSpPr>
          <p:sp>
            <p:nvSpPr>
              <p:cNvPr id="100385" name="Text Box 6"/>
              <p:cNvSpPr txBox="1"/>
              <p:nvPr/>
            </p:nvSpPr>
            <p:spPr>
              <a:xfrm>
                <a:off x="1129" y="704"/>
                <a:ext cx="239" cy="327"/>
              </a:xfrm>
              <a:prstGeom prst="rect">
                <a:avLst/>
              </a:prstGeom>
              <a:noFill/>
              <a:ln w="9525">
                <a:noFill/>
              </a:ln>
            </p:spPr>
            <p:txBody>
              <a:bodyPr wrap="none">
                <a:spAutoFit/>
              </a:bodyPr>
              <a:p>
                <a:r>
                  <a:rPr lang="en-US" altLang="zh-CN" sz="2800" dirty="0">
                    <a:latin typeface="Symbol" panose="05050102010706020507" pitchFamily="18" charset="2"/>
                  </a:rPr>
                  <a:t>l</a:t>
                </a:r>
                <a:endParaRPr lang="en-US" altLang="zh-CN" sz="2000" dirty="0">
                  <a:latin typeface="Symbol" panose="05050102010706020507" pitchFamily="18" charset="2"/>
                </a:endParaRPr>
              </a:p>
            </p:txBody>
          </p:sp>
          <p:sp>
            <p:nvSpPr>
              <p:cNvPr id="100386" name="Text Box 7"/>
              <p:cNvSpPr txBox="1"/>
              <p:nvPr/>
            </p:nvSpPr>
            <p:spPr>
              <a:xfrm>
                <a:off x="1252" y="883"/>
                <a:ext cx="241" cy="250"/>
              </a:xfrm>
              <a:prstGeom prst="rect">
                <a:avLst/>
              </a:prstGeom>
              <a:noFill/>
              <a:ln w="9525">
                <a:noFill/>
              </a:ln>
            </p:spPr>
            <p:txBody>
              <a:bodyPr wrap="none">
                <a:spAutoFit/>
              </a:bodyPr>
              <a:p>
                <a:r>
                  <a:rPr lang="en-US" altLang="zh-CN" sz="2000" dirty="0">
                    <a:latin typeface="Arial" panose="020B0604020202020204" pitchFamily="34" charset="0"/>
                  </a:rPr>
                  <a:t>in</a:t>
                </a:r>
                <a:endParaRPr lang="en-US" altLang="zh-CN" sz="2000" dirty="0">
                  <a:latin typeface="Times New Roman" panose="02020603050405020304" pitchFamily="18" charset="0"/>
                </a:endParaRPr>
              </a:p>
            </p:txBody>
          </p:sp>
        </p:grpSp>
        <p:grpSp>
          <p:nvGrpSpPr>
            <p:cNvPr id="100381" name="Group 8"/>
            <p:cNvGrpSpPr/>
            <p:nvPr/>
          </p:nvGrpSpPr>
          <p:grpSpPr>
            <a:xfrm>
              <a:off x="1541" y="700"/>
              <a:ext cx="461" cy="413"/>
              <a:chOff x="1645" y="788"/>
              <a:chExt cx="461" cy="413"/>
            </a:xfrm>
          </p:grpSpPr>
          <p:sp>
            <p:nvSpPr>
              <p:cNvPr id="100383" name="Text Box 9"/>
              <p:cNvSpPr txBox="1"/>
              <p:nvPr/>
            </p:nvSpPr>
            <p:spPr>
              <a:xfrm>
                <a:off x="1645" y="788"/>
                <a:ext cx="239" cy="327"/>
              </a:xfrm>
              <a:prstGeom prst="rect">
                <a:avLst/>
              </a:prstGeom>
              <a:noFill/>
              <a:ln w="9525">
                <a:noFill/>
              </a:ln>
            </p:spPr>
            <p:txBody>
              <a:bodyPr wrap="none">
                <a:spAutoFit/>
              </a:bodyPr>
              <a:p>
                <a:r>
                  <a:rPr lang="en-US" altLang="zh-CN" sz="2800" dirty="0">
                    <a:latin typeface="Symbol" panose="05050102010706020507" pitchFamily="18" charset="2"/>
                  </a:rPr>
                  <a:t>l</a:t>
                </a:r>
                <a:endParaRPr lang="en-US" altLang="zh-CN" sz="2000" dirty="0">
                  <a:latin typeface="Symbol" panose="05050102010706020507" pitchFamily="18" charset="2"/>
                </a:endParaRPr>
              </a:p>
            </p:txBody>
          </p:sp>
          <p:sp>
            <p:nvSpPr>
              <p:cNvPr id="100384" name="Text Box 10"/>
              <p:cNvSpPr txBox="1"/>
              <p:nvPr/>
            </p:nvSpPr>
            <p:spPr>
              <a:xfrm>
                <a:off x="1768" y="951"/>
                <a:ext cx="338" cy="250"/>
              </a:xfrm>
              <a:prstGeom prst="rect">
                <a:avLst/>
              </a:prstGeom>
              <a:noFill/>
              <a:ln w="9525">
                <a:noFill/>
              </a:ln>
            </p:spPr>
            <p:txBody>
              <a:bodyPr wrap="none">
                <a:spAutoFit/>
              </a:bodyPr>
              <a:p>
                <a:r>
                  <a:rPr lang="en-US" altLang="zh-CN" sz="2000" dirty="0">
                    <a:latin typeface="Arial" panose="020B0604020202020204" pitchFamily="34" charset="0"/>
                  </a:rPr>
                  <a:t>out</a:t>
                </a:r>
                <a:endParaRPr lang="en-US" altLang="zh-CN" sz="2000" dirty="0">
                  <a:latin typeface="Times New Roman" panose="02020603050405020304" pitchFamily="18" charset="0"/>
                </a:endParaRPr>
              </a:p>
            </p:txBody>
          </p:sp>
        </p:grpSp>
        <p:sp>
          <p:nvSpPr>
            <p:cNvPr id="100382" name="Text Box 11"/>
            <p:cNvSpPr txBox="1"/>
            <p:nvPr/>
          </p:nvSpPr>
          <p:spPr>
            <a:xfrm>
              <a:off x="1360" y="759"/>
              <a:ext cx="209" cy="250"/>
            </a:xfrm>
            <a:prstGeom prst="rect">
              <a:avLst/>
            </a:prstGeom>
            <a:noFill/>
            <a:ln w="9525">
              <a:noFill/>
            </a:ln>
          </p:spPr>
          <p:txBody>
            <a:bodyPr wrap="none">
              <a:spAutoFit/>
            </a:bodyPr>
            <a:p>
              <a:r>
                <a:rPr lang="zh-CN" altLang="en-US" sz="2000" dirty="0">
                  <a:latin typeface="Arial" panose="020B0604020202020204" pitchFamily="34" charset="0"/>
                </a:rPr>
                <a:t>=</a:t>
              </a:r>
              <a:endParaRPr lang="zh-CN" altLang="en-US" sz="2000" dirty="0">
                <a:latin typeface="Times New Roman" panose="02020603050405020304" pitchFamily="18" charset="0"/>
              </a:endParaRPr>
            </a:p>
          </p:txBody>
        </p:sp>
      </p:grpSp>
      <p:pic>
        <p:nvPicPr>
          <p:cNvPr id="100362" name="Picture 30" descr="congestion_perf1"/>
          <p:cNvPicPr>
            <a:picLocks noChangeAspect="1"/>
          </p:cNvPicPr>
          <p:nvPr/>
        </p:nvPicPr>
        <p:blipFill>
          <a:blip r:embed="rId1"/>
          <a:stretch>
            <a:fillRect/>
          </a:stretch>
        </p:blipFill>
        <p:spPr>
          <a:xfrm>
            <a:off x="761683" y="3209608"/>
            <a:ext cx="7713662" cy="2352675"/>
          </a:xfrm>
          <a:prstGeom prst="rect">
            <a:avLst/>
          </a:prstGeom>
          <a:noFill/>
          <a:ln w="9525">
            <a:noFill/>
          </a:ln>
        </p:spPr>
      </p:pic>
      <p:sp>
        <p:nvSpPr>
          <p:cNvPr id="100363" name="Rectangle 31"/>
          <p:cNvSpPr/>
          <p:nvPr/>
        </p:nvSpPr>
        <p:spPr>
          <a:xfrm>
            <a:off x="333375" y="5153025"/>
            <a:ext cx="8267700" cy="409575"/>
          </a:xfrm>
          <a:prstGeom prst="rect">
            <a:avLst/>
          </a:prstGeom>
          <a:solidFill>
            <a:schemeClr val="bg1"/>
          </a:solidFill>
          <a:ln w="9525">
            <a:noFill/>
          </a:ln>
        </p:spPr>
        <p:txBody>
          <a:bodyPr wrap="none" anchor="ctr" anchorCtr="0"/>
          <a:p>
            <a:endParaRPr lang="zh-CN" altLang="en-US" dirty="0">
              <a:latin typeface="Comic Sans MS" panose="030F0702030302020204" pitchFamily="66" charset="0"/>
            </a:endParaRPr>
          </a:p>
        </p:txBody>
      </p:sp>
      <p:sp>
        <p:nvSpPr>
          <p:cNvPr id="100364" name="Rectangle 32"/>
          <p:cNvSpPr/>
          <p:nvPr/>
        </p:nvSpPr>
        <p:spPr>
          <a:xfrm>
            <a:off x="615950" y="5276850"/>
            <a:ext cx="8143875" cy="1189038"/>
          </a:xfrm>
          <a:prstGeom prst="rect">
            <a:avLst/>
          </a:prstGeom>
          <a:noFill/>
          <a:ln w="9525">
            <a:noFill/>
          </a:ln>
        </p:spPr>
        <p:txBody>
          <a:bodyPr/>
          <a:p>
            <a:pPr marL="342900" indent="-342900" algn="l" eaLnBrk="1">
              <a:spcBef>
                <a:spcPct val="20000"/>
              </a:spcBef>
              <a:buClr>
                <a:schemeClr val="accent2"/>
              </a:buClr>
              <a:buSzPct val="85000"/>
              <a:buFont typeface="ZapfDingbats" pitchFamily="82" charset="2"/>
            </a:pPr>
            <a:r>
              <a:rPr lang="zh-CN" altLang="en-US" sz="2000" b="1" dirty="0">
                <a:solidFill>
                  <a:srgbClr val="FF0000"/>
                </a:solidFill>
                <a:latin typeface="Times New Roman" panose="02020603050405020304" pitchFamily="18" charset="0"/>
              </a:rPr>
              <a:t>拥塞的</a:t>
            </a:r>
            <a:r>
              <a:rPr lang="zh-CN" altLang="en-US" sz="2000" b="1" dirty="0">
                <a:solidFill>
                  <a:srgbClr val="FF0000"/>
                </a:solidFill>
                <a:latin typeface="Comic Sans MS" panose="030F0702030302020204" pitchFamily="66" charset="0"/>
              </a:rPr>
              <a:t>“</a:t>
            </a:r>
            <a:r>
              <a:rPr lang="zh-CN" altLang="en-US" sz="2000" b="1" dirty="0">
                <a:solidFill>
                  <a:srgbClr val="FF0000"/>
                </a:solidFill>
                <a:latin typeface="Times New Roman" panose="02020603050405020304" pitchFamily="18" charset="0"/>
              </a:rPr>
              <a:t>代价</a:t>
            </a:r>
            <a:r>
              <a:rPr lang="zh-CN" altLang="en-US" sz="2000" b="1" dirty="0">
                <a:solidFill>
                  <a:srgbClr val="FF0000"/>
                </a:solidFill>
                <a:latin typeface="Comic Sans MS" panose="030F0702030302020204" pitchFamily="66" charset="0"/>
              </a:rPr>
              <a:t>”</a:t>
            </a:r>
            <a:r>
              <a:rPr lang="zh-CN" altLang="en-US" sz="2000" b="1" dirty="0">
                <a:solidFill>
                  <a:srgbClr val="FF0000"/>
                </a:solidFill>
                <a:latin typeface="Times New Roman" panose="02020603050405020304" pitchFamily="18" charset="0"/>
              </a:rPr>
              <a:t>:</a:t>
            </a:r>
            <a:r>
              <a:rPr lang="zh-CN" altLang="en-US" sz="2000" b="1" dirty="0">
                <a:latin typeface="Times New Roman" panose="02020603050405020304" pitchFamily="18" charset="0"/>
              </a:rPr>
              <a:t> </a:t>
            </a:r>
            <a:endParaRPr lang="zh-CN" altLang="en-US" sz="2000" b="1"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zh-CN" altLang="en-US" sz="2000" dirty="0">
                <a:latin typeface="Times New Roman" panose="02020603050405020304" pitchFamily="18" charset="0"/>
              </a:rPr>
              <a:t>比额定的</a:t>
            </a:r>
            <a:r>
              <a:rPr lang="zh-CN" altLang="en-US" sz="2000" dirty="0">
                <a:latin typeface="Comic Sans MS" panose="030F0702030302020204" pitchFamily="66" charset="0"/>
              </a:rPr>
              <a:t>“</a:t>
            </a:r>
            <a:r>
              <a:rPr lang="zh-CN" altLang="en-US" sz="2000" dirty="0">
                <a:latin typeface="Times New Roman" panose="02020603050405020304" pitchFamily="18" charset="0"/>
              </a:rPr>
              <a:t>吞吐量</a:t>
            </a:r>
            <a:r>
              <a:rPr lang="zh-CN" altLang="en-US" sz="2000" dirty="0">
                <a:latin typeface="Comic Sans MS" panose="030F0702030302020204" pitchFamily="66" charset="0"/>
              </a:rPr>
              <a:t>”</a:t>
            </a:r>
            <a:r>
              <a:rPr lang="zh-CN" altLang="en-US" sz="2000" dirty="0">
                <a:latin typeface="Times New Roman" panose="02020603050405020304" pitchFamily="18" charset="0"/>
              </a:rPr>
              <a:t>做更多的工作 (重传)</a:t>
            </a:r>
            <a:endParaRPr lang="en-US" altLang="zh-CN" sz="20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zh-CN" altLang="en-US" sz="2000" dirty="0">
                <a:latin typeface="Times New Roman" panose="02020603050405020304" pitchFamily="18" charset="0"/>
              </a:rPr>
              <a:t>不必要重传: 链路承载分组的多个拷贝</a:t>
            </a:r>
            <a:endParaRPr lang="zh-CN" altLang="en-US" sz="2000" dirty="0">
              <a:latin typeface="Times New Roman" panose="02020603050405020304" pitchFamily="18" charset="0"/>
            </a:endParaRPr>
          </a:p>
        </p:txBody>
      </p:sp>
      <p:sp>
        <p:nvSpPr>
          <p:cNvPr id="2" name="文本框 1"/>
          <p:cNvSpPr txBox="1"/>
          <p:nvPr/>
        </p:nvSpPr>
        <p:spPr>
          <a:xfrm>
            <a:off x="-1385570" y="4281170"/>
            <a:ext cx="3048000" cy="337185"/>
          </a:xfrm>
          <a:prstGeom prst="rect">
            <a:avLst/>
          </a:prstGeom>
          <a:noFill/>
        </p:spPr>
        <p:txBody>
          <a:bodyPr wrap="square" rtlCol="0">
            <a:spAutoFit/>
          </a:bodyPr>
          <a:p>
            <a:endParaRPr lang="zh-CN" altLang="en-US"/>
          </a:p>
        </p:txBody>
      </p:sp>
      <p:sp>
        <p:nvSpPr>
          <p:cNvPr id="5" name="文本框 4"/>
          <p:cNvSpPr txBox="1"/>
          <p:nvPr>
            <p:custDataLst>
              <p:tags r:id="rId2"/>
            </p:custDataLst>
          </p:nvPr>
        </p:nvSpPr>
        <p:spPr>
          <a:xfrm>
            <a:off x="1981200" y="4495800"/>
            <a:ext cx="553085" cy="306705"/>
          </a:xfrm>
          <a:prstGeom prst="rect">
            <a:avLst/>
          </a:prstGeom>
          <a:solidFill>
            <a:schemeClr val="bg1"/>
          </a:solidFill>
        </p:spPr>
        <p:txBody>
          <a:bodyPr wrap="square" rtlCol="0" anchor="t">
            <a:spAutoFit/>
          </a:bodyPr>
          <a:p>
            <a:pPr algn="l"/>
            <a:r>
              <a:rPr lang="en-US" altLang="zh-CN" sz="1400">
                <a:latin typeface="Arial" panose="020B0604020202020204" pitchFamily="34" charset="0"/>
                <a:ea typeface="微软雅黑" panose="020B0503020204020204" charset="-122"/>
                <a:sym typeface="+mn-ea"/>
              </a:rPr>
              <a:t>R/2</a:t>
            </a:r>
            <a:endParaRPr lang="en-US" altLang="zh-CN" sz="1400">
              <a:latin typeface="Arial" panose="020B0604020202020204" pitchFamily="34" charset="0"/>
              <a:ea typeface="微软雅黑" panose="020B0503020204020204" charset="-122"/>
              <a:sym typeface="+mn-ea"/>
            </a:endParaRPr>
          </a:p>
        </p:txBody>
      </p:sp>
      <p:sp>
        <p:nvSpPr>
          <p:cNvPr id="3" name="文本框 2"/>
          <p:cNvSpPr txBox="1"/>
          <p:nvPr>
            <p:custDataLst>
              <p:tags r:id="rId3"/>
            </p:custDataLst>
          </p:nvPr>
        </p:nvSpPr>
        <p:spPr>
          <a:xfrm>
            <a:off x="533400" y="3200400"/>
            <a:ext cx="553085" cy="306705"/>
          </a:xfrm>
          <a:prstGeom prst="rect">
            <a:avLst/>
          </a:prstGeom>
          <a:solidFill>
            <a:schemeClr val="bg1"/>
          </a:solidFill>
        </p:spPr>
        <p:txBody>
          <a:bodyPr wrap="square" rtlCol="0" anchor="t">
            <a:spAutoFit/>
          </a:bodyPr>
          <a:p>
            <a:pPr algn="l"/>
            <a:r>
              <a:rPr lang="en-US" altLang="zh-CN" sz="1400">
                <a:latin typeface="Arial" panose="020B0604020202020204" pitchFamily="34" charset="0"/>
                <a:ea typeface="微软雅黑" panose="020B0503020204020204" charset="-122"/>
                <a:sym typeface="+mn-ea"/>
              </a:rPr>
              <a:t>R/2</a:t>
            </a:r>
            <a:endParaRPr lang="en-US" altLang="zh-CN" sz="1400">
              <a:latin typeface="Arial" panose="020B0604020202020204" pitchFamily="34" charset="0"/>
              <a:ea typeface="微软雅黑" panose="020B0503020204020204" charset="-122"/>
              <a:sym typeface="+mn-ea"/>
            </a:endParaRPr>
          </a:p>
        </p:txBody>
      </p:sp>
      <p:sp>
        <p:nvSpPr>
          <p:cNvPr id="4" name="文本框 3"/>
          <p:cNvSpPr txBox="1"/>
          <p:nvPr>
            <p:custDataLst>
              <p:tags r:id="rId4"/>
            </p:custDataLst>
          </p:nvPr>
        </p:nvSpPr>
        <p:spPr>
          <a:xfrm>
            <a:off x="2895600" y="3263900"/>
            <a:ext cx="553085" cy="306705"/>
          </a:xfrm>
          <a:prstGeom prst="rect">
            <a:avLst/>
          </a:prstGeom>
          <a:solidFill>
            <a:schemeClr val="bg1"/>
          </a:solidFill>
        </p:spPr>
        <p:txBody>
          <a:bodyPr wrap="square" rtlCol="0" anchor="t">
            <a:spAutoFit/>
          </a:bodyPr>
          <a:p>
            <a:pPr algn="l"/>
            <a:r>
              <a:rPr lang="en-US" altLang="zh-CN" sz="1400">
                <a:latin typeface="Arial" panose="020B0604020202020204" pitchFamily="34" charset="0"/>
                <a:ea typeface="微软雅黑" panose="020B0503020204020204" charset="-122"/>
                <a:sym typeface="+mn-ea"/>
              </a:rPr>
              <a:t>R/2</a:t>
            </a:r>
            <a:endParaRPr lang="en-US" altLang="zh-CN" sz="1400">
              <a:latin typeface="Arial" panose="020B0604020202020204" pitchFamily="34" charset="0"/>
              <a:ea typeface="微软雅黑" panose="020B0503020204020204" charset="-122"/>
              <a:sym typeface="+mn-ea"/>
            </a:endParaRPr>
          </a:p>
        </p:txBody>
      </p:sp>
      <p:sp>
        <p:nvSpPr>
          <p:cNvPr id="6" name="文本框 5"/>
          <p:cNvSpPr txBox="1"/>
          <p:nvPr>
            <p:custDataLst>
              <p:tags r:id="rId5"/>
            </p:custDataLst>
          </p:nvPr>
        </p:nvSpPr>
        <p:spPr>
          <a:xfrm>
            <a:off x="4724400" y="4495800"/>
            <a:ext cx="617855" cy="306705"/>
          </a:xfrm>
          <a:prstGeom prst="rect">
            <a:avLst/>
          </a:prstGeom>
          <a:solidFill>
            <a:schemeClr val="bg1"/>
          </a:solidFill>
        </p:spPr>
        <p:txBody>
          <a:bodyPr wrap="square" rtlCol="0" anchor="t">
            <a:spAutoFit/>
          </a:bodyPr>
          <a:p>
            <a:pPr algn="l"/>
            <a:r>
              <a:rPr lang="en-US" altLang="zh-CN" sz="1400">
                <a:latin typeface="Arial" panose="020B0604020202020204" pitchFamily="34" charset="0"/>
                <a:ea typeface="微软雅黑" panose="020B0503020204020204" charset="-122"/>
                <a:sym typeface="+mn-ea"/>
              </a:rPr>
              <a:t>R/2</a:t>
            </a:r>
            <a:endParaRPr lang="en-US" altLang="zh-CN" sz="1400">
              <a:latin typeface="Arial" panose="020B0604020202020204" pitchFamily="34" charset="0"/>
              <a:ea typeface="微软雅黑" panose="020B0503020204020204" charset="-122"/>
              <a:sym typeface="+mn-ea"/>
            </a:endParaRPr>
          </a:p>
        </p:txBody>
      </p:sp>
      <p:sp>
        <p:nvSpPr>
          <p:cNvPr id="7" name="文本框 6"/>
          <p:cNvSpPr txBox="1"/>
          <p:nvPr>
            <p:custDataLst>
              <p:tags r:id="rId6"/>
            </p:custDataLst>
          </p:nvPr>
        </p:nvSpPr>
        <p:spPr>
          <a:xfrm>
            <a:off x="4106545" y="4502785"/>
            <a:ext cx="617855" cy="306705"/>
          </a:xfrm>
          <a:prstGeom prst="rect">
            <a:avLst/>
          </a:prstGeom>
          <a:solidFill>
            <a:schemeClr val="bg1"/>
          </a:solidFill>
        </p:spPr>
        <p:txBody>
          <a:bodyPr wrap="square" rtlCol="0" anchor="t">
            <a:spAutoFit/>
          </a:bodyPr>
          <a:p>
            <a:pPr algn="l"/>
            <a:r>
              <a:rPr lang="en-US" altLang="zh-CN" sz="1400">
                <a:latin typeface="Arial" panose="020B0604020202020204" pitchFamily="34" charset="0"/>
                <a:ea typeface="微软雅黑" panose="020B0503020204020204" charset="-122"/>
                <a:sym typeface="+mn-ea"/>
              </a:rPr>
              <a:t>   </a:t>
            </a:r>
            <a:endParaRPr lang="en-US" altLang="zh-CN" sz="1400">
              <a:latin typeface="Arial" panose="020B0604020202020204" pitchFamily="34" charset="0"/>
              <a:ea typeface="微软雅黑" panose="020B0503020204020204" charset="-122"/>
              <a:sym typeface="+mn-ea"/>
            </a:endParaRPr>
          </a:p>
        </p:txBody>
      </p:sp>
      <p:sp>
        <p:nvSpPr>
          <p:cNvPr id="8" name="文本框 7"/>
          <p:cNvSpPr txBox="1"/>
          <p:nvPr>
            <p:custDataLst>
              <p:tags r:id="rId7"/>
            </p:custDataLst>
          </p:nvPr>
        </p:nvSpPr>
        <p:spPr>
          <a:xfrm>
            <a:off x="2895600" y="3570605"/>
            <a:ext cx="617855" cy="306705"/>
          </a:xfrm>
          <a:prstGeom prst="rect">
            <a:avLst/>
          </a:prstGeom>
          <a:solidFill>
            <a:schemeClr val="bg1"/>
          </a:solidFill>
        </p:spPr>
        <p:txBody>
          <a:bodyPr wrap="square" rtlCol="0" anchor="t">
            <a:spAutoFit/>
          </a:bodyPr>
          <a:p>
            <a:pPr algn="l"/>
            <a:r>
              <a:rPr lang="en-US" altLang="zh-CN" sz="1400">
                <a:latin typeface="Arial" panose="020B0604020202020204" pitchFamily="34" charset="0"/>
                <a:ea typeface="微软雅黑" panose="020B0503020204020204" charset="-122"/>
                <a:sym typeface="+mn-ea"/>
              </a:rPr>
              <a:t>R/3</a:t>
            </a:r>
            <a:endParaRPr lang="en-US" altLang="zh-CN" sz="1400">
              <a:latin typeface="Arial" panose="020B0604020202020204" pitchFamily="34" charset="0"/>
              <a:ea typeface="微软雅黑" panose="020B0503020204020204" charset="-122"/>
              <a:sym typeface="+mn-ea"/>
            </a:endParaRPr>
          </a:p>
        </p:txBody>
      </p:sp>
      <p:sp>
        <p:nvSpPr>
          <p:cNvPr id="9" name="文本框 8"/>
          <p:cNvSpPr txBox="1"/>
          <p:nvPr>
            <p:custDataLst>
              <p:tags r:id="rId8"/>
            </p:custDataLst>
          </p:nvPr>
        </p:nvSpPr>
        <p:spPr>
          <a:xfrm>
            <a:off x="5867400" y="3276600"/>
            <a:ext cx="553085" cy="306705"/>
          </a:xfrm>
          <a:prstGeom prst="rect">
            <a:avLst/>
          </a:prstGeom>
          <a:solidFill>
            <a:schemeClr val="bg1"/>
          </a:solidFill>
        </p:spPr>
        <p:txBody>
          <a:bodyPr wrap="square" rtlCol="0" anchor="t">
            <a:spAutoFit/>
          </a:bodyPr>
          <a:p>
            <a:pPr algn="l"/>
            <a:r>
              <a:rPr lang="en-US" altLang="zh-CN" sz="1400">
                <a:latin typeface="Arial" panose="020B0604020202020204" pitchFamily="34" charset="0"/>
                <a:ea typeface="微软雅黑" panose="020B0503020204020204" charset="-122"/>
                <a:sym typeface="+mn-ea"/>
              </a:rPr>
              <a:t>R/2</a:t>
            </a:r>
            <a:endParaRPr lang="en-US" altLang="zh-CN" sz="1400">
              <a:latin typeface="Arial" panose="020B0604020202020204" pitchFamily="34" charset="0"/>
              <a:ea typeface="微软雅黑" panose="020B0503020204020204" charset="-122"/>
              <a:sym typeface="+mn-ea"/>
            </a:endParaRPr>
          </a:p>
        </p:txBody>
      </p:sp>
      <p:sp>
        <p:nvSpPr>
          <p:cNvPr id="10" name="文本框 9"/>
          <p:cNvSpPr txBox="1"/>
          <p:nvPr>
            <p:custDataLst>
              <p:tags r:id="rId9"/>
            </p:custDataLst>
          </p:nvPr>
        </p:nvSpPr>
        <p:spPr>
          <a:xfrm>
            <a:off x="7086600" y="4495800"/>
            <a:ext cx="553085" cy="306705"/>
          </a:xfrm>
          <a:prstGeom prst="rect">
            <a:avLst/>
          </a:prstGeom>
          <a:solidFill>
            <a:schemeClr val="bg1"/>
          </a:solidFill>
        </p:spPr>
        <p:txBody>
          <a:bodyPr wrap="square" rtlCol="0" anchor="t">
            <a:spAutoFit/>
          </a:bodyPr>
          <a:p>
            <a:pPr algn="l"/>
            <a:r>
              <a:rPr lang="en-US" altLang="zh-CN" sz="1400">
                <a:latin typeface="Arial" panose="020B0604020202020204" pitchFamily="34" charset="0"/>
                <a:ea typeface="微软雅黑" panose="020B0503020204020204" charset="-122"/>
                <a:sym typeface="+mn-ea"/>
              </a:rPr>
              <a:t>R/2</a:t>
            </a:r>
            <a:endParaRPr lang="en-US" altLang="zh-CN" sz="1400">
              <a:latin typeface="Arial" panose="020B0604020202020204" pitchFamily="34" charset="0"/>
              <a:ea typeface="微软雅黑" panose="020B0503020204020204" charset="-122"/>
              <a:sym typeface="+mn-ea"/>
            </a:endParaRPr>
          </a:p>
        </p:txBody>
      </p:sp>
      <p:sp>
        <p:nvSpPr>
          <p:cNvPr id="11" name="文本框 10"/>
          <p:cNvSpPr txBox="1"/>
          <p:nvPr>
            <p:custDataLst>
              <p:tags r:id="rId10"/>
            </p:custDataLst>
          </p:nvPr>
        </p:nvSpPr>
        <p:spPr>
          <a:xfrm>
            <a:off x="5849620" y="3657600"/>
            <a:ext cx="553085" cy="306705"/>
          </a:xfrm>
          <a:prstGeom prst="rect">
            <a:avLst/>
          </a:prstGeom>
          <a:solidFill>
            <a:schemeClr val="bg1"/>
          </a:solidFill>
        </p:spPr>
        <p:txBody>
          <a:bodyPr wrap="square" rtlCol="0" anchor="t">
            <a:spAutoFit/>
          </a:bodyPr>
          <a:p>
            <a:pPr algn="l"/>
            <a:r>
              <a:rPr lang="en-US" altLang="zh-CN" sz="1400">
                <a:latin typeface="Arial" panose="020B0604020202020204" pitchFamily="34" charset="0"/>
                <a:ea typeface="微软雅黑" panose="020B0503020204020204" charset="-122"/>
                <a:sym typeface="+mn-ea"/>
              </a:rPr>
              <a:t>R/4</a:t>
            </a:r>
            <a:endParaRPr lang="en-US" altLang="zh-CN" sz="1400">
              <a:latin typeface="Arial" panose="020B0604020202020204" pitchFamily="34" charset="0"/>
              <a:ea typeface="微软雅黑" panose="020B0503020204020204" charset="-122"/>
              <a:sym typeface="+mn-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0" y="76200"/>
            <a:ext cx="8902700" cy="671131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9"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14691"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01380" name="Rectangle 2"/>
          <p:cNvSpPr>
            <a:spLocks noGrp="1"/>
          </p:cNvSpPr>
          <p:nvPr>
            <p:ph type="title"/>
          </p:nvPr>
        </p:nvSpPr>
        <p:spPr/>
        <p:txBody>
          <a:bodyPr vert="horz" wrap="square" lIns="91440" tIns="45720" rIns="91440" bIns="45720" anchor="ctr" anchorCtr="0"/>
          <a:p>
            <a:r>
              <a:rPr lang="zh-CN" altLang="en-US" dirty="0"/>
              <a:t>拥塞的原因与开销</a:t>
            </a:r>
            <a:r>
              <a:rPr lang="en-US" altLang="zh-CN" dirty="0"/>
              <a:t>: </a:t>
            </a:r>
            <a:r>
              <a:rPr lang="zh-CN" altLang="en-US" dirty="0"/>
              <a:t>情况</a:t>
            </a:r>
            <a:r>
              <a:rPr lang="en-US" altLang="zh-CN" dirty="0"/>
              <a:t>3 </a:t>
            </a:r>
            <a:endParaRPr lang="en-US" altLang="zh-CN" dirty="0"/>
          </a:p>
        </p:txBody>
      </p:sp>
      <p:sp>
        <p:nvSpPr>
          <p:cNvPr id="101381" name="Rectangle 3"/>
          <p:cNvSpPr>
            <a:spLocks noGrp="1"/>
          </p:cNvSpPr>
          <p:nvPr>
            <p:ph sz="half" idx="1"/>
          </p:nvPr>
        </p:nvSpPr>
        <p:spPr>
          <a:xfrm>
            <a:off x="606425" y="1273175"/>
            <a:ext cx="8334375" cy="1247775"/>
          </a:xfrm>
        </p:spPr>
        <p:txBody>
          <a:bodyPr vert="horz" wrap="square" lIns="91440" tIns="45720" rIns="91440" bIns="45720" anchor="t" anchorCtr="0"/>
          <a:p>
            <a:pPr eaLnBrk="1">
              <a:buSzPct val="85000"/>
            </a:pPr>
            <a:r>
              <a:rPr lang="zh-CN" altLang="en-US" sz="2400" dirty="0">
                <a:latin typeface="+mn-lt"/>
                <a:ea typeface="+mn-ea"/>
                <a:cs typeface="+mn-cs"/>
              </a:rPr>
              <a:t>四个发送者</a:t>
            </a:r>
            <a:endParaRPr lang="zh-CN" altLang="en-US" sz="2400" dirty="0">
              <a:latin typeface="+mn-lt"/>
              <a:ea typeface="+mn-ea"/>
              <a:cs typeface="+mn-cs"/>
            </a:endParaRPr>
          </a:p>
          <a:p>
            <a:pPr eaLnBrk="1">
              <a:buSzPct val="85000"/>
            </a:pPr>
            <a:r>
              <a:rPr lang="zh-CN" altLang="en-US" sz="2400" dirty="0">
                <a:latin typeface="+mn-lt"/>
                <a:ea typeface="+mn-ea"/>
                <a:cs typeface="+mn-cs"/>
              </a:rPr>
              <a:t>多跳路径</a:t>
            </a:r>
            <a:endParaRPr lang="zh-CN" altLang="en-US" sz="2400" dirty="0">
              <a:latin typeface="+mn-lt"/>
              <a:ea typeface="+mn-ea"/>
              <a:cs typeface="+mn-cs"/>
            </a:endParaRPr>
          </a:p>
          <a:p>
            <a:pPr eaLnBrk="1">
              <a:buSzPct val="85000"/>
            </a:pPr>
            <a:r>
              <a:rPr lang="zh-CN" altLang="en-US" sz="2400" dirty="0">
                <a:latin typeface="+mn-lt"/>
                <a:ea typeface="+mn-ea"/>
                <a:cs typeface="+mn-cs"/>
              </a:rPr>
              <a:t>超时/重传</a:t>
            </a:r>
            <a:endParaRPr lang="zh-CN" altLang="en-US" sz="2400" dirty="0">
              <a:latin typeface="+mn-lt"/>
              <a:ea typeface="+mn-ea"/>
              <a:cs typeface="+mn-cs"/>
            </a:endParaRPr>
          </a:p>
          <a:p>
            <a:pPr eaLnBrk="1">
              <a:buSzPct val="85000"/>
            </a:pPr>
            <a:endParaRPr lang="zh-CN" altLang="en-US" sz="2400" b="1" dirty="0">
              <a:latin typeface="+mn-lt"/>
              <a:ea typeface="+mn-ea"/>
              <a:cs typeface="+mn-cs"/>
            </a:endParaRPr>
          </a:p>
        </p:txBody>
      </p:sp>
      <p:grpSp>
        <p:nvGrpSpPr>
          <p:cNvPr id="101382" name="Group 4"/>
          <p:cNvGrpSpPr/>
          <p:nvPr/>
        </p:nvGrpSpPr>
        <p:grpSpPr>
          <a:xfrm>
            <a:off x="5780088" y="1214438"/>
            <a:ext cx="577850" cy="681037"/>
            <a:chOff x="1129" y="704"/>
            <a:chExt cx="364" cy="429"/>
          </a:xfrm>
        </p:grpSpPr>
        <p:sp>
          <p:nvSpPr>
            <p:cNvPr id="101705" name="Text Box 5"/>
            <p:cNvSpPr txBox="1"/>
            <p:nvPr/>
          </p:nvSpPr>
          <p:spPr>
            <a:xfrm>
              <a:off x="1129" y="704"/>
              <a:ext cx="239" cy="327"/>
            </a:xfrm>
            <a:prstGeom prst="rect">
              <a:avLst/>
            </a:prstGeom>
            <a:noFill/>
            <a:ln w="9525">
              <a:noFill/>
            </a:ln>
          </p:spPr>
          <p:txBody>
            <a:bodyPr wrap="none">
              <a:spAutoFit/>
            </a:bodyPr>
            <a:p>
              <a:r>
                <a:rPr lang="en-US" altLang="zh-CN" sz="2800" dirty="0">
                  <a:latin typeface="Symbol" panose="05050102010706020507" pitchFamily="18" charset="2"/>
                </a:rPr>
                <a:t>l</a:t>
              </a:r>
              <a:endParaRPr lang="en-US" altLang="zh-CN" sz="2000" dirty="0">
                <a:latin typeface="Symbol" panose="05050102010706020507" pitchFamily="18" charset="2"/>
              </a:endParaRPr>
            </a:p>
          </p:txBody>
        </p:sp>
        <p:sp>
          <p:nvSpPr>
            <p:cNvPr id="101706" name="Text Box 6"/>
            <p:cNvSpPr txBox="1"/>
            <p:nvPr/>
          </p:nvSpPr>
          <p:spPr>
            <a:xfrm>
              <a:off x="1252" y="883"/>
              <a:ext cx="241" cy="250"/>
            </a:xfrm>
            <a:prstGeom prst="rect">
              <a:avLst/>
            </a:prstGeom>
            <a:noFill/>
            <a:ln w="9525">
              <a:noFill/>
            </a:ln>
          </p:spPr>
          <p:txBody>
            <a:bodyPr wrap="none">
              <a:spAutoFit/>
            </a:bodyPr>
            <a:p>
              <a:r>
                <a:rPr lang="en-US" altLang="zh-CN" sz="2000" dirty="0">
                  <a:latin typeface="Arial" panose="020B0604020202020204" pitchFamily="34" charset="0"/>
                </a:rPr>
                <a:t>in</a:t>
              </a:r>
              <a:endParaRPr lang="en-US" altLang="zh-CN" sz="2000" dirty="0">
                <a:latin typeface="Times New Roman" panose="02020603050405020304" pitchFamily="18" charset="0"/>
              </a:endParaRPr>
            </a:p>
          </p:txBody>
        </p:sp>
      </p:grpSp>
      <p:sp>
        <p:nvSpPr>
          <p:cNvPr id="101383" name="Rectangle 7"/>
          <p:cNvSpPr/>
          <p:nvPr/>
        </p:nvSpPr>
        <p:spPr>
          <a:xfrm>
            <a:off x="4267200" y="1295400"/>
            <a:ext cx="3390900" cy="1066800"/>
          </a:xfrm>
          <a:prstGeom prst="rect">
            <a:avLst/>
          </a:prstGeom>
          <a:noFill/>
          <a:ln w="9525">
            <a:noFill/>
          </a:ln>
        </p:spPr>
        <p:txBody>
          <a:bodyPr/>
          <a:p>
            <a:pPr marL="342900" indent="-342900" algn="l" eaLnBrk="1">
              <a:spcBef>
                <a:spcPct val="20000"/>
              </a:spcBef>
              <a:buClr>
                <a:schemeClr val="accent2"/>
              </a:buClr>
              <a:buSzPct val="85000"/>
              <a:buFont typeface="ZapfDingbats" pitchFamily="82" charset="2"/>
            </a:pPr>
            <a:r>
              <a:rPr lang="zh-CN" altLang="en-US" sz="2400" u="sng" dirty="0">
                <a:solidFill>
                  <a:srgbClr val="FF0000"/>
                </a:solidFill>
                <a:latin typeface="Times New Roman" panose="02020603050405020304" pitchFamily="18" charset="0"/>
              </a:rPr>
              <a:t>问题:</a:t>
            </a:r>
            <a:r>
              <a:rPr lang="zh-CN" altLang="en-US" sz="2000" dirty="0">
                <a:solidFill>
                  <a:srgbClr val="FF0000"/>
                </a:solidFill>
                <a:latin typeface="Times New Roman" panose="02020603050405020304" pitchFamily="18" charset="0"/>
              </a:rPr>
              <a:t> </a:t>
            </a:r>
            <a:r>
              <a:rPr lang="zh-CN" altLang="en-US" sz="2400" dirty="0">
                <a:latin typeface="Times New Roman" panose="02020603050405020304" pitchFamily="18" charset="0"/>
              </a:rPr>
              <a:t>随着     和     的</a:t>
            </a:r>
            <a:endParaRPr lang="zh-CN" altLang="en-US"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pPr>
            <a:r>
              <a:rPr lang="zh-CN" altLang="en-US" sz="2400" dirty="0">
                <a:latin typeface="Times New Roman" panose="02020603050405020304" pitchFamily="18" charset="0"/>
              </a:rPr>
              <a:t>增加将发生什么情况</a:t>
            </a:r>
            <a:r>
              <a:rPr lang="zh-CN" altLang="en-US" sz="2400" dirty="0">
                <a:solidFill>
                  <a:srgbClr val="FF0000"/>
                </a:solidFill>
                <a:latin typeface="Times New Roman" panose="02020603050405020304" pitchFamily="18" charset="0"/>
              </a:rPr>
              <a:t> ?</a:t>
            </a:r>
            <a:endParaRPr lang="zh-CN" altLang="en-US" sz="2400" dirty="0">
              <a:latin typeface="Times New Roman" panose="02020603050405020304" pitchFamily="18" charset="0"/>
            </a:endParaRPr>
          </a:p>
        </p:txBody>
      </p:sp>
      <p:grpSp>
        <p:nvGrpSpPr>
          <p:cNvPr id="101384" name="Group 8"/>
          <p:cNvGrpSpPr/>
          <p:nvPr/>
        </p:nvGrpSpPr>
        <p:grpSpPr>
          <a:xfrm>
            <a:off x="6356350" y="1219200"/>
            <a:ext cx="577850" cy="681038"/>
            <a:chOff x="4573" y="1575"/>
            <a:chExt cx="364" cy="429"/>
          </a:xfrm>
        </p:grpSpPr>
        <p:grpSp>
          <p:nvGrpSpPr>
            <p:cNvPr id="101701" name="Group 9"/>
            <p:cNvGrpSpPr/>
            <p:nvPr/>
          </p:nvGrpSpPr>
          <p:grpSpPr>
            <a:xfrm>
              <a:off x="4573" y="1575"/>
              <a:ext cx="364" cy="429"/>
              <a:chOff x="1129" y="704"/>
              <a:chExt cx="364" cy="429"/>
            </a:xfrm>
          </p:grpSpPr>
          <p:sp>
            <p:nvSpPr>
              <p:cNvPr id="101703" name="Text Box 10"/>
              <p:cNvSpPr txBox="1"/>
              <p:nvPr/>
            </p:nvSpPr>
            <p:spPr>
              <a:xfrm>
                <a:off x="1129" y="704"/>
                <a:ext cx="239" cy="327"/>
              </a:xfrm>
              <a:prstGeom prst="rect">
                <a:avLst/>
              </a:prstGeom>
              <a:noFill/>
              <a:ln w="9525">
                <a:noFill/>
              </a:ln>
            </p:spPr>
            <p:txBody>
              <a:bodyPr wrap="none">
                <a:spAutoFit/>
              </a:bodyPr>
              <a:p>
                <a:r>
                  <a:rPr lang="en-US" altLang="zh-CN" sz="2800" dirty="0">
                    <a:latin typeface="Symbol" panose="05050102010706020507" pitchFamily="18" charset="2"/>
                  </a:rPr>
                  <a:t>l</a:t>
                </a:r>
                <a:endParaRPr lang="en-US" altLang="zh-CN" sz="2000" dirty="0">
                  <a:latin typeface="Symbol" panose="05050102010706020507" pitchFamily="18" charset="2"/>
                </a:endParaRPr>
              </a:p>
            </p:txBody>
          </p:sp>
          <p:sp>
            <p:nvSpPr>
              <p:cNvPr id="101704" name="Text Box 11"/>
              <p:cNvSpPr txBox="1"/>
              <p:nvPr/>
            </p:nvSpPr>
            <p:spPr>
              <a:xfrm>
                <a:off x="1252" y="883"/>
                <a:ext cx="241" cy="250"/>
              </a:xfrm>
              <a:prstGeom prst="rect">
                <a:avLst/>
              </a:prstGeom>
              <a:noFill/>
              <a:ln w="9525">
                <a:noFill/>
              </a:ln>
            </p:spPr>
            <p:txBody>
              <a:bodyPr wrap="none">
                <a:spAutoFit/>
              </a:bodyPr>
              <a:p>
                <a:r>
                  <a:rPr lang="en-US" altLang="zh-CN" sz="2000" dirty="0">
                    <a:latin typeface="Arial" panose="020B0604020202020204" pitchFamily="34" charset="0"/>
                  </a:rPr>
                  <a:t>in</a:t>
                </a:r>
                <a:endParaRPr lang="en-US" altLang="zh-CN" sz="2000" dirty="0">
                  <a:latin typeface="Times New Roman" panose="02020603050405020304" pitchFamily="18" charset="0"/>
                </a:endParaRPr>
              </a:p>
            </p:txBody>
          </p:sp>
        </p:grpSp>
        <p:sp>
          <p:nvSpPr>
            <p:cNvPr id="101702" name="Line 12"/>
            <p:cNvSpPr/>
            <p:nvPr/>
          </p:nvSpPr>
          <p:spPr>
            <a:xfrm flipV="1">
              <a:off x="4764" y="1674"/>
              <a:ext cx="18" cy="54"/>
            </a:xfrm>
            <a:prstGeom prst="line">
              <a:avLst/>
            </a:prstGeom>
            <a:ln w="19050" cap="flat" cmpd="sng">
              <a:solidFill>
                <a:schemeClr val="tx1"/>
              </a:solidFill>
              <a:prstDash val="solid"/>
              <a:headEnd type="none" w="med" len="med"/>
              <a:tailEnd type="none" w="med" len="med"/>
            </a:ln>
          </p:spPr>
        </p:sp>
      </p:grpSp>
      <p:sp>
        <p:nvSpPr>
          <p:cNvPr id="101385" name="Text Box 13"/>
          <p:cNvSpPr txBox="1"/>
          <p:nvPr/>
        </p:nvSpPr>
        <p:spPr>
          <a:xfrm>
            <a:off x="4672013" y="3511550"/>
            <a:ext cx="1912937" cy="395288"/>
          </a:xfrm>
          <a:prstGeom prst="rect">
            <a:avLst/>
          </a:prstGeom>
          <a:noFill/>
          <a:ln w="9525">
            <a:noFill/>
          </a:ln>
        </p:spPr>
        <p:txBody>
          <a:bodyPr/>
          <a:p>
            <a:pPr algn="l" eaLnBrk="1" hangingPunct="1"/>
            <a:r>
              <a:rPr lang="zh-CN" altLang="en-US" dirty="0">
                <a:latin typeface="Comic Sans MS" panose="030F0702030302020204" pitchFamily="66" charset="0"/>
              </a:rPr>
              <a:t>有限的共享式输出链路缓存 </a:t>
            </a:r>
            <a:endParaRPr lang="zh-CN" altLang="en-US" dirty="0">
              <a:latin typeface="Comic Sans MS" panose="030F0702030302020204" pitchFamily="66" charset="0"/>
            </a:endParaRPr>
          </a:p>
        </p:txBody>
      </p:sp>
      <p:sp>
        <p:nvSpPr>
          <p:cNvPr id="101386" name="Line 14"/>
          <p:cNvSpPr/>
          <p:nvPr/>
        </p:nvSpPr>
        <p:spPr>
          <a:xfrm flipH="1">
            <a:off x="3359150" y="3892550"/>
            <a:ext cx="923925" cy="866775"/>
          </a:xfrm>
          <a:prstGeom prst="line">
            <a:avLst/>
          </a:prstGeom>
          <a:ln w="19050" cap="flat" cmpd="sng">
            <a:solidFill>
              <a:srgbClr val="000000"/>
            </a:solidFill>
            <a:prstDash val="solid"/>
            <a:headEnd type="none" w="med" len="med"/>
            <a:tailEnd type="none" w="med" len="med"/>
          </a:ln>
        </p:spPr>
      </p:sp>
      <p:sp>
        <p:nvSpPr>
          <p:cNvPr id="101387" name="Line 15"/>
          <p:cNvSpPr/>
          <p:nvPr/>
        </p:nvSpPr>
        <p:spPr>
          <a:xfrm flipH="1">
            <a:off x="3844925" y="3892550"/>
            <a:ext cx="438150" cy="1588"/>
          </a:xfrm>
          <a:prstGeom prst="line">
            <a:avLst/>
          </a:prstGeom>
          <a:ln w="19050" cap="flat" cmpd="sng">
            <a:solidFill>
              <a:srgbClr val="000000"/>
            </a:solidFill>
            <a:prstDash val="solid"/>
            <a:headEnd type="none" w="med" len="med"/>
            <a:tailEnd type="none" w="med" len="med"/>
          </a:ln>
        </p:spPr>
      </p:sp>
      <p:grpSp>
        <p:nvGrpSpPr>
          <p:cNvPr id="101388" name="Group 16"/>
          <p:cNvGrpSpPr/>
          <p:nvPr/>
        </p:nvGrpSpPr>
        <p:grpSpPr>
          <a:xfrm>
            <a:off x="3073400" y="2559050"/>
            <a:ext cx="979488" cy="1503363"/>
            <a:chOff x="12464" y="10193"/>
            <a:chExt cx="1481" cy="2272"/>
          </a:xfrm>
        </p:grpSpPr>
        <p:grpSp>
          <p:nvGrpSpPr>
            <p:cNvPr id="101653" name="Group 17"/>
            <p:cNvGrpSpPr/>
            <p:nvPr/>
          </p:nvGrpSpPr>
          <p:grpSpPr>
            <a:xfrm>
              <a:off x="12464" y="11102"/>
              <a:ext cx="1481" cy="1363"/>
              <a:chOff x="5850" y="13487"/>
              <a:chExt cx="2023" cy="1840"/>
            </a:xfrm>
          </p:grpSpPr>
          <p:sp>
            <p:nvSpPr>
              <p:cNvPr id="101662" name="Freeform 18"/>
              <p:cNvSpPr/>
              <p:nvPr/>
            </p:nvSpPr>
            <p:spPr>
              <a:xfrm>
                <a:off x="5850" y="13632"/>
                <a:ext cx="2023" cy="1695"/>
              </a:xfrm>
              <a:custGeom>
                <a:avLst/>
                <a:gdLst>
                  <a:gd name="txL" fmla="*/ 0 w 2023"/>
                  <a:gd name="txT" fmla="*/ 0 h 1695"/>
                  <a:gd name="txR" fmla="*/ 2023 w 2023"/>
                  <a:gd name="txB" fmla="*/ 1695 h 1695"/>
                </a:gdLst>
                <a:ahLst/>
                <a:cxnLst>
                  <a:cxn ang="0">
                    <a:pos x="570" y="121"/>
                  </a:cxn>
                  <a:cxn ang="0">
                    <a:pos x="575" y="120"/>
                  </a:cxn>
                  <a:cxn ang="0">
                    <a:pos x="586" y="116"/>
                  </a:cxn>
                  <a:cxn ang="0">
                    <a:pos x="607" y="108"/>
                  </a:cxn>
                  <a:cxn ang="0">
                    <a:pos x="636" y="101"/>
                  </a:cxn>
                  <a:cxn ang="0">
                    <a:pos x="672" y="90"/>
                  </a:cxn>
                  <a:cxn ang="0">
                    <a:pos x="718" y="79"/>
                  </a:cxn>
                  <a:cxn ang="0">
                    <a:pos x="771" y="67"/>
                  </a:cxn>
                  <a:cxn ang="0">
                    <a:pos x="834" y="55"/>
                  </a:cxn>
                  <a:cxn ang="0">
                    <a:pos x="904" y="43"/>
                  </a:cxn>
                  <a:cxn ang="0">
                    <a:pos x="982" y="33"/>
                  </a:cxn>
                  <a:cxn ang="0">
                    <a:pos x="1071" y="22"/>
                  </a:cxn>
                  <a:cxn ang="0">
                    <a:pos x="1166" y="13"/>
                  </a:cxn>
                  <a:cxn ang="0">
                    <a:pos x="1271" y="7"/>
                  </a:cxn>
                  <a:cxn ang="0">
                    <a:pos x="1384" y="1"/>
                  </a:cxn>
                  <a:cxn ang="0">
                    <a:pos x="1506" y="0"/>
                  </a:cxn>
                  <a:cxn ang="0">
                    <a:pos x="1636" y="1"/>
                  </a:cxn>
                  <a:cxn ang="0">
                    <a:pos x="1692" y="233"/>
                  </a:cxn>
                  <a:cxn ang="0">
                    <a:pos x="1713" y="243"/>
                  </a:cxn>
                  <a:cxn ang="0">
                    <a:pos x="1758" y="274"/>
                  </a:cxn>
                  <a:cxn ang="0">
                    <a:pos x="1806" y="329"/>
                  </a:cxn>
                  <a:cxn ang="0">
                    <a:pos x="1836" y="409"/>
                  </a:cxn>
                  <a:cxn ang="0">
                    <a:pos x="1955" y="948"/>
                  </a:cxn>
                  <a:cxn ang="0">
                    <a:pos x="2003" y="1171"/>
                  </a:cxn>
                  <a:cxn ang="0">
                    <a:pos x="2011" y="1188"/>
                  </a:cxn>
                  <a:cxn ang="0">
                    <a:pos x="2022" y="1231"/>
                  </a:cxn>
                  <a:cxn ang="0">
                    <a:pos x="2021" y="1297"/>
                  </a:cxn>
                  <a:cxn ang="0">
                    <a:pos x="1992" y="1380"/>
                  </a:cxn>
                  <a:cxn ang="0">
                    <a:pos x="0" y="1328"/>
                  </a:cxn>
                  <a:cxn ang="0">
                    <a:pos x="199" y="1223"/>
                  </a:cxn>
                  <a:cxn ang="0">
                    <a:pos x="200" y="232"/>
                  </a:cxn>
                  <a:cxn ang="0">
                    <a:pos x="210" y="226"/>
                  </a:cxn>
                  <a:cxn ang="0">
                    <a:pos x="230" y="214"/>
                  </a:cxn>
                  <a:cxn ang="0">
                    <a:pos x="259" y="201"/>
                  </a:cxn>
                  <a:cxn ang="0">
                    <a:pos x="297" y="189"/>
                  </a:cxn>
                  <a:cxn ang="0">
                    <a:pos x="344" y="183"/>
                  </a:cxn>
                  <a:cxn ang="0">
                    <a:pos x="399" y="181"/>
                  </a:cxn>
                  <a:cxn ang="0">
                    <a:pos x="464" y="191"/>
                  </a:cxn>
                  <a:cxn ang="0">
                    <a:pos x="548" y="225"/>
                  </a:cxn>
                </a:cxnLst>
                <a:rect l="txL" t="txT" r="txR" b="txB"/>
                <a:pathLst>
                  <a:path w="2023" h="1695">
                    <a:moveTo>
                      <a:pt x="548" y="225"/>
                    </a:moveTo>
                    <a:lnTo>
                      <a:pt x="570" y="121"/>
                    </a:lnTo>
                    <a:lnTo>
                      <a:pt x="571" y="121"/>
                    </a:lnTo>
                    <a:lnTo>
                      <a:pt x="575" y="120"/>
                    </a:lnTo>
                    <a:lnTo>
                      <a:pt x="580" y="118"/>
                    </a:lnTo>
                    <a:lnTo>
                      <a:pt x="586" y="116"/>
                    </a:lnTo>
                    <a:lnTo>
                      <a:pt x="596" y="112"/>
                    </a:lnTo>
                    <a:lnTo>
                      <a:pt x="607" y="108"/>
                    </a:lnTo>
                    <a:lnTo>
                      <a:pt x="620" y="105"/>
                    </a:lnTo>
                    <a:lnTo>
                      <a:pt x="636" y="101"/>
                    </a:lnTo>
                    <a:lnTo>
                      <a:pt x="653" y="95"/>
                    </a:lnTo>
                    <a:lnTo>
                      <a:pt x="672" y="90"/>
                    </a:lnTo>
                    <a:lnTo>
                      <a:pt x="694" y="84"/>
                    </a:lnTo>
                    <a:lnTo>
                      <a:pt x="718" y="79"/>
                    </a:lnTo>
                    <a:lnTo>
                      <a:pt x="743" y="74"/>
                    </a:lnTo>
                    <a:lnTo>
                      <a:pt x="771" y="67"/>
                    </a:lnTo>
                    <a:lnTo>
                      <a:pt x="802" y="61"/>
                    </a:lnTo>
                    <a:lnTo>
                      <a:pt x="834" y="55"/>
                    </a:lnTo>
                    <a:lnTo>
                      <a:pt x="867" y="49"/>
                    </a:lnTo>
                    <a:lnTo>
                      <a:pt x="904" y="43"/>
                    </a:lnTo>
                    <a:lnTo>
                      <a:pt x="943" y="38"/>
                    </a:lnTo>
                    <a:lnTo>
                      <a:pt x="982" y="33"/>
                    </a:lnTo>
                    <a:lnTo>
                      <a:pt x="1025" y="27"/>
                    </a:lnTo>
                    <a:lnTo>
                      <a:pt x="1071" y="22"/>
                    </a:lnTo>
                    <a:lnTo>
                      <a:pt x="1117" y="17"/>
                    </a:lnTo>
                    <a:lnTo>
                      <a:pt x="1166" y="13"/>
                    </a:lnTo>
                    <a:lnTo>
                      <a:pt x="1218" y="10"/>
                    </a:lnTo>
                    <a:lnTo>
                      <a:pt x="1271" y="7"/>
                    </a:lnTo>
                    <a:lnTo>
                      <a:pt x="1327" y="3"/>
                    </a:lnTo>
                    <a:lnTo>
                      <a:pt x="1384" y="1"/>
                    </a:lnTo>
                    <a:lnTo>
                      <a:pt x="1444" y="0"/>
                    </a:lnTo>
                    <a:lnTo>
                      <a:pt x="1506" y="0"/>
                    </a:lnTo>
                    <a:lnTo>
                      <a:pt x="1570" y="0"/>
                    </a:lnTo>
                    <a:lnTo>
                      <a:pt x="1636" y="1"/>
                    </a:lnTo>
                    <a:lnTo>
                      <a:pt x="1709" y="41"/>
                    </a:lnTo>
                    <a:lnTo>
                      <a:pt x="1692" y="233"/>
                    </a:lnTo>
                    <a:lnTo>
                      <a:pt x="1698" y="235"/>
                    </a:lnTo>
                    <a:lnTo>
                      <a:pt x="1713" y="243"/>
                    </a:lnTo>
                    <a:lnTo>
                      <a:pt x="1733" y="256"/>
                    </a:lnTo>
                    <a:lnTo>
                      <a:pt x="1758" y="274"/>
                    </a:lnTo>
                    <a:lnTo>
                      <a:pt x="1784" y="299"/>
                    </a:lnTo>
                    <a:lnTo>
                      <a:pt x="1806" y="329"/>
                    </a:lnTo>
                    <a:lnTo>
                      <a:pt x="1825" y="366"/>
                    </a:lnTo>
                    <a:lnTo>
                      <a:pt x="1836" y="409"/>
                    </a:lnTo>
                    <a:lnTo>
                      <a:pt x="1999" y="557"/>
                    </a:lnTo>
                    <a:lnTo>
                      <a:pt x="1955" y="948"/>
                    </a:lnTo>
                    <a:lnTo>
                      <a:pt x="1692" y="1080"/>
                    </a:lnTo>
                    <a:lnTo>
                      <a:pt x="2003" y="1171"/>
                    </a:lnTo>
                    <a:lnTo>
                      <a:pt x="2006" y="1176"/>
                    </a:lnTo>
                    <a:lnTo>
                      <a:pt x="2011" y="1188"/>
                    </a:lnTo>
                    <a:lnTo>
                      <a:pt x="2016" y="1206"/>
                    </a:lnTo>
                    <a:lnTo>
                      <a:pt x="2022" y="1231"/>
                    </a:lnTo>
                    <a:lnTo>
                      <a:pt x="2023" y="1261"/>
                    </a:lnTo>
                    <a:lnTo>
                      <a:pt x="2021" y="1297"/>
                    </a:lnTo>
                    <a:lnTo>
                      <a:pt x="2010" y="1337"/>
                    </a:lnTo>
                    <a:lnTo>
                      <a:pt x="1992" y="1380"/>
                    </a:lnTo>
                    <a:lnTo>
                      <a:pt x="1171" y="1695"/>
                    </a:lnTo>
                    <a:lnTo>
                      <a:pt x="0" y="1328"/>
                    </a:lnTo>
                    <a:lnTo>
                      <a:pt x="20" y="1285"/>
                    </a:lnTo>
                    <a:lnTo>
                      <a:pt x="199" y="1223"/>
                    </a:lnTo>
                    <a:lnTo>
                      <a:pt x="199" y="233"/>
                    </a:lnTo>
                    <a:lnTo>
                      <a:pt x="200" y="232"/>
                    </a:lnTo>
                    <a:lnTo>
                      <a:pt x="204" y="229"/>
                    </a:lnTo>
                    <a:lnTo>
                      <a:pt x="210" y="226"/>
                    </a:lnTo>
                    <a:lnTo>
                      <a:pt x="218" y="220"/>
                    </a:lnTo>
                    <a:lnTo>
                      <a:pt x="230" y="214"/>
                    </a:lnTo>
                    <a:lnTo>
                      <a:pt x="243" y="207"/>
                    </a:lnTo>
                    <a:lnTo>
                      <a:pt x="259" y="201"/>
                    </a:lnTo>
                    <a:lnTo>
                      <a:pt x="277" y="194"/>
                    </a:lnTo>
                    <a:lnTo>
                      <a:pt x="297" y="189"/>
                    </a:lnTo>
                    <a:lnTo>
                      <a:pt x="320" y="185"/>
                    </a:lnTo>
                    <a:lnTo>
                      <a:pt x="344" y="183"/>
                    </a:lnTo>
                    <a:lnTo>
                      <a:pt x="370" y="180"/>
                    </a:lnTo>
                    <a:lnTo>
                      <a:pt x="399" y="181"/>
                    </a:lnTo>
                    <a:lnTo>
                      <a:pt x="430" y="185"/>
                    </a:lnTo>
                    <a:lnTo>
                      <a:pt x="464" y="191"/>
                    </a:lnTo>
                    <a:lnTo>
                      <a:pt x="498" y="201"/>
                    </a:lnTo>
                    <a:lnTo>
                      <a:pt x="548" y="225"/>
                    </a:lnTo>
                    <a:close/>
                  </a:path>
                </a:pathLst>
              </a:custGeom>
              <a:solidFill>
                <a:srgbClr val="969696">
                  <a:alpha val="100000"/>
                </a:srgbClr>
              </a:solidFill>
              <a:ln w="9525">
                <a:noFill/>
              </a:ln>
            </p:spPr>
            <p:txBody>
              <a:bodyPr/>
              <a:p>
                <a:endParaRPr lang="zh-CN" altLang="en-US"/>
              </a:p>
            </p:txBody>
          </p:sp>
          <p:sp>
            <p:nvSpPr>
              <p:cNvPr id="101663" name="Freeform 19"/>
              <p:cNvSpPr/>
              <p:nvPr/>
            </p:nvSpPr>
            <p:spPr>
              <a:xfrm>
                <a:off x="6551" y="13597"/>
                <a:ext cx="650" cy="735"/>
              </a:xfrm>
              <a:custGeom>
                <a:avLst/>
                <a:gdLst>
                  <a:gd name="txL" fmla="*/ 0 w 650"/>
                  <a:gd name="txT" fmla="*/ 0 h 735"/>
                  <a:gd name="txR" fmla="*/ 650 w 650"/>
                  <a:gd name="txB" fmla="*/ 735 h 735"/>
                </a:gdLst>
                <a:ahLst/>
                <a:cxnLst>
                  <a:cxn ang="0">
                    <a:pos x="645" y="27"/>
                  </a:cxn>
                  <a:cxn ang="0">
                    <a:pos x="642" y="26"/>
                  </a:cxn>
                  <a:cxn ang="0">
                    <a:pos x="631" y="23"/>
                  </a:cxn>
                  <a:cxn ang="0">
                    <a:pos x="615" y="19"/>
                  </a:cxn>
                  <a:cxn ang="0">
                    <a:pos x="592" y="15"/>
                  </a:cxn>
                  <a:cxn ang="0">
                    <a:pos x="565" y="10"/>
                  </a:cxn>
                  <a:cxn ang="0">
                    <a:pos x="533" y="6"/>
                  </a:cxn>
                  <a:cxn ang="0">
                    <a:pos x="496" y="3"/>
                  </a:cxn>
                  <a:cxn ang="0">
                    <a:pos x="456" y="1"/>
                  </a:cxn>
                  <a:cxn ang="0">
                    <a:pos x="411" y="0"/>
                  </a:cxn>
                  <a:cxn ang="0">
                    <a:pos x="364" y="2"/>
                  </a:cxn>
                  <a:cxn ang="0">
                    <a:pos x="315" y="6"/>
                  </a:cxn>
                  <a:cxn ang="0">
                    <a:pos x="262" y="15"/>
                  </a:cxn>
                  <a:cxn ang="0">
                    <a:pos x="209" y="26"/>
                  </a:cxn>
                  <a:cxn ang="0">
                    <a:pos x="154" y="42"/>
                  </a:cxn>
                  <a:cxn ang="0">
                    <a:pos x="98" y="61"/>
                  </a:cxn>
                  <a:cxn ang="0">
                    <a:pos x="42" y="87"/>
                  </a:cxn>
                  <a:cxn ang="0">
                    <a:pos x="38" y="101"/>
                  </a:cxn>
                  <a:cxn ang="0">
                    <a:pos x="28" y="141"/>
                  </a:cxn>
                  <a:cxn ang="0">
                    <a:pos x="17" y="203"/>
                  </a:cxn>
                  <a:cxn ang="0">
                    <a:pos x="6" y="283"/>
                  </a:cxn>
                  <a:cxn ang="0">
                    <a:pos x="0" y="378"/>
                  </a:cxn>
                  <a:cxn ang="0">
                    <a:pos x="5" y="484"/>
                  </a:cxn>
                  <a:cxn ang="0">
                    <a:pos x="21" y="599"/>
                  </a:cxn>
                  <a:cxn ang="0">
                    <a:pos x="54" y="716"/>
                  </a:cxn>
                  <a:cxn ang="0">
                    <a:pos x="58" y="716"/>
                  </a:cxn>
                  <a:cxn ang="0">
                    <a:pos x="66" y="715"/>
                  </a:cxn>
                  <a:cxn ang="0">
                    <a:pos x="80" y="713"/>
                  </a:cxn>
                  <a:cxn ang="0">
                    <a:pos x="99" y="712"/>
                  </a:cxn>
                  <a:cxn ang="0">
                    <a:pos x="124" y="710"/>
                  </a:cxn>
                  <a:cxn ang="0">
                    <a:pos x="153" y="708"/>
                  </a:cxn>
                  <a:cxn ang="0">
                    <a:pos x="188" y="707"/>
                  </a:cxn>
                  <a:cxn ang="0">
                    <a:pos x="225" y="706"/>
                  </a:cxn>
                  <a:cxn ang="0">
                    <a:pos x="267" y="705"/>
                  </a:cxn>
                  <a:cxn ang="0">
                    <a:pos x="313" y="706"/>
                  </a:cxn>
                  <a:cxn ang="0">
                    <a:pos x="362" y="707"/>
                  </a:cxn>
                  <a:cxn ang="0">
                    <a:pos x="415" y="709"/>
                  </a:cxn>
                  <a:cxn ang="0">
                    <a:pos x="470" y="713"/>
                  </a:cxn>
                  <a:cxn ang="0">
                    <a:pos x="528" y="719"/>
                  </a:cxn>
                  <a:cxn ang="0">
                    <a:pos x="588" y="726"/>
                  </a:cxn>
                  <a:cxn ang="0">
                    <a:pos x="650" y="735"/>
                  </a:cxn>
                  <a:cxn ang="0">
                    <a:pos x="647" y="713"/>
                  </a:cxn>
                  <a:cxn ang="0">
                    <a:pos x="641" y="655"/>
                  </a:cxn>
                  <a:cxn ang="0">
                    <a:pos x="631" y="568"/>
                  </a:cxn>
                  <a:cxn ang="0">
                    <a:pos x="623" y="462"/>
                  </a:cxn>
                  <a:cxn ang="0">
                    <a:pos x="618" y="345"/>
                  </a:cxn>
                  <a:cxn ang="0">
                    <a:pos x="618" y="229"/>
                  </a:cxn>
                  <a:cxn ang="0">
                    <a:pos x="627" y="119"/>
                  </a:cxn>
                  <a:cxn ang="0">
                    <a:pos x="645" y="27"/>
                  </a:cxn>
                </a:cxnLst>
                <a:rect l="txL" t="txT" r="txR" b="txB"/>
                <a:pathLst>
                  <a:path w="650" h="735">
                    <a:moveTo>
                      <a:pt x="645" y="27"/>
                    </a:moveTo>
                    <a:lnTo>
                      <a:pt x="642" y="26"/>
                    </a:lnTo>
                    <a:lnTo>
                      <a:pt x="631" y="23"/>
                    </a:lnTo>
                    <a:lnTo>
                      <a:pt x="615" y="19"/>
                    </a:lnTo>
                    <a:lnTo>
                      <a:pt x="592" y="15"/>
                    </a:lnTo>
                    <a:lnTo>
                      <a:pt x="565" y="10"/>
                    </a:lnTo>
                    <a:lnTo>
                      <a:pt x="533" y="6"/>
                    </a:lnTo>
                    <a:lnTo>
                      <a:pt x="496" y="3"/>
                    </a:lnTo>
                    <a:lnTo>
                      <a:pt x="456" y="1"/>
                    </a:lnTo>
                    <a:lnTo>
                      <a:pt x="411" y="0"/>
                    </a:lnTo>
                    <a:lnTo>
                      <a:pt x="364" y="2"/>
                    </a:lnTo>
                    <a:lnTo>
                      <a:pt x="315" y="6"/>
                    </a:lnTo>
                    <a:lnTo>
                      <a:pt x="262" y="15"/>
                    </a:lnTo>
                    <a:lnTo>
                      <a:pt x="209" y="26"/>
                    </a:lnTo>
                    <a:lnTo>
                      <a:pt x="154" y="42"/>
                    </a:lnTo>
                    <a:lnTo>
                      <a:pt x="98" y="61"/>
                    </a:lnTo>
                    <a:lnTo>
                      <a:pt x="42" y="87"/>
                    </a:lnTo>
                    <a:lnTo>
                      <a:pt x="38" y="101"/>
                    </a:lnTo>
                    <a:lnTo>
                      <a:pt x="28" y="141"/>
                    </a:lnTo>
                    <a:lnTo>
                      <a:pt x="17" y="203"/>
                    </a:lnTo>
                    <a:lnTo>
                      <a:pt x="6" y="283"/>
                    </a:lnTo>
                    <a:lnTo>
                      <a:pt x="0" y="378"/>
                    </a:lnTo>
                    <a:lnTo>
                      <a:pt x="5" y="484"/>
                    </a:lnTo>
                    <a:lnTo>
                      <a:pt x="21" y="599"/>
                    </a:lnTo>
                    <a:lnTo>
                      <a:pt x="54" y="716"/>
                    </a:lnTo>
                    <a:lnTo>
                      <a:pt x="58" y="716"/>
                    </a:lnTo>
                    <a:lnTo>
                      <a:pt x="66" y="715"/>
                    </a:lnTo>
                    <a:lnTo>
                      <a:pt x="80" y="713"/>
                    </a:lnTo>
                    <a:lnTo>
                      <a:pt x="99" y="712"/>
                    </a:lnTo>
                    <a:lnTo>
                      <a:pt x="124" y="710"/>
                    </a:lnTo>
                    <a:lnTo>
                      <a:pt x="153" y="708"/>
                    </a:lnTo>
                    <a:lnTo>
                      <a:pt x="188" y="707"/>
                    </a:lnTo>
                    <a:lnTo>
                      <a:pt x="225" y="706"/>
                    </a:lnTo>
                    <a:lnTo>
                      <a:pt x="267" y="705"/>
                    </a:lnTo>
                    <a:lnTo>
                      <a:pt x="313" y="706"/>
                    </a:lnTo>
                    <a:lnTo>
                      <a:pt x="362" y="707"/>
                    </a:lnTo>
                    <a:lnTo>
                      <a:pt x="415" y="709"/>
                    </a:lnTo>
                    <a:lnTo>
                      <a:pt x="470" y="713"/>
                    </a:lnTo>
                    <a:lnTo>
                      <a:pt x="528" y="719"/>
                    </a:lnTo>
                    <a:lnTo>
                      <a:pt x="588" y="726"/>
                    </a:lnTo>
                    <a:lnTo>
                      <a:pt x="650" y="735"/>
                    </a:lnTo>
                    <a:lnTo>
                      <a:pt x="647" y="713"/>
                    </a:lnTo>
                    <a:lnTo>
                      <a:pt x="641" y="655"/>
                    </a:lnTo>
                    <a:lnTo>
                      <a:pt x="631" y="568"/>
                    </a:lnTo>
                    <a:lnTo>
                      <a:pt x="623" y="462"/>
                    </a:lnTo>
                    <a:lnTo>
                      <a:pt x="618" y="345"/>
                    </a:lnTo>
                    <a:lnTo>
                      <a:pt x="618" y="229"/>
                    </a:lnTo>
                    <a:lnTo>
                      <a:pt x="627" y="119"/>
                    </a:lnTo>
                    <a:lnTo>
                      <a:pt x="645" y="27"/>
                    </a:lnTo>
                    <a:close/>
                  </a:path>
                </a:pathLst>
              </a:custGeom>
              <a:solidFill>
                <a:srgbClr val="808080">
                  <a:alpha val="100000"/>
                </a:srgbClr>
              </a:solidFill>
              <a:ln w="9525">
                <a:noFill/>
              </a:ln>
            </p:spPr>
            <p:txBody>
              <a:bodyPr/>
              <a:p>
                <a:endParaRPr lang="zh-CN" altLang="en-US"/>
              </a:p>
            </p:txBody>
          </p:sp>
          <p:sp>
            <p:nvSpPr>
              <p:cNvPr id="101664" name="Freeform 20"/>
              <p:cNvSpPr/>
              <p:nvPr/>
            </p:nvSpPr>
            <p:spPr>
              <a:xfrm>
                <a:off x="6623" y="13797"/>
                <a:ext cx="1071" cy="731"/>
              </a:xfrm>
              <a:custGeom>
                <a:avLst/>
                <a:gdLst>
                  <a:gd name="txL" fmla="*/ 0 w 1071"/>
                  <a:gd name="txT" fmla="*/ 0 h 731"/>
                  <a:gd name="txR" fmla="*/ 1071 w 1071"/>
                  <a:gd name="txB" fmla="*/ 731 h 731"/>
                </a:gdLst>
                <a:ahLst/>
                <a:cxnLst>
                  <a:cxn ang="0">
                    <a:pos x="6" y="552"/>
                  </a:cxn>
                  <a:cxn ang="0">
                    <a:pos x="0" y="642"/>
                  </a:cxn>
                  <a:cxn ang="0">
                    <a:pos x="698" y="731"/>
                  </a:cxn>
                  <a:cxn ang="0">
                    <a:pos x="703" y="729"/>
                  </a:cxn>
                  <a:cxn ang="0">
                    <a:pos x="717" y="722"/>
                  </a:cxn>
                  <a:cxn ang="0">
                    <a:pos x="740" y="710"/>
                  </a:cxn>
                  <a:cxn ang="0">
                    <a:pos x="768" y="694"/>
                  </a:cxn>
                  <a:cxn ang="0">
                    <a:pos x="801" y="672"/>
                  </a:cxn>
                  <a:cxn ang="0">
                    <a:pos x="838" y="645"/>
                  </a:cxn>
                  <a:cxn ang="0">
                    <a:pos x="876" y="614"/>
                  </a:cxn>
                  <a:cxn ang="0">
                    <a:pos x="915" y="577"/>
                  </a:cxn>
                  <a:cxn ang="0">
                    <a:pos x="953" y="536"/>
                  </a:cxn>
                  <a:cxn ang="0">
                    <a:pos x="988" y="491"/>
                  </a:cxn>
                  <a:cxn ang="0">
                    <a:pos x="1018" y="439"/>
                  </a:cxn>
                  <a:cxn ang="0">
                    <a:pos x="1043" y="383"/>
                  </a:cxn>
                  <a:cxn ang="0">
                    <a:pos x="1061" y="322"/>
                  </a:cxn>
                  <a:cxn ang="0">
                    <a:pos x="1071" y="255"/>
                  </a:cxn>
                  <a:cxn ang="0">
                    <a:pos x="1070" y="185"/>
                  </a:cxn>
                  <a:cxn ang="0">
                    <a:pos x="1057" y="108"/>
                  </a:cxn>
                  <a:cxn ang="0">
                    <a:pos x="1055" y="104"/>
                  </a:cxn>
                  <a:cxn ang="0">
                    <a:pos x="1049" y="92"/>
                  </a:cxn>
                  <a:cxn ang="0">
                    <a:pos x="1037" y="76"/>
                  </a:cxn>
                  <a:cxn ang="0">
                    <a:pos x="1022" y="57"/>
                  </a:cxn>
                  <a:cxn ang="0">
                    <a:pos x="1002" y="37"/>
                  </a:cxn>
                  <a:cxn ang="0">
                    <a:pos x="979" y="20"/>
                  </a:cxn>
                  <a:cxn ang="0">
                    <a:pos x="951" y="7"/>
                  </a:cxn>
                  <a:cxn ang="0">
                    <a:pos x="919" y="0"/>
                  </a:cxn>
                  <a:cxn ang="0">
                    <a:pos x="924" y="12"/>
                  </a:cxn>
                  <a:cxn ang="0">
                    <a:pos x="934" y="44"/>
                  </a:cxn>
                  <a:cxn ang="0">
                    <a:pos x="947" y="94"/>
                  </a:cxn>
                  <a:cxn ang="0">
                    <a:pos x="958" y="159"/>
                  </a:cxn>
                  <a:cxn ang="0">
                    <a:pos x="961" y="238"/>
                  </a:cxn>
                  <a:cxn ang="0">
                    <a:pos x="953" y="324"/>
                  </a:cxn>
                  <a:cxn ang="0">
                    <a:pos x="928" y="418"/>
                  </a:cxn>
                  <a:cxn ang="0">
                    <a:pos x="884" y="516"/>
                  </a:cxn>
                  <a:cxn ang="0">
                    <a:pos x="883" y="518"/>
                  </a:cxn>
                  <a:cxn ang="0">
                    <a:pos x="879" y="521"/>
                  </a:cxn>
                  <a:cxn ang="0">
                    <a:pos x="872" y="526"/>
                  </a:cxn>
                  <a:cxn ang="0">
                    <a:pos x="862" y="534"/>
                  </a:cxn>
                  <a:cxn ang="0">
                    <a:pos x="851" y="541"/>
                  </a:cxn>
                  <a:cxn ang="0">
                    <a:pos x="837" y="550"/>
                  </a:cxn>
                  <a:cxn ang="0">
                    <a:pos x="819" y="559"/>
                  </a:cxn>
                  <a:cxn ang="0">
                    <a:pos x="800" y="567"/>
                  </a:cxn>
                  <a:cxn ang="0">
                    <a:pos x="778" y="575"/>
                  </a:cxn>
                  <a:cxn ang="0">
                    <a:pos x="754" y="582"/>
                  </a:cxn>
                  <a:cxn ang="0">
                    <a:pos x="727" y="588"/>
                  </a:cxn>
                  <a:cxn ang="0">
                    <a:pos x="697" y="592"/>
                  </a:cxn>
                  <a:cxn ang="0">
                    <a:pos x="666" y="593"/>
                  </a:cxn>
                  <a:cxn ang="0">
                    <a:pos x="631" y="592"/>
                  </a:cxn>
                  <a:cxn ang="0">
                    <a:pos x="593" y="589"/>
                  </a:cxn>
                  <a:cxn ang="0">
                    <a:pos x="555" y="581"/>
                  </a:cxn>
                  <a:cxn ang="0">
                    <a:pos x="555" y="677"/>
                  </a:cxn>
                  <a:cxn ang="0">
                    <a:pos x="24" y="623"/>
                  </a:cxn>
                  <a:cxn ang="0">
                    <a:pos x="6" y="552"/>
                  </a:cxn>
                </a:cxnLst>
                <a:rect l="txL" t="txT" r="txR" b="txB"/>
                <a:pathLst>
                  <a:path w="1071" h="731">
                    <a:moveTo>
                      <a:pt x="6" y="552"/>
                    </a:moveTo>
                    <a:lnTo>
                      <a:pt x="0" y="642"/>
                    </a:lnTo>
                    <a:lnTo>
                      <a:pt x="698" y="731"/>
                    </a:lnTo>
                    <a:lnTo>
                      <a:pt x="703" y="729"/>
                    </a:lnTo>
                    <a:lnTo>
                      <a:pt x="717" y="722"/>
                    </a:lnTo>
                    <a:lnTo>
                      <a:pt x="740" y="710"/>
                    </a:lnTo>
                    <a:lnTo>
                      <a:pt x="768" y="694"/>
                    </a:lnTo>
                    <a:lnTo>
                      <a:pt x="801" y="672"/>
                    </a:lnTo>
                    <a:lnTo>
                      <a:pt x="838" y="645"/>
                    </a:lnTo>
                    <a:lnTo>
                      <a:pt x="876" y="614"/>
                    </a:lnTo>
                    <a:lnTo>
                      <a:pt x="915" y="577"/>
                    </a:lnTo>
                    <a:lnTo>
                      <a:pt x="953" y="536"/>
                    </a:lnTo>
                    <a:lnTo>
                      <a:pt x="988" y="491"/>
                    </a:lnTo>
                    <a:lnTo>
                      <a:pt x="1018" y="439"/>
                    </a:lnTo>
                    <a:lnTo>
                      <a:pt x="1043" y="383"/>
                    </a:lnTo>
                    <a:lnTo>
                      <a:pt x="1061" y="322"/>
                    </a:lnTo>
                    <a:lnTo>
                      <a:pt x="1071" y="255"/>
                    </a:lnTo>
                    <a:lnTo>
                      <a:pt x="1070" y="185"/>
                    </a:lnTo>
                    <a:lnTo>
                      <a:pt x="1057" y="108"/>
                    </a:lnTo>
                    <a:lnTo>
                      <a:pt x="1055" y="104"/>
                    </a:lnTo>
                    <a:lnTo>
                      <a:pt x="1049" y="92"/>
                    </a:lnTo>
                    <a:lnTo>
                      <a:pt x="1037" y="76"/>
                    </a:lnTo>
                    <a:lnTo>
                      <a:pt x="1022" y="57"/>
                    </a:lnTo>
                    <a:lnTo>
                      <a:pt x="1002" y="37"/>
                    </a:lnTo>
                    <a:lnTo>
                      <a:pt x="979" y="20"/>
                    </a:lnTo>
                    <a:lnTo>
                      <a:pt x="951" y="7"/>
                    </a:lnTo>
                    <a:lnTo>
                      <a:pt x="919" y="0"/>
                    </a:lnTo>
                    <a:lnTo>
                      <a:pt x="924" y="12"/>
                    </a:lnTo>
                    <a:lnTo>
                      <a:pt x="934" y="44"/>
                    </a:lnTo>
                    <a:lnTo>
                      <a:pt x="947" y="94"/>
                    </a:lnTo>
                    <a:lnTo>
                      <a:pt x="958" y="159"/>
                    </a:lnTo>
                    <a:lnTo>
                      <a:pt x="961" y="238"/>
                    </a:lnTo>
                    <a:lnTo>
                      <a:pt x="953" y="324"/>
                    </a:lnTo>
                    <a:lnTo>
                      <a:pt x="928" y="418"/>
                    </a:lnTo>
                    <a:lnTo>
                      <a:pt x="884" y="516"/>
                    </a:lnTo>
                    <a:lnTo>
                      <a:pt x="883" y="518"/>
                    </a:lnTo>
                    <a:lnTo>
                      <a:pt x="879" y="521"/>
                    </a:lnTo>
                    <a:lnTo>
                      <a:pt x="872" y="526"/>
                    </a:lnTo>
                    <a:lnTo>
                      <a:pt x="862" y="534"/>
                    </a:lnTo>
                    <a:lnTo>
                      <a:pt x="851" y="541"/>
                    </a:lnTo>
                    <a:lnTo>
                      <a:pt x="837" y="550"/>
                    </a:lnTo>
                    <a:lnTo>
                      <a:pt x="819" y="559"/>
                    </a:lnTo>
                    <a:lnTo>
                      <a:pt x="800" y="567"/>
                    </a:lnTo>
                    <a:lnTo>
                      <a:pt x="778" y="575"/>
                    </a:lnTo>
                    <a:lnTo>
                      <a:pt x="754" y="582"/>
                    </a:lnTo>
                    <a:lnTo>
                      <a:pt x="727" y="588"/>
                    </a:lnTo>
                    <a:lnTo>
                      <a:pt x="697" y="592"/>
                    </a:lnTo>
                    <a:lnTo>
                      <a:pt x="666" y="593"/>
                    </a:lnTo>
                    <a:lnTo>
                      <a:pt x="631" y="592"/>
                    </a:lnTo>
                    <a:lnTo>
                      <a:pt x="593" y="589"/>
                    </a:lnTo>
                    <a:lnTo>
                      <a:pt x="555" y="581"/>
                    </a:lnTo>
                    <a:lnTo>
                      <a:pt x="555" y="677"/>
                    </a:lnTo>
                    <a:lnTo>
                      <a:pt x="24" y="623"/>
                    </a:lnTo>
                    <a:lnTo>
                      <a:pt x="6" y="552"/>
                    </a:lnTo>
                    <a:close/>
                  </a:path>
                </a:pathLst>
              </a:custGeom>
              <a:solidFill>
                <a:srgbClr val="FFFFFF">
                  <a:alpha val="100000"/>
                </a:srgbClr>
              </a:solidFill>
              <a:ln w="9525">
                <a:noFill/>
              </a:ln>
            </p:spPr>
            <p:txBody>
              <a:bodyPr/>
              <a:p>
                <a:endParaRPr lang="zh-CN" altLang="en-US"/>
              </a:p>
            </p:txBody>
          </p:sp>
          <p:sp>
            <p:nvSpPr>
              <p:cNvPr id="101665" name="Freeform 21"/>
              <p:cNvSpPr/>
              <p:nvPr/>
            </p:nvSpPr>
            <p:spPr>
              <a:xfrm>
                <a:off x="6486" y="14516"/>
                <a:ext cx="787" cy="253"/>
              </a:xfrm>
              <a:custGeom>
                <a:avLst/>
                <a:gdLst>
                  <a:gd name="txL" fmla="*/ 0 w 787"/>
                  <a:gd name="txT" fmla="*/ 0 h 253"/>
                  <a:gd name="txR" fmla="*/ 787 w 787"/>
                  <a:gd name="txB" fmla="*/ 253 h 253"/>
                </a:gdLst>
                <a:ahLst/>
                <a:cxnLst>
                  <a:cxn ang="0">
                    <a:pos x="787" y="91"/>
                  </a:cxn>
                  <a:cxn ang="0">
                    <a:pos x="12" y="0"/>
                  </a:cxn>
                  <a:cxn ang="0">
                    <a:pos x="0" y="91"/>
                  </a:cxn>
                  <a:cxn ang="0">
                    <a:pos x="764" y="253"/>
                  </a:cxn>
                  <a:cxn ang="0">
                    <a:pos x="787" y="91"/>
                  </a:cxn>
                </a:cxnLst>
                <a:rect l="txL" t="txT" r="txR" b="txB"/>
                <a:pathLst>
                  <a:path w="787" h="253">
                    <a:moveTo>
                      <a:pt x="787" y="91"/>
                    </a:moveTo>
                    <a:lnTo>
                      <a:pt x="12" y="0"/>
                    </a:lnTo>
                    <a:lnTo>
                      <a:pt x="0" y="91"/>
                    </a:lnTo>
                    <a:lnTo>
                      <a:pt x="764" y="253"/>
                    </a:lnTo>
                    <a:lnTo>
                      <a:pt x="787" y="91"/>
                    </a:lnTo>
                    <a:close/>
                  </a:path>
                </a:pathLst>
              </a:custGeom>
              <a:solidFill>
                <a:srgbClr val="808080">
                  <a:alpha val="100000"/>
                </a:srgbClr>
              </a:solidFill>
              <a:ln w="9525">
                <a:noFill/>
              </a:ln>
            </p:spPr>
            <p:txBody>
              <a:bodyPr/>
              <a:p>
                <a:endParaRPr lang="zh-CN" altLang="en-US"/>
              </a:p>
            </p:txBody>
          </p:sp>
          <p:sp>
            <p:nvSpPr>
              <p:cNvPr id="101666" name="Freeform 22"/>
              <p:cNvSpPr/>
              <p:nvPr/>
            </p:nvSpPr>
            <p:spPr>
              <a:xfrm>
                <a:off x="6879" y="14597"/>
                <a:ext cx="336" cy="115"/>
              </a:xfrm>
              <a:custGeom>
                <a:avLst/>
                <a:gdLst>
                  <a:gd name="txL" fmla="*/ 0 w 336"/>
                  <a:gd name="txT" fmla="*/ 0 h 115"/>
                  <a:gd name="txR" fmla="*/ 336 w 336"/>
                  <a:gd name="txB" fmla="*/ 115 h 115"/>
                </a:gdLst>
                <a:ahLst/>
                <a:cxnLst>
                  <a:cxn ang="0">
                    <a:pos x="336" y="50"/>
                  </a:cxn>
                  <a:cxn ang="0">
                    <a:pos x="4" y="0"/>
                  </a:cxn>
                  <a:cxn ang="0">
                    <a:pos x="0" y="48"/>
                  </a:cxn>
                  <a:cxn ang="0">
                    <a:pos x="327" y="115"/>
                  </a:cxn>
                  <a:cxn ang="0">
                    <a:pos x="336" y="50"/>
                  </a:cxn>
                </a:cxnLst>
                <a:rect l="txL" t="txT" r="txR" b="txB"/>
                <a:pathLst>
                  <a:path w="336" h="115">
                    <a:moveTo>
                      <a:pt x="336" y="50"/>
                    </a:moveTo>
                    <a:lnTo>
                      <a:pt x="4" y="0"/>
                    </a:lnTo>
                    <a:lnTo>
                      <a:pt x="0" y="48"/>
                    </a:lnTo>
                    <a:lnTo>
                      <a:pt x="327" y="115"/>
                    </a:lnTo>
                    <a:lnTo>
                      <a:pt x="336" y="50"/>
                    </a:lnTo>
                    <a:close/>
                  </a:path>
                </a:pathLst>
              </a:custGeom>
              <a:solidFill>
                <a:srgbClr val="808080">
                  <a:alpha val="100000"/>
                </a:srgbClr>
              </a:solidFill>
              <a:ln w="9525">
                <a:noFill/>
              </a:ln>
            </p:spPr>
            <p:txBody>
              <a:bodyPr/>
              <a:p>
                <a:endParaRPr lang="zh-CN" altLang="en-US"/>
              </a:p>
            </p:txBody>
          </p:sp>
          <p:sp>
            <p:nvSpPr>
              <p:cNvPr id="101667" name="Freeform 23"/>
              <p:cNvSpPr/>
              <p:nvPr/>
            </p:nvSpPr>
            <p:spPr>
              <a:xfrm>
                <a:off x="6536" y="14540"/>
                <a:ext cx="225" cy="85"/>
              </a:xfrm>
              <a:custGeom>
                <a:avLst/>
                <a:gdLst>
                  <a:gd name="txL" fmla="*/ 0 w 225"/>
                  <a:gd name="txT" fmla="*/ 0 h 85"/>
                  <a:gd name="txR" fmla="*/ 225 w 225"/>
                  <a:gd name="txB" fmla="*/ 85 h 85"/>
                </a:gdLst>
                <a:ahLst/>
                <a:cxnLst>
                  <a:cxn ang="0">
                    <a:pos x="225" y="39"/>
                  </a:cxn>
                  <a:cxn ang="0">
                    <a:pos x="0" y="0"/>
                  </a:cxn>
                  <a:cxn ang="0">
                    <a:pos x="3" y="41"/>
                  </a:cxn>
                  <a:cxn ang="0">
                    <a:pos x="218" y="85"/>
                  </a:cxn>
                  <a:cxn ang="0">
                    <a:pos x="225" y="39"/>
                  </a:cxn>
                </a:cxnLst>
                <a:rect l="txL" t="txT" r="txR" b="txB"/>
                <a:pathLst>
                  <a:path w="225" h="85">
                    <a:moveTo>
                      <a:pt x="225" y="39"/>
                    </a:moveTo>
                    <a:lnTo>
                      <a:pt x="0" y="0"/>
                    </a:lnTo>
                    <a:lnTo>
                      <a:pt x="3" y="41"/>
                    </a:lnTo>
                    <a:lnTo>
                      <a:pt x="218" y="85"/>
                    </a:lnTo>
                    <a:lnTo>
                      <a:pt x="225" y="39"/>
                    </a:lnTo>
                    <a:close/>
                  </a:path>
                </a:pathLst>
              </a:custGeom>
              <a:solidFill>
                <a:srgbClr val="808080">
                  <a:alpha val="100000"/>
                </a:srgbClr>
              </a:solidFill>
              <a:ln w="9525">
                <a:noFill/>
              </a:ln>
            </p:spPr>
            <p:txBody>
              <a:bodyPr/>
              <a:p>
                <a:endParaRPr lang="zh-CN" altLang="en-US"/>
              </a:p>
            </p:txBody>
          </p:sp>
          <p:sp>
            <p:nvSpPr>
              <p:cNvPr id="101668" name="Freeform 24"/>
              <p:cNvSpPr/>
              <p:nvPr/>
            </p:nvSpPr>
            <p:spPr>
              <a:xfrm>
                <a:off x="5972" y="14624"/>
                <a:ext cx="1325" cy="439"/>
              </a:xfrm>
              <a:custGeom>
                <a:avLst/>
                <a:gdLst>
                  <a:gd name="txL" fmla="*/ 0 w 1325"/>
                  <a:gd name="txT" fmla="*/ 0 h 439"/>
                  <a:gd name="txR" fmla="*/ 1325 w 1325"/>
                  <a:gd name="txB" fmla="*/ 439 h 439"/>
                </a:gdLst>
                <a:ahLst/>
                <a:cxnLst>
                  <a:cxn ang="0">
                    <a:pos x="0" y="132"/>
                  </a:cxn>
                  <a:cxn ang="0">
                    <a:pos x="3" y="132"/>
                  </a:cxn>
                  <a:cxn ang="0">
                    <a:pos x="10" y="130"/>
                  </a:cxn>
                  <a:cxn ang="0">
                    <a:pos x="24" y="128"/>
                  </a:cxn>
                  <a:cxn ang="0">
                    <a:pos x="42" y="125"/>
                  </a:cxn>
                  <a:cxn ang="0">
                    <a:pos x="62" y="121"/>
                  </a:cxn>
                  <a:cxn ang="0">
                    <a:pos x="86" y="116"/>
                  </a:cxn>
                  <a:cxn ang="0">
                    <a:pos x="113" y="109"/>
                  </a:cxn>
                  <a:cxn ang="0">
                    <a:pos x="141" y="102"/>
                  </a:cxn>
                  <a:cxn ang="0">
                    <a:pos x="170" y="94"/>
                  </a:cxn>
                  <a:cxn ang="0">
                    <a:pos x="199" y="85"/>
                  </a:cxn>
                  <a:cxn ang="0">
                    <a:pos x="228" y="74"/>
                  </a:cxn>
                  <a:cxn ang="0">
                    <a:pos x="257" y="62"/>
                  </a:cxn>
                  <a:cxn ang="0">
                    <a:pos x="285" y="48"/>
                  </a:cxn>
                  <a:cxn ang="0">
                    <a:pos x="309" y="34"/>
                  </a:cxn>
                  <a:cxn ang="0">
                    <a:pos x="333" y="18"/>
                  </a:cxn>
                  <a:cxn ang="0">
                    <a:pos x="352" y="0"/>
                  </a:cxn>
                  <a:cxn ang="0">
                    <a:pos x="1325" y="223"/>
                  </a:cxn>
                  <a:cxn ang="0">
                    <a:pos x="1323" y="225"/>
                  </a:cxn>
                  <a:cxn ang="0">
                    <a:pos x="1318" y="230"/>
                  </a:cxn>
                  <a:cxn ang="0">
                    <a:pos x="1309" y="239"/>
                  </a:cxn>
                  <a:cxn ang="0">
                    <a:pos x="1297" y="250"/>
                  </a:cxn>
                  <a:cxn ang="0">
                    <a:pos x="1282" y="263"/>
                  </a:cxn>
                  <a:cxn ang="0">
                    <a:pos x="1265" y="278"/>
                  </a:cxn>
                  <a:cxn ang="0">
                    <a:pos x="1247" y="295"/>
                  </a:cxn>
                  <a:cxn ang="0">
                    <a:pos x="1225" y="312"/>
                  </a:cxn>
                  <a:cxn ang="0">
                    <a:pos x="1202" y="331"/>
                  </a:cxn>
                  <a:cxn ang="0">
                    <a:pos x="1179" y="349"/>
                  </a:cxn>
                  <a:cxn ang="0">
                    <a:pos x="1154" y="367"/>
                  </a:cxn>
                  <a:cxn ang="0">
                    <a:pos x="1128" y="385"/>
                  </a:cxn>
                  <a:cxn ang="0">
                    <a:pos x="1102" y="401"/>
                  </a:cxn>
                  <a:cxn ang="0">
                    <a:pos x="1077" y="415"/>
                  </a:cxn>
                  <a:cxn ang="0">
                    <a:pos x="1051" y="428"/>
                  </a:cxn>
                  <a:cxn ang="0">
                    <a:pos x="1026" y="439"/>
                  </a:cxn>
                  <a:cxn ang="0">
                    <a:pos x="0" y="132"/>
                  </a:cxn>
                </a:cxnLst>
                <a:rect l="txL" t="txT" r="txR" b="txB"/>
                <a:pathLst>
                  <a:path w="1325" h="439">
                    <a:moveTo>
                      <a:pt x="0" y="132"/>
                    </a:moveTo>
                    <a:lnTo>
                      <a:pt x="3" y="132"/>
                    </a:lnTo>
                    <a:lnTo>
                      <a:pt x="10" y="130"/>
                    </a:lnTo>
                    <a:lnTo>
                      <a:pt x="24" y="128"/>
                    </a:lnTo>
                    <a:lnTo>
                      <a:pt x="42" y="125"/>
                    </a:lnTo>
                    <a:lnTo>
                      <a:pt x="62" y="121"/>
                    </a:lnTo>
                    <a:lnTo>
                      <a:pt x="86" y="116"/>
                    </a:lnTo>
                    <a:lnTo>
                      <a:pt x="113" y="109"/>
                    </a:lnTo>
                    <a:lnTo>
                      <a:pt x="141" y="102"/>
                    </a:lnTo>
                    <a:lnTo>
                      <a:pt x="170" y="94"/>
                    </a:lnTo>
                    <a:lnTo>
                      <a:pt x="199" y="85"/>
                    </a:lnTo>
                    <a:lnTo>
                      <a:pt x="228" y="74"/>
                    </a:lnTo>
                    <a:lnTo>
                      <a:pt x="257" y="62"/>
                    </a:lnTo>
                    <a:lnTo>
                      <a:pt x="285" y="48"/>
                    </a:lnTo>
                    <a:lnTo>
                      <a:pt x="309" y="34"/>
                    </a:lnTo>
                    <a:lnTo>
                      <a:pt x="333" y="18"/>
                    </a:lnTo>
                    <a:lnTo>
                      <a:pt x="352" y="0"/>
                    </a:lnTo>
                    <a:lnTo>
                      <a:pt x="1325" y="223"/>
                    </a:lnTo>
                    <a:lnTo>
                      <a:pt x="1323" y="225"/>
                    </a:lnTo>
                    <a:lnTo>
                      <a:pt x="1318" y="230"/>
                    </a:lnTo>
                    <a:lnTo>
                      <a:pt x="1309" y="239"/>
                    </a:lnTo>
                    <a:lnTo>
                      <a:pt x="1297" y="250"/>
                    </a:lnTo>
                    <a:lnTo>
                      <a:pt x="1282" y="263"/>
                    </a:lnTo>
                    <a:lnTo>
                      <a:pt x="1265" y="278"/>
                    </a:lnTo>
                    <a:lnTo>
                      <a:pt x="1247" y="295"/>
                    </a:lnTo>
                    <a:lnTo>
                      <a:pt x="1225" y="312"/>
                    </a:lnTo>
                    <a:lnTo>
                      <a:pt x="1202" y="331"/>
                    </a:lnTo>
                    <a:lnTo>
                      <a:pt x="1179" y="349"/>
                    </a:lnTo>
                    <a:lnTo>
                      <a:pt x="1154" y="367"/>
                    </a:lnTo>
                    <a:lnTo>
                      <a:pt x="1128" y="385"/>
                    </a:lnTo>
                    <a:lnTo>
                      <a:pt x="1102" y="401"/>
                    </a:lnTo>
                    <a:lnTo>
                      <a:pt x="1077" y="415"/>
                    </a:lnTo>
                    <a:lnTo>
                      <a:pt x="1051" y="428"/>
                    </a:lnTo>
                    <a:lnTo>
                      <a:pt x="1026" y="439"/>
                    </a:lnTo>
                    <a:lnTo>
                      <a:pt x="0" y="132"/>
                    </a:lnTo>
                    <a:close/>
                  </a:path>
                </a:pathLst>
              </a:custGeom>
              <a:solidFill>
                <a:srgbClr val="808080">
                  <a:alpha val="100000"/>
                </a:srgbClr>
              </a:solidFill>
              <a:ln w="9525">
                <a:noFill/>
              </a:ln>
            </p:spPr>
            <p:txBody>
              <a:bodyPr/>
              <a:p>
                <a:endParaRPr lang="zh-CN" altLang="en-US"/>
              </a:p>
            </p:txBody>
          </p:sp>
          <p:sp>
            <p:nvSpPr>
              <p:cNvPr id="101669" name="Freeform 25"/>
              <p:cNvSpPr/>
              <p:nvPr/>
            </p:nvSpPr>
            <p:spPr>
              <a:xfrm>
                <a:off x="7292" y="14577"/>
                <a:ext cx="472" cy="209"/>
              </a:xfrm>
              <a:custGeom>
                <a:avLst/>
                <a:gdLst>
                  <a:gd name="txL" fmla="*/ 0 w 472"/>
                  <a:gd name="txT" fmla="*/ 0 h 209"/>
                  <a:gd name="txR" fmla="*/ 472 w 472"/>
                  <a:gd name="txB" fmla="*/ 209 h 209"/>
                </a:gdLst>
                <a:ahLst/>
                <a:cxnLst>
                  <a:cxn ang="0">
                    <a:pos x="47" y="209"/>
                  </a:cxn>
                  <a:cxn ang="0">
                    <a:pos x="472" y="84"/>
                  </a:cxn>
                  <a:cxn ang="0">
                    <a:pos x="215" y="0"/>
                  </a:cxn>
                  <a:cxn ang="0">
                    <a:pos x="5" y="24"/>
                  </a:cxn>
                  <a:cxn ang="0">
                    <a:pos x="0" y="197"/>
                  </a:cxn>
                  <a:cxn ang="0">
                    <a:pos x="47" y="209"/>
                  </a:cxn>
                </a:cxnLst>
                <a:rect l="txL" t="txT" r="txR" b="txB"/>
                <a:pathLst>
                  <a:path w="472" h="209">
                    <a:moveTo>
                      <a:pt x="47" y="209"/>
                    </a:moveTo>
                    <a:lnTo>
                      <a:pt x="472" y="84"/>
                    </a:lnTo>
                    <a:lnTo>
                      <a:pt x="215" y="0"/>
                    </a:lnTo>
                    <a:lnTo>
                      <a:pt x="5" y="24"/>
                    </a:lnTo>
                    <a:lnTo>
                      <a:pt x="0" y="197"/>
                    </a:lnTo>
                    <a:lnTo>
                      <a:pt x="47" y="209"/>
                    </a:lnTo>
                    <a:close/>
                  </a:path>
                </a:pathLst>
              </a:custGeom>
              <a:solidFill>
                <a:srgbClr val="808080">
                  <a:alpha val="100000"/>
                </a:srgbClr>
              </a:solidFill>
              <a:ln w="9525">
                <a:noFill/>
              </a:ln>
            </p:spPr>
            <p:txBody>
              <a:bodyPr/>
              <a:p>
                <a:endParaRPr lang="zh-CN" altLang="en-US"/>
              </a:p>
            </p:txBody>
          </p:sp>
          <p:sp>
            <p:nvSpPr>
              <p:cNvPr id="101670" name="Freeform 26"/>
              <p:cNvSpPr/>
              <p:nvPr/>
            </p:nvSpPr>
            <p:spPr>
              <a:xfrm>
                <a:off x="6073" y="13679"/>
                <a:ext cx="251" cy="999"/>
              </a:xfrm>
              <a:custGeom>
                <a:avLst/>
                <a:gdLst>
                  <a:gd name="txL" fmla="*/ 0 w 251"/>
                  <a:gd name="txT" fmla="*/ 0 h 999"/>
                  <a:gd name="txR" fmla="*/ 251 w 251"/>
                  <a:gd name="txB" fmla="*/ 999 h 999"/>
                </a:gdLst>
                <a:ahLst/>
                <a:cxnLst>
                  <a:cxn ang="0">
                    <a:pos x="251" y="23"/>
                  </a:cxn>
                  <a:cxn ang="0">
                    <a:pos x="250" y="22"/>
                  </a:cxn>
                  <a:cxn ang="0">
                    <a:pos x="246" y="20"/>
                  </a:cxn>
                  <a:cxn ang="0">
                    <a:pos x="239" y="18"/>
                  </a:cxn>
                  <a:cxn ang="0">
                    <a:pos x="230" y="15"/>
                  </a:cxn>
                  <a:cxn ang="0">
                    <a:pos x="218" y="11"/>
                  </a:cxn>
                  <a:cxn ang="0">
                    <a:pos x="205" y="7"/>
                  </a:cxn>
                  <a:cxn ang="0">
                    <a:pos x="190" y="4"/>
                  </a:cxn>
                  <a:cxn ang="0">
                    <a:pos x="173" y="1"/>
                  </a:cxn>
                  <a:cxn ang="0">
                    <a:pos x="155" y="0"/>
                  </a:cxn>
                  <a:cxn ang="0">
                    <a:pos x="134" y="0"/>
                  </a:cxn>
                  <a:cxn ang="0">
                    <a:pos x="114" y="2"/>
                  </a:cxn>
                  <a:cxn ang="0">
                    <a:pos x="92" y="5"/>
                  </a:cxn>
                  <a:cxn ang="0">
                    <a:pos x="70" y="12"/>
                  </a:cxn>
                  <a:cxn ang="0">
                    <a:pos x="47" y="20"/>
                  </a:cxn>
                  <a:cxn ang="0">
                    <a:pos x="23" y="32"/>
                  </a:cxn>
                  <a:cxn ang="0">
                    <a:pos x="0" y="47"/>
                  </a:cxn>
                  <a:cxn ang="0">
                    <a:pos x="0" y="999"/>
                  </a:cxn>
                  <a:cxn ang="0">
                    <a:pos x="1" y="999"/>
                  </a:cxn>
                  <a:cxn ang="0">
                    <a:pos x="6" y="999"/>
                  </a:cxn>
                  <a:cxn ang="0">
                    <a:pos x="14" y="998"/>
                  </a:cxn>
                  <a:cxn ang="0">
                    <a:pos x="23" y="997"/>
                  </a:cxn>
                  <a:cxn ang="0">
                    <a:pos x="35" y="995"/>
                  </a:cxn>
                  <a:cxn ang="0">
                    <a:pos x="49" y="993"/>
                  </a:cxn>
                  <a:cxn ang="0">
                    <a:pos x="65" y="990"/>
                  </a:cxn>
                  <a:cxn ang="0">
                    <a:pos x="83" y="985"/>
                  </a:cxn>
                  <a:cxn ang="0">
                    <a:pos x="102" y="980"/>
                  </a:cxn>
                  <a:cxn ang="0">
                    <a:pos x="121" y="973"/>
                  </a:cxn>
                  <a:cxn ang="0">
                    <a:pos x="143" y="966"/>
                  </a:cxn>
                  <a:cxn ang="0">
                    <a:pos x="164" y="956"/>
                  </a:cxn>
                  <a:cxn ang="0">
                    <a:pos x="186" y="945"/>
                  </a:cxn>
                  <a:cxn ang="0">
                    <a:pos x="208" y="934"/>
                  </a:cxn>
                  <a:cxn ang="0">
                    <a:pos x="230" y="919"/>
                  </a:cxn>
                  <a:cxn ang="0">
                    <a:pos x="251" y="903"/>
                  </a:cxn>
                  <a:cxn ang="0">
                    <a:pos x="251" y="23"/>
                  </a:cxn>
                </a:cxnLst>
                <a:rect l="txL" t="txT" r="txR" b="txB"/>
                <a:pathLst>
                  <a:path w="251" h="999">
                    <a:moveTo>
                      <a:pt x="251" y="23"/>
                    </a:moveTo>
                    <a:lnTo>
                      <a:pt x="250" y="22"/>
                    </a:lnTo>
                    <a:lnTo>
                      <a:pt x="246" y="20"/>
                    </a:lnTo>
                    <a:lnTo>
                      <a:pt x="239" y="18"/>
                    </a:lnTo>
                    <a:lnTo>
                      <a:pt x="230" y="15"/>
                    </a:lnTo>
                    <a:lnTo>
                      <a:pt x="218" y="11"/>
                    </a:lnTo>
                    <a:lnTo>
                      <a:pt x="205" y="7"/>
                    </a:lnTo>
                    <a:lnTo>
                      <a:pt x="190" y="4"/>
                    </a:lnTo>
                    <a:lnTo>
                      <a:pt x="173" y="1"/>
                    </a:lnTo>
                    <a:lnTo>
                      <a:pt x="155" y="0"/>
                    </a:lnTo>
                    <a:lnTo>
                      <a:pt x="134" y="0"/>
                    </a:lnTo>
                    <a:lnTo>
                      <a:pt x="114" y="2"/>
                    </a:lnTo>
                    <a:lnTo>
                      <a:pt x="92" y="5"/>
                    </a:lnTo>
                    <a:lnTo>
                      <a:pt x="70" y="12"/>
                    </a:lnTo>
                    <a:lnTo>
                      <a:pt x="47" y="20"/>
                    </a:lnTo>
                    <a:lnTo>
                      <a:pt x="23" y="32"/>
                    </a:lnTo>
                    <a:lnTo>
                      <a:pt x="0" y="47"/>
                    </a:lnTo>
                    <a:lnTo>
                      <a:pt x="0" y="999"/>
                    </a:lnTo>
                    <a:lnTo>
                      <a:pt x="1" y="999"/>
                    </a:lnTo>
                    <a:lnTo>
                      <a:pt x="6" y="999"/>
                    </a:lnTo>
                    <a:lnTo>
                      <a:pt x="14" y="998"/>
                    </a:lnTo>
                    <a:lnTo>
                      <a:pt x="23" y="997"/>
                    </a:lnTo>
                    <a:lnTo>
                      <a:pt x="35" y="995"/>
                    </a:lnTo>
                    <a:lnTo>
                      <a:pt x="49" y="993"/>
                    </a:lnTo>
                    <a:lnTo>
                      <a:pt x="65" y="990"/>
                    </a:lnTo>
                    <a:lnTo>
                      <a:pt x="83" y="985"/>
                    </a:lnTo>
                    <a:lnTo>
                      <a:pt x="102" y="980"/>
                    </a:lnTo>
                    <a:lnTo>
                      <a:pt x="121" y="973"/>
                    </a:lnTo>
                    <a:lnTo>
                      <a:pt x="143" y="966"/>
                    </a:lnTo>
                    <a:lnTo>
                      <a:pt x="164" y="956"/>
                    </a:lnTo>
                    <a:lnTo>
                      <a:pt x="186" y="945"/>
                    </a:lnTo>
                    <a:lnTo>
                      <a:pt x="208" y="934"/>
                    </a:lnTo>
                    <a:lnTo>
                      <a:pt x="230" y="919"/>
                    </a:lnTo>
                    <a:lnTo>
                      <a:pt x="251" y="903"/>
                    </a:lnTo>
                    <a:lnTo>
                      <a:pt x="251" y="23"/>
                    </a:lnTo>
                    <a:close/>
                  </a:path>
                </a:pathLst>
              </a:custGeom>
              <a:solidFill>
                <a:srgbClr val="808080">
                  <a:alpha val="100000"/>
                </a:srgbClr>
              </a:solidFill>
              <a:ln w="9525">
                <a:noFill/>
              </a:ln>
            </p:spPr>
            <p:txBody>
              <a:bodyPr/>
              <a:p>
                <a:endParaRPr lang="zh-CN" altLang="en-US"/>
              </a:p>
            </p:txBody>
          </p:sp>
          <p:sp>
            <p:nvSpPr>
              <p:cNvPr id="101671" name="Freeform 27"/>
              <p:cNvSpPr/>
              <p:nvPr/>
            </p:nvSpPr>
            <p:spPr>
              <a:xfrm>
                <a:off x="6080" y="13687"/>
                <a:ext cx="215" cy="843"/>
              </a:xfrm>
              <a:custGeom>
                <a:avLst/>
                <a:gdLst>
                  <a:gd name="txL" fmla="*/ 0 w 215"/>
                  <a:gd name="txT" fmla="*/ 0 h 843"/>
                  <a:gd name="txR" fmla="*/ 215 w 215"/>
                  <a:gd name="txB" fmla="*/ 843 h 843"/>
                </a:gdLst>
                <a:ahLst/>
                <a:cxnLst>
                  <a:cxn ang="0">
                    <a:pos x="215" y="20"/>
                  </a:cxn>
                  <a:cxn ang="0">
                    <a:pos x="214" y="19"/>
                  </a:cxn>
                  <a:cxn ang="0">
                    <a:pos x="211" y="18"/>
                  </a:cxn>
                  <a:cxn ang="0">
                    <a:pos x="205" y="15"/>
                  </a:cxn>
                  <a:cxn ang="0">
                    <a:pos x="197" y="12"/>
                  </a:cxn>
                  <a:cxn ang="0">
                    <a:pos x="187" y="9"/>
                  </a:cxn>
                  <a:cxn ang="0">
                    <a:pos x="176" y="6"/>
                  </a:cxn>
                  <a:cxn ang="0">
                    <a:pos x="163" y="4"/>
                  </a:cxn>
                  <a:cxn ang="0">
                    <a:pos x="149" y="1"/>
                  </a:cxn>
                  <a:cxn ang="0">
                    <a:pos x="133" y="0"/>
                  </a:cxn>
                  <a:cxn ang="0">
                    <a:pos x="115" y="0"/>
                  </a:cxn>
                  <a:cxn ang="0">
                    <a:pos x="98" y="1"/>
                  </a:cxn>
                  <a:cxn ang="0">
                    <a:pos x="79" y="5"/>
                  </a:cxn>
                  <a:cxn ang="0">
                    <a:pos x="60" y="10"/>
                  </a:cxn>
                  <a:cxn ang="0">
                    <a:pos x="40" y="18"/>
                  </a:cxn>
                  <a:cxn ang="0">
                    <a:pos x="21" y="27"/>
                  </a:cxn>
                  <a:cxn ang="0">
                    <a:pos x="0" y="40"/>
                  </a:cxn>
                  <a:cxn ang="0">
                    <a:pos x="0" y="843"/>
                  </a:cxn>
                  <a:cxn ang="0">
                    <a:pos x="1" y="843"/>
                  </a:cxn>
                  <a:cxn ang="0">
                    <a:pos x="6" y="843"/>
                  </a:cxn>
                  <a:cxn ang="0">
                    <a:pos x="12" y="842"/>
                  </a:cxn>
                  <a:cxn ang="0">
                    <a:pos x="21" y="841"/>
                  </a:cxn>
                  <a:cxn ang="0">
                    <a:pos x="30" y="840"/>
                  </a:cxn>
                  <a:cxn ang="0">
                    <a:pos x="43" y="838"/>
                  </a:cxn>
                  <a:cxn ang="0">
                    <a:pos x="56" y="835"/>
                  </a:cxn>
                  <a:cxn ang="0">
                    <a:pos x="71" y="831"/>
                  </a:cxn>
                  <a:cxn ang="0">
                    <a:pos x="87" y="826"/>
                  </a:cxn>
                  <a:cxn ang="0">
                    <a:pos x="105" y="821"/>
                  </a:cxn>
                  <a:cxn ang="0">
                    <a:pos x="123" y="814"/>
                  </a:cxn>
                  <a:cxn ang="0">
                    <a:pos x="141" y="806"/>
                  </a:cxn>
                  <a:cxn ang="0">
                    <a:pos x="159" y="797"/>
                  </a:cxn>
                  <a:cxn ang="0">
                    <a:pos x="179" y="786"/>
                  </a:cxn>
                  <a:cxn ang="0">
                    <a:pos x="197" y="774"/>
                  </a:cxn>
                  <a:cxn ang="0">
                    <a:pos x="215" y="760"/>
                  </a:cxn>
                  <a:cxn ang="0">
                    <a:pos x="215" y="20"/>
                  </a:cxn>
                </a:cxnLst>
                <a:rect l="txL" t="txT" r="txR" b="txB"/>
                <a:pathLst>
                  <a:path w="215" h="843">
                    <a:moveTo>
                      <a:pt x="215" y="20"/>
                    </a:moveTo>
                    <a:lnTo>
                      <a:pt x="214" y="19"/>
                    </a:lnTo>
                    <a:lnTo>
                      <a:pt x="211" y="18"/>
                    </a:lnTo>
                    <a:lnTo>
                      <a:pt x="205" y="15"/>
                    </a:lnTo>
                    <a:lnTo>
                      <a:pt x="197" y="12"/>
                    </a:lnTo>
                    <a:lnTo>
                      <a:pt x="187" y="9"/>
                    </a:lnTo>
                    <a:lnTo>
                      <a:pt x="176" y="6"/>
                    </a:lnTo>
                    <a:lnTo>
                      <a:pt x="163" y="4"/>
                    </a:lnTo>
                    <a:lnTo>
                      <a:pt x="149" y="1"/>
                    </a:lnTo>
                    <a:lnTo>
                      <a:pt x="133" y="0"/>
                    </a:lnTo>
                    <a:lnTo>
                      <a:pt x="115" y="0"/>
                    </a:lnTo>
                    <a:lnTo>
                      <a:pt x="98" y="1"/>
                    </a:lnTo>
                    <a:lnTo>
                      <a:pt x="79" y="5"/>
                    </a:lnTo>
                    <a:lnTo>
                      <a:pt x="60" y="10"/>
                    </a:lnTo>
                    <a:lnTo>
                      <a:pt x="40" y="18"/>
                    </a:lnTo>
                    <a:lnTo>
                      <a:pt x="21" y="27"/>
                    </a:lnTo>
                    <a:lnTo>
                      <a:pt x="0" y="40"/>
                    </a:lnTo>
                    <a:lnTo>
                      <a:pt x="0" y="843"/>
                    </a:lnTo>
                    <a:lnTo>
                      <a:pt x="1" y="843"/>
                    </a:lnTo>
                    <a:lnTo>
                      <a:pt x="6" y="843"/>
                    </a:lnTo>
                    <a:lnTo>
                      <a:pt x="12" y="842"/>
                    </a:lnTo>
                    <a:lnTo>
                      <a:pt x="21" y="841"/>
                    </a:lnTo>
                    <a:lnTo>
                      <a:pt x="30" y="840"/>
                    </a:lnTo>
                    <a:lnTo>
                      <a:pt x="43" y="838"/>
                    </a:lnTo>
                    <a:lnTo>
                      <a:pt x="56" y="835"/>
                    </a:lnTo>
                    <a:lnTo>
                      <a:pt x="71" y="831"/>
                    </a:lnTo>
                    <a:lnTo>
                      <a:pt x="87" y="826"/>
                    </a:lnTo>
                    <a:lnTo>
                      <a:pt x="105" y="821"/>
                    </a:lnTo>
                    <a:lnTo>
                      <a:pt x="123" y="814"/>
                    </a:lnTo>
                    <a:lnTo>
                      <a:pt x="141" y="806"/>
                    </a:lnTo>
                    <a:lnTo>
                      <a:pt x="159" y="797"/>
                    </a:lnTo>
                    <a:lnTo>
                      <a:pt x="179" y="786"/>
                    </a:lnTo>
                    <a:lnTo>
                      <a:pt x="197" y="774"/>
                    </a:lnTo>
                    <a:lnTo>
                      <a:pt x="215" y="760"/>
                    </a:lnTo>
                    <a:lnTo>
                      <a:pt x="215" y="20"/>
                    </a:lnTo>
                    <a:close/>
                  </a:path>
                </a:pathLst>
              </a:custGeom>
              <a:solidFill>
                <a:srgbClr val="808080">
                  <a:alpha val="100000"/>
                </a:srgbClr>
              </a:solidFill>
              <a:ln w="9525">
                <a:noFill/>
              </a:ln>
            </p:spPr>
            <p:txBody>
              <a:bodyPr/>
              <a:p>
                <a:endParaRPr lang="zh-CN" altLang="en-US"/>
              </a:p>
            </p:txBody>
          </p:sp>
          <p:sp>
            <p:nvSpPr>
              <p:cNvPr id="101672" name="Freeform 28"/>
              <p:cNvSpPr/>
              <p:nvPr/>
            </p:nvSpPr>
            <p:spPr>
              <a:xfrm>
                <a:off x="6087" y="13696"/>
                <a:ext cx="180" cy="685"/>
              </a:xfrm>
              <a:custGeom>
                <a:avLst/>
                <a:gdLst>
                  <a:gd name="txL" fmla="*/ 0 w 180"/>
                  <a:gd name="txT" fmla="*/ 0 h 685"/>
                  <a:gd name="txR" fmla="*/ 180 w 180"/>
                  <a:gd name="txB" fmla="*/ 685 h 685"/>
                </a:gdLst>
                <a:ahLst/>
                <a:cxnLst>
                  <a:cxn ang="0">
                    <a:pos x="180" y="16"/>
                  </a:cxn>
                  <a:cxn ang="0">
                    <a:pos x="179" y="16"/>
                  </a:cxn>
                  <a:cxn ang="0">
                    <a:pos x="176" y="14"/>
                  </a:cxn>
                  <a:cxn ang="0">
                    <a:pos x="172" y="12"/>
                  </a:cxn>
                  <a:cxn ang="0">
                    <a:pos x="165" y="10"/>
                  </a:cxn>
                  <a:cxn ang="0">
                    <a:pos x="157" y="8"/>
                  </a:cxn>
                  <a:cxn ang="0">
                    <a:pos x="147" y="4"/>
                  </a:cxn>
                  <a:cxn ang="0">
                    <a:pos x="136" y="2"/>
                  </a:cxn>
                  <a:cxn ang="0">
                    <a:pos x="125" y="0"/>
                  </a:cxn>
                  <a:cxn ang="0">
                    <a:pos x="111" y="0"/>
                  </a:cxn>
                  <a:cxn ang="0">
                    <a:pos x="97" y="0"/>
                  </a:cxn>
                  <a:cxn ang="0">
                    <a:pos x="81" y="1"/>
                  </a:cxn>
                  <a:cxn ang="0">
                    <a:pos x="66" y="3"/>
                  </a:cxn>
                  <a:cxn ang="0">
                    <a:pos x="50" y="8"/>
                  </a:cxn>
                  <a:cxn ang="0">
                    <a:pos x="33" y="14"/>
                  </a:cxn>
                  <a:cxn ang="0">
                    <a:pos x="17" y="23"/>
                  </a:cxn>
                  <a:cxn ang="0">
                    <a:pos x="0" y="33"/>
                  </a:cxn>
                  <a:cxn ang="0">
                    <a:pos x="0" y="685"/>
                  </a:cxn>
                  <a:cxn ang="0">
                    <a:pos x="1" y="685"/>
                  </a:cxn>
                  <a:cxn ang="0">
                    <a:pos x="4" y="685"/>
                  </a:cxn>
                  <a:cxn ang="0">
                    <a:pos x="9" y="684"/>
                  </a:cxn>
                  <a:cxn ang="0">
                    <a:pos x="17" y="683"/>
                  </a:cxn>
                  <a:cxn ang="0">
                    <a:pos x="26" y="682"/>
                  </a:cxn>
                  <a:cxn ang="0">
                    <a:pos x="35" y="681"/>
                  </a:cxn>
                  <a:cxn ang="0">
                    <a:pos x="47" y="678"/>
                  </a:cxn>
                  <a:cxn ang="0">
                    <a:pos x="60" y="676"/>
                  </a:cxn>
                  <a:cxn ang="0">
                    <a:pos x="73" y="671"/>
                  </a:cxn>
                  <a:cxn ang="0">
                    <a:pos x="87" y="667"/>
                  </a:cxn>
                  <a:cxn ang="0">
                    <a:pos x="102" y="662"/>
                  </a:cxn>
                  <a:cxn ang="0">
                    <a:pos x="118" y="655"/>
                  </a:cxn>
                  <a:cxn ang="0">
                    <a:pos x="133" y="648"/>
                  </a:cxn>
                  <a:cxn ang="0">
                    <a:pos x="149" y="639"/>
                  </a:cxn>
                  <a:cxn ang="0">
                    <a:pos x="165" y="628"/>
                  </a:cxn>
                  <a:cxn ang="0">
                    <a:pos x="180" y="617"/>
                  </a:cxn>
                  <a:cxn ang="0">
                    <a:pos x="180" y="16"/>
                  </a:cxn>
                </a:cxnLst>
                <a:rect l="txL" t="txT" r="txR" b="txB"/>
                <a:pathLst>
                  <a:path w="180" h="685">
                    <a:moveTo>
                      <a:pt x="180" y="16"/>
                    </a:moveTo>
                    <a:lnTo>
                      <a:pt x="179" y="16"/>
                    </a:lnTo>
                    <a:lnTo>
                      <a:pt x="176" y="14"/>
                    </a:lnTo>
                    <a:lnTo>
                      <a:pt x="172" y="12"/>
                    </a:lnTo>
                    <a:lnTo>
                      <a:pt x="165" y="10"/>
                    </a:lnTo>
                    <a:lnTo>
                      <a:pt x="157" y="8"/>
                    </a:lnTo>
                    <a:lnTo>
                      <a:pt x="147" y="4"/>
                    </a:lnTo>
                    <a:lnTo>
                      <a:pt x="136" y="2"/>
                    </a:lnTo>
                    <a:lnTo>
                      <a:pt x="125" y="0"/>
                    </a:lnTo>
                    <a:lnTo>
                      <a:pt x="111" y="0"/>
                    </a:lnTo>
                    <a:lnTo>
                      <a:pt x="97" y="0"/>
                    </a:lnTo>
                    <a:lnTo>
                      <a:pt x="81" y="1"/>
                    </a:lnTo>
                    <a:lnTo>
                      <a:pt x="66" y="3"/>
                    </a:lnTo>
                    <a:lnTo>
                      <a:pt x="50" y="8"/>
                    </a:lnTo>
                    <a:lnTo>
                      <a:pt x="33" y="14"/>
                    </a:lnTo>
                    <a:lnTo>
                      <a:pt x="17" y="23"/>
                    </a:lnTo>
                    <a:lnTo>
                      <a:pt x="0" y="33"/>
                    </a:lnTo>
                    <a:lnTo>
                      <a:pt x="0" y="685"/>
                    </a:lnTo>
                    <a:lnTo>
                      <a:pt x="1" y="685"/>
                    </a:lnTo>
                    <a:lnTo>
                      <a:pt x="4" y="685"/>
                    </a:lnTo>
                    <a:lnTo>
                      <a:pt x="9" y="684"/>
                    </a:lnTo>
                    <a:lnTo>
                      <a:pt x="17" y="683"/>
                    </a:lnTo>
                    <a:lnTo>
                      <a:pt x="26" y="682"/>
                    </a:lnTo>
                    <a:lnTo>
                      <a:pt x="35" y="681"/>
                    </a:lnTo>
                    <a:lnTo>
                      <a:pt x="47" y="678"/>
                    </a:lnTo>
                    <a:lnTo>
                      <a:pt x="60" y="676"/>
                    </a:lnTo>
                    <a:lnTo>
                      <a:pt x="73" y="671"/>
                    </a:lnTo>
                    <a:lnTo>
                      <a:pt x="87" y="667"/>
                    </a:lnTo>
                    <a:lnTo>
                      <a:pt x="102" y="662"/>
                    </a:lnTo>
                    <a:lnTo>
                      <a:pt x="118" y="655"/>
                    </a:lnTo>
                    <a:lnTo>
                      <a:pt x="133" y="648"/>
                    </a:lnTo>
                    <a:lnTo>
                      <a:pt x="149" y="639"/>
                    </a:lnTo>
                    <a:lnTo>
                      <a:pt x="165" y="628"/>
                    </a:lnTo>
                    <a:lnTo>
                      <a:pt x="180" y="617"/>
                    </a:lnTo>
                    <a:lnTo>
                      <a:pt x="180" y="16"/>
                    </a:lnTo>
                    <a:close/>
                  </a:path>
                </a:pathLst>
              </a:custGeom>
              <a:solidFill>
                <a:srgbClr val="808080">
                  <a:alpha val="100000"/>
                </a:srgbClr>
              </a:solidFill>
              <a:ln w="9525">
                <a:noFill/>
              </a:ln>
            </p:spPr>
            <p:txBody>
              <a:bodyPr/>
              <a:p>
                <a:endParaRPr lang="zh-CN" altLang="en-US"/>
              </a:p>
            </p:txBody>
          </p:sp>
          <p:sp>
            <p:nvSpPr>
              <p:cNvPr id="101673" name="Freeform 29"/>
              <p:cNvSpPr/>
              <p:nvPr/>
            </p:nvSpPr>
            <p:spPr>
              <a:xfrm>
                <a:off x="6093" y="13704"/>
                <a:ext cx="146" cy="530"/>
              </a:xfrm>
              <a:custGeom>
                <a:avLst/>
                <a:gdLst>
                  <a:gd name="txL" fmla="*/ 0 w 146"/>
                  <a:gd name="txT" fmla="*/ 0 h 530"/>
                  <a:gd name="txR" fmla="*/ 146 w 146"/>
                  <a:gd name="txB" fmla="*/ 530 h 530"/>
                </a:gdLst>
                <a:ahLst/>
                <a:cxnLst>
                  <a:cxn ang="0">
                    <a:pos x="146" y="14"/>
                  </a:cxn>
                  <a:cxn ang="0">
                    <a:pos x="143" y="12"/>
                  </a:cxn>
                  <a:cxn ang="0">
                    <a:pos x="134" y="8"/>
                  </a:cxn>
                  <a:cxn ang="0">
                    <a:pos x="120" y="4"/>
                  </a:cxn>
                  <a:cxn ang="0">
                    <a:pos x="101" y="1"/>
                  </a:cxn>
                  <a:cxn ang="0">
                    <a:pos x="79" y="0"/>
                  </a:cxn>
                  <a:cxn ang="0">
                    <a:pos x="54" y="3"/>
                  </a:cxn>
                  <a:cxn ang="0">
                    <a:pos x="27" y="11"/>
                  </a:cxn>
                  <a:cxn ang="0">
                    <a:pos x="0" y="27"/>
                  </a:cxn>
                  <a:cxn ang="0">
                    <a:pos x="0" y="530"/>
                  </a:cxn>
                  <a:cxn ang="0">
                    <a:pos x="3" y="530"/>
                  </a:cxn>
                  <a:cxn ang="0">
                    <a:pos x="14" y="529"/>
                  </a:cxn>
                  <a:cxn ang="0">
                    <a:pos x="29" y="526"/>
                  </a:cxn>
                  <a:cxn ang="0">
                    <a:pos x="49" y="521"/>
                  </a:cxn>
                  <a:cxn ang="0">
                    <a:pos x="71" y="514"/>
                  </a:cxn>
                  <a:cxn ang="0">
                    <a:pos x="96" y="505"/>
                  </a:cxn>
                  <a:cxn ang="0">
                    <a:pos x="121" y="492"/>
                  </a:cxn>
                  <a:cxn ang="0">
                    <a:pos x="146" y="475"/>
                  </a:cxn>
                  <a:cxn ang="0">
                    <a:pos x="146" y="14"/>
                  </a:cxn>
                </a:cxnLst>
                <a:rect l="txL" t="txT" r="txR" b="txB"/>
                <a:pathLst>
                  <a:path w="146" h="530">
                    <a:moveTo>
                      <a:pt x="146" y="14"/>
                    </a:moveTo>
                    <a:lnTo>
                      <a:pt x="143" y="12"/>
                    </a:lnTo>
                    <a:lnTo>
                      <a:pt x="134" y="8"/>
                    </a:lnTo>
                    <a:lnTo>
                      <a:pt x="120" y="4"/>
                    </a:lnTo>
                    <a:lnTo>
                      <a:pt x="101" y="1"/>
                    </a:lnTo>
                    <a:lnTo>
                      <a:pt x="79" y="0"/>
                    </a:lnTo>
                    <a:lnTo>
                      <a:pt x="54" y="3"/>
                    </a:lnTo>
                    <a:lnTo>
                      <a:pt x="27" y="11"/>
                    </a:lnTo>
                    <a:lnTo>
                      <a:pt x="0" y="27"/>
                    </a:lnTo>
                    <a:lnTo>
                      <a:pt x="0" y="530"/>
                    </a:lnTo>
                    <a:lnTo>
                      <a:pt x="3" y="530"/>
                    </a:lnTo>
                    <a:lnTo>
                      <a:pt x="14" y="529"/>
                    </a:lnTo>
                    <a:lnTo>
                      <a:pt x="29" y="526"/>
                    </a:lnTo>
                    <a:lnTo>
                      <a:pt x="49" y="521"/>
                    </a:lnTo>
                    <a:lnTo>
                      <a:pt x="71" y="514"/>
                    </a:lnTo>
                    <a:lnTo>
                      <a:pt x="96" y="505"/>
                    </a:lnTo>
                    <a:lnTo>
                      <a:pt x="121" y="492"/>
                    </a:lnTo>
                    <a:lnTo>
                      <a:pt x="146" y="475"/>
                    </a:lnTo>
                    <a:lnTo>
                      <a:pt x="146" y="14"/>
                    </a:lnTo>
                    <a:close/>
                  </a:path>
                </a:pathLst>
              </a:custGeom>
              <a:solidFill>
                <a:srgbClr val="808080">
                  <a:alpha val="100000"/>
                </a:srgbClr>
              </a:solidFill>
              <a:ln w="9525">
                <a:noFill/>
              </a:ln>
            </p:spPr>
            <p:txBody>
              <a:bodyPr/>
              <a:p>
                <a:endParaRPr lang="zh-CN" altLang="en-US"/>
              </a:p>
            </p:txBody>
          </p:sp>
          <p:sp>
            <p:nvSpPr>
              <p:cNvPr id="101674" name="Freeform 30"/>
              <p:cNvSpPr/>
              <p:nvPr/>
            </p:nvSpPr>
            <p:spPr>
              <a:xfrm>
                <a:off x="6101" y="13712"/>
                <a:ext cx="109" cy="373"/>
              </a:xfrm>
              <a:custGeom>
                <a:avLst/>
                <a:gdLst>
                  <a:gd name="txL" fmla="*/ 0 w 109"/>
                  <a:gd name="txT" fmla="*/ 0 h 373"/>
                  <a:gd name="txR" fmla="*/ 109 w 109"/>
                  <a:gd name="txB" fmla="*/ 373 h 373"/>
                </a:gdLst>
                <a:ahLst/>
                <a:cxnLst>
                  <a:cxn ang="0">
                    <a:pos x="109" y="10"/>
                  </a:cxn>
                  <a:cxn ang="0">
                    <a:pos x="107" y="9"/>
                  </a:cxn>
                  <a:cxn ang="0">
                    <a:pos x="100" y="6"/>
                  </a:cxn>
                  <a:cxn ang="0">
                    <a:pos x="89" y="2"/>
                  </a:cxn>
                  <a:cxn ang="0">
                    <a:pos x="75" y="0"/>
                  </a:cxn>
                  <a:cxn ang="0">
                    <a:pos x="59" y="0"/>
                  </a:cxn>
                  <a:cxn ang="0">
                    <a:pos x="39" y="2"/>
                  </a:cxn>
                  <a:cxn ang="0">
                    <a:pos x="20" y="9"/>
                  </a:cxn>
                  <a:cxn ang="0">
                    <a:pos x="0" y="21"/>
                  </a:cxn>
                  <a:cxn ang="0">
                    <a:pos x="0" y="373"/>
                  </a:cxn>
                  <a:cxn ang="0">
                    <a:pos x="2" y="373"/>
                  </a:cxn>
                  <a:cxn ang="0">
                    <a:pos x="9" y="372"/>
                  </a:cxn>
                  <a:cxn ang="0">
                    <a:pos x="21" y="369"/>
                  </a:cxn>
                  <a:cxn ang="0">
                    <a:pos x="36" y="366"/>
                  </a:cxn>
                  <a:cxn ang="0">
                    <a:pos x="53" y="362"/>
                  </a:cxn>
                  <a:cxn ang="0">
                    <a:pos x="72" y="354"/>
                  </a:cxn>
                  <a:cxn ang="0">
                    <a:pos x="90" y="343"/>
                  </a:cxn>
                  <a:cxn ang="0">
                    <a:pos x="109" y="331"/>
                  </a:cxn>
                  <a:cxn ang="0">
                    <a:pos x="109" y="10"/>
                  </a:cxn>
                </a:cxnLst>
                <a:rect l="txL" t="txT" r="txR" b="txB"/>
                <a:pathLst>
                  <a:path w="109" h="373">
                    <a:moveTo>
                      <a:pt x="109" y="10"/>
                    </a:moveTo>
                    <a:lnTo>
                      <a:pt x="107" y="9"/>
                    </a:lnTo>
                    <a:lnTo>
                      <a:pt x="100" y="6"/>
                    </a:lnTo>
                    <a:lnTo>
                      <a:pt x="89" y="2"/>
                    </a:lnTo>
                    <a:lnTo>
                      <a:pt x="75" y="0"/>
                    </a:lnTo>
                    <a:lnTo>
                      <a:pt x="59" y="0"/>
                    </a:lnTo>
                    <a:lnTo>
                      <a:pt x="39" y="2"/>
                    </a:lnTo>
                    <a:lnTo>
                      <a:pt x="20" y="9"/>
                    </a:lnTo>
                    <a:lnTo>
                      <a:pt x="0" y="21"/>
                    </a:lnTo>
                    <a:lnTo>
                      <a:pt x="0" y="373"/>
                    </a:lnTo>
                    <a:lnTo>
                      <a:pt x="2" y="373"/>
                    </a:lnTo>
                    <a:lnTo>
                      <a:pt x="9" y="372"/>
                    </a:lnTo>
                    <a:lnTo>
                      <a:pt x="21" y="369"/>
                    </a:lnTo>
                    <a:lnTo>
                      <a:pt x="36" y="366"/>
                    </a:lnTo>
                    <a:lnTo>
                      <a:pt x="53" y="362"/>
                    </a:lnTo>
                    <a:lnTo>
                      <a:pt x="72" y="354"/>
                    </a:lnTo>
                    <a:lnTo>
                      <a:pt x="90" y="343"/>
                    </a:lnTo>
                    <a:lnTo>
                      <a:pt x="109" y="331"/>
                    </a:lnTo>
                    <a:lnTo>
                      <a:pt x="109" y="10"/>
                    </a:lnTo>
                    <a:close/>
                  </a:path>
                </a:pathLst>
              </a:custGeom>
              <a:solidFill>
                <a:srgbClr val="808080">
                  <a:alpha val="100000"/>
                </a:srgbClr>
              </a:solidFill>
              <a:ln w="9525">
                <a:noFill/>
              </a:ln>
            </p:spPr>
            <p:txBody>
              <a:bodyPr/>
              <a:p>
                <a:endParaRPr lang="zh-CN" altLang="en-US"/>
              </a:p>
            </p:txBody>
          </p:sp>
          <p:sp>
            <p:nvSpPr>
              <p:cNvPr id="101675" name="Freeform 31"/>
              <p:cNvSpPr/>
              <p:nvPr/>
            </p:nvSpPr>
            <p:spPr>
              <a:xfrm>
                <a:off x="6107" y="13721"/>
                <a:ext cx="75" cy="216"/>
              </a:xfrm>
              <a:custGeom>
                <a:avLst/>
                <a:gdLst>
                  <a:gd name="txL" fmla="*/ 0 w 75"/>
                  <a:gd name="txT" fmla="*/ 0 h 216"/>
                  <a:gd name="txR" fmla="*/ 75 w 75"/>
                  <a:gd name="txB" fmla="*/ 216 h 216"/>
                </a:gdLst>
                <a:ahLst/>
                <a:cxnLst>
                  <a:cxn ang="0">
                    <a:pos x="75" y="6"/>
                  </a:cxn>
                  <a:cxn ang="0">
                    <a:pos x="73" y="5"/>
                  </a:cxn>
                  <a:cxn ang="0">
                    <a:pos x="69" y="4"/>
                  </a:cxn>
                  <a:cxn ang="0">
                    <a:pos x="61" y="2"/>
                  </a:cxn>
                  <a:cxn ang="0">
                    <a:pos x="52" y="0"/>
                  </a:cxn>
                  <a:cxn ang="0">
                    <a:pos x="41" y="0"/>
                  </a:cxn>
                  <a:cxn ang="0">
                    <a:pos x="28" y="1"/>
                  </a:cxn>
                  <a:cxn ang="0">
                    <a:pos x="14" y="6"/>
                  </a:cxn>
                  <a:cxn ang="0">
                    <a:pos x="0" y="14"/>
                  </a:cxn>
                  <a:cxn ang="0">
                    <a:pos x="0" y="216"/>
                  </a:cxn>
                  <a:cxn ang="0">
                    <a:pos x="2" y="216"/>
                  </a:cxn>
                  <a:cxn ang="0">
                    <a:pos x="7" y="215"/>
                  </a:cxn>
                  <a:cxn ang="0">
                    <a:pos x="15" y="214"/>
                  </a:cxn>
                  <a:cxn ang="0">
                    <a:pos x="25" y="211"/>
                  </a:cxn>
                  <a:cxn ang="0">
                    <a:pos x="37" y="208"/>
                  </a:cxn>
                  <a:cxn ang="0">
                    <a:pos x="50" y="203"/>
                  </a:cxn>
                  <a:cxn ang="0">
                    <a:pos x="63" y="195"/>
                  </a:cxn>
                  <a:cxn ang="0">
                    <a:pos x="75" y="187"/>
                  </a:cxn>
                  <a:cxn ang="0">
                    <a:pos x="75" y="6"/>
                  </a:cxn>
                </a:cxnLst>
                <a:rect l="txL" t="txT" r="txR" b="txB"/>
                <a:pathLst>
                  <a:path w="75" h="216">
                    <a:moveTo>
                      <a:pt x="75" y="6"/>
                    </a:moveTo>
                    <a:lnTo>
                      <a:pt x="73" y="5"/>
                    </a:lnTo>
                    <a:lnTo>
                      <a:pt x="69" y="4"/>
                    </a:lnTo>
                    <a:lnTo>
                      <a:pt x="61" y="2"/>
                    </a:lnTo>
                    <a:lnTo>
                      <a:pt x="52" y="0"/>
                    </a:lnTo>
                    <a:lnTo>
                      <a:pt x="41" y="0"/>
                    </a:lnTo>
                    <a:lnTo>
                      <a:pt x="28" y="1"/>
                    </a:lnTo>
                    <a:lnTo>
                      <a:pt x="14" y="6"/>
                    </a:lnTo>
                    <a:lnTo>
                      <a:pt x="0" y="14"/>
                    </a:lnTo>
                    <a:lnTo>
                      <a:pt x="0" y="216"/>
                    </a:lnTo>
                    <a:lnTo>
                      <a:pt x="2" y="216"/>
                    </a:lnTo>
                    <a:lnTo>
                      <a:pt x="7" y="215"/>
                    </a:lnTo>
                    <a:lnTo>
                      <a:pt x="15" y="214"/>
                    </a:lnTo>
                    <a:lnTo>
                      <a:pt x="25" y="211"/>
                    </a:lnTo>
                    <a:lnTo>
                      <a:pt x="37" y="208"/>
                    </a:lnTo>
                    <a:lnTo>
                      <a:pt x="50" y="203"/>
                    </a:lnTo>
                    <a:lnTo>
                      <a:pt x="63" y="195"/>
                    </a:lnTo>
                    <a:lnTo>
                      <a:pt x="75" y="187"/>
                    </a:lnTo>
                    <a:lnTo>
                      <a:pt x="75" y="6"/>
                    </a:lnTo>
                    <a:close/>
                  </a:path>
                </a:pathLst>
              </a:custGeom>
              <a:solidFill>
                <a:srgbClr val="808080">
                  <a:alpha val="100000"/>
                </a:srgbClr>
              </a:solidFill>
              <a:ln w="9525">
                <a:noFill/>
              </a:ln>
            </p:spPr>
            <p:txBody>
              <a:bodyPr/>
              <a:p>
                <a:endParaRPr lang="zh-CN" altLang="en-US"/>
              </a:p>
            </p:txBody>
          </p:sp>
          <p:sp>
            <p:nvSpPr>
              <p:cNvPr id="101676" name="Freeform 32"/>
              <p:cNvSpPr/>
              <p:nvPr/>
            </p:nvSpPr>
            <p:spPr>
              <a:xfrm>
                <a:off x="7013" y="14340"/>
                <a:ext cx="110" cy="111"/>
              </a:xfrm>
              <a:custGeom>
                <a:avLst/>
                <a:gdLst>
                  <a:gd name="txL" fmla="*/ 0 w 110"/>
                  <a:gd name="txT" fmla="*/ 0 h 111"/>
                  <a:gd name="txR" fmla="*/ 110 w 110"/>
                  <a:gd name="txB" fmla="*/ 111 h 111"/>
                </a:gdLst>
                <a:ahLst/>
                <a:cxnLst>
                  <a:cxn ang="0">
                    <a:pos x="55" y="111"/>
                  </a:cxn>
                  <a:cxn ang="0">
                    <a:pos x="66" y="110"/>
                  </a:cxn>
                  <a:cxn ang="0">
                    <a:pos x="76" y="106"/>
                  </a:cxn>
                  <a:cxn ang="0">
                    <a:pos x="85" y="101"/>
                  </a:cxn>
                  <a:cxn ang="0">
                    <a:pos x="94" y="94"/>
                  </a:cxn>
                  <a:cxn ang="0">
                    <a:pos x="100" y="86"/>
                  </a:cxn>
                  <a:cxn ang="0">
                    <a:pos x="106" y="77"/>
                  </a:cxn>
                  <a:cxn ang="0">
                    <a:pos x="109" y="66"/>
                  </a:cxn>
                  <a:cxn ang="0">
                    <a:pos x="110" y="56"/>
                  </a:cxn>
                  <a:cxn ang="0">
                    <a:pos x="109" y="44"/>
                  </a:cxn>
                  <a:cxn ang="0">
                    <a:pos x="106" y="34"/>
                  </a:cxn>
                  <a:cxn ang="0">
                    <a:pos x="100" y="24"/>
                  </a:cxn>
                  <a:cxn ang="0">
                    <a:pos x="94" y="17"/>
                  </a:cxn>
                  <a:cxn ang="0">
                    <a:pos x="85" y="9"/>
                  </a:cxn>
                  <a:cxn ang="0">
                    <a:pos x="76" y="5"/>
                  </a:cxn>
                  <a:cxn ang="0">
                    <a:pos x="66" y="2"/>
                  </a:cxn>
                  <a:cxn ang="0">
                    <a:pos x="55" y="0"/>
                  </a:cxn>
                  <a:cxn ang="0">
                    <a:pos x="44" y="2"/>
                  </a:cxn>
                  <a:cxn ang="0">
                    <a:pos x="33" y="5"/>
                  </a:cxn>
                  <a:cxn ang="0">
                    <a:pos x="25" y="9"/>
                  </a:cxn>
                  <a:cxn ang="0">
                    <a:pos x="16" y="17"/>
                  </a:cxn>
                  <a:cxn ang="0">
                    <a:pos x="10" y="24"/>
                  </a:cxn>
                  <a:cxn ang="0">
                    <a:pos x="4" y="34"/>
                  </a:cxn>
                  <a:cxn ang="0">
                    <a:pos x="1" y="44"/>
                  </a:cxn>
                  <a:cxn ang="0">
                    <a:pos x="0" y="56"/>
                  </a:cxn>
                  <a:cxn ang="0">
                    <a:pos x="1" y="66"/>
                  </a:cxn>
                  <a:cxn ang="0">
                    <a:pos x="4" y="77"/>
                  </a:cxn>
                  <a:cxn ang="0">
                    <a:pos x="10" y="86"/>
                  </a:cxn>
                  <a:cxn ang="0">
                    <a:pos x="16" y="94"/>
                  </a:cxn>
                  <a:cxn ang="0">
                    <a:pos x="25" y="101"/>
                  </a:cxn>
                  <a:cxn ang="0">
                    <a:pos x="33" y="106"/>
                  </a:cxn>
                  <a:cxn ang="0">
                    <a:pos x="44" y="110"/>
                  </a:cxn>
                  <a:cxn ang="0">
                    <a:pos x="55" y="111"/>
                  </a:cxn>
                </a:cxnLst>
                <a:rect l="txL" t="txT" r="txR" b="txB"/>
                <a:pathLst>
                  <a:path w="110" h="111">
                    <a:moveTo>
                      <a:pt x="55" y="111"/>
                    </a:moveTo>
                    <a:lnTo>
                      <a:pt x="66" y="110"/>
                    </a:lnTo>
                    <a:lnTo>
                      <a:pt x="76" y="106"/>
                    </a:lnTo>
                    <a:lnTo>
                      <a:pt x="85" y="101"/>
                    </a:lnTo>
                    <a:lnTo>
                      <a:pt x="94" y="94"/>
                    </a:lnTo>
                    <a:lnTo>
                      <a:pt x="100" y="86"/>
                    </a:lnTo>
                    <a:lnTo>
                      <a:pt x="106" y="77"/>
                    </a:lnTo>
                    <a:lnTo>
                      <a:pt x="109" y="66"/>
                    </a:lnTo>
                    <a:lnTo>
                      <a:pt x="110" y="56"/>
                    </a:lnTo>
                    <a:lnTo>
                      <a:pt x="109" y="44"/>
                    </a:lnTo>
                    <a:lnTo>
                      <a:pt x="106" y="34"/>
                    </a:lnTo>
                    <a:lnTo>
                      <a:pt x="100" y="24"/>
                    </a:lnTo>
                    <a:lnTo>
                      <a:pt x="94" y="17"/>
                    </a:lnTo>
                    <a:lnTo>
                      <a:pt x="85" y="9"/>
                    </a:lnTo>
                    <a:lnTo>
                      <a:pt x="76" y="5"/>
                    </a:lnTo>
                    <a:lnTo>
                      <a:pt x="66" y="2"/>
                    </a:lnTo>
                    <a:lnTo>
                      <a:pt x="55" y="0"/>
                    </a:lnTo>
                    <a:lnTo>
                      <a:pt x="44" y="2"/>
                    </a:lnTo>
                    <a:lnTo>
                      <a:pt x="33" y="5"/>
                    </a:lnTo>
                    <a:lnTo>
                      <a:pt x="25" y="9"/>
                    </a:lnTo>
                    <a:lnTo>
                      <a:pt x="16" y="17"/>
                    </a:lnTo>
                    <a:lnTo>
                      <a:pt x="10" y="24"/>
                    </a:lnTo>
                    <a:lnTo>
                      <a:pt x="4" y="34"/>
                    </a:lnTo>
                    <a:lnTo>
                      <a:pt x="1" y="44"/>
                    </a:lnTo>
                    <a:lnTo>
                      <a:pt x="0" y="56"/>
                    </a:lnTo>
                    <a:lnTo>
                      <a:pt x="1" y="66"/>
                    </a:lnTo>
                    <a:lnTo>
                      <a:pt x="4" y="77"/>
                    </a:lnTo>
                    <a:lnTo>
                      <a:pt x="10" y="86"/>
                    </a:lnTo>
                    <a:lnTo>
                      <a:pt x="16" y="94"/>
                    </a:lnTo>
                    <a:lnTo>
                      <a:pt x="25" y="101"/>
                    </a:lnTo>
                    <a:lnTo>
                      <a:pt x="33" y="106"/>
                    </a:lnTo>
                    <a:lnTo>
                      <a:pt x="44" y="110"/>
                    </a:lnTo>
                    <a:lnTo>
                      <a:pt x="55" y="111"/>
                    </a:lnTo>
                    <a:close/>
                  </a:path>
                </a:pathLst>
              </a:custGeom>
              <a:solidFill>
                <a:srgbClr val="808080">
                  <a:alpha val="100000"/>
                </a:srgbClr>
              </a:solidFill>
              <a:ln w="9525">
                <a:noFill/>
              </a:ln>
            </p:spPr>
            <p:txBody>
              <a:bodyPr/>
              <a:p>
                <a:endParaRPr lang="zh-CN" altLang="en-US"/>
              </a:p>
            </p:txBody>
          </p:sp>
          <p:sp>
            <p:nvSpPr>
              <p:cNvPr id="101677" name="Freeform 33"/>
              <p:cNvSpPr/>
              <p:nvPr/>
            </p:nvSpPr>
            <p:spPr>
              <a:xfrm>
                <a:off x="6676" y="14343"/>
                <a:ext cx="55" cy="55"/>
              </a:xfrm>
              <a:custGeom>
                <a:avLst/>
                <a:gdLst>
                  <a:gd name="txL" fmla="*/ 0 w 55"/>
                  <a:gd name="txT" fmla="*/ 0 h 55"/>
                  <a:gd name="txR" fmla="*/ 55 w 55"/>
                  <a:gd name="txB" fmla="*/ 55 h 55"/>
                </a:gdLst>
                <a:ahLst/>
                <a:cxnLst>
                  <a:cxn ang="0">
                    <a:pos x="27" y="55"/>
                  </a:cxn>
                  <a:cxn ang="0">
                    <a:pos x="38" y="53"/>
                  </a:cxn>
                  <a:cxn ang="0">
                    <a:pos x="48" y="46"/>
                  </a:cxn>
                  <a:cxn ang="0">
                    <a:pos x="53" y="37"/>
                  </a:cxn>
                  <a:cxn ang="0">
                    <a:pos x="55" y="27"/>
                  </a:cxn>
                  <a:cxn ang="0">
                    <a:pos x="53" y="16"/>
                  </a:cxn>
                  <a:cxn ang="0">
                    <a:pos x="48" y="7"/>
                  </a:cxn>
                  <a:cxn ang="0">
                    <a:pos x="38" y="2"/>
                  </a:cxn>
                  <a:cxn ang="0">
                    <a:pos x="27" y="0"/>
                  </a:cxn>
                  <a:cxn ang="0">
                    <a:pos x="16" y="2"/>
                  </a:cxn>
                  <a:cxn ang="0">
                    <a:pos x="8" y="7"/>
                  </a:cxn>
                  <a:cxn ang="0">
                    <a:pos x="2" y="16"/>
                  </a:cxn>
                  <a:cxn ang="0">
                    <a:pos x="0" y="27"/>
                  </a:cxn>
                  <a:cxn ang="0">
                    <a:pos x="2" y="37"/>
                  </a:cxn>
                  <a:cxn ang="0">
                    <a:pos x="8" y="46"/>
                  </a:cxn>
                  <a:cxn ang="0">
                    <a:pos x="16" y="53"/>
                  </a:cxn>
                  <a:cxn ang="0">
                    <a:pos x="27" y="55"/>
                  </a:cxn>
                </a:cxnLst>
                <a:rect l="txL" t="txT" r="txR" b="txB"/>
                <a:pathLst>
                  <a:path w="55" h="55">
                    <a:moveTo>
                      <a:pt x="27" y="55"/>
                    </a:moveTo>
                    <a:lnTo>
                      <a:pt x="38" y="53"/>
                    </a:lnTo>
                    <a:lnTo>
                      <a:pt x="48" y="46"/>
                    </a:lnTo>
                    <a:lnTo>
                      <a:pt x="53" y="37"/>
                    </a:lnTo>
                    <a:lnTo>
                      <a:pt x="55" y="27"/>
                    </a:lnTo>
                    <a:lnTo>
                      <a:pt x="53" y="16"/>
                    </a:lnTo>
                    <a:lnTo>
                      <a:pt x="48" y="7"/>
                    </a:lnTo>
                    <a:lnTo>
                      <a:pt x="38" y="2"/>
                    </a:lnTo>
                    <a:lnTo>
                      <a:pt x="27" y="0"/>
                    </a:lnTo>
                    <a:lnTo>
                      <a:pt x="16" y="2"/>
                    </a:lnTo>
                    <a:lnTo>
                      <a:pt x="8" y="7"/>
                    </a:lnTo>
                    <a:lnTo>
                      <a:pt x="2" y="16"/>
                    </a:lnTo>
                    <a:lnTo>
                      <a:pt x="0" y="27"/>
                    </a:lnTo>
                    <a:lnTo>
                      <a:pt x="2" y="37"/>
                    </a:lnTo>
                    <a:lnTo>
                      <a:pt x="8" y="46"/>
                    </a:lnTo>
                    <a:lnTo>
                      <a:pt x="16" y="53"/>
                    </a:lnTo>
                    <a:lnTo>
                      <a:pt x="27" y="55"/>
                    </a:lnTo>
                    <a:close/>
                  </a:path>
                </a:pathLst>
              </a:custGeom>
              <a:solidFill>
                <a:srgbClr val="808080">
                  <a:alpha val="100000"/>
                </a:srgbClr>
              </a:solidFill>
              <a:ln w="9525">
                <a:noFill/>
              </a:ln>
            </p:spPr>
            <p:txBody>
              <a:bodyPr/>
              <a:p>
                <a:endParaRPr lang="zh-CN" altLang="en-US"/>
              </a:p>
            </p:txBody>
          </p:sp>
          <p:sp>
            <p:nvSpPr>
              <p:cNvPr id="101678" name="Freeform 34"/>
              <p:cNvSpPr/>
              <p:nvPr/>
            </p:nvSpPr>
            <p:spPr>
              <a:xfrm>
                <a:off x="6770" y="14345"/>
                <a:ext cx="55" cy="55"/>
              </a:xfrm>
              <a:custGeom>
                <a:avLst/>
                <a:gdLst>
                  <a:gd name="txL" fmla="*/ 0 w 55"/>
                  <a:gd name="txT" fmla="*/ 0 h 55"/>
                  <a:gd name="txR" fmla="*/ 55 w 55"/>
                  <a:gd name="txB" fmla="*/ 55 h 55"/>
                </a:gdLst>
                <a:ahLst/>
                <a:cxnLst>
                  <a:cxn ang="0">
                    <a:pos x="28" y="55"/>
                  </a:cxn>
                  <a:cxn ang="0">
                    <a:pos x="39" y="53"/>
                  </a:cxn>
                  <a:cxn ang="0">
                    <a:pos x="47" y="47"/>
                  </a:cxn>
                  <a:cxn ang="0">
                    <a:pos x="53" y="39"/>
                  </a:cxn>
                  <a:cxn ang="0">
                    <a:pos x="55" y="28"/>
                  </a:cxn>
                  <a:cxn ang="0">
                    <a:pos x="53" y="17"/>
                  </a:cxn>
                  <a:cxn ang="0">
                    <a:pos x="47" y="8"/>
                  </a:cxn>
                  <a:cxn ang="0">
                    <a:pos x="39" y="2"/>
                  </a:cxn>
                  <a:cxn ang="0">
                    <a:pos x="28" y="0"/>
                  </a:cxn>
                  <a:cxn ang="0">
                    <a:pos x="17" y="2"/>
                  </a:cxn>
                  <a:cxn ang="0">
                    <a:pos x="9" y="8"/>
                  </a:cxn>
                  <a:cxn ang="0">
                    <a:pos x="2" y="17"/>
                  </a:cxn>
                  <a:cxn ang="0">
                    <a:pos x="0" y="28"/>
                  </a:cxn>
                  <a:cxn ang="0">
                    <a:pos x="2" y="39"/>
                  </a:cxn>
                  <a:cxn ang="0">
                    <a:pos x="9" y="47"/>
                  </a:cxn>
                  <a:cxn ang="0">
                    <a:pos x="17" y="53"/>
                  </a:cxn>
                  <a:cxn ang="0">
                    <a:pos x="28" y="55"/>
                  </a:cxn>
                </a:cxnLst>
                <a:rect l="txL" t="txT" r="txR" b="txB"/>
                <a:pathLst>
                  <a:path w="55" h="55">
                    <a:moveTo>
                      <a:pt x="28" y="55"/>
                    </a:moveTo>
                    <a:lnTo>
                      <a:pt x="39" y="53"/>
                    </a:lnTo>
                    <a:lnTo>
                      <a:pt x="47" y="47"/>
                    </a:lnTo>
                    <a:lnTo>
                      <a:pt x="53" y="39"/>
                    </a:lnTo>
                    <a:lnTo>
                      <a:pt x="55" y="28"/>
                    </a:lnTo>
                    <a:lnTo>
                      <a:pt x="53" y="17"/>
                    </a:lnTo>
                    <a:lnTo>
                      <a:pt x="47" y="8"/>
                    </a:lnTo>
                    <a:lnTo>
                      <a:pt x="39" y="2"/>
                    </a:lnTo>
                    <a:lnTo>
                      <a:pt x="28" y="0"/>
                    </a:lnTo>
                    <a:lnTo>
                      <a:pt x="17" y="2"/>
                    </a:lnTo>
                    <a:lnTo>
                      <a:pt x="9" y="8"/>
                    </a:lnTo>
                    <a:lnTo>
                      <a:pt x="2" y="17"/>
                    </a:lnTo>
                    <a:lnTo>
                      <a:pt x="0" y="28"/>
                    </a:lnTo>
                    <a:lnTo>
                      <a:pt x="2" y="39"/>
                    </a:lnTo>
                    <a:lnTo>
                      <a:pt x="9" y="47"/>
                    </a:lnTo>
                    <a:lnTo>
                      <a:pt x="17" y="53"/>
                    </a:lnTo>
                    <a:lnTo>
                      <a:pt x="28" y="55"/>
                    </a:lnTo>
                    <a:close/>
                  </a:path>
                </a:pathLst>
              </a:custGeom>
              <a:solidFill>
                <a:srgbClr val="808080">
                  <a:alpha val="100000"/>
                </a:srgbClr>
              </a:solidFill>
              <a:ln w="9525">
                <a:noFill/>
              </a:ln>
            </p:spPr>
            <p:txBody>
              <a:bodyPr/>
              <a:p>
                <a:endParaRPr lang="zh-CN" altLang="en-US"/>
              </a:p>
            </p:txBody>
          </p:sp>
          <p:sp>
            <p:nvSpPr>
              <p:cNvPr id="101679" name="Freeform 35"/>
              <p:cNvSpPr/>
              <p:nvPr/>
            </p:nvSpPr>
            <p:spPr>
              <a:xfrm>
                <a:off x="6401" y="13591"/>
                <a:ext cx="156" cy="752"/>
              </a:xfrm>
              <a:custGeom>
                <a:avLst/>
                <a:gdLst>
                  <a:gd name="txL" fmla="*/ 0 w 156"/>
                  <a:gd name="txT" fmla="*/ 0 h 752"/>
                  <a:gd name="txR" fmla="*/ 156 w 156"/>
                  <a:gd name="txB" fmla="*/ 752 h 752"/>
                </a:gdLst>
                <a:ahLst/>
                <a:cxnLst>
                  <a:cxn ang="0">
                    <a:pos x="48" y="15"/>
                  </a:cxn>
                  <a:cxn ang="0">
                    <a:pos x="44" y="30"/>
                  </a:cxn>
                  <a:cxn ang="0">
                    <a:pos x="33" y="73"/>
                  </a:cxn>
                  <a:cxn ang="0">
                    <a:pos x="19" y="140"/>
                  </a:cxn>
                  <a:cxn ang="0">
                    <a:pos x="7" y="229"/>
                  </a:cxn>
                  <a:cxn ang="0">
                    <a:pos x="0" y="337"/>
                  </a:cxn>
                  <a:cxn ang="0">
                    <a:pos x="1" y="462"/>
                  </a:cxn>
                  <a:cxn ang="0">
                    <a:pos x="14" y="602"/>
                  </a:cxn>
                  <a:cxn ang="0">
                    <a:pos x="43" y="752"/>
                  </a:cxn>
                  <a:cxn ang="0">
                    <a:pos x="150" y="746"/>
                  </a:cxn>
                  <a:cxn ang="0">
                    <a:pos x="146" y="724"/>
                  </a:cxn>
                  <a:cxn ang="0">
                    <a:pos x="135" y="663"/>
                  </a:cxn>
                  <a:cxn ang="0">
                    <a:pos x="123" y="574"/>
                  </a:cxn>
                  <a:cxn ang="0">
                    <a:pos x="111" y="463"/>
                  </a:cxn>
                  <a:cxn ang="0">
                    <a:pos x="104" y="342"/>
                  </a:cxn>
                  <a:cxn ang="0">
                    <a:pos x="107" y="220"/>
                  </a:cxn>
                  <a:cxn ang="0">
                    <a:pos x="124" y="106"/>
                  </a:cxn>
                  <a:cxn ang="0">
                    <a:pos x="156" y="9"/>
                  </a:cxn>
                  <a:cxn ang="0">
                    <a:pos x="156" y="8"/>
                  </a:cxn>
                  <a:cxn ang="0">
                    <a:pos x="156" y="6"/>
                  </a:cxn>
                  <a:cxn ang="0">
                    <a:pos x="154" y="4"/>
                  </a:cxn>
                  <a:cxn ang="0">
                    <a:pos x="147" y="0"/>
                  </a:cxn>
                  <a:cxn ang="0">
                    <a:pos x="134" y="0"/>
                  </a:cxn>
                  <a:cxn ang="0">
                    <a:pos x="115" y="1"/>
                  </a:cxn>
                  <a:cxn ang="0">
                    <a:pos x="87" y="7"/>
                  </a:cxn>
                  <a:cxn ang="0">
                    <a:pos x="48" y="15"/>
                  </a:cxn>
                </a:cxnLst>
                <a:rect l="txL" t="txT" r="txR" b="txB"/>
                <a:pathLst>
                  <a:path w="156" h="752">
                    <a:moveTo>
                      <a:pt x="48" y="15"/>
                    </a:moveTo>
                    <a:lnTo>
                      <a:pt x="44" y="30"/>
                    </a:lnTo>
                    <a:lnTo>
                      <a:pt x="33" y="73"/>
                    </a:lnTo>
                    <a:lnTo>
                      <a:pt x="19" y="140"/>
                    </a:lnTo>
                    <a:lnTo>
                      <a:pt x="7" y="229"/>
                    </a:lnTo>
                    <a:lnTo>
                      <a:pt x="0" y="337"/>
                    </a:lnTo>
                    <a:lnTo>
                      <a:pt x="1" y="462"/>
                    </a:lnTo>
                    <a:lnTo>
                      <a:pt x="14" y="602"/>
                    </a:lnTo>
                    <a:lnTo>
                      <a:pt x="43" y="752"/>
                    </a:lnTo>
                    <a:lnTo>
                      <a:pt x="150" y="746"/>
                    </a:lnTo>
                    <a:lnTo>
                      <a:pt x="146" y="724"/>
                    </a:lnTo>
                    <a:lnTo>
                      <a:pt x="135" y="663"/>
                    </a:lnTo>
                    <a:lnTo>
                      <a:pt x="123" y="574"/>
                    </a:lnTo>
                    <a:lnTo>
                      <a:pt x="111" y="463"/>
                    </a:lnTo>
                    <a:lnTo>
                      <a:pt x="104" y="342"/>
                    </a:lnTo>
                    <a:lnTo>
                      <a:pt x="107" y="220"/>
                    </a:lnTo>
                    <a:lnTo>
                      <a:pt x="124" y="106"/>
                    </a:lnTo>
                    <a:lnTo>
                      <a:pt x="156" y="9"/>
                    </a:lnTo>
                    <a:lnTo>
                      <a:pt x="156" y="8"/>
                    </a:lnTo>
                    <a:lnTo>
                      <a:pt x="156" y="6"/>
                    </a:lnTo>
                    <a:lnTo>
                      <a:pt x="154" y="4"/>
                    </a:lnTo>
                    <a:lnTo>
                      <a:pt x="147" y="0"/>
                    </a:lnTo>
                    <a:lnTo>
                      <a:pt x="134" y="0"/>
                    </a:lnTo>
                    <a:lnTo>
                      <a:pt x="115" y="1"/>
                    </a:lnTo>
                    <a:lnTo>
                      <a:pt x="87" y="7"/>
                    </a:lnTo>
                    <a:lnTo>
                      <a:pt x="48" y="15"/>
                    </a:lnTo>
                    <a:close/>
                  </a:path>
                </a:pathLst>
              </a:custGeom>
              <a:solidFill>
                <a:srgbClr val="808080">
                  <a:alpha val="100000"/>
                </a:srgbClr>
              </a:solidFill>
              <a:ln w="9525">
                <a:noFill/>
              </a:ln>
            </p:spPr>
            <p:txBody>
              <a:bodyPr/>
              <a:p>
                <a:endParaRPr lang="zh-CN" altLang="en-US"/>
              </a:p>
            </p:txBody>
          </p:sp>
          <p:sp>
            <p:nvSpPr>
              <p:cNvPr id="101680" name="Freeform 36"/>
              <p:cNvSpPr/>
              <p:nvPr/>
            </p:nvSpPr>
            <p:spPr>
              <a:xfrm>
                <a:off x="7205" y="13498"/>
                <a:ext cx="212" cy="839"/>
              </a:xfrm>
              <a:custGeom>
                <a:avLst/>
                <a:gdLst>
                  <a:gd name="txL" fmla="*/ 0 w 212"/>
                  <a:gd name="txT" fmla="*/ 0 h 839"/>
                  <a:gd name="txR" fmla="*/ 212 w 212"/>
                  <a:gd name="txB" fmla="*/ 839 h 839"/>
                </a:gdLst>
                <a:ahLst/>
                <a:cxnLst>
                  <a:cxn ang="0">
                    <a:pos x="212" y="6"/>
                  </a:cxn>
                  <a:cxn ang="0">
                    <a:pos x="206" y="11"/>
                  </a:cxn>
                  <a:cxn ang="0">
                    <a:pos x="192" y="33"/>
                  </a:cxn>
                  <a:cxn ang="0">
                    <a:pos x="174" y="77"/>
                  </a:cxn>
                  <a:cxn ang="0">
                    <a:pos x="156" y="148"/>
                  </a:cxn>
                  <a:cxn ang="0">
                    <a:pos x="141" y="254"/>
                  </a:cxn>
                  <a:cxn ang="0">
                    <a:pos x="133" y="401"/>
                  </a:cxn>
                  <a:cxn ang="0">
                    <a:pos x="137" y="593"/>
                  </a:cxn>
                  <a:cxn ang="0">
                    <a:pos x="158" y="839"/>
                  </a:cxn>
                  <a:cxn ang="0">
                    <a:pos x="38" y="839"/>
                  </a:cxn>
                  <a:cxn ang="0">
                    <a:pos x="34" y="814"/>
                  </a:cxn>
                  <a:cxn ang="0">
                    <a:pos x="24" y="746"/>
                  </a:cxn>
                  <a:cxn ang="0">
                    <a:pos x="12" y="645"/>
                  </a:cxn>
                  <a:cxn ang="0">
                    <a:pos x="3" y="521"/>
                  </a:cxn>
                  <a:cxn ang="0">
                    <a:pos x="0" y="384"/>
                  </a:cxn>
                  <a:cxn ang="0">
                    <a:pos x="6" y="244"/>
                  </a:cxn>
                  <a:cxn ang="0">
                    <a:pos x="29" y="114"/>
                  </a:cxn>
                  <a:cxn ang="0">
                    <a:pos x="68" y="0"/>
                  </a:cxn>
                  <a:cxn ang="0">
                    <a:pos x="212" y="6"/>
                  </a:cxn>
                </a:cxnLst>
                <a:rect l="txL" t="txT" r="txR" b="txB"/>
                <a:pathLst>
                  <a:path w="212" h="839">
                    <a:moveTo>
                      <a:pt x="212" y="6"/>
                    </a:moveTo>
                    <a:lnTo>
                      <a:pt x="206" y="11"/>
                    </a:lnTo>
                    <a:lnTo>
                      <a:pt x="192" y="33"/>
                    </a:lnTo>
                    <a:lnTo>
                      <a:pt x="174" y="77"/>
                    </a:lnTo>
                    <a:lnTo>
                      <a:pt x="156" y="148"/>
                    </a:lnTo>
                    <a:lnTo>
                      <a:pt x="141" y="254"/>
                    </a:lnTo>
                    <a:lnTo>
                      <a:pt x="133" y="401"/>
                    </a:lnTo>
                    <a:lnTo>
                      <a:pt x="137" y="593"/>
                    </a:lnTo>
                    <a:lnTo>
                      <a:pt x="158" y="839"/>
                    </a:lnTo>
                    <a:lnTo>
                      <a:pt x="38" y="839"/>
                    </a:lnTo>
                    <a:lnTo>
                      <a:pt x="34" y="814"/>
                    </a:lnTo>
                    <a:lnTo>
                      <a:pt x="24" y="746"/>
                    </a:lnTo>
                    <a:lnTo>
                      <a:pt x="12" y="645"/>
                    </a:lnTo>
                    <a:lnTo>
                      <a:pt x="3" y="521"/>
                    </a:lnTo>
                    <a:lnTo>
                      <a:pt x="0" y="384"/>
                    </a:lnTo>
                    <a:lnTo>
                      <a:pt x="6" y="244"/>
                    </a:lnTo>
                    <a:lnTo>
                      <a:pt x="29" y="114"/>
                    </a:lnTo>
                    <a:lnTo>
                      <a:pt x="68" y="0"/>
                    </a:lnTo>
                    <a:lnTo>
                      <a:pt x="212" y="6"/>
                    </a:lnTo>
                    <a:close/>
                  </a:path>
                </a:pathLst>
              </a:custGeom>
              <a:solidFill>
                <a:srgbClr val="808080">
                  <a:alpha val="100000"/>
                </a:srgbClr>
              </a:solidFill>
              <a:ln w="9525">
                <a:noFill/>
              </a:ln>
            </p:spPr>
            <p:txBody>
              <a:bodyPr/>
              <a:p>
                <a:endParaRPr lang="zh-CN" altLang="en-US"/>
              </a:p>
            </p:txBody>
          </p:sp>
          <p:sp>
            <p:nvSpPr>
              <p:cNvPr id="101681" name="Freeform 37"/>
              <p:cNvSpPr/>
              <p:nvPr/>
            </p:nvSpPr>
            <p:spPr>
              <a:xfrm>
                <a:off x="6406" y="13636"/>
                <a:ext cx="137" cy="656"/>
              </a:xfrm>
              <a:custGeom>
                <a:avLst/>
                <a:gdLst>
                  <a:gd name="txL" fmla="*/ 0 w 137"/>
                  <a:gd name="txT" fmla="*/ 0 h 656"/>
                  <a:gd name="txR" fmla="*/ 137 w 137"/>
                  <a:gd name="txB" fmla="*/ 656 h 656"/>
                </a:gdLst>
                <a:ahLst/>
                <a:cxnLst>
                  <a:cxn ang="0">
                    <a:pos x="43" y="12"/>
                  </a:cxn>
                  <a:cxn ang="0">
                    <a:pos x="39" y="25"/>
                  </a:cxn>
                  <a:cxn ang="0">
                    <a:pos x="30" y="62"/>
                  </a:cxn>
                  <a:cxn ang="0">
                    <a:pos x="19" y="122"/>
                  </a:cxn>
                  <a:cxn ang="0">
                    <a:pos x="7" y="199"/>
                  </a:cxn>
                  <a:cxn ang="0">
                    <a:pos x="0" y="294"/>
                  </a:cxn>
                  <a:cxn ang="0">
                    <a:pos x="1" y="403"/>
                  </a:cxn>
                  <a:cxn ang="0">
                    <a:pos x="12" y="524"/>
                  </a:cxn>
                  <a:cxn ang="0">
                    <a:pos x="38" y="656"/>
                  </a:cxn>
                  <a:cxn ang="0">
                    <a:pos x="132" y="650"/>
                  </a:cxn>
                  <a:cxn ang="0">
                    <a:pos x="127" y="631"/>
                  </a:cxn>
                  <a:cxn ang="0">
                    <a:pos x="119" y="578"/>
                  </a:cxn>
                  <a:cxn ang="0">
                    <a:pos x="107" y="499"/>
                  </a:cxn>
                  <a:cxn ang="0">
                    <a:pos x="97" y="403"/>
                  </a:cxn>
                  <a:cxn ang="0">
                    <a:pos x="92" y="297"/>
                  </a:cxn>
                  <a:cxn ang="0">
                    <a:pos x="94" y="192"/>
                  </a:cxn>
                  <a:cxn ang="0">
                    <a:pos x="108" y="91"/>
                  </a:cxn>
                  <a:cxn ang="0">
                    <a:pos x="137" y="7"/>
                  </a:cxn>
                  <a:cxn ang="0">
                    <a:pos x="137" y="6"/>
                  </a:cxn>
                  <a:cxn ang="0">
                    <a:pos x="137" y="4"/>
                  </a:cxn>
                  <a:cxn ang="0">
                    <a:pos x="135" y="2"/>
                  </a:cxn>
                  <a:cxn ang="0">
                    <a:pos x="129" y="0"/>
                  </a:cxn>
                  <a:cxn ang="0">
                    <a:pos x="119" y="0"/>
                  </a:cxn>
                  <a:cxn ang="0">
                    <a:pos x="101" y="1"/>
                  </a:cxn>
                  <a:cxn ang="0">
                    <a:pos x="77" y="5"/>
                  </a:cxn>
                  <a:cxn ang="0">
                    <a:pos x="43" y="12"/>
                  </a:cxn>
                </a:cxnLst>
                <a:rect l="txL" t="txT" r="txR" b="txB"/>
                <a:pathLst>
                  <a:path w="137" h="656">
                    <a:moveTo>
                      <a:pt x="43" y="12"/>
                    </a:moveTo>
                    <a:lnTo>
                      <a:pt x="39" y="25"/>
                    </a:lnTo>
                    <a:lnTo>
                      <a:pt x="30" y="62"/>
                    </a:lnTo>
                    <a:lnTo>
                      <a:pt x="19" y="122"/>
                    </a:lnTo>
                    <a:lnTo>
                      <a:pt x="7" y="199"/>
                    </a:lnTo>
                    <a:lnTo>
                      <a:pt x="0" y="294"/>
                    </a:lnTo>
                    <a:lnTo>
                      <a:pt x="1" y="403"/>
                    </a:lnTo>
                    <a:lnTo>
                      <a:pt x="12" y="524"/>
                    </a:lnTo>
                    <a:lnTo>
                      <a:pt x="38" y="656"/>
                    </a:lnTo>
                    <a:lnTo>
                      <a:pt x="132" y="650"/>
                    </a:lnTo>
                    <a:lnTo>
                      <a:pt x="127" y="631"/>
                    </a:lnTo>
                    <a:lnTo>
                      <a:pt x="119" y="578"/>
                    </a:lnTo>
                    <a:lnTo>
                      <a:pt x="107" y="499"/>
                    </a:lnTo>
                    <a:lnTo>
                      <a:pt x="97" y="403"/>
                    </a:lnTo>
                    <a:lnTo>
                      <a:pt x="92" y="297"/>
                    </a:lnTo>
                    <a:lnTo>
                      <a:pt x="94" y="192"/>
                    </a:lnTo>
                    <a:lnTo>
                      <a:pt x="108" y="91"/>
                    </a:lnTo>
                    <a:lnTo>
                      <a:pt x="137" y="7"/>
                    </a:lnTo>
                    <a:lnTo>
                      <a:pt x="137" y="6"/>
                    </a:lnTo>
                    <a:lnTo>
                      <a:pt x="137" y="4"/>
                    </a:lnTo>
                    <a:lnTo>
                      <a:pt x="135" y="2"/>
                    </a:lnTo>
                    <a:lnTo>
                      <a:pt x="129" y="0"/>
                    </a:lnTo>
                    <a:lnTo>
                      <a:pt x="119" y="0"/>
                    </a:lnTo>
                    <a:lnTo>
                      <a:pt x="101" y="1"/>
                    </a:lnTo>
                    <a:lnTo>
                      <a:pt x="77" y="5"/>
                    </a:lnTo>
                    <a:lnTo>
                      <a:pt x="43" y="12"/>
                    </a:lnTo>
                    <a:close/>
                  </a:path>
                </a:pathLst>
              </a:custGeom>
              <a:solidFill>
                <a:srgbClr val="808080">
                  <a:alpha val="100000"/>
                </a:srgbClr>
              </a:solidFill>
              <a:ln w="9525">
                <a:noFill/>
              </a:ln>
            </p:spPr>
            <p:txBody>
              <a:bodyPr/>
              <a:p>
                <a:endParaRPr lang="zh-CN" altLang="en-US"/>
              </a:p>
            </p:txBody>
          </p:sp>
          <p:sp>
            <p:nvSpPr>
              <p:cNvPr id="101682" name="Freeform 38"/>
              <p:cNvSpPr/>
              <p:nvPr/>
            </p:nvSpPr>
            <p:spPr>
              <a:xfrm>
                <a:off x="6412" y="13680"/>
                <a:ext cx="116" cy="560"/>
              </a:xfrm>
              <a:custGeom>
                <a:avLst/>
                <a:gdLst>
                  <a:gd name="txL" fmla="*/ 0 w 116"/>
                  <a:gd name="txT" fmla="*/ 0 h 560"/>
                  <a:gd name="txR" fmla="*/ 116 w 116"/>
                  <a:gd name="txB" fmla="*/ 560 h 560"/>
                </a:gdLst>
                <a:ahLst/>
                <a:cxnLst>
                  <a:cxn ang="0">
                    <a:pos x="36" y="11"/>
                  </a:cxn>
                  <a:cxn ang="0">
                    <a:pos x="33" y="21"/>
                  </a:cxn>
                  <a:cxn ang="0">
                    <a:pos x="24" y="53"/>
                  </a:cxn>
                  <a:cxn ang="0">
                    <a:pos x="15" y="103"/>
                  </a:cxn>
                  <a:cxn ang="0">
                    <a:pos x="5" y="169"/>
                  </a:cxn>
                  <a:cxn ang="0">
                    <a:pos x="0" y="250"/>
                  </a:cxn>
                  <a:cxn ang="0">
                    <a:pos x="1" y="344"/>
                  </a:cxn>
                  <a:cxn ang="0">
                    <a:pos x="10" y="448"/>
                  </a:cxn>
                  <a:cxn ang="0">
                    <a:pos x="32" y="560"/>
                  </a:cxn>
                  <a:cxn ang="0">
                    <a:pos x="112" y="555"/>
                  </a:cxn>
                  <a:cxn ang="0">
                    <a:pos x="108" y="538"/>
                  </a:cxn>
                  <a:cxn ang="0">
                    <a:pos x="101" y="493"/>
                  </a:cxn>
                  <a:cxn ang="0">
                    <a:pos x="91" y="426"/>
                  </a:cxn>
                  <a:cxn ang="0">
                    <a:pos x="82" y="344"/>
                  </a:cxn>
                  <a:cxn ang="0">
                    <a:pos x="77" y="255"/>
                  </a:cxn>
                  <a:cxn ang="0">
                    <a:pos x="79" y="164"/>
                  </a:cxn>
                  <a:cxn ang="0">
                    <a:pos x="91" y="79"/>
                  </a:cxn>
                  <a:cxn ang="0">
                    <a:pos x="116" y="6"/>
                  </a:cxn>
                  <a:cxn ang="0">
                    <a:pos x="116" y="5"/>
                  </a:cxn>
                  <a:cxn ang="0">
                    <a:pos x="116" y="4"/>
                  </a:cxn>
                  <a:cxn ang="0">
                    <a:pos x="114" y="2"/>
                  </a:cxn>
                  <a:cxn ang="0">
                    <a:pos x="109" y="0"/>
                  </a:cxn>
                  <a:cxn ang="0">
                    <a:pos x="100" y="0"/>
                  </a:cxn>
                  <a:cxn ang="0">
                    <a:pos x="86" y="1"/>
                  </a:cxn>
                  <a:cxn ang="0">
                    <a:pos x="65" y="4"/>
                  </a:cxn>
                  <a:cxn ang="0">
                    <a:pos x="36" y="11"/>
                  </a:cxn>
                </a:cxnLst>
                <a:rect l="txL" t="txT" r="txR" b="txB"/>
                <a:pathLst>
                  <a:path w="116" h="560">
                    <a:moveTo>
                      <a:pt x="36" y="11"/>
                    </a:moveTo>
                    <a:lnTo>
                      <a:pt x="33" y="21"/>
                    </a:lnTo>
                    <a:lnTo>
                      <a:pt x="24" y="53"/>
                    </a:lnTo>
                    <a:lnTo>
                      <a:pt x="15" y="103"/>
                    </a:lnTo>
                    <a:lnTo>
                      <a:pt x="5" y="169"/>
                    </a:lnTo>
                    <a:lnTo>
                      <a:pt x="0" y="250"/>
                    </a:lnTo>
                    <a:lnTo>
                      <a:pt x="1" y="344"/>
                    </a:lnTo>
                    <a:lnTo>
                      <a:pt x="10" y="448"/>
                    </a:lnTo>
                    <a:lnTo>
                      <a:pt x="32" y="560"/>
                    </a:lnTo>
                    <a:lnTo>
                      <a:pt x="112" y="555"/>
                    </a:lnTo>
                    <a:lnTo>
                      <a:pt x="108" y="538"/>
                    </a:lnTo>
                    <a:lnTo>
                      <a:pt x="101" y="493"/>
                    </a:lnTo>
                    <a:lnTo>
                      <a:pt x="91" y="426"/>
                    </a:lnTo>
                    <a:lnTo>
                      <a:pt x="82" y="344"/>
                    </a:lnTo>
                    <a:lnTo>
                      <a:pt x="77" y="255"/>
                    </a:lnTo>
                    <a:lnTo>
                      <a:pt x="79" y="164"/>
                    </a:lnTo>
                    <a:lnTo>
                      <a:pt x="91" y="79"/>
                    </a:lnTo>
                    <a:lnTo>
                      <a:pt x="116" y="6"/>
                    </a:lnTo>
                    <a:lnTo>
                      <a:pt x="116" y="5"/>
                    </a:lnTo>
                    <a:lnTo>
                      <a:pt x="116" y="4"/>
                    </a:lnTo>
                    <a:lnTo>
                      <a:pt x="114" y="2"/>
                    </a:lnTo>
                    <a:lnTo>
                      <a:pt x="109" y="0"/>
                    </a:lnTo>
                    <a:lnTo>
                      <a:pt x="100" y="0"/>
                    </a:lnTo>
                    <a:lnTo>
                      <a:pt x="86" y="1"/>
                    </a:lnTo>
                    <a:lnTo>
                      <a:pt x="65" y="4"/>
                    </a:lnTo>
                    <a:lnTo>
                      <a:pt x="36" y="11"/>
                    </a:lnTo>
                    <a:close/>
                  </a:path>
                </a:pathLst>
              </a:custGeom>
              <a:solidFill>
                <a:srgbClr val="808080">
                  <a:alpha val="100000"/>
                </a:srgbClr>
              </a:solidFill>
              <a:ln w="9525">
                <a:noFill/>
              </a:ln>
            </p:spPr>
            <p:txBody>
              <a:bodyPr/>
              <a:p>
                <a:endParaRPr lang="zh-CN" altLang="en-US"/>
              </a:p>
            </p:txBody>
          </p:sp>
          <p:sp>
            <p:nvSpPr>
              <p:cNvPr id="101683" name="Freeform 39"/>
              <p:cNvSpPr/>
              <p:nvPr/>
            </p:nvSpPr>
            <p:spPr>
              <a:xfrm>
                <a:off x="6417" y="13724"/>
                <a:ext cx="97" cy="463"/>
              </a:xfrm>
              <a:custGeom>
                <a:avLst/>
                <a:gdLst>
                  <a:gd name="txL" fmla="*/ 0 w 97"/>
                  <a:gd name="txT" fmla="*/ 0 h 463"/>
                  <a:gd name="txR" fmla="*/ 97 w 97"/>
                  <a:gd name="txB" fmla="*/ 463 h 463"/>
                </a:gdLst>
                <a:ahLst/>
                <a:cxnLst>
                  <a:cxn ang="0">
                    <a:pos x="30" y="9"/>
                  </a:cxn>
                  <a:cxn ang="0">
                    <a:pos x="27" y="17"/>
                  </a:cxn>
                  <a:cxn ang="0">
                    <a:pos x="20" y="44"/>
                  </a:cxn>
                  <a:cxn ang="0">
                    <a:pos x="12" y="85"/>
                  </a:cxn>
                  <a:cxn ang="0">
                    <a:pos x="4" y="140"/>
                  </a:cxn>
                  <a:cxn ang="0">
                    <a:pos x="0" y="207"/>
                  </a:cxn>
                  <a:cxn ang="0">
                    <a:pos x="0" y="285"/>
                  </a:cxn>
                  <a:cxn ang="0">
                    <a:pos x="9" y="370"/>
                  </a:cxn>
                  <a:cxn ang="0">
                    <a:pos x="26" y="463"/>
                  </a:cxn>
                  <a:cxn ang="0">
                    <a:pos x="93" y="460"/>
                  </a:cxn>
                  <a:cxn ang="0">
                    <a:pos x="89" y="446"/>
                  </a:cxn>
                  <a:cxn ang="0">
                    <a:pos x="83" y="408"/>
                  </a:cxn>
                  <a:cxn ang="0">
                    <a:pos x="75" y="353"/>
                  </a:cxn>
                  <a:cxn ang="0">
                    <a:pos x="68" y="285"/>
                  </a:cxn>
                  <a:cxn ang="0">
                    <a:pos x="65" y="211"/>
                  </a:cxn>
                  <a:cxn ang="0">
                    <a:pos x="67" y="136"/>
                  </a:cxn>
                  <a:cxn ang="0">
                    <a:pos x="76" y="65"/>
                  </a:cxn>
                  <a:cxn ang="0">
                    <a:pos x="97" y="5"/>
                  </a:cxn>
                  <a:cxn ang="0">
                    <a:pos x="97" y="4"/>
                  </a:cxn>
                  <a:cxn ang="0">
                    <a:pos x="97" y="3"/>
                  </a:cxn>
                  <a:cxn ang="0">
                    <a:pos x="95" y="1"/>
                  </a:cxn>
                  <a:cxn ang="0">
                    <a:pos x="91" y="0"/>
                  </a:cxn>
                  <a:cxn ang="0">
                    <a:pos x="84" y="0"/>
                  </a:cxn>
                  <a:cxn ang="0">
                    <a:pos x="71" y="0"/>
                  </a:cxn>
                  <a:cxn ang="0">
                    <a:pos x="54" y="3"/>
                  </a:cxn>
                  <a:cxn ang="0">
                    <a:pos x="30" y="9"/>
                  </a:cxn>
                </a:cxnLst>
                <a:rect l="txL" t="txT" r="txR" b="txB"/>
                <a:pathLst>
                  <a:path w="97" h="463">
                    <a:moveTo>
                      <a:pt x="30" y="9"/>
                    </a:moveTo>
                    <a:lnTo>
                      <a:pt x="27" y="17"/>
                    </a:lnTo>
                    <a:lnTo>
                      <a:pt x="20" y="44"/>
                    </a:lnTo>
                    <a:lnTo>
                      <a:pt x="12" y="85"/>
                    </a:lnTo>
                    <a:lnTo>
                      <a:pt x="4" y="140"/>
                    </a:lnTo>
                    <a:lnTo>
                      <a:pt x="0" y="207"/>
                    </a:lnTo>
                    <a:lnTo>
                      <a:pt x="0" y="285"/>
                    </a:lnTo>
                    <a:lnTo>
                      <a:pt x="9" y="370"/>
                    </a:lnTo>
                    <a:lnTo>
                      <a:pt x="26" y="463"/>
                    </a:lnTo>
                    <a:lnTo>
                      <a:pt x="93" y="460"/>
                    </a:lnTo>
                    <a:lnTo>
                      <a:pt x="89" y="446"/>
                    </a:lnTo>
                    <a:lnTo>
                      <a:pt x="83" y="408"/>
                    </a:lnTo>
                    <a:lnTo>
                      <a:pt x="75" y="353"/>
                    </a:lnTo>
                    <a:lnTo>
                      <a:pt x="68" y="285"/>
                    </a:lnTo>
                    <a:lnTo>
                      <a:pt x="65" y="211"/>
                    </a:lnTo>
                    <a:lnTo>
                      <a:pt x="67" y="136"/>
                    </a:lnTo>
                    <a:lnTo>
                      <a:pt x="76" y="65"/>
                    </a:lnTo>
                    <a:lnTo>
                      <a:pt x="97" y="5"/>
                    </a:lnTo>
                    <a:lnTo>
                      <a:pt x="97" y="4"/>
                    </a:lnTo>
                    <a:lnTo>
                      <a:pt x="97" y="3"/>
                    </a:lnTo>
                    <a:lnTo>
                      <a:pt x="95" y="1"/>
                    </a:lnTo>
                    <a:lnTo>
                      <a:pt x="91" y="0"/>
                    </a:lnTo>
                    <a:lnTo>
                      <a:pt x="84" y="0"/>
                    </a:lnTo>
                    <a:lnTo>
                      <a:pt x="71" y="0"/>
                    </a:lnTo>
                    <a:lnTo>
                      <a:pt x="54" y="3"/>
                    </a:lnTo>
                    <a:lnTo>
                      <a:pt x="30" y="9"/>
                    </a:lnTo>
                    <a:close/>
                  </a:path>
                </a:pathLst>
              </a:custGeom>
              <a:solidFill>
                <a:srgbClr val="808080">
                  <a:alpha val="100000"/>
                </a:srgbClr>
              </a:solidFill>
              <a:ln w="9525">
                <a:noFill/>
              </a:ln>
            </p:spPr>
            <p:txBody>
              <a:bodyPr/>
              <a:p>
                <a:endParaRPr lang="zh-CN" altLang="en-US"/>
              </a:p>
            </p:txBody>
          </p:sp>
          <p:sp>
            <p:nvSpPr>
              <p:cNvPr id="101684" name="Freeform 40"/>
              <p:cNvSpPr/>
              <p:nvPr/>
            </p:nvSpPr>
            <p:spPr>
              <a:xfrm>
                <a:off x="6422" y="13768"/>
                <a:ext cx="77" cy="367"/>
              </a:xfrm>
              <a:custGeom>
                <a:avLst/>
                <a:gdLst>
                  <a:gd name="txL" fmla="*/ 0 w 77"/>
                  <a:gd name="txT" fmla="*/ 0 h 367"/>
                  <a:gd name="txR" fmla="*/ 77 w 77"/>
                  <a:gd name="txB" fmla="*/ 367 h 367"/>
                </a:gdLst>
                <a:ahLst/>
                <a:cxnLst>
                  <a:cxn ang="0">
                    <a:pos x="24" y="8"/>
                  </a:cxn>
                  <a:cxn ang="0">
                    <a:pos x="22" y="15"/>
                  </a:cxn>
                  <a:cxn ang="0">
                    <a:pos x="17" y="36"/>
                  </a:cxn>
                  <a:cxn ang="0">
                    <a:pos x="10" y="68"/>
                  </a:cxn>
                  <a:cxn ang="0">
                    <a:pos x="4" y="112"/>
                  </a:cxn>
                  <a:cxn ang="0">
                    <a:pos x="0" y="164"/>
                  </a:cxn>
                  <a:cxn ang="0">
                    <a:pos x="0" y="226"/>
                  </a:cxn>
                  <a:cxn ang="0">
                    <a:pos x="7" y="294"/>
                  </a:cxn>
                  <a:cxn ang="0">
                    <a:pos x="21" y="367"/>
                  </a:cxn>
                  <a:cxn ang="0">
                    <a:pos x="74" y="364"/>
                  </a:cxn>
                  <a:cxn ang="0">
                    <a:pos x="71" y="353"/>
                  </a:cxn>
                  <a:cxn ang="0">
                    <a:pos x="66" y="323"/>
                  </a:cxn>
                  <a:cxn ang="0">
                    <a:pos x="60" y="280"/>
                  </a:cxn>
                  <a:cxn ang="0">
                    <a:pos x="54" y="226"/>
                  </a:cxn>
                  <a:cxn ang="0">
                    <a:pos x="51" y="168"/>
                  </a:cxn>
                  <a:cxn ang="0">
                    <a:pos x="53" y="107"/>
                  </a:cxn>
                  <a:cxn ang="0">
                    <a:pos x="61" y="52"/>
                  </a:cxn>
                  <a:cxn ang="0">
                    <a:pos x="77" y="5"/>
                  </a:cxn>
                  <a:cxn ang="0">
                    <a:pos x="77" y="5"/>
                  </a:cxn>
                  <a:cxn ang="0">
                    <a:pos x="77" y="2"/>
                  </a:cxn>
                  <a:cxn ang="0">
                    <a:pos x="76" y="1"/>
                  </a:cxn>
                  <a:cxn ang="0">
                    <a:pos x="72" y="0"/>
                  </a:cxn>
                  <a:cxn ang="0">
                    <a:pos x="66" y="0"/>
                  </a:cxn>
                  <a:cxn ang="0">
                    <a:pos x="56" y="1"/>
                  </a:cxn>
                  <a:cxn ang="0">
                    <a:pos x="43" y="4"/>
                  </a:cxn>
                  <a:cxn ang="0">
                    <a:pos x="24" y="8"/>
                  </a:cxn>
                </a:cxnLst>
                <a:rect l="txL" t="txT" r="txR" b="txB"/>
                <a:pathLst>
                  <a:path w="77" h="367">
                    <a:moveTo>
                      <a:pt x="24" y="8"/>
                    </a:moveTo>
                    <a:lnTo>
                      <a:pt x="22" y="15"/>
                    </a:lnTo>
                    <a:lnTo>
                      <a:pt x="17" y="36"/>
                    </a:lnTo>
                    <a:lnTo>
                      <a:pt x="10" y="68"/>
                    </a:lnTo>
                    <a:lnTo>
                      <a:pt x="4" y="112"/>
                    </a:lnTo>
                    <a:lnTo>
                      <a:pt x="0" y="164"/>
                    </a:lnTo>
                    <a:lnTo>
                      <a:pt x="0" y="226"/>
                    </a:lnTo>
                    <a:lnTo>
                      <a:pt x="7" y="294"/>
                    </a:lnTo>
                    <a:lnTo>
                      <a:pt x="21" y="367"/>
                    </a:lnTo>
                    <a:lnTo>
                      <a:pt x="74" y="364"/>
                    </a:lnTo>
                    <a:lnTo>
                      <a:pt x="71" y="353"/>
                    </a:lnTo>
                    <a:lnTo>
                      <a:pt x="66" y="323"/>
                    </a:lnTo>
                    <a:lnTo>
                      <a:pt x="60" y="280"/>
                    </a:lnTo>
                    <a:lnTo>
                      <a:pt x="54" y="226"/>
                    </a:lnTo>
                    <a:lnTo>
                      <a:pt x="51" y="168"/>
                    </a:lnTo>
                    <a:lnTo>
                      <a:pt x="53" y="107"/>
                    </a:lnTo>
                    <a:lnTo>
                      <a:pt x="61" y="52"/>
                    </a:lnTo>
                    <a:lnTo>
                      <a:pt x="77" y="5"/>
                    </a:lnTo>
                    <a:lnTo>
                      <a:pt x="77" y="2"/>
                    </a:lnTo>
                    <a:lnTo>
                      <a:pt x="76" y="1"/>
                    </a:lnTo>
                    <a:lnTo>
                      <a:pt x="72" y="0"/>
                    </a:lnTo>
                    <a:lnTo>
                      <a:pt x="66" y="0"/>
                    </a:lnTo>
                    <a:lnTo>
                      <a:pt x="56" y="1"/>
                    </a:lnTo>
                    <a:lnTo>
                      <a:pt x="43" y="4"/>
                    </a:lnTo>
                    <a:lnTo>
                      <a:pt x="24" y="8"/>
                    </a:lnTo>
                    <a:close/>
                  </a:path>
                </a:pathLst>
              </a:custGeom>
              <a:solidFill>
                <a:srgbClr val="808080">
                  <a:alpha val="100000"/>
                </a:srgbClr>
              </a:solidFill>
              <a:ln w="9525">
                <a:noFill/>
              </a:ln>
            </p:spPr>
            <p:txBody>
              <a:bodyPr/>
              <a:p>
                <a:endParaRPr lang="zh-CN" altLang="en-US"/>
              </a:p>
            </p:txBody>
          </p:sp>
          <p:sp>
            <p:nvSpPr>
              <p:cNvPr id="101685" name="Freeform 41"/>
              <p:cNvSpPr/>
              <p:nvPr/>
            </p:nvSpPr>
            <p:spPr>
              <a:xfrm>
                <a:off x="6428" y="13813"/>
                <a:ext cx="56" cy="271"/>
              </a:xfrm>
              <a:custGeom>
                <a:avLst/>
                <a:gdLst>
                  <a:gd name="txL" fmla="*/ 0 w 56"/>
                  <a:gd name="txT" fmla="*/ 0 h 271"/>
                  <a:gd name="txR" fmla="*/ 56 w 56"/>
                  <a:gd name="txB" fmla="*/ 271 h 271"/>
                </a:gdLst>
                <a:ahLst/>
                <a:cxnLst>
                  <a:cxn ang="0">
                    <a:pos x="17" y="5"/>
                  </a:cxn>
                  <a:cxn ang="0">
                    <a:pos x="16" y="10"/>
                  </a:cxn>
                  <a:cxn ang="0">
                    <a:pos x="12" y="25"/>
                  </a:cxn>
                  <a:cxn ang="0">
                    <a:pos x="6" y="49"/>
                  </a:cxn>
                  <a:cxn ang="0">
                    <a:pos x="2" y="82"/>
                  </a:cxn>
                  <a:cxn ang="0">
                    <a:pos x="0" y="122"/>
                  </a:cxn>
                  <a:cxn ang="0">
                    <a:pos x="0" y="166"/>
                  </a:cxn>
                  <a:cxn ang="0">
                    <a:pos x="4" y="217"/>
                  </a:cxn>
                  <a:cxn ang="0">
                    <a:pos x="15" y="271"/>
                  </a:cxn>
                  <a:cxn ang="0">
                    <a:pos x="54" y="268"/>
                  </a:cxn>
                  <a:cxn ang="0">
                    <a:pos x="52" y="261"/>
                  </a:cxn>
                  <a:cxn ang="0">
                    <a:pos x="48" y="238"/>
                  </a:cxn>
                  <a:cxn ang="0">
                    <a:pos x="44" y="206"/>
                  </a:cxn>
                  <a:cxn ang="0">
                    <a:pos x="40" y="166"/>
                  </a:cxn>
                  <a:cxn ang="0">
                    <a:pos x="37" y="123"/>
                  </a:cxn>
                  <a:cxn ang="0">
                    <a:pos x="39" y="78"/>
                  </a:cxn>
                  <a:cxn ang="0">
                    <a:pos x="44" y="37"/>
                  </a:cxn>
                  <a:cxn ang="0">
                    <a:pos x="56" y="3"/>
                  </a:cxn>
                  <a:cxn ang="0">
                    <a:pos x="56" y="3"/>
                  </a:cxn>
                  <a:cxn ang="0">
                    <a:pos x="56" y="2"/>
                  </a:cxn>
                  <a:cxn ang="0">
                    <a:pos x="55" y="1"/>
                  </a:cxn>
                  <a:cxn ang="0">
                    <a:pos x="52" y="0"/>
                  </a:cxn>
                  <a:cxn ang="0">
                    <a:pos x="48" y="0"/>
                  </a:cxn>
                  <a:cxn ang="0">
                    <a:pos x="42" y="0"/>
                  </a:cxn>
                  <a:cxn ang="0">
                    <a:pos x="31" y="2"/>
                  </a:cxn>
                  <a:cxn ang="0">
                    <a:pos x="17" y="5"/>
                  </a:cxn>
                </a:cxnLst>
                <a:rect l="txL" t="txT" r="txR" b="txB"/>
                <a:pathLst>
                  <a:path w="56" h="271">
                    <a:moveTo>
                      <a:pt x="17" y="5"/>
                    </a:moveTo>
                    <a:lnTo>
                      <a:pt x="16" y="10"/>
                    </a:lnTo>
                    <a:lnTo>
                      <a:pt x="12" y="25"/>
                    </a:lnTo>
                    <a:lnTo>
                      <a:pt x="6" y="49"/>
                    </a:lnTo>
                    <a:lnTo>
                      <a:pt x="2" y="82"/>
                    </a:lnTo>
                    <a:lnTo>
                      <a:pt x="0" y="122"/>
                    </a:lnTo>
                    <a:lnTo>
                      <a:pt x="0" y="166"/>
                    </a:lnTo>
                    <a:lnTo>
                      <a:pt x="4" y="217"/>
                    </a:lnTo>
                    <a:lnTo>
                      <a:pt x="15" y="271"/>
                    </a:lnTo>
                    <a:lnTo>
                      <a:pt x="54" y="268"/>
                    </a:lnTo>
                    <a:lnTo>
                      <a:pt x="52" y="261"/>
                    </a:lnTo>
                    <a:lnTo>
                      <a:pt x="48" y="238"/>
                    </a:lnTo>
                    <a:lnTo>
                      <a:pt x="44" y="206"/>
                    </a:lnTo>
                    <a:lnTo>
                      <a:pt x="40" y="166"/>
                    </a:lnTo>
                    <a:lnTo>
                      <a:pt x="37" y="123"/>
                    </a:lnTo>
                    <a:lnTo>
                      <a:pt x="39" y="78"/>
                    </a:lnTo>
                    <a:lnTo>
                      <a:pt x="44" y="37"/>
                    </a:lnTo>
                    <a:lnTo>
                      <a:pt x="56" y="3"/>
                    </a:lnTo>
                    <a:lnTo>
                      <a:pt x="56" y="2"/>
                    </a:lnTo>
                    <a:lnTo>
                      <a:pt x="55" y="1"/>
                    </a:lnTo>
                    <a:lnTo>
                      <a:pt x="52" y="0"/>
                    </a:lnTo>
                    <a:lnTo>
                      <a:pt x="48" y="0"/>
                    </a:lnTo>
                    <a:lnTo>
                      <a:pt x="42" y="0"/>
                    </a:lnTo>
                    <a:lnTo>
                      <a:pt x="31" y="2"/>
                    </a:lnTo>
                    <a:lnTo>
                      <a:pt x="17" y="5"/>
                    </a:lnTo>
                    <a:close/>
                  </a:path>
                </a:pathLst>
              </a:custGeom>
              <a:solidFill>
                <a:srgbClr val="808080">
                  <a:alpha val="100000"/>
                </a:srgbClr>
              </a:solidFill>
              <a:ln w="9525">
                <a:noFill/>
              </a:ln>
            </p:spPr>
            <p:txBody>
              <a:bodyPr/>
              <a:p>
                <a:endParaRPr lang="zh-CN" altLang="en-US"/>
              </a:p>
            </p:txBody>
          </p:sp>
          <p:sp>
            <p:nvSpPr>
              <p:cNvPr id="101686" name="Freeform 42"/>
              <p:cNvSpPr/>
              <p:nvPr/>
            </p:nvSpPr>
            <p:spPr>
              <a:xfrm>
                <a:off x="7211" y="13549"/>
                <a:ext cx="186" cy="732"/>
              </a:xfrm>
              <a:custGeom>
                <a:avLst/>
                <a:gdLst>
                  <a:gd name="txL" fmla="*/ 0 w 186"/>
                  <a:gd name="txT" fmla="*/ 0 h 732"/>
                  <a:gd name="txR" fmla="*/ 186 w 186"/>
                  <a:gd name="txB" fmla="*/ 732 h 732"/>
                </a:gdLst>
                <a:ahLst/>
                <a:cxnLst>
                  <a:cxn ang="0">
                    <a:pos x="186" y="6"/>
                  </a:cxn>
                  <a:cxn ang="0">
                    <a:pos x="182" y="11"/>
                  </a:cxn>
                  <a:cxn ang="0">
                    <a:pos x="169" y="29"/>
                  </a:cxn>
                  <a:cxn ang="0">
                    <a:pos x="153" y="67"/>
                  </a:cxn>
                  <a:cxn ang="0">
                    <a:pos x="137" y="130"/>
                  </a:cxn>
                  <a:cxn ang="0">
                    <a:pos x="124" y="221"/>
                  </a:cxn>
                  <a:cxn ang="0">
                    <a:pos x="117" y="350"/>
                  </a:cxn>
                  <a:cxn ang="0">
                    <a:pos x="122" y="517"/>
                  </a:cxn>
                  <a:cxn ang="0">
                    <a:pos x="139" y="732"/>
                  </a:cxn>
                  <a:cxn ang="0">
                    <a:pos x="34" y="732"/>
                  </a:cxn>
                  <a:cxn ang="0">
                    <a:pos x="31" y="711"/>
                  </a:cxn>
                  <a:cxn ang="0">
                    <a:pos x="22" y="651"/>
                  </a:cxn>
                  <a:cxn ang="0">
                    <a:pos x="12" y="563"/>
                  </a:cxn>
                  <a:cxn ang="0">
                    <a:pos x="3" y="454"/>
                  </a:cxn>
                  <a:cxn ang="0">
                    <a:pos x="0" y="335"/>
                  </a:cxn>
                  <a:cxn ang="0">
                    <a:pos x="6" y="213"/>
                  </a:cxn>
                  <a:cxn ang="0">
                    <a:pos x="25" y="98"/>
                  </a:cxn>
                  <a:cxn ang="0">
                    <a:pos x="60" y="0"/>
                  </a:cxn>
                  <a:cxn ang="0">
                    <a:pos x="186" y="6"/>
                  </a:cxn>
                </a:cxnLst>
                <a:rect l="txL" t="txT" r="txR" b="txB"/>
                <a:pathLst>
                  <a:path w="186" h="732">
                    <a:moveTo>
                      <a:pt x="186" y="6"/>
                    </a:moveTo>
                    <a:lnTo>
                      <a:pt x="182" y="11"/>
                    </a:lnTo>
                    <a:lnTo>
                      <a:pt x="169" y="29"/>
                    </a:lnTo>
                    <a:lnTo>
                      <a:pt x="153" y="67"/>
                    </a:lnTo>
                    <a:lnTo>
                      <a:pt x="137" y="130"/>
                    </a:lnTo>
                    <a:lnTo>
                      <a:pt x="124" y="221"/>
                    </a:lnTo>
                    <a:lnTo>
                      <a:pt x="117" y="350"/>
                    </a:lnTo>
                    <a:lnTo>
                      <a:pt x="122" y="517"/>
                    </a:lnTo>
                    <a:lnTo>
                      <a:pt x="139" y="732"/>
                    </a:lnTo>
                    <a:lnTo>
                      <a:pt x="34" y="732"/>
                    </a:lnTo>
                    <a:lnTo>
                      <a:pt x="31" y="711"/>
                    </a:lnTo>
                    <a:lnTo>
                      <a:pt x="22" y="651"/>
                    </a:lnTo>
                    <a:lnTo>
                      <a:pt x="12" y="563"/>
                    </a:lnTo>
                    <a:lnTo>
                      <a:pt x="3" y="454"/>
                    </a:lnTo>
                    <a:lnTo>
                      <a:pt x="0" y="335"/>
                    </a:lnTo>
                    <a:lnTo>
                      <a:pt x="6" y="213"/>
                    </a:lnTo>
                    <a:lnTo>
                      <a:pt x="25" y="98"/>
                    </a:lnTo>
                    <a:lnTo>
                      <a:pt x="60" y="0"/>
                    </a:lnTo>
                    <a:lnTo>
                      <a:pt x="186" y="6"/>
                    </a:lnTo>
                    <a:close/>
                  </a:path>
                </a:pathLst>
              </a:custGeom>
              <a:solidFill>
                <a:srgbClr val="808080">
                  <a:alpha val="100000"/>
                </a:srgbClr>
              </a:solidFill>
              <a:ln w="9525">
                <a:noFill/>
              </a:ln>
            </p:spPr>
            <p:txBody>
              <a:bodyPr/>
              <a:p>
                <a:endParaRPr lang="zh-CN" altLang="en-US"/>
              </a:p>
            </p:txBody>
          </p:sp>
          <p:sp>
            <p:nvSpPr>
              <p:cNvPr id="101687" name="Freeform 43"/>
              <p:cNvSpPr/>
              <p:nvPr/>
            </p:nvSpPr>
            <p:spPr>
              <a:xfrm>
                <a:off x="7219" y="13600"/>
                <a:ext cx="158" cy="625"/>
              </a:xfrm>
              <a:custGeom>
                <a:avLst/>
                <a:gdLst>
                  <a:gd name="txL" fmla="*/ 0 w 158"/>
                  <a:gd name="txT" fmla="*/ 0 h 625"/>
                  <a:gd name="txR" fmla="*/ 158 w 158"/>
                  <a:gd name="txB" fmla="*/ 625 h 625"/>
                </a:gdLst>
                <a:ahLst/>
                <a:cxnLst>
                  <a:cxn ang="0">
                    <a:pos x="158" y="4"/>
                  </a:cxn>
                  <a:cxn ang="0">
                    <a:pos x="153" y="9"/>
                  </a:cxn>
                  <a:cxn ang="0">
                    <a:pos x="144" y="25"/>
                  </a:cxn>
                  <a:cxn ang="0">
                    <a:pos x="130" y="57"/>
                  </a:cxn>
                  <a:cxn ang="0">
                    <a:pos x="116" y="110"/>
                  </a:cxn>
                  <a:cxn ang="0">
                    <a:pos x="105" y="189"/>
                  </a:cxn>
                  <a:cxn ang="0">
                    <a:pos x="100" y="298"/>
                  </a:cxn>
                  <a:cxn ang="0">
                    <a:pos x="103" y="441"/>
                  </a:cxn>
                  <a:cxn ang="0">
                    <a:pos x="118" y="625"/>
                  </a:cxn>
                  <a:cxn ang="0">
                    <a:pos x="29" y="625"/>
                  </a:cxn>
                  <a:cxn ang="0">
                    <a:pos x="25" y="607"/>
                  </a:cxn>
                  <a:cxn ang="0">
                    <a:pos x="18" y="556"/>
                  </a:cxn>
                  <a:cxn ang="0">
                    <a:pos x="9" y="480"/>
                  </a:cxn>
                  <a:cxn ang="0">
                    <a:pos x="2" y="387"/>
                  </a:cxn>
                  <a:cxn ang="0">
                    <a:pos x="0" y="286"/>
                  </a:cxn>
                  <a:cxn ang="0">
                    <a:pos x="5" y="182"/>
                  </a:cxn>
                  <a:cxn ang="0">
                    <a:pos x="21" y="84"/>
                  </a:cxn>
                  <a:cxn ang="0">
                    <a:pos x="51" y="0"/>
                  </a:cxn>
                  <a:cxn ang="0">
                    <a:pos x="158" y="4"/>
                  </a:cxn>
                </a:cxnLst>
                <a:rect l="txL" t="txT" r="txR" b="txB"/>
                <a:pathLst>
                  <a:path w="158" h="625">
                    <a:moveTo>
                      <a:pt x="158" y="4"/>
                    </a:moveTo>
                    <a:lnTo>
                      <a:pt x="153" y="9"/>
                    </a:lnTo>
                    <a:lnTo>
                      <a:pt x="144" y="25"/>
                    </a:lnTo>
                    <a:lnTo>
                      <a:pt x="130" y="57"/>
                    </a:lnTo>
                    <a:lnTo>
                      <a:pt x="116" y="110"/>
                    </a:lnTo>
                    <a:lnTo>
                      <a:pt x="105" y="189"/>
                    </a:lnTo>
                    <a:lnTo>
                      <a:pt x="100" y="298"/>
                    </a:lnTo>
                    <a:lnTo>
                      <a:pt x="103" y="441"/>
                    </a:lnTo>
                    <a:lnTo>
                      <a:pt x="118" y="625"/>
                    </a:lnTo>
                    <a:lnTo>
                      <a:pt x="29" y="625"/>
                    </a:lnTo>
                    <a:lnTo>
                      <a:pt x="25" y="607"/>
                    </a:lnTo>
                    <a:lnTo>
                      <a:pt x="18" y="556"/>
                    </a:lnTo>
                    <a:lnTo>
                      <a:pt x="9" y="480"/>
                    </a:lnTo>
                    <a:lnTo>
                      <a:pt x="2" y="387"/>
                    </a:lnTo>
                    <a:lnTo>
                      <a:pt x="0" y="286"/>
                    </a:lnTo>
                    <a:lnTo>
                      <a:pt x="5" y="182"/>
                    </a:lnTo>
                    <a:lnTo>
                      <a:pt x="21" y="84"/>
                    </a:lnTo>
                    <a:lnTo>
                      <a:pt x="51" y="0"/>
                    </a:lnTo>
                    <a:lnTo>
                      <a:pt x="158" y="4"/>
                    </a:lnTo>
                    <a:close/>
                  </a:path>
                </a:pathLst>
              </a:custGeom>
              <a:solidFill>
                <a:srgbClr val="808080">
                  <a:alpha val="100000"/>
                </a:srgbClr>
              </a:solidFill>
              <a:ln w="9525">
                <a:noFill/>
              </a:ln>
            </p:spPr>
            <p:txBody>
              <a:bodyPr/>
              <a:p>
                <a:endParaRPr lang="zh-CN" altLang="en-US"/>
              </a:p>
            </p:txBody>
          </p:sp>
          <p:sp>
            <p:nvSpPr>
              <p:cNvPr id="101688" name="Freeform 44"/>
              <p:cNvSpPr/>
              <p:nvPr/>
            </p:nvSpPr>
            <p:spPr>
              <a:xfrm>
                <a:off x="7225" y="13651"/>
                <a:ext cx="131" cy="517"/>
              </a:xfrm>
              <a:custGeom>
                <a:avLst/>
                <a:gdLst>
                  <a:gd name="txL" fmla="*/ 0 w 131"/>
                  <a:gd name="txT" fmla="*/ 0 h 517"/>
                  <a:gd name="txR" fmla="*/ 131 w 131"/>
                  <a:gd name="txB" fmla="*/ 517 h 517"/>
                </a:gdLst>
                <a:ahLst/>
                <a:cxnLst>
                  <a:cxn ang="0">
                    <a:pos x="131" y="4"/>
                  </a:cxn>
                  <a:cxn ang="0">
                    <a:pos x="128" y="7"/>
                  </a:cxn>
                  <a:cxn ang="0">
                    <a:pos x="119" y="21"/>
                  </a:cxn>
                  <a:cxn ang="0">
                    <a:pos x="109" y="47"/>
                  </a:cxn>
                  <a:cxn ang="0">
                    <a:pos x="97" y="91"/>
                  </a:cxn>
                  <a:cxn ang="0">
                    <a:pos x="88" y="156"/>
                  </a:cxn>
                  <a:cxn ang="0">
                    <a:pos x="84" y="247"/>
                  </a:cxn>
                  <a:cxn ang="0">
                    <a:pos x="86" y="366"/>
                  </a:cxn>
                  <a:cxn ang="0">
                    <a:pos x="99" y="517"/>
                  </a:cxn>
                  <a:cxn ang="0">
                    <a:pos x="25" y="517"/>
                  </a:cxn>
                  <a:cxn ang="0">
                    <a:pos x="23" y="502"/>
                  </a:cxn>
                  <a:cxn ang="0">
                    <a:pos x="16" y="460"/>
                  </a:cxn>
                  <a:cxn ang="0">
                    <a:pos x="9" y="397"/>
                  </a:cxn>
                  <a:cxn ang="0">
                    <a:pos x="2" y="320"/>
                  </a:cxn>
                  <a:cxn ang="0">
                    <a:pos x="0" y="236"/>
                  </a:cxn>
                  <a:cxn ang="0">
                    <a:pos x="4" y="151"/>
                  </a:cxn>
                  <a:cxn ang="0">
                    <a:pos x="18" y="70"/>
                  </a:cxn>
                  <a:cxn ang="0">
                    <a:pos x="43" y="0"/>
                  </a:cxn>
                  <a:cxn ang="0">
                    <a:pos x="131" y="4"/>
                  </a:cxn>
                </a:cxnLst>
                <a:rect l="txL" t="txT" r="txR" b="txB"/>
                <a:pathLst>
                  <a:path w="131" h="517">
                    <a:moveTo>
                      <a:pt x="131" y="4"/>
                    </a:moveTo>
                    <a:lnTo>
                      <a:pt x="128" y="7"/>
                    </a:lnTo>
                    <a:lnTo>
                      <a:pt x="119" y="21"/>
                    </a:lnTo>
                    <a:lnTo>
                      <a:pt x="109" y="47"/>
                    </a:lnTo>
                    <a:lnTo>
                      <a:pt x="97" y="91"/>
                    </a:lnTo>
                    <a:lnTo>
                      <a:pt x="88" y="156"/>
                    </a:lnTo>
                    <a:lnTo>
                      <a:pt x="84" y="247"/>
                    </a:lnTo>
                    <a:lnTo>
                      <a:pt x="86" y="366"/>
                    </a:lnTo>
                    <a:lnTo>
                      <a:pt x="99" y="517"/>
                    </a:lnTo>
                    <a:lnTo>
                      <a:pt x="25" y="517"/>
                    </a:lnTo>
                    <a:lnTo>
                      <a:pt x="23" y="502"/>
                    </a:lnTo>
                    <a:lnTo>
                      <a:pt x="16" y="460"/>
                    </a:lnTo>
                    <a:lnTo>
                      <a:pt x="9" y="397"/>
                    </a:lnTo>
                    <a:lnTo>
                      <a:pt x="2" y="320"/>
                    </a:lnTo>
                    <a:lnTo>
                      <a:pt x="0" y="236"/>
                    </a:lnTo>
                    <a:lnTo>
                      <a:pt x="4" y="151"/>
                    </a:lnTo>
                    <a:lnTo>
                      <a:pt x="18" y="70"/>
                    </a:lnTo>
                    <a:lnTo>
                      <a:pt x="43" y="0"/>
                    </a:lnTo>
                    <a:lnTo>
                      <a:pt x="131" y="4"/>
                    </a:lnTo>
                    <a:close/>
                  </a:path>
                </a:pathLst>
              </a:custGeom>
              <a:solidFill>
                <a:srgbClr val="808080">
                  <a:alpha val="100000"/>
                </a:srgbClr>
              </a:solidFill>
              <a:ln w="9525">
                <a:noFill/>
              </a:ln>
            </p:spPr>
            <p:txBody>
              <a:bodyPr/>
              <a:p>
                <a:endParaRPr lang="zh-CN" altLang="en-US"/>
              </a:p>
            </p:txBody>
          </p:sp>
          <p:sp>
            <p:nvSpPr>
              <p:cNvPr id="101689" name="Freeform 45"/>
              <p:cNvSpPr/>
              <p:nvPr/>
            </p:nvSpPr>
            <p:spPr>
              <a:xfrm>
                <a:off x="7233" y="13701"/>
                <a:ext cx="104" cy="411"/>
              </a:xfrm>
              <a:custGeom>
                <a:avLst/>
                <a:gdLst>
                  <a:gd name="txL" fmla="*/ 0 w 104"/>
                  <a:gd name="txT" fmla="*/ 0 h 411"/>
                  <a:gd name="txR" fmla="*/ 104 w 104"/>
                  <a:gd name="txB" fmla="*/ 411 h 411"/>
                </a:gdLst>
                <a:ahLst/>
                <a:cxnLst>
                  <a:cxn ang="0">
                    <a:pos x="104" y="4"/>
                  </a:cxn>
                  <a:cxn ang="0">
                    <a:pos x="101" y="7"/>
                  </a:cxn>
                  <a:cxn ang="0">
                    <a:pos x="94" y="17"/>
                  </a:cxn>
                  <a:cxn ang="0">
                    <a:pos x="86" y="38"/>
                  </a:cxn>
                  <a:cxn ang="0">
                    <a:pos x="76" y="73"/>
                  </a:cxn>
                  <a:cxn ang="0">
                    <a:pos x="69" y="125"/>
                  </a:cxn>
                  <a:cxn ang="0">
                    <a:pos x="65" y="196"/>
                  </a:cxn>
                  <a:cxn ang="0">
                    <a:pos x="67" y="291"/>
                  </a:cxn>
                  <a:cxn ang="0">
                    <a:pos x="77" y="411"/>
                  </a:cxn>
                  <a:cxn ang="0">
                    <a:pos x="19" y="411"/>
                  </a:cxn>
                  <a:cxn ang="0">
                    <a:pos x="17" y="399"/>
                  </a:cxn>
                  <a:cxn ang="0">
                    <a:pos x="11" y="365"/>
                  </a:cxn>
                  <a:cxn ang="0">
                    <a:pos x="6" y="316"/>
                  </a:cxn>
                  <a:cxn ang="0">
                    <a:pos x="2" y="255"/>
                  </a:cxn>
                  <a:cxn ang="0">
                    <a:pos x="0" y="188"/>
                  </a:cxn>
                  <a:cxn ang="0">
                    <a:pos x="4" y="120"/>
                  </a:cxn>
                  <a:cxn ang="0">
                    <a:pos x="15" y="55"/>
                  </a:cxn>
                  <a:cxn ang="0">
                    <a:pos x="34" y="0"/>
                  </a:cxn>
                  <a:cxn ang="0">
                    <a:pos x="104" y="4"/>
                  </a:cxn>
                </a:cxnLst>
                <a:rect l="txL" t="txT" r="txR" b="txB"/>
                <a:pathLst>
                  <a:path w="104" h="411">
                    <a:moveTo>
                      <a:pt x="104" y="4"/>
                    </a:moveTo>
                    <a:lnTo>
                      <a:pt x="101" y="7"/>
                    </a:lnTo>
                    <a:lnTo>
                      <a:pt x="94" y="17"/>
                    </a:lnTo>
                    <a:lnTo>
                      <a:pt x="86" y="38"/>
                    </a:lnTo>
                    <a:lnTo>
                      <a:pt x="76" y="73"/>
                    </a:lnTo>
                    <a:lnTo>
                      <a:pt x="69" y="125"/>
                    </a:lnTo>
                    <a:lnTo>
                      <a:pt x="65" y="196"/>
                    </a:lnTo>
                    <a:lnTo>
                      <a:pt x="67" y="291"/>
                    </a:lnTo>
                    <a:lnTo>
                      <a:pt x="77" y="411"/>
                    </a:lnTo>
                    <a:lnTo>
                      <a:pt x="19" y="411"/>
                    </a:lnTo>
                    <a:lnTo>
                      <a:pt x="17" y="399"/>
                    </a:lnTo>
                    <a:lnTo>
                      <a:pt x="11" y="365"/>
                    </a:lnTo>
                    <a:lnTo>
                      <a:pt x="6" y="316"/>
                    </a:lnTo>
                    <a:lnTo>
                      <a:pt x="2" y="255"/>
                    </a:lnTo>
                    <a:lnTo>
                      <a:pt x="0" y="188"/>
                    </a:lnTo>
                    <a:lnTo>
                      <a:pt x="4" y="120"/>
                    </a:lnTo>
                    <a:lnTo>
                      <a:pt x="15" y="55"/>
                    </a:lnTo>
                    <a:lnTo>
                      <a:pt x="34" y="0"/>
                    </a:lnTo>
                    <a:lnTo>
                      <a:pt x="104" y="4"/>
                    </a:lnTo>
                    <a:close/>
                  </a:path>
                </a:pathLst>
              </a:custGeom>
              <a:solidFill>
                <a:srgbClr val="808080">
                  <a:alpha val="100000"/>
                </a:srgbClr>
              </a:solidFill>
              <a:ln w="9525">
                <a:noFill/>
              </a:ln>
            </p:spPr>
            <p:txBody>
              <a:bodyPr/>
              <a:p>
                <a:endParaRPr lang="zh-CN" altLang="en-US"/>
              </a:p>
            </p:txBody>
          </p:sp>
          <p:sp>
            <p:nvSpPr>
              <p:cNvPr id="101690" name="Freeform 46"/>
              <p:cNvSpPr/>
              <p:nvPr/>
            </p:nvSpPr>
            <p:spPr>
              <a:xfrm>
                <a:off x="7240" y="13752"/>
                <a:ext cx="76" cy="302"/>
              </a:xfrm>
              <a:custGeom>
                <a:avLst/>
                <a:gdLst>
                  <a:gd name="txL" fmla="*/ 0 w 76"/>
                  <a:gd name="txT" fmla="*/ 0 h 302"/>
                  <a:gd name="txR" fmla="*/ 76 w 76"/>
                  <a:gd name="txB" fmla="*/ 302 h 302"/>
                </a:gdLst>
                <a:ahLst/>
                <a:cxnLst>
                  <a:cxn ang="0">
                    <a:pos x="76" y="2"/>
                  </a:cxn>
                  <a:cxn ang="0">
                    <a:pos x="74" y="4"/>
                  </a:cxn>
                  <a:cxn ang="0">
                    <a:pos x="70" y="12"/>
                  </a:cxn>
                  <a:cxn ang="0">
                    <a:pos x="62" y="28"/>
                  </a:cxn>
                  <a:cxn ang="0">
                    <a:pos x="56" y="53"/>
                  </a:cxn>
                  <a:cxn ang="0">
                    <a:pos x="51" y="92"/>
                  </a:cxn>
                  <a:cxn ang="0">
                    <a:pos x="49" y="145"/>
                  </a:cxn>
                  <a:cxn ang="0">
                    <a:pos x="50" y="214"/>
                  </a:cxn>
                  <a:cxn ang="0">
                    <a:pos x="57" y="302"/>
                  </a:cxn>
                  <a:cxn ang="0">
                    <a:pos x="14" y="302"/>
                  </a:cxn>
                  <a:cxn ang="0">
                    <a:pos x="13" y="294"/>
                  </a:cxn>
                  <a:cxn ang="0">
                    <a:pos x="9" y="269"/>
                  </a:cxn>
                  <a:cxn ang="0">
                    <a:pos x="4" y="232"/>
                  </a:cxn>
                  <a:cxn ang="0">
                    <a:pos x="1" y="188"/>
                  </a:cxn>
                  <a:cxn ang="0">
                    <a:pos x="0" y="138"/>
                  </a:cxn>
                  <a:cxn ang="0">
                    <a:pos x="2" y="89"/>
                  </a:cxn>
                  <a:cxn ang="0">
                    <a:pos x="10" y="41"/>
                  </a:cxn>
                  <a:cxn ang="0">
                    <a:pos x="25" y="0"/>
                  </a:cxn>
                  <a:cxn ang="0">
                    <a:pos x="76" y="2"/>
                  </a:cxn>
                </a:cxnLst>
                <a:rect l="txL" t="txT" r="txR" b="txB"/>
                <a:pathLst>
                  <a:path w="76" h="302">
                    <a:moveTo>
                      <a:pt x="76" y="2"/>
                    </a:moveTo>
                    <a:lnTo>
                      <a:pt x="74" y="4"/>
                    </a:lnTo>
                    <a:lnTo>
                      <a:pt x="70" y="12"/>
                    </a:lnTo>
                    <a:lnTo>
                      <a:pt x="62" y="28"/>
                    </a:lnTo>
                    <a:lnTo>
                      <a:pt x="56" y="53"/>
                    </a:lnTo>
                    <a:lnTo>
                      <a:pt x="51" y="92"/>
                    </a:lnTo>
                    <a:lnTo>
                      <a:pt x="49" y="145"/>
                    </a:lnTo>
                    <a:lnTo>
                      <a:pt x="50" y="214"/>
                    </a:lnTo>
                    <a:lnTo>
                      <a:pt x="57" y="302"/>
                    </a:lnTo>
                    <a:lnTo>
                      <a:pt x="14" y="302"/>
                    </a:lnTo>
                    <a:lnTo>
                      <a:pt x="13" y="294"/>
                    </a:lnTo>
                    <a:lnTo>
                      <a:pt x="9" y="269"/>
                    </a:lnTo>
                    <a:lnTo>
                      <a:pt x="4" y="232"/>
                    </a:lnTo>
                    <a:lnTo>
                      <a:pt x="1" y="188"/>
                    </a:lnTo>
                    <a:lnTo>
                      <a:pt x="0" y="138"/>
                    </a:lnTo>
                    <a:lnTo>
                      <a:pt x="2" y="89"/>
                    </a:lnTo>
                    <a:lnTo>
                      <a:pt x="10" y="41"/>
                    </a:lnTo>
                    <a:lnTo>
                      <a:pt x="25" y="0"/>
                    </a:lnTo>
                    <a:lnTo>
                      <a:pt x="76" y="2"/>
                    </a:lnTo>
                    <a:close/>
                  </a:path>
                </a:pathLst>
              </a:custGeom>
              <a:solidFill>
                <a:srgbClr val="808080">
                  <a:alpha val="100000"/>
                </a:srgbClr>
              </a:solidFill>
              <a:ln w="9525">
                <a:noFill/>
              </a:ln>
            </p:spPr>
            <p:txBody>
              <a:bodyPr/>
              <a:p>
                <a:endParaRPr lang="zh-CN" altLang="en-US"/>
              </a:p>
            </p:txBody>
          </p:sp>
          <p:sp>
            <p:nvSpPr>
              <p:cNvPr id="101691" name="Rectangle 47"/>
              <p:cNvSpPr/>
              <p:nvPr/>
            </p:nvSpPr>
            <p:spPr>
              <a:xfrm>
                <a:off x="6241" y="13678"/>
                <a:ext cx="23" cy="958"/>
              </a:xfrm>
              <a:prstGeom prst="rect">
                <a:avLst/>
              </a:prstGeom>
              <a:solidFill>
                <a:srgbClr val="000000"/>
              </a:solidFill>
              <a:ln w="9525">
                <a:noFill/>
              </a:ln>
            </p:spPr>
            <p:txBody>
              <a:bodyPr/>
              <a:p>
                <a:endParaRPr lang="zh-CN" altLang="en-US" dirty="0">
                  <a:latin typeface="Comic Sans MS" panose="030F0702030302020204" pitchFamily="66" charset="0"/>
                </a:endParaRPr>
              </a:p>
            </p:txBody>
          </p:sp>
          <p:sp>
            <p:nvSpPr>
              <p:cNvPr id="101692" name="Freeform 48"/>
              <p:cNvSpPr/>
              <p:nvPr/>
            </p:nvSpPr>
            <p:spPr>
              <a:xfrm>
                <a:off x="6579" y="13664"/>
                <a:ext cx="375" cy="440"/>
              </a:xfrm>
              <a:custGeom>
                <a:avLst/>
                <a:gdLst>
                  <a:gd name="txL" fmla="*/ 0 w 375"/>
                  <a:gd name="txT" fmla="*/ 0 h 440"/>
                  <a:gd name="txR" fmla="*/ 375 w 375"/>
                  <a:gd name="txB" fmla="*/ 440 h 440"/>
                </a:gdLst>
                <a:ahLst/>
                <a:cxnLst>
                  <a:cxn ang="0">
                    <a:pos x="35" y="41"/>
                  </a:cxn>
                  <a:cxn ang="0">
                    <a:pos x="32" y="49"/>
                  </a:cxn>
                  <a:cxn ang="0">
                    <a:pos x="25" y="74"/>
                  </a:cxn>
                  <a:cxn ang="0">
                    <a:pos x="17" y="112"/>
                  </a:cxn>
                  <a:cxn ang="0">
                    <a:pos x="8" y="163"/>
                  </a:cxn>
                  <a:cxn ang="0">
                    <a:pos x="2" y="223"/>
                  </a:cxn>
                  <a:cxn ang="0">
                    <a:pos x="0" y="290"/>
                  </a:cxn>
                  <a:cxn ang="0">
                    <a:pos x="7" y="363"/>
                  </a:cxn>
                  <a:cxn ang="0">
                    <a:pos x="23" y="440"/>
                  </a:cxn>
                  <a:cxn ang="0">
                    <a:pos x="23" y="437"/>
                  </a:cxn>
                  <a:cxn ang="0">
                    <a:pos x="23" y="427"/>
                  </a:cxn>
                  <a:cxn ang="0">
                    <a:pos x="23" y="411"/>
                  </a:cxn>
                  <a:cxn ang="0">
                    <a:pos x="23" y="391"/>
                  </a:cxn>
                  <a:cxn ang="0">
                    <a:pos x="25" y="367"/>
                  </a:cxn>
                  <a:cxn ang="0">
                    <a:pos x="28" y="341"/>
                  </a:cxn>
                  <a:cxn ang="0">
                    <a:pos x="33" y="312"/>
                  </a:cxn>
                  <a:cxn ang="0">
                    <a:pos x="39" y="281"/>
                  </a:cxn>
                  <a:cxn ang="0">
                    <a:pos x="49" y="251"/>
                  </a:cxn>
                  <a:cxn ang="0">
                    <a:pos x="61" y="222"/>
                  </a:cxn>
                  <a:cxn ang="0">
                    <a:pos x="75" y="194"/>
                  </a:cxn>
                  <a:cxn ang="0">
                    <a:pos x="93" y="168"/>
                  </a:cxn>
                  <a:cxn ang="0">
                    <a:pos x="116" y="145"/>
                  </a:cxn>
                  <a:cxn ang="0">
                    <a:pos x="141" y="127"/>
                  </a:cxn>
                  <a:cxn ang="0">
                    <a:pos x="173" y="114"/>
                  </a:cxn>
                  <a:cxn ang="0">
                    <a:pos x="208" y="106"/>
                  </a:cxn>
                  <a:cxn ang="0">
                    <a:pos x="210" y="104"/>
                  </a:cxn>
                  <a:cxn ang="0">
                    <a:pos x="217" y="100"/>
                  </a:cxn>
                  <a:cxn ang="0">
                    <a:pos x="227" y="92"/>
                  </a:cxn>
                  <a:cxn ang="0">
                    <a:pos x="245" y="82"/>
                  </a:cxn>
                  <a:cxn ang="0">
                    <a:pos x="267" y="69"/>
                  </a:cxn>
                  <a:cxn ang="0">
                    <a:pos x="296" y="54"/>
                  </a:cxn>
                  <a:cxn ang="0">
                    <a:pos x="332" y="36"/>
                  </a:cxn>
                  <a:cxn ang="0">
                    <a:pos x="375" y="17"/>
                  </a:cxn>
                  <a:cxn ang="0">
                    <a:pos x="373" y="16"/>
                  </a:cxn>
                  <a:cxn ang="0">
                    <a:pos x="366" y="15"/>
                  </a:cxn>
                  <a:cxn ang="0">
                    <a:pos x="357" y="13"/>
                  </a:cxn>
                  <a:cxn ang="0">
                    <a:pos x="343" y="10"/>
                  </a:cxn>
                  <a:cxn ang="0">
                    <a:pos x="326" y="7"/>
                  </a:cxn>
                  <a:cxn ang="0">
                    <a:pos x="307" y="5"/>
                  </a:cxn>
                  <a:cxn ang="0">
                    <a:pos x="285" y="3"/>
                  </a:cxn>
                  <a:cxn ang="0">
                    <a:pos x="261" y="1"/>
                  </a:cxn>
                  <a:cxn ang="0">
                    <a:pos x="235" y="0"/>
                  </a:cxn>
                  <a:cxn ang="0">
                    <a:pos x="208" y="1"/>
                  </a:cxn>
                  <a:cxn ang="0">
                    <a:pos x="180" y="2"/>
                  </a:cxn>
                  <a:cxn ang="0">
                    <a:pos x="151" y="5"/>
                  </a:cxn>
                  <a:cxn ang="0">
                    <a:pos x="122" y="10"/>
                  </a:cxn>
                  <a:cxn ang="0">
                    <a:pos x="92" y="18"/>
                  </a:cxn>
                  <a:cxn ang="0">
                    <a:pos x="63" y="28"/>
                  </a:cxn>
                  <a:cxn ang="0">
                    <a:pos x="35" y="41"/>
                  </a:cxn>
                </a:cxnLst>
                <a:rect l="txL" t="txT" r="txR" b="txB"/>
                <a:pathLst>
                  <a:path w="375" h="440">
                    <a:moveTo>
                      <a:pt x="35" y="41"/>
                    </a:moveTo>
                    <a:lnTo>
                      <a:pt x="32" y="49"/>
                    </a:lnTo>
                    <a:lnTo>
                      <a:pt x="25" y="74"/>
                    </a:lnTo>
                    <a:lnTo>
                      <a:pt x="17" y="112"/>
                    </a:lnTo>
                    <a:lnTo>
                      <a:pt x="8" y="163"/>
                    </a:lnTo>
                    <a:lnTo>
                      <a:pt x="2" y="223"/>
                    </a:lnTo>
                    <a:lnTo>
                      <a:pt x="0" y="290"/>
                    </a:lnTo>
                    <a:lnTo>
                      <a:pt x="7" y="363"/>
                    </a:lnTo>
                    <a:lnTo>
                      <a:pt x="23" y="440"/>
                    </a:lnTo>
                    <a:lnTo>
                      <a:pt x="23" y="437"/>
                    </a:lnTo>
                    <a:lnTo>
                      <a:pt x="23" y="427"/>
                    </a:lnTo>
                    <a:lnTo>
                      <a:pt x="23" y="411"/>
                    </a:lnTo>
                    <a:lnTo>
                      <a:pt x="23" y="391"/>
                    </a:lnTo>
                    <a:lnTo>
                      <a:pt x="25" y="367"/>
                    </a:lnTo>
                    <a:lnTo>
                      <a:pt x="28" y="341"/>
                    </a:lnTo>
                    <a:lnTo>
                      <a:pt x="33" y="312"/>
                    </a:lnTo>
                    <a:lnTo>
                      <a:pt x="39" y="281"/>
                    </a:lnTo>
                    <a:lnTo>
                      <a:pt x="49" y="251"/>
                    </a:lnTo>
                    <a:lnTo>
                      <a:pt x="61" y="222"/>
                    </a:lnTo>
                    <a:lnTo>
                      <a:pt x="75" y="194"/>
                    </a:lnTo>
                    <a:lnTo>
                      <a:pt x="93" y="168"/>
                    </a:lnTo>
                    <a:lnTo>
                      <a:pt x="116" y="145"/>
                    </a:lnTo>
                    <a:lnTo>
                      <a:pt x="141" y="127"/>
                    </a:lnTo>
                    <a:lnTo>
                      <a:pt x="173" y="114"/>
                    </a:lnTo>
                    <a:lnTo>
                      <a:pt x="208" y="106"/>
                    </a:lnTo>
                    <a:lnTo>
                      <a:pt x="210" y="104"/>
                    </a:lnTo>
                    <a:lnTo>
                      <a:pt x="217" y="100"/>
                    </a:lnTo>
                    <a:lnTo>
                      <a:pt x="227" y="92"/>
                    </a:lnTo>
                    <a:lnTo>
                      <a:pt x="245" y="82"/>
                    </a:lnTo>
                    <a:lnTo>
                      <a:pt x="267" y="69"/>
                    </a:lnTo>
                    <a:lnTo>
                      <a:pt x="296" y="54"/>
                    </a:lnTo>
                    <a:lnTo>
                      <a:pt x="332" y="36"/>
                    </a:lnTo>
                    <a:lnTo>
                      <a:pt x="375" y="17"/>
                    </a:lnTo>
                    <a:lnTo>
                      <a:pt x="373" y="16"/>
                    </a:lnTo>
                    <a:lnTo>
                      <a:pt x="366" y="15"/>
                    </a:lnTo>
                    <a:lnTo>
                      <a:pt x="357" y="13"/>
                    </a:lnTo>
                    <a:lnTo>
                      <a:pt x="343" y="10"/>
                    </a:lnTo>
                    <a:lnTo>
                      <a:pt x="326" y="7"/>
                    </a:lnTo>
                    <a:lnTo>
                      <a:pt x="307" y="5"/>
                    </a:lnTo>
                    <a:lnTo>
                      <a:pt x="285" y="3"/>
                    </a:lnTo>
                    <a:lnTo>
                      <a:pt x="261" y="1"/>
                    </a:lnTo>
                    <a:lnTo>
                      <a:pt x="235" y="0"/>
                    </a:lnTo>
                    <a:lnTo>
                      <a:pt x="208" y="1"/>
                    </a:lnTo>
                    <a:lnTo>
                      <a:pt x="180" y="2"/>
                    </a:lnTo>
                    <a:lnTo>
                      <a:pt x="151" y="5"/>
                    </a:lnTo>
                    <a:lnTo>
                      <a:pt x="122" y="10"/>
                    </a:lnTo>
                    <a:lnTo>
                      <a:pt x="92" y="18"/>
                    </a:lnTo>
                    <a:lnTo>
                      <a:pt x="63" y="28"/>
                    </a:lnTo>
                    <a:lnTo>
                      <a:pt x="35" y="41"/>
                    </a:lnTo>
                    <a:close/>
                  </a:path>
                </a:pathLst>
              </a:custGeom>
              <a:solidFill>
                <a:srgbClr val="808080">
                  <a:alpha val="100000"/>
                </a:srgbClr>
              </a:solidFill>
              <a:ln w="9525">
                <a:noFill/>
              </a:ln>
            </p:spPr>
            <p:txBody>
              <a:bodyPr/>
              <a:p>
                <a:endParaRPr lang="zh-CN" altLang="en-US"/>
              </a:p>
            </p:txBody>
          </p:sp>
          <p:sp>
            <p:nvSpPr>
              <p:cNvPr id="101693" name="Freeform 49"/>
              <p:cNvSpPr/>
              <p:nvPr/>
            </p:nvSpPr>
            <p:spPr>
              <a:xfrm>
                <a:off x="6061" y="13991"/>
                <a:ext cx="305" cy="83"/>
              </a:xfrm>
              <a:custGeom>
                <a:avLst/>
                <a:gdLst>
                  <a:gd name="txL" fmla="*/ 0 w 305"/>
                  <a:gd name="txT" fmla="*/ 0 h 83"/>
                  <a:gd name="txR" fmla="*/ 305 w 305"/>
                  <a:gd name="txB" fmla="*/ 83 h 83"/>
                </a:gdLst>
                <a:ahLst/>
                <a:cxnLst>
                  <a:cxn ang="0">
                    <a:pos x="0" y="53"/>
                  </a:cxn>
                  <a:cxn ang="0">
                    <a:pos x="0" y="52"/>
                  </a:cxn>
                  <a:cxn ang="0">
                    <a:pos x="2" y="48"/>
                  </a:cxn>
                  <a:cxn ang="0">
                    <a:pos x="5" y="44"/>
                  </a:cxn>
                  <a:cxn ang="0">
                    <a:pos x="11" y="37"/>
                  </a:cxn>
                  <a:cxn ang="0">
                    <a:pos x="18" y="31"/>
                  </a:cxn>
                  <a:cxn ang="0">
                    <a:pos x="27" y="25"/>
                  </a:cxn>
                  <a:cxn ang="0">
                    <a:pos x="39" y="18"/>
                  </a:cxn>
                  <a:cxn ang="0">
                    <a:pos x="54" y="12"/>
                  </a:cxn>
                  <a:cxn ang="0">
                    <a:pos x="72" y="6"/>
                  </a:cxn>
                  <a:cxn ang="0">
                    <a:pos x="92" y="2"/>
                  </a:cxn>
                  <a:cxn ang="0">
                    <a:pos x="118" y="0"/>
                  </a:cxn>
                  <a:cxn ang="0">
                    <a:pos x="146" y="0"/>
                  </a:cxn>
                  <a:cxn ang="0">
                    <a:pos x="180" y="2"/>
                  </a:cxn>
                  <a:cxn ang="0">
                    <a:pos x="216" y="7"/>
                  </a:cxn>
                  <a:cxn ang="0">
                    <a:pos x="258" y="16"/>
                  </a:cxn>
                  <a:cxn ang="0">
                    <a:pos x="305" y="29"/>
                  </a:cxn>
                  <a:cxn ang="0">
                    <a:pos x="299" y="47"/>
                  </a:cxn>
                  <a:cxn ang="0">
                    <a:pos x="297" y="46"/>
                  </a:cxn>
                  <a:cxn ang="0">
                    <a:pos x="289" y="44"/>
                  </a:cxn>
                  <a:cxn ang="0">
                    <a:pos x="277" y="41"/>
                  </a:cxn>
                  <a:cxn ang="0">
                    <a:pos x="262" y="36"/>
                  </a:cxn>
                  <a:cxn ang="0">
                    <a:pos x="244" y="32"/>
                  </a:cxn>
                  <a:cxn ang="0">
                    <a:pos x="224" y="28"/>
                  </a:cxn>
                  <a:cxn ang="0">
                    <a:pos x="201" y="25"/>
                  </a:cxn>
                  <a:cxn ang="0">
                    <a:pos x="176" y="22"/>
                  </a:cxn>
                  <a:cxn ang="0">
                    <a:pos x="152" y="21"/>
                  </a:cxn>
                  <a:cxn ang="0">
                    <a:pos x="126" y="21"/>
                  </a:cxn>
                  <a:cxn ang="0">
                    <a:pos x="101" y="23"/>
                  </a:cxn>
                  <a:cxn ang="0">
                    <a:pos x="77" y="29"/>
                  </a:cxn>
                  <a:cxn ang="0">
                    <a:pos x="55" y="37"/>
                  </a:cxn>
                  <a:cxn ang="0">
                    <a:pos x="33" y="48"/>
                  </a:cxn>
                  <a:cxn ang="0">
                    <a:pos x="15" y="63"/>
                  </a:cxn>
                  <a:cxn ang="0">
                    <a:pos x="0" y="83"/>
                  </a:cxn>
                  <a:cxn ang="0">
                    <a:pos x="0" y="53"/>
                  </a:cxn>
                </a:cxnLst>
                <a:rect l="txL" t="txT" r="txR" b="txB"/>
                <a:pathLst>
                  <a:path w="305" h="83">
                    <a:moveTo>
                      <a:pt x="0" y="53"/>
                    </a:moveTo>
                    <a:lnTo>
                      <a:pt x="0" y="52"/>
                    </a:lnTo>
                    <a:lnTo>
                      <a:pt x="2" y="48"/>
                    </a:lnTo>
                    <a:lnTo>
                      <a:pt x="5" y="44"/>
                    </a:lnTo>
                    <a:lnTo>
                      <a:pt x="11" y="37"/>
                    </a:lnTo>
                    <a:lnTo>
                      <a:pt x="18" y="31"/>
                    </a:lnTo>
                    <a:lnTo>
                      <a:pt x="27" y="25"/>
                    </a:lnTo>
                    <a:lnTo>
                      <a:pt x="39" y="18"/>
                    </a:lnTo>
                    <a:lnTo>
                      <a:pt x="54" y="12"/>
                    </a:lnTo>
                    <a:lnTo>
                      <a:pt x="72" y="6"/>
                    </a:lnTo>
                    <a:lnTo>
                      <a:pt x="92" y="2"/>
                    </a:lnTo>
                    <a:lnTo>
                      <a:pt x="118" y="0"/>
                    </a:lnTo>
                    <a:lnTo>
                      <a:pt x="146" y="0"/>
                    </a:lnTo>
                    <a:lnTo>
                      <a:pt x="180" y="2"/>
                    </a:lnTo>
                    <a:lnTo>
                      <a:pt x="216" y="7"/>
                    </a:lnTo>
                    <a:lnTo>
                      <a:pt x="258" y="16"/>
                    </a:lnTo>
                    <a:lnTo>
                      <a:pt x="305" y="29"/>
                    </a:lnTo>
                    <a:lnTo>
                      <a:pt x="299" y="47"/>
                    </a:lnTo>
                    <a:lnTo>
                      <a:pt x="297" y="46"/>
                    </a:lnTo>
                    <a:lnTo>
                      <a:pt x="289" y="44"/>
                    </a:lnTo>
                    <a:lnTo>
                      <a:pt x="277" y="41"/>
                    </a:lnTo>
                    <a:lnTo>
                      <a:pt x="262" y="36"/>
                    </a:lnTo>
                    <a:lnTo>
                      <a:pt x="244" y="32"/>
                    </a:lnTo>
                    <a:lnTo>
                      <a:pt x="224" y="28"/>
                    </a:lnTo>
                    <a:lnTo>
                      <a:pt x="201" y="25"/>
                    </a:lnTo>
                    <a:lnTo>
                      <a:pt x="176" y="22"/>
                    </a:lnTo>
                    <a:lnTo>
                      <a:pt x="152" y="21"/>
                    </a:lnTo>
                    <a:lnTo>
                      <a:pt x="126" y="21"/>
                    </a:lnTo>
                    <a:lnTo>
                      <a:pt x="101" y="23"/>
                    </a:lnTo>
                    <a:lnTo>
                      <a:pt x="77" y="29"/>
                    </a:lnTo>
                    <a:lnTo>
                      <a:pt x="55" y="37"/>
                    </a:lnTo>
                    <a:lnTo>
                      <a:pt x="33" y="48"/>
                    </a:lnTo>
                    <a:lnTo>
                      <a:pt x="15" y="63"/>
                    </a:lnTo>
                    <a:lnTo>
                      <a:pt x="0" y="83"/>
                    </a:lnTo>
                    <a:lnTo>
                      <a:pt x="0" y="53"/>
                    </a:lnTo>
                    <a:close/>
                  </a:path>
                </a:pathLst>
              </a:custGeom>
              <a:solidFill>
                <a:srgbClr val="808080">
                  <a:alpha val="100000"/>
                </a:srgbClr>
              </a:solidFill>
              <a:ln w="9525">
                <a:noFill/>
              </a:ln>
            </p:spPr>
            <p:txBody>
              <a:bodyPr/>
              <a:p>
                <a:endParaRPr lang="zh-CN" altLang="en-US"/>
              </a:p>
            </p:txBody>
          </p:sp>
          <p:sp>
            <p:nvSpPr>
              <p:cNvPr id="101694" name="Freeform 50"/>
              <p:cNvSpPr/>
              <p:nvPr/>
            </p:nvSpPr>
            <p:spPr>
              <a:xfrm>
                <a:off x="6061" y="13793"/>
                <a:ext cx="305" cy="83"/>
              </a:xfrm>
              <a:custGeom>
                <a:avLst/>
                <a:gdLst>
                  <a:gd name="txL" fmla="*/ 0 w 305"/>
                  <a:gd name="txT" fmla="*/ 0 h 83"/>
                  <a:gd name="txR" fmla="*/ 305 w 305"/>
                  <a:gd name="txB" fmla="*/ 83 h 83"/>
                </a:gdLst>
                <a:ahLst/>
                <a:cxnLst>
                  <a:cxn ang="0">
                    <a:pos x="0" y="53"/>
                  </a:cxn>
                  <a:cxn ang="0">
                    <a:pos x="0" y="52"/>
                  </a:cxn>
                  <a:cxn ang="0">
                    <a:pos x="2" y="49"/>
                  </a:cxn>
                  <a:cxn ang="0">
                    <a:pos x="5" y="44"/>
                  </a:cxn>
                  <a:cxn ang="0">
                    <a:pos x="11" y="38"/>
                  </a:cxn>
                  <a:cxn ang="0">
                    <a:pos x="18" y="31"/>
                  </a:cxn>
                  <a:cxn ang="0">
                    <a:pos x="27" y="25"/>
                  </a:cxn>
                  <a:cxn ang="0">
                    <a:pos x="39" y="17"/>
                  </a:cxn>
                  <a:cxn ang="0">
                    <a:pos x="54" y="12"/>
                  </a:cxn>
                  <a:cxn ang="0">
                    <a:pos x="72" y="7"/>
                  </a:cxn>
                  <a:cxn ang="0">
                    <a:pos x="92" y="2"/>
                  </a:cxn>
                  <a:cxn ang="0">
                    <a:pos x="118" y="0"/>
                  </a:cxn>
                  <a:cxn ang="0">
                    <a:pos x="146" y="0"/>
                  </a:cxn>
                  <a:cxn ang="0">
                    <a:pos x="180" y="2"/>
                  </a:cxn>
                  <a:cxn ang="0">
                    <a:pos x="216" y="8"/>
                  </a:cxn>
                  <a:cxn ang="0">
                    <a:pos x="258" y="16"/>
                  </a:cxn>
                  <a:cxn ang="0">
                    <a:pos x="305" y="29"/>
                  </a:cxn>
                  <a:cxn ang="0">
                    <a:pos x="299" y="47"/>
                  </a:cxn>
                  <a:cxn ang="0">
                    <a:pos x="297" y="45"/>
                  </a:cxn>
                  <a:cxn ang="0">
                    <a:pos x="289" y="43"/>
                  </a:cxn>
                  <a:cxn ang="0">
                    <a:pos x="277" y="40"/>
                  </a:cxn>
                  <a:cxn ang="0">
                    <a:pos x="262" y="36"/>
                  </a:cxn>
                  <a:cxn ang="0">
                    <a:pos x="244" y="33"/>
                  </a:cxn>
                  <a:cxn ang="0">
                    <a:pos x="224" y="28"/>
                  </a:cxn>
                  <a:cxn ang="0">
                    <a:pos x="201" y="25"/>
                  </a:cxn>
                  <a:cxn ang="0">
                    <a:pos x="176" y="22"/>
                  </a:cxn>
                  <a:cxn ang="0">
                    <a:pos x="152" y="21"/>
                  </a:cxn>
                  <a:cxn ang="0">
                    <a:pos x="126" y="22"/>
                  </a:cxn>
                  <a:cxn ang="0">
                    <a:pos x="101" y="24"/>
                  </a:cxn>
                  <a:cxn ang="0">
                    <a:pos x="77" y="29"/>
                  </a:cxn>
                  <a:cxn ang="0">
                    <a:pos x="55" y="38"/>
                  </a:cxn>
                  <a:cxn ang="0">
                    <a:pos x="33" y="49"/>
                  </a:cxn>
                  <a:cxn ang="0">
                    <a:pos x="15" y="64"/>
                  </a:cxn>
                  <a:cxn ang="0">
                    <a:pos x="0" y="83"/>
                  </a:cxn>
                  <a:cxn ang="0">
                    <a:pos x="0" y="53"/>
                  </a:cxn>
                </a:cxnLst>
                <a:rect l="txL" t="txT" r="txR" b="txB"/>
                <a:pathLst>
                  <a:path w="305" h="83">
                    <a:moveTo>
                      <a:pt x="0" y="53"/>
                    </a:moveTo>
                    <a:lnTo>
                      <a:pt x="0" y="52"/>
                    </a:lnTo>
                    <a:lnTo>
                      <a:pt x="2" y="49"/>
                    </a:lnTo>
                    <a:lnTo>
                      <a:pt x="5" y="44"/>
                    </a:lnTo>
                    <a:lnTo>
                      <a:pt x="11" y="38"/>
                    </a:lnTo>
                    <a:lnTo>
                      <a:pt x="18" y="31"/>
                    </a:lnTo>
                    <a:lnTo>
                      <a:pt x="27" y="25"/>
                    </a:lnTo>
                    <a:lnTo>
                      <a:pt x="39" y="17"/>
                    </a:lnTo>
                    <a:lnTo>
                      <a:pt x="54" y="12"/>
                    </a:lnTo>
                    <a:lnTo>
                      <a:pt x="72" y="7"/>
                    </a:lnTo>
                    <a:lnTo>
                      <a:pt x="92" y="2"/>
                    </a:lnTo>
                    <a:lnTo>
                      <a:pt x="118" y="0"/>
                    </a:lnTo>
                    <a:lnTo>
                      <a:pt x="146" y="0"/>
                    </a:lnTo>
                    <a:lnTo>
                      <a:pt x="180" y="2"/>
                    </a:lnTo>
                    <a:lnTo>
                      <a:pt x="216" y="8"/>
                    </a:lnTo>
                    <a:lnTo>
                      <a:pt x="258" y="16"/>
                    </a:lnTo>
                    <a:lnTo>
                      <a:pt x="305" y="29"/>
                    </a:lnTo>
                    <a:lnTo>
                      <a:pt x="299" y="47"/>
                    </a:lnTo>
                    <a:lnTo>
                      <a:pt x="297" y="45"/>
                    </a:lnTo>
                    <a:lnTo>
                      <a:pt x="289" y="43"/>
                    </a:lnTo>
                    <a:lnTo>
                      <a:pt x="277" y="40"/>
                    </a:lnTo>
                    <a:lnTo>
                      <a:pt x="262" y="36"/>
                    </a:lnTo>
                    <a:lnTo>
                      <a:pt x="244" y="33"/>
                    </a:lnTo>
                    <a:lnTo>
                      <a:pt x="224" y="28"/>
                    </a:lnTo>
                    <a:lnTo>
                      <a:pt x="201" y="25"/>
                    </a:lnTo>
                    <a:lnTo>
                      <a:pt x="176" y="22"/>
                    </a:lnTo>
                    <a:lnTo>
                      <a:pt x="152" y="21"/>
                    </a:lnTo>
                    <a:lnTo>
                      <a:pt x="126" y="22"/>
                    </a:lnTo>
                    <a:lnTo>
                      <a:pt x="101" y="24"/>
                    </a:lnTo>
                    <a:lnTo>
                      <a:pt x="77" y="29"/>
                    </a:lnTo>
                    <a:lnTo>
                      <a:pt x="55" y="38"/>
                    </a:lnTo>
                    <a:lnTo>
                      <a:pt x="33" y="49"/>
                    </a:lnTo>
                    <a:lnTo>
                      <a:pt x="15" y="64"/>
                    </a:lnTo>
                    <a:lnTo>
                      <a:pt x="0" y="83"/>
                    </a:lnTo>
                    <a:lnTo>
                      <a:pt x="0" y="53"/>
                    </a:lnTo>
                    <a:close/>
                  </a:path>
                </a:pathLst>
              </a:custGeom>
              <a:solidFill>
                <a:srgbClr val="808080">
                  <a:alpha val="100000"/>
                </a:srgbClr>
              </a:solidFill>
              <a:ln w="9525">
                <a:noFill/>
              </a:ln>
            </p:spPr>
            <p:txBody>
              <a:bodyPr/>
              <a:p>
                <a:endParaRPr lang="zh-CN" altLang="en-US"/>
              </a:p>
            </p:txBody>
          </p:sp>
          <p:sp>
            <p:nvSpPr>
              <p:cNvPr id="101695" name="Freeform 51"/>
              <p:cNvSpPr/>
              <p:nvPr/>
            </p:nvSpPr>
            <p:spPr>
              <a:xfrm>
                <a:off x="6348" y="13696"/>
                <a:ext cx="496" cy="917"/>
              </a:xfrm>
              <a:custGeom>
                <a:avLst/>
                <a:gdLst>
                  <a:gd name="txL" fmla="*/ 0 w 496"/>
                  <a:gd name="txT" fmla="*/ 0 h 917"/>
                  <a:gd name="txR" fmla="*/ 496 w 496"/>
                  <a:gd name="txB" fmla="*/ 917 h 917"/>
                </a:gdLst>
                <a:ahLst/>
                <a:cxnLst>
                  <a:cxn ang="0">
                    <a:pos x="0" y="0"/>
                  </a:cxn>
                  <a:cxn ang="0">
                    <a:pos x="0" y="886"/>
                  </a:cxn>
                  <a:cxn ang="0">
                    <a:pos x="150" y="917"/>
                  </a:cxn>
                  <a:cxn ang="0">
                    <a:pos x="143" y="797"/>
                  </a:cxn>
                  <a:cxn ang="0">
                    <a:pos x="496" y="851"/>
                  </a:cxn>
                  <a:cxn ang="0">
                    <a:pos x="490" y="803"/>
                  </a:cxn>
                  <a:cxn ang="0">
                    <a:pos x="245" y="773"/>
                  </a:cxn>
                  <a:cxn ang="0">
                    <a:pos x="239" y="670"/>
                  </a:cxn>
                  <a:cxn ang="0">
                    <a:pos x="72" y="670"/>
                  </a:cxn>
                  <a:cxn ang="0">
                    <a:pos x="68" y="657"/>
                  </a:cxn>
                  <a:cxn ang="0">
                    <a:pos x="56" y="620"/>
                  </a:cxn>
                  <a:cxn ang="0">
                    <a:pos x="41" y="559"/>
                  </a:cxn>
                  <a:cxn ang="0">
                    <a:pos x="26" y="480"/>
                  </a:cxn>
                  <a:cxn ang="0">
                    <a:pos x="15" y="385"/>
                  </a:cxn>
                  <a:cxn ang="0">
                    <a:pos x="11" y="276"/>
                  </a:cxn>
                  <a:cxn ang="0">
                    <a:pos x="20" y="158"/>
                  </a:cxn>
                  <a:cxn ang="0">
                    <a:pos x="42" y="30"/>
                  </a:cxn>
                  <a:cxn ang="0">
                    <a:pos x="0" y="0"/>
                  </a:cxn>
                </a:cxnLst>
                <a:rect l="txL" t="txT" r="txR" b="txB"/>
                <a:pathLst>
                  <a:path w="496" h="917">
                    <a:moveTo>
                      <a:pt x="0" y="0"/>
                    </a:moveTo>
                    <a:lnTo>
                      <a:pt x="0" y="886"/>
                    </a:lnTo>
                    <a:lnTo>
                      <a:pt x="150" y="917"/>
                    </a:lnTo>
                    <a:lnTo>
                      <a:pt x="143" y="797"/>
                    </a:lnTo>
                    <a:lnTo>
                      <a:pt x="496" y="851"/>
                    </a:lnTo>
                    <a:lnTo>
                      <a:pt x="490" y="803"/>
                    </a:lnTo>
                    <a:lnTo>
                      <a:pt x="245" y="773"/>
                    </a:lnTo>
                    <a:lnTo>
                      <a:pt x="239" y="670"/>
                    </a:lnTo>
                    <a:lnTo>
                      <a:pt x="72" y="670"/>
                    </a:lnTo>
                    <a:lnTo>
                      <a:pt x="68" y="657"/>
                    </a:lnTo>
                    <a:lnTo>
                      <a:pt x="56" y="620"/>
                    </a:lnTo>
                    <a:lnTo>
                      <a:pt x="41" y="559"/>
                    </a:lnTo>
                    <a:lnTo>
                      <a:pt x="26" y="480"/>
                    </a:lnTo>
                    <a:lnTo>
                      <a:pt x="15" y="385"/>
                    </a:lnTo>
                    <a:lnTo>
                      <a:pt x="11" y="276"/>
                    </a:lnTo>
                    <a:lnTo>
                      <a:pt x="20" y="158"/>
                    </a:lnTo>
                    <a:lnTo>
                      <a:pt x="42" y="30"/>
                    </a:lnTo>
                    <a:lnTo>
                      <a:pt x="0" y="0"/>
                    </a:lnTo>
                    <a:close/>
                  </a:path>
                </a:pathLst>
              </a:custGeom>
              <a:solidFill>
                <a:srgbClr val="808080">
                  <a:alpha val="100000"/>
                </a:srgbClr>
              </a:solidFill>
              <a:ln w="9525">
                <a:noFill/>
              </a:ln>
            </p:spPr>
            <p:txBody>
              <a:bodyPr/>
              <a:p>
                <a:endParaRPr lang="zh-CN" altLang="en-US"/>
              </a:p>
            </p:txBody>
          </p:sp>
          <p:sp>
            <p:nvSpPr>
              <p:cNvPr id="101696" name="Freeform 52"/>
              <p:cNvSpPr/>
              <p:nvPr/>
            </p:nvSpPr>
            <p:spPr>
              <a:xfrm>
                <a:off x="6593" y="13487"/>
                <a:ext cx="638" cy="125"/>
              </a:xfrm>
              <a:custGeom>
                <a:avLst/>
                <a:gdLst>
                  <a:gd name="txL" fmla="*/ 0 w 638"/>
                  <a:gd name="txT" fmla="*/ 0 h 125"/>
                  <a:gd name="txR" fmla="*/ 638 w 638"/>
                  <a:gd name="txB" fmla="*/ 125 h 125"/>
                </a:gdLst>
                <a:ahLst/>
                <a:cxnLst>
                  <a:cxn ang="0">
                    <a:pos x="0" y="125"/>
                  </a:cxn>
                  <a:cxn ang="0">
                    <a:pos x="4" y="124"/>
                  </a:cxn>
                  <a:cxn ang="0">
                    <a:pos x="14" y="119"/>
                  </a:cxn>
                  <a:cxn ang="0">
                    <a:pos x="31" y="114"/>
                  </a:cxn>
                  <a:cxn ang="0">
                    <a:pos x="53" y="106"/>
                  </a:cxn>
                  <a:cxn ang="0">
                    <a:pos x="81" y="98"/>
                  </a:cxn>
                  <a:cxn ang="0">
                    <a:pos x="113" y="89"/>
                  </a:cxn>
                  <a:cxn ang="0">
                    <a:pos x="151" y="81"/>
                  </a:cxn>
                  <a:cxn ang="0">
                    <a:pos x="192" y="73"/>
                  </a:cxn>
                  <a:cxn ang="0">
                    <a:pos x="237" y="65"/>
                  </a:cxn>
                  <a:cxn ang="0">
                    <a:pos x="286" y="60"/>
                  </a:cxn>
                  <a:cxn ang="0">
                    <a:pos x="337" y="56"/>
                  </a:cxn>
                  <a:cxn ang="0">
                    <a:pos x="390" y="55"/>
                  </a:cxn>
                  <a:cxn ang="0">
                    <a:pos x="446" y="56"/>
                  </a:cxn>
                  <a:cxn ang="0">
                    <a:pos x="503" y="61"/>
                  </a:cxn>
                  <a:cxn ang="0">
                    <a:pos x="561" y="70"/>
                  </a:cxn>
                  <a:cxn ang="0">
                    <a:pos x="620" y="83"/>
                  </a:cxn>
                  <a:cxn ang="0">
                    <a:pos x="638" y="0"/>
                  </a:cxn>
                  <a:cxn ang="0">
                    <a:pos x="634" y="0"/>
                  </a:cxn>
                  <a:cxn ang="0">
                    <a:pos x="620" y="0"/>
                  </a:cxn>
                  <a:cxn ang="0">
                    <a:pos x="599" y="0"/>
                  </a:cxn>
                  <a:cxn ang="0">
                    <a:pos x="571" y="1"/>
                  </a:cxn>
                  <a:cxn ang="0">
                    <a:pos x="536" y="2"/>
                  </a:cxn>
                  <a:cxn ang="0">
                    <a:pos x="496" y="3"/>
                  </a:cxn>
                  <a:cxn ang="0">
                    <a:pos x="452" y="6"/>
                  </a:cxn>
                  <a:cxn ang="0">
                    <a:pos x="405" y="8"/>
                  </a:cxn>
                  <a:cxn ang="0">
                    <a:pos x="354" y="13"/>
                  </a:cxn>
                  <a:cxn ang="0">
                    <a:pos x="302" y="17"/>
                  </a:cxn>
                  <a:cxn ang="0">
                    <a:pos x="249" y="22"/>
                  </a:cxn>
                  <a:cxn ang="0">
                    <a:pos x="196" y="30"/>
                  </a:cxn>
                  <a:cxn ang="0">
                    <a:pos x="144" y="37"/>
                  </a:cxn>
                  <a:cxn ang="0">
                    <a:pos x="93" y="47"/>
                  </a:cxn>
                  <a:cxn ang="0">
                    <a:pos x="45" y="58"/>
                  </a:cxn>
                  <a:cxn ang="0">
                    <a:pos x="0" y="71"/>
                  </a:cxn>
                  <a:cxn ang="0">
                    <a:pos x="0" y="125"/>
                  </a:cxn>
                </a:cxnLst>
                <a:rect l="txL" t="txT" r="txR" b="txB"/>
                <a:pathLst>
                  <a:path w="638" h="125">
                    <a:moveTo>
                      <a:pt x="0" y="125"/>
                    </a:moveTo>
                    <a:lnTo>
                      <a:pt x="4" y="124"/>
                    </a:lnTo>
                    <a:lnTo>
                      <a:pt x="14" y="119"/>
                    </a:lnTo>
                    <a:lnTo>
                      <a:pt x="31" y="114"/>
                    </a:lnTo>
                    <a:lnTo>
                      <a:pt x="53" y="106"/>
                    </a:lnTo>
                    <a:lnTo>
                      <a:pt x="81" y="98"/>
                    </a:lnTo>
                    <a:lnTo>
                      <a:pt x="113" y="89"/>
                    </a:lnTo>
                    <a:lnTo>
                      <a:pt x="151" y="81"/>
                    </a:lnTo>
                    <a:lnTo>
                      <a:pt x="192" y="73"/>
                    </a:lnTo>
                    <a:lnTo>
                      <a:pt x="237" y="65"/>
                    </a:lnTo>
                    <a:lnTo>
                      <a:pt x="286" y="60"/>
                    </a:lnTo>
                    <a:lnTo>
                      <a:pt x="337" y="56"/>
                    </a:lnTo>
                    <a:lnTo>
                      <a:pt x="390" y="55"/>
                    </a:lnTo>
                    <a:lnTo>
                      <a:pt x="446" y="56"/>
                    </a:lnTo>
                    <a:lnTo>
                      <a:pt x="503" y="61"/>
                    </a:lnTo>
                    <a:lnTo>
                      <a:pt x="561" y="70"/>
                    </a:lnTo>
                    <a:lnTo>
                      <a:pt x="620" y="83"/>
                    </a:lnTo>
                    <a:lnTo>
                      <a:pt x="638" y="0"/>
                    </a:lnTo>
                    <a:lnTo>
                      <a:pt x="634" y="0"/>
                    </a:lnTo>
                    <a:lnTo>
                      <a:pt x="620" y="0"/>
                    </a:lnTo>
                    <a:lnTo>
                      <a:pt x="599" y="0"/>
                    </a:lnTo>
                    <a:lnTo>
                      <a:pt x="571" y="1"/>
                    </a:lnTo>
                    <a:lnTo>
                      <a:pt x="536" y="2"/>
                    </a:lnTo>
                    <a:lnTo>
                      <a:pt x="496" y="3"/>
                    </a:lnTo>
                    <a:lnTo>
                      <a:pt x="452" y="6"/>
                    </a:lnTo>
                    <a:lnTo>
                      <a:pt x="405" y="8"/>
                    </a:lnTo>
                    <a:lnTo>
                      <a:pt x="354" y="13"/>
                    </a:lnTo>
                    <a:lnTo>
                      <a:pt x="302" y="17"/>
                    </a:lnTo>
                    <a:lnTo>
                      <a:pt x="249" y="22"/>
                    </a:lnTo>
                    <a:lnTo>
                      <a:pt x="196" y="30"/>
                    </a:lnTo>
                    <a:lnTo>
                      <a:pt x="144" y="37"/>
                    </a:lnTo>
                    <a:lnTo>
                      <a:pt x="93" y="47"/>
                    </a:lnTo>
                    <a:lnTo>
                      <a:pt x="45" y="58"/>
                    </a:lnTo>
                    <a:lnTo>
                      <a:pt x="0" y="71"/>
                    </a:lnTo>
                    <a:lnTo>
                      <a:pt x="0" y="125"/>
                    </a:lnTo>
                    <a:close/>
                  </a:path>
                </a:pathLst>
              </a:custGeom>
              <a:solidFill>
                <a:srgbClr val="808080">
                  <a:alpha val="100000"/>
                </a:srgbClr>
              </a:solidFill>
              <a:ln w="9525">
                <a:noFill/>
              </a:ln>
            </p:spPr>
            <p:txBody>
              <a:bodyPr/>
              <a:p>
                <a:endParaRPr lang="zh-CN" altLang="en-US"/>
              </a:p>
            </p:txBody>
          </p:sp>
          <p:sp>
            <p:nvSpPr>
              <p:cNvPr id="101697" name="Freeform 53"/>
              <p:cNvSpPr/>
              <p:nvPr/>
            </p:nvSpPr>
            <p:spPr>
              <a:xfrm>
                <a:off x="6217" y="14634"/>
                <a:ext cx="1075" cy="356"/>
              </a:xfrm>
              <a:custGeom>
                <a:avLst/>
                <a:gdLst>
                  <a:gd name="txL" fmla="*/ 0 w 1075"/>
                  <a:gd name="txT" fmla="*/ 0 h 356"/>
                  <a:gd name="txR" fmla="*/ 1075 w 1075"/>
                  <a:gd name="txB" fmla="*/ 356 h 356"/>
                </a:gdLst>
                <a:ahLst/>
                <a:cxnLst>
                  <a:cxn ang="0">
                    <a:pos x="454" y="344"/>
                  </a:cxn>
                  <a:cxn ang="0">
                    <a:pos x="456" y="343"/>
                  </a:cxn>
                  <a:cxn ang="0">
                    <a:pos x="463" y="341"/>
                  </a:cxn>
                  <a:cxn ang="0">
                    <a:pos x="472" y="337"/>
                  </a:cxn>
                  <a:cxn ang="0">
                    <a:pos x="485" y="332"/>
                  </a:cxn>
                  <a:cxn ang="0">
                    <a:pos x="501" y="325"/>
                  </a:cxn>
                  <a:cxn ang="0">
                    <a:pos x="518" y="317"/>
                  </a:cxn>
                  <a:cxn ang="0">
                    <a:pos x="538" y="308"/>
                  </a:cxn>
                  <a:cxn ang="0">
                    <a:pos x="558" y="298"/>
                  </a:cxn>
                  <a:cxn ang="0">
                    <a:pos x="580" y="287"/>
                  </a:cxn>
                  <a:cxn ang="0">
                    <a:pos x="600" y="274"/>
                  </a:cxn>
                  <a:cxn ang="0">
                    <a:pos x="621" y="262"/>
                  </a:cxn>
                  <a:cxn ang="0">
                    <a:pos x="640" y="248"/>
                  </a:cxn>
                  <a:cxn ang="0">
                    <a:pos x="658" y="234"/>
                  </a:cxn>
                  <a:cxn ang="0">
                    <a:pos x="674" y="219"/>
                  </a:cxn>
                  <a:cxn ang="0">
                    <a:pos x="688" y="204"/>
                  </a:cxn>
                  <a:cxn ang="0">
                    <a:pos x="699" y="189"/>
                  </a:cxn>
                  <a:cxn ang="0">
                    <a:pos x="0" y="18"/>
                  </a:cxn>
                  <a:cxn ang="0">
                    <a:pos x="54" y="0"/>
                  </a:cxn>
                  <a:cxn ang="0">
                    <a:pos x="1075" y="251"/>
                  </a:cxn>
                  <a:cxn ang="0">
                    <a:pos x="1033" y="274"/>
                  </a:cxn>
                  <a:cxn ang="0">
                    <a:pos x="738" y="199"/>
                  </a:cxn>
                  <a:cxn ang="0">
                    <a:pos x="737" y="200"/>
                  </a:cxn>
                  <a:cxn ang="0">
                    <a:pos x="735" y="203"/>
                  </a:cxn>
                  <a:cxn ang="0">
                    <a:pos x="730" y="207"/>
                  </a:cxn>
                  <a:cxn ang="0">
                    <a:pos x="724" y="214"/>
                  </a:cxn>
                  <a:cxn ang="0">
                    <a:pos x="716" y="222"/>
                  </a:cxn>
                  <a:cxn ang="0">
                    <a:pos x="706" y="231"/>
                  </a:cxn>
                  <a:cxn ang="0">
                    <a:pos x="694" y="242"/>
                  </a:cxn>
                  <a:cxn ang="0">
                    <a:pos x="679" y="253"/>
                  </a:cxn>
                  <a:cxn ang="0">
                    <a:pos x="662" y="265"/>
                  </a:cxn>
                  <a:cxn ang="0">
                    <a:pos x="643" y="278"/>
                  </a:cxn>
                  <a:cxn ang="0">
                    <a:pos x="621" y="291"/>
                  </a:cxn>
                  <a:cxn ang="0">
                    <a:pos x="597" y="303"/>
                  </a:cxn>
                  <a:cxn ang="0">
                    <a:pos x="570" y="317"/>
                  </a:cxn>
                  <a:cxn ang="0">
                    <a:pos x="540" y="330"/>
                  </a:cxn>
                  <a:cxn ang="0">
                    <a:pos x="508" y="343"/>
                  </a:cxn>
                  <a:cxn ang="0">
                    <a:pos x="472" y="356"/>
                  </a:cxn>
                  <a:cxn ang="0">
                    <a:pos x="454" y="344"/>
                  </a:cxn>
                </a:cxnLst>
                <a:rect l="txL" t="txT" r="txR" b="txB"/>
                <a:pathLst>
                  <a:path w="1075" h="356">
                    <a:moveTo>
                      <a:pt x="454" y="344"/>
                    </a:moveTo>
                    <a:lnTo>
                      <a:pt x="456" y="343"/>
                    </a:lnTo>
                    <a:lnTo>
                      <a:pt x="463" y="341"/>
                    </a:lnTo>
                    <a:lnTo>
                      <a:pt x="472" y="337"/>
                    </a:lnTo>
                    <a:lnTo>
                      <a:pt x="485" y="332"/>
                    </a:lnTo>
                    <a:lnTo>
                      <a:pt x="501" y="325"/>
                    </a:lnTo>
                    <a:lnTo>
                      <a:pt x="518" y="317"/>
                    </a:lnTo>
                    <a:lnTo>
                      <a:pt x="538" y="308"/>
                    </a:lnTo>
                    <a:lnTo>
                      <a:pt x="558" y="298"/>
                    </a:lnTo>
                    <a:lnTo>
                      <a:pt x="580" y="287"/>
                    </a:lnTo>
                    <a:lnTo>
                      <a:pt x="600" y="274"/>
                    </a:lnTo>
                    <a:lnTo>
                      <a:pt x="621" y="262"/>
                    </a:lnTo>
                    <a:lnTo>
                      <a:pt x="640" y="248"/>
                    </a:lnTo>
                    <a:lnTo>
                      <a:pt x="658" y="234"/>
                    </a:lnTo>
                    <a:lnTo>
                      <a:pt x="674" y="219"/>
                    </a:lnTo>
                    <a:lnTo>
                      <a:pt x="688" y="204"/>
                    </a:lnTo>
                    <a:lnTo>
                      <a:pt x="699" y="189"/>
                    </a:lnTo>
                    <a:lnTo>
                      <a:pt x="0" y="18"/>
                    </a:lnTo>
                    <a:lnTo>
                      <a:pt x="54" y="0"/>
                    </a:lnTo>
                    <a:lnTo>
                      <a:pt x="1075" y="251"/>
                    </a:lnTo>
                    <a:lnTo>
                      <a:pt x="1033" y="274"/>
                    </a:lnTo>
                    <a:lnTo>
                      <a:pt x="738" y="199"/>
                    </a:lnTo>
                    <a:lnTo>
                      <a:pt x="737" y="200"/>
                    </a:lnTo>
                    <a:lnTo>
                      <a:pt x="735" y="203"/>
                    </a:lnTo>
                    <a:lnTo>
                      <a:pt x="730" y="207"/>
                    </a:lnTo>
                    <a:lnTo>
                      <a:pt x="724" y="214"/>
                    </a:lnTo>
                    <a:lnTo>
                      <a:pt x="716" y="222"/>
                    </a:lnTo>
                    <a:lnTo>
                      <a:pt x="706" y="231"/>
                    </a:lnTo>
                    <a:lnTo>
                      <a:pt x="694" y="242"/>
                    </a:lnTo>
                    <a:lnTo>
                      <a:pt x="679" y="253"/>
                    </a:lnTo>
                    <a:lnTo>
                      <a:pt x="662" y="265"/>
                    </a:lnTo>
                    <a:lnTo>
                      <a:pt x="643" y="278"/>
                    </a:lnTo>
                    <a:lnTo>
                      <a:pt x="621" y="291"/>
                    </a:lnTo>
                    <a:lnTo>
                      <a:pt x="597" y="303"/>
                    </a:lnTo>
                    <a:lnTo>
                      <a:pt x="570" y="317"/>
                    </a:lnTo>
                    <a:lnTo>
                      <a:pt x="540" y="330"/>
                    </a:lnTo>
                    <a:lnTo>
                      <a:pt x="508" y="343"/>
                    </a:lnTo>
                    <a:lnTo>
                      <a:pt x="472" y="356"/>
                    </a:lnTo>
                    <a:lnTo>
                      <a:pt x="454" y="344"/>
                    </a:lnTo>
                    <a:close/>
                  </a:path>
                </a:pathLst>
              </a:custGeom>
              <a:solidFill>
                <a:srgbClr val="000000">
                  <a:alpha val="100000"/>
                </a:srgbClr>
              </a:solidFill>
              <a:ln w="9525">
                <a:noFill/>
              </a:ln>
            </p:spPr>
            <p:txBody>
              <a:bodyPr/>
              <a:p>
                <a:endParaRPr lang="zh-CN" altLang="en-US"/>
              </a:p>
            </p:txBody>
          </p:sp>
          <p:sp>
            <p:nvSpPr>
              <p:cNvPr id="101698" name="Freeform 54"/>
              <p:cNvSpPr/>
              <p:nvPr/>
            </p:nvSpPr>
            <p:spPr>
              <a:xfrm>
                <a:off x="5997" y="14727"/>
                <a:ext cx="1095" cy="319"/>
              </a:xfrm>
              <a:custGeom>
                <a:avLst/>
                <a:gdLst>
                  <a:gd name="txL" fmla="*/ 0 w 1095"/>
                  <a:gd name="txT" fmla="*/ 0 h 319"/>
                  <a:gd name="txR" fmla="*/ 1095 w 1095"/>
                  <a:gd name="txB" fmla="*/ 319 h 319"/>
                </a:gdLst>
                <a:ahLst/>
                <a:cxnLst>
                  <a:cxn ang="0">
                    <a:pos x="0" y="0"/>
                  </a:cxn>
                  <a:cxn ang="0">
                    <a:pos x="1071" y="319"/>
                  </a:cxn>
                  <a:cxn ang="0">
                    <a:pos x="1095" y="319"/>
                  </a:cxn>
                  <a:cxn ang="0">
                    <a:pos x="33" y="0"/>
                  </a:cxn>
                  <a:cxn ang="0">
                    <a:pos x="0" y="0"/>
                  </a:cxn>
                </a:cxnLst>
                <a:rect l="txL" t="txT" r="txR" b="txB"/>
                <a:pathLst>
                  <a:path w="1095" h="319">
                    <a:moveTo>
                      <a:pt x="0" y="0"/>
                    </a:moveTo>
                    <a:lnTo>
                      <a:pt x="1071" y="319"/>
                    </a:lnTo>
                    <a:lnTo>
                      <a:pt x="1095" y="319"/>
                    </a:lnTo>
                    <a:lnTo>
                      <a:pt x="33" y="0"/>
                    </a:lnTo>
                    <a:lnTo>
                      <a:pt x="0" y="0"/>
                    </a:lnTo>
                    <a:close/>
                  </a:path>
                </a:pathLst>
              </a:custGeom>
              <a:solidFill>
                <a:srgbClr val="000000">
                  <a:alpha val="100000"/>
                </a:srgbClr>
              </a:solidFill>
              <a:ln w="9525">
                <a:noFill/>
              </a:ln>
            </p:spPr>
            <p:txBody>
              <a:bodyPr/>
              <a:p>
                <a:endParaRPr lang="zh-CN" altLang="en-US"/>
              </a:p>
            </p:txBody>
          </p:sp>
          <p:sp>
            <p:nvSpPr>
              <p:cNvPr id="101699" name="Freeform 55"/>
              <p:cNvSpPr/>
              <p:nvPr/>
            </p:nvSpPr>
            <p:spPr>
              <a:xfrm>
                <a:off x="6181" y="14684"/>
                <a:ext cx="1082" cy="285"/>
              </a:xfrm>
              <a:custGeom>
                <a:avLst/>
                <a:gdLst>
                  <a:gd name="txL" fmla="*/ 0 w 1082"/>
                  <a:gd name="txT" fmla="*/ 0 h 285"/>
                  <a:gd name="txR" fmla="*/ 1082 w 1082"/>
                  <a:gd name="txB" fmla="*/ 285 h 285"/>
                </a:gdLst>
                <a:ahLst/>
                <a:cxnLst>
                  <a:cxn ang="0">
                    <a:pos x="0" y="1"/>
                  </a:cxn>
                  <a:cxn ang="0">
                    <a:pos x="1058" y="285"/>
                  </a:cxn>
                  <a:cxn ang="0">
                    <a:pos x="1082" y="284"/>
                  </a:cxn>
                  <a:cxn ang="0">
                    <a:pos x="33" y="0"/>
                  </a:cxn>
                  <a:cxn ang="0">
                    <a:pos x="0" y="1"/>
                  </a:cxn>
                </a:cxnLst>
                <a:rect l="txL" t="txT" r="txR" b="txB"/>
                <a:pathLst>
                  <a:path w="1082" h="285">
                    <a:moveTo>
                      <a:pt x="0" y="1"/>
                    </a:moveTo>
                    <a:lnTo>
                      <a:pt x="1058" y="285"/>
                    </a:lnTo>
                    <a:lnTo>
                      <a:pt x="1082" y="284"/>
                    </a:lnTo>
                    <a:lnTo>
                      <a:pt x="33" y="0"/>
                    </a:lnTo>
                    <a:lnTo>
                      <a:pt x="0" y="1"/>
                    </a:lnTo>
                    <a:close/>
                  </a:path>
                </a:pathLst>
              </a:custGeom>
              <a:solidFill>
                <a:srgbClr val="000000">
                  <a:alpha val="100000"/>
                </a:srgbClr>
              </a:solidFill>
              <a:ln w="9525">
                <a:noFill/>
              </a:ln>
            </p:spPr>
            <p:txBody>
              <a:bodyPr/>
              <a:p>
                <a:endParaRPr lang="zh-CN" altLang="en-US"/>
              </a:p>
            </p:txBody>
          </p:sp>
          <p:sp>
            <p:nvSpPr>
              <p:cNvPr id="101700" name="Freeform 56"/>
              <p:cNvSpPr/>
              <p:nvPr/>
            </p:nvSpPr>
            <p:spPr>
              <a:xfrm>
                <a:off x="6093" y="14699"/>
                <a:ext cx="1087" cy="315"/>
              </a:xfrm>
              <a:custGeom>
                <a:avLst/>
                <a:gdLst>
                  <a:gd name="txL" fmla="*/ 0 w 1087"/>
                  <a:gd name="txT" fmla="*/ 0 h 315"/>
                  <a:gd name="txR" fmla="*/ 1087 w 1087"/>
                  <a:gd name="txB" fmla="*/ 315 h 315"/>
                </a:gdLst>
                <a:ahLst/>
                <a:cxnLst>
                  <a:cxn ang="0">
                    <a:pos x="0" y="0"/>
                  </a:cxn>
                  <a:cxn ang="0">
                    <a:pos x="1066" y="315"/>
                  </a:cxn>
                  <a:cxn ang="0">
                    <a:pos x="1087" y="308"/>
                  </a:cxn>
                  <a:cxn ang="0">
                    <a:pos x="31" y="0"/>
                  </a:cxn>
                  <a:cxn ang="0">
                    <a:pos x="0" y="0"/>
                  </a:cxn>
                </a:cxnLst>
                <a:rect l="txL" t="txT" r="txR" b="txB"/>
                <a:pathLst>
                  <a:path w="1087" h="315">
                    <a:moveTo>
                      <a:pt x="0" y="0"/>
                    </a:moveTo>
                    <a:lnTo>
                      <a:pt x="1066" y="315"/>
                    </a:lnTo>
                    <a:lnTo>
                      <a:pt x="1087" y="308"/>
                    </a:lnTo>
                    <a:lnTo>
                      <a:pt x="31" y="0"/>
                    </a:lnTo>
                    <a:lnTo>
                      <a:pt x="0" y="0"/>
                    </a:lnTo>
                    <a:close/>
                  </a:path>
                </a:pathLst>
              </a:custGeom>
              <a:solidFill>
                <a:srgbClr val="000000">
                  <a:alpha val="100000"/>
                </a:srgbClr>
              </a:solidFill>
              <a:ln w="9525">
                <a:noFill/>
              </a:ln>
            </p:spPr>
            <p:txBody>
              <a:bodyPr/>
              <a:p>
                <a:endParaRPr lang="zh-CN" altLang="en-US"/>
              </a:p>
            </p:txBody>
          </p:sp>
        </p:grpSp>
        <p:grpSp>
          <p:nvGrpSpPr>
            <p:cNvPr id="101654" name="Group 57"/>
            <p:cNvGrpSpPr/>
            <p:nvPr/>
          </p:nvGrpSpPr>
          <p:grpSpPr>
            <a:xfrm>
              <a:off x="12806" y="10667"/>
              <a:ext cx="983" cy="1369"/>
              <a:chOff x="12762" y="10336"/>
              <a:chExt cx="1027" cy="1700"/>
            </a:xfrm>
          </p:grpSpPr>
          <p:sp>
            <p:nvSpPr>
              <p:cNvPr id="101656" name="Rectangle 58"/>
              <p:cNvSpPr/>
              <p:nvPr/>
            </p:nvSpPr>
            <p:spPr>
              <a:xfrm>
                <a:off x="12824" y="10394"/>
                <a:ext cx="965" cy="1642"/>
              </a:xfrm>
              <a:prstGeom prst="rect">
                <a:avLst/>
              </a:prstGeom>
              <a:solidFill>
                <a:srgbClr val="969696"/>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1657" name="Rectangle 59"/>
              <p:cNvSpPr/>
              <p:nvPr/>
            </p:nvSpPr>
            <p:spPr>
              <a:xfrm>
                <a:off x="12766" y="10336"/>
                <a:ext cx="965" cy="1642"/>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1658" name="Line 60"/>
              <p:cNvSpPr/>
              <p:nvPr/>
            </p:nvSpPr>
            <p:spPr>
              <a:xfrm>
                <a:off x="12766" y="10682"/>
                <a:ext cx="965" cy="2"/>
              </a:xfrm>
              <a:prstGeom prst="line">
                <a:avLst/>
              </a:prstGeom>
              <a:ln w="9525" cap="flat" cmpd="sng">
                <a:solidFill>
                  <a:srgbClr val="000000"/>
                </a:solidFill>
                <a:prstDash val="solid"/>
                <a:headEnd type="none" w="med" len="med"/>
                <a:tailEnd type="none" w="med" len="med"/>
              </a:ln>
            </p:spPr>
          </p:sp>
          <p:sp>
            <p:nvSpPr>
              <p:cNvPr id="101659" name="Line 61"/>
              <p:cNvSpPr/>
              <p:nvPr/>
            </p:nvSpPr>
            <p:spPr>
              <a:xfrm>
                <a:off x="12780" y="11042"/>
                <a:ext cx="980" cy="1"/>
              </a:xfrm>
              <a:prstGeom prst="line">
                <a:avLst/>
              </a:prstGeom>
              <a:ln w="9525" cap="flat" cmpd="sng">
                <a:solidFill>
                  <a:srgbClr val="000000"/>
                </a:solidFill>
                <a:prstDash val="solid"/>
                <a:headEnd type="none" w="med" len="med"/>
                <a:tailEnd type="none" w="med" len="med"/>
              </a:ln>
            </p:spPr>
          </p:sp>
          <p:sp>
            <p:nvSpPr>
              <p:cNvPr id="101660" name="Line 62"/>
              <p:cNvSpPr/>
              <p:nvPr/>
            </p:nvSpPr>
            <p:spPr>
              <a:xfrm>
                <a:off x="12764" y="11374"/>
                <a:ext cx="980" cy="1"/>
              </a:xfrm>
              <a:prstGeom prst="line">
                <a:avLst/>
              </a:prstGeom>
              <a:ln w="9525" cap="flat" cmpd="sng">
                <a:solidFill>
                  <a:srgbClr val="000000"/>
                </a:solidFill>
                <a:prstDash val="solid"/>
                <a:headEnd type="none" w="med" len="med"/>
                <a:tailEnd type="none" w="med" len="med"/>
              </a:ln>
            </p:spPr>
          </p:sp>
          <p:sp>
            <p:nvSpPr>
              <p:cNvPr id="101661" name="Line 63"/>
              <p:cNvSpPr/>
              <p:nvPr/>
            </p:nvSpPr>
            <p:spPr>
              <a:xfrm>
                <a:off x="12762" y="11675"/>
                <a:ext cx="967" cy="2"/>
              </a:xfrm>
              <a:prstGeom prst="line">
                <a:avLst/>
              </a:prstGeom>
              <a:ln w="9525" cap="flat" cmpd="sng">
                <a:solidFill>
                  <a:srgbClr val="000000"/>
                </a:solidFill>
                <a:prstDash val="solid"/>
                <a:headEnd type="none" w="med" len="med"/>
                <a:tailEnd type="none" w="med" len="med"/>
              </a:ln>
            </p:spPr>
          </p:sp>
        </p:grpSp>
        <p:sp>
          <p:nvSpPr>
            <p:cNvPr id="101655" name="Text Box 64"/>
            <p:cNvSpPr txBox="1"/>
            <p:nvPr/>
          </p:nvSpPr>
          <p:spPr>
            <a:xfrm>
              <a:off x="12809" y="10193"/>
              <a:ext cx="958" cy="366"/>
            </a:xfrm>
            <a:prstGeom prst="rect">
              <a:avLst/>
            </a:prstGeom>
            <a:noFill/>
            <a:ln w="9525">
              <a:noFill/>
            </a:ln>
          </p:spPr>
          <p:txBody>
            <a:bodyPr/>
            <a:p>
              <a:pPr algn="l" eaLnBrk="1" hangingPunct="1"/>
              <a:r>
                <a:rPr lang="zh-CN" altLang="en-US" sz="1000" dirty="0">
                  <a:solidFill>
                    <a:schemeClr val="tx2"/>
                  </a:solidFill>
                  <a:latin typeface="Arial" panose="020B0604020202020204" pitchFamily="34" charset="0"/>
                </a:rPr>
                <a:t>主机 </a:t>
              </a:r>
              <a:r>
                <a:rPr lang="en-US" altLang="zh-CN" sz="1000" dirty="0">
                  <a:solidFill>
                    <a:schemeClr val="tx2"/>
                  </a:solidFill>
                  <a:latin typeface="Arial" panose="020B0604020202020204" pitchFamily="34" charset="0"/>
                </a:rPr>
                <a:t>A</a:t>
              </a:r>
              <a:endParaRPr lang="en-US" altLang="zh-CN" sz="2000" dirty="0">
                <a:solidFill>
                  <a:schemeClr val="tx2"/>
                </a:solidFill>
                <a:latin typeface="Comic Sans MS" panose="030F0702030302020204" pitchFamily="66" charset="0"/>
              </a:endParaRPr>
            </a:p>
          </p:txBody>
        </p:sp>
      </p:grpSp>
      <p:sp>
        <p:nvSpPr>
          <p:cNvPr id="101389" name="Text Box 65"/>
          <p:cNvSpPr txBox="1"/>
          <p:nvPr/>
        </p:nvSpPr>
        <p:spPr>
          <a:xfrm>
            <a:off x="3978275" y="2635250"/>
            <a:ext cx="1897063" cy="366713"/>
          </a:xfrm>
          <a:prstGeom prst="rect">
            <a:avLst/>
          </a:prstGeom>
          <a:noFill/>
          <a:ln w="9525">
            <a:noFill/>
          </a:ln>
        </p:spPr>
        <p:txBody>
          <a:bodyPr/>
          <a:p>
            <a:pPr algn="l" eaLnBrk="1" hangingPunct="1"/>
            <a:r>
              <a:rPr lang="en-US" altLang="zh-CN" sz="1400" dirty="0">
                <a:solidFill>
                  <a:srgbClr val="FF0000"/>
                </a:solidFill>
                <a:latin typeface="Symbol" panose="05050102010706020507" pitchFamily="18" charset="2"/>
              </a:rPr>
              <a:t>l</a:t>
            </a:r>
            <a:r>
              <a:rPr lang="en-US" altLang="zh-CN" sz="1400" baseline="-25000" dirty="0">
                <a:solidFill>
                  <a:srgbClr val="FF0000"/>
                </a:solidFill>
                <a:latin typeface="Arial" panose="020B0604020202020204" pitchFamily="34" charset="0"/>
              </a:rPr>
              <a:t>in </a:t>
            </a:r>
            <a:r>
              <a:rPr lang="zh-CN" altLang="en-US" sz="1400" dirty="0">
                <a:solidFill>
                  <a:srgbClr val="FF0000"/>
                </a:solidFill>
                <a:latin typeface="Arial" panose="020B0604020202020204" pitchFamily="34" charset="0"/>
              </a:rPr>
              <a:t>原始数据</a:t>
            </a:r>
            <a:endParaRPr lang="zh-CN" altLang="en-US" sz="1400" dirty="0">
              <a:solidFill>
                <a:schemeClr val="tx2"/>
              </a:solidFill>
              <a:latin typeface="Comic Sans MS" panose="030F0702030302020204" pitchFamily="66" charset="0"/>
            </a:endParaRPr>
          </a:p>
        </p:txBody>
      </p:sp>
      <p:sp>
        <p:nvSpPr>
          <p:cNvPr id="101390" name="Line 66"/>
          <p:cNvSpPr/>
          <p:nvPr/>
        </p:nvSpPr>
        <p:spPr>
          <a:xfrm flipH="1">
            <a:off x="2005013" y="5873750"/>
            <a:ext cx="1458912" cy="11113"/>
          </a:xfrm>
          <a:prstGeom prst="line">
            <a:avLst/>
          </a:prstGeom>
          <a:ln w="19050" cap="flat" cmpd="sng">
            <a:solidFill>
              <a:srgbClr val="000000"/>
            </a:solidFill>
            <a:prstDash val="solid"/>
            <a:headEnd type="none" w="med" len="med"/>
            <a:tailEnd type="none" w="med" len="med"/>
          </a:ln>
        </p:spPr>
      </p:sp>
      <p:grpSp>
        <p:nvGrpSpPr>
          <p:cNvPr id="101391" name="Group 67"/>
          <p:cNvGrpSpPr/>
          <p:nvPr/>
        </p:nvGrpSpPr>
        <p:grpSpPr>
          <a:xfrm>
            <a:off x="1063625" y="4530725"/>
            <a:ext cx="979488" cy="1503363"/>
            <a:chOff x="12464" y="10193"/>
            <a:chExt cx="1481" cy="2272"/>
          </a:xfrm>
        </p:grpSpPr>
        <p:grpSp>
          <p:nvGrpSpPr>
            <p:cNvPr id="101605" name="Group 68"/>
            <p:cNvGrpSpPr/>
            <p:nvPr/>
          </p:nvGrpSpPr>
          <p:grpSpPr>
            <a:xfrm>
              <a:off x="12464" y="11102"/>
              <a:ext cx="1481" cy="1363"/>
              <a:chOff x="5850" y="13487"/>
              <a:chExt cx="2023" cy="1840"/>
            </a:xfrm>
          </p:grpSpPr>
          <p:sp>
            <p:nvSpPr>
              <p:cNvPr id="101614" name="Freeform 69"/>
              <p:cNvSpPr/>
              <p:nvPr/>
            </p:nvSpPr>
            <p:spPr>
              <a:xfrm>
                <a:off x="5850" y="13632"/>
                <a:ext cx="2023" cy="1695"/>
              </a:xfrm>
              <a:custGeom>
                <a:avLst/>
                <a:gdLst>
                  <a:gd name="txL" fmla="*/ 0 w 2023"/>
                  <a:gd name="txT" fmla="*/ 0 h 1695"/>
                  <a:gd name="txR" fmla="*/ 2023 w 2023"/>
                  <a:gd name="txB" fmla="*/ 1695 h 1695"/>
                </a:gdLst>
                <a:ahLst/>
                <a:cxnLst>
                  <a:cxn ang="0">
                    <a:pos x="570" y="121"/>
                  </a:cxn>
                  <a:cxn ang="0">
                    <a:pos x="575" y="120"/>
                  </a:cxn>
                  <a:cxn ang="0">
                    <a:pos x="586" y="116"/>
                  </a:cxn>
                  <a:cxn ang="0">
                    <a:pos x="607" y="108"/>
                  </a:cxn>
                  <a:cxn ang="0">
                    <a:pos x="636" y="101"/>
                  </a:cxn>
                  <a:cxn ang="0">
                    <a:pos x="672" y="90"/>
                  </a:cxn>
                  <a:cxn ang="0">
                    <a:pos x="718" y="79"/>
                  </a:cxn>
                  <a:cxn ang="0">
                    <a:pos x="771" y="67"/>
                  </a:cxn>
                  <a:cxn ang="0">
                    <a:pos x="834" y="55"/>
                  </a:cxn>
                  <a:cxn ang="0">
                    <a:pos x="904" y="43"/>
                  </a:cxn>
                  <a:cxn ang="0">
                    <a:pos x="982" y="33"/>
                  </a:cxn>
                  <a:cxn ang="0">
                    <a:pos x="1071" y="22"/>
                  </a:cxn>
                  <a:cxn ang="0">
                    <a:pos x="1166" y="13"/>
                  </a:cxn>
                  <a:cxn ang="0">
                    <a:pos x="1271" y="7"/>
                  </a:cxn>
                  <a:cxn ang="0">
                    <a:pos x="1384" y="1"/>
                  </a:cxn>
                  <a:cxn ang="0">
                    <a:pos x="1506" y="0"/>
                  </a:cxn>
                  <a:cxn ang="0">
                    <a:pos x="1636" y="1"/>
                  </a:cxn>
                  <a:cxn ang="0">
                    <a:pos x="1692" y="233"/>
                  </a:cxn>
                  <a:cxn ang="0">
                    <a:pos x="1713" y="243"/>
                  </a:cxn>
                  <a:cxn ang="0">
                    <a:pos x="1758" y="274"/>
                  </a:cxn>
                  <a:cxn ang="0">
                    <a:pos x="1806" y="329"/>
                  </a:cxn>
                  <a:cxn ang="0">
                    <a:pos x="1836" y="409"/>
                  </a:cxn>
                  <a:cxn ang="0">
                    <a:pos x="1955" y="948"/>
                  </a:cxn>
                  <a:cxn ang="0">
                    <a:pos x="2003" y="1171"/>
                  </a:cxn>
                  <a:cxn ang="0">
                    <a:pos x="2011" y="1188"/>
                  </a:cxn>
                  <a:cxn ang="0">
                    <a:pos x="2022" y="1231"/>
                  </a:cxn>
                  <a:cxn ang="0">
                    <a:pos x="2021" y="1297"/>
                  </a:cxn>
                  <a:cxn ang="0">
                    <a:pos x="1992" y="1380"/>
                  </a:cxn>
                  <a:cxn ang="0">
                    <a:pos x="0" y="1328"/>
                  </a:cxn>
                  <a:cxn ang="0">
                    <a:pos x="199" y="1223"/>
                  </a:cxn>
                  <a:cxn ang="0">
                    <a:pos x="200" y="232"/>
                  </a:cxn>
                  <a:cxn ang="0">
                    <a:pos x="210" y="226"/>
                  </a:cxn>
                  <a:cxn ang="0">
                    <a:pos x="230" y="214"/>
                  </a:cxn>
                  <a:cxn ang="0">
                    <a:pos x="259" y="201"/>
                  </a:cxn>
                  <a:cxn ang="0">
                    <a:pos x="297" y="189"/>
                  </a:cxn>
                  <a:cxn ang="0">
                    <a:pos x="344" y="183"/>
                  </a:cxn>
                  <a:cxn ang="0">
                    <a:pos x="399" y="181"/>
                  </a:cxn>
                  <a:cxn ang="0">
                    <a:pos x="464" y="191"/>
                  </a:cxn>
                  <a:cxn ang="0">
                    <a:pos x="548" y="225"/>
                  </a:cxn>
                </a:cxnLst>
                <a:rect l="txL" t="txT" r="txR" b="txB"/>
                <a:pathLst>
                  <a:path w="2023" h="1695">
                    <a:moveTo>
                      <a:pt x="548" y="225"/>
                    </a:moveTo>
                    <a:lnTo>
                      <a:pt x="570" y="121"/>
                    </a:lnTo>
                    <a:lnTo>
                      <a:pt x="571" y="121"/>
                    </a:lnTo>
                    <a:lnTo>
                      <a:pt x="575" y="120"/>
                    </a:lnTo>
                    <a:lnTo>
                      <a:pt x="580" y="118"/>
                    </a:lnTo>
                    <a:lnTo>
                      <a:pt x="586" y="116"/>
                    </a:lnTo>
                    <a:lnTo>
                      <a:pt x="596" y="112"/>
                    </a:lnTo>
                    <a:lnTo>
                      <a:pt x="607" y="108"/>
                    </a:lnTo>
                    <a:lnTo>
                      <a:pt x="620" y="105"/>
                    </a:lnTo>
                    <a:lnTo>
                      <a:pt x="636" y="101"/>
                    </a:lnTo>
                    <a:lnTo>
                      <a:pt x="653" y="95"/>
                    </a:lnTo>
                    <a:lnTo>
                      <a:pt x="672" y="90"/>
                    </a:lnTo>
                    <a:lnTo>
                      <a:pt x="694" y="84"/>
                    </a:lnTo>
                    <a:lnTo>
                      <a:pt x="718" y="79"/>
                    </a:lnTo>
                    <a:lnTo>
                      <a:pt x="743" y="74"/>
                    </a:lnTo>
                    <a:lnTo>
                      <a:pt x="771" y="67"/>
                    </a:lnTo>
                    <a:lnTo>
                      <a:pt x="802" y="61"/>
                    </a:lnTo>
                    <a:lnTo>
                      <a:pt x="834" y="55"/>
                    </a:lnTo>
                    <a:lnTo>
                      <a:pt x="867" y="49"/>
                    </a:lnTo>
                    <a:lnTo>
                      <a:pt x="904" y="43"/>
                    </a:lnTo>
                    <a:lnTo>
                      <a:pt x="943" y="38"/>
                    </a:lnTo>
                    <a:lnTo>
                      <a:pt x="982" y="33"/>
                    </a:lnTo>
                    <a:lnTo>
                      <a:pt x="1025" y="27"/>
                    </a:lnTo>
                    <a:lnTo>
                      <a:pt x="1071" y="22"/>
                    </a:lnTo>
                    <a:lnTo>
                      <a:pt x="1117" y="17"/>
                    </a:lnTo>
                    <a:lnTo>
                      <a:pt x="1166" y="13"/>
                    </a:lnTo>
                    <a:lnTo>
                      <a:pt x="1218" y="10"/>
                    </a:lnTo>
                    <a:lnTo>
                      <a:pt x="1271" y="7"/>
                    </a:lnTo>
                    <a:lnTo>
                      <a:pt x="1327" y="3"/>
                    </a:lnTo>
                    <a:lnTo>
                      <a:pt x="1384" y="1"/>
                    </a:lnTo>
                    <a:lnTo>
                      <a:pt x="1444" y="0"/>
                    </a:lnTo>
                    <a:lnTo>
                      <a:pt x="1506" y="0"/>
                    </a:lnTo>
                    <a:lnTo>
                      <a:pt x="1570" y="0"/>
                    </a:lnTo>
                    <a:lnTo>
                      <a:pt x="1636" y="1"/>
                    </a:lnTo>
                    <a:lnTo>
                      <a:pt x="1709" y="41"/>
                    </a:lnTo>
                    <a:lnTo>
                      <a:pt x="1692" y="233"/>
                    </a:lnTo>
                    <a:lnTo>
                      <a:pt x="1698" y="235"/>
                    </a:lnTo>
                    <a:lnTo>
                      <a:pt x="1713" y="243"/>
                    </a:lnTo>
                    <a:lnTo>
                      <a:pt x="1733" y="256"/>
                    </a:lnTo>
                    <a:lnTo>
                      <a:pt x="1758" y="274"/>
                    </a:lnTo>
                    <a:lnTo>
                      <a:pt x="1784" y="299"/>
                    </a:lnTo>
                    <a:lnTo>
                      <a:pt x="1806" y="329"/>
                    </a:lnTo>
                    <a:lnTo>
                      <a:pt x="1825" y="366"/>
                    </a:lnTo>
                    <a:lnTo>
                      <a:pt x="1836" y="409"/>
                    </a:lnTo>
                    <a:lnTo>
                      <a:pt x="1999" y="557"/>
                    </a:lnTo>
                    <a:lnTo>
                      <a:pt x="1955" y="948"/>
                    </a:lnTo>
                    <a:lnTo>
                      <a:pt x="1692" y="1080"/>
                    </a:lnTo>
                    <a:lnTo>
                      <a:pt x="2003" y="1171"/>
                    </a:lnTo>
                    <a:lnTo>
                      <a:pt x="2006" y="1176"/>
                    </a:lnTo>
                    <a:lnTo>
                      <a:pt x="2011" y="1188"/>
                    </a:lnTo>
                    <a:lnTo>
                      <a:pt x="2016" y="1206"/>
                    </a:lnTo>
                    <a:lnTo>
                      <a:pt x="2022" y="1231"/>
                    </a:lnTo>
                    <a:lnTo>
                      <a:pt x="2023" y="1261"/>
                    </a:lnTo>
                    <a:lnTo>
                      <a:pt x="2021" y="1297"/>
                    </a:lnTo>
                    <a:lnTo>
                      <a:pt x="2010" y="1337"/>
                    </a:lnTo>
                    <a:lnTo>
                      <a:pt x="1992" y="1380"/>
                    </a:lnTo>
                    <a:lnTo>
                      <a:pt x="1171" y="1695"/>
                    </a:lnTo>
                    <a:lnTo>
                      <a:pt x="0" y="1328"/>
                    </a:lnTo>
                    <a:lnTo>
                      <a:pt x="20" y="1285"/>
                    </a:lnTo>
                    <a:lnTo>
                      <a:pt x="199" y="1223"/>
                    </a:lnTo>
                    <a:lnTo>
                      <a:pt x="199" y="233"/>
                    </a:lnTo>
                    <a:lnTo>
                      <a:pt x="200" y="232"/>
                    </a:lnTo>
                    <a:lnTo>
                      <a:pt x="204" y="229"/>
                    </a:lnTo>
                    <a:lnTo>
                      <a:pt x="210" y="226"/>
                    </a:lnTo>
                    <a:lnTo>
                      <a:pt x="218" y="220"/>
                    </a:lnTo>
                    <a:lnTo>
                      <a:pt x="230" y="214"/>
                    </a:lnTo>
                    <a:lnTo>
                      <a:pt x="243" y="207"/>
                    </a:lnTo>
                    <a:lnTo>
                      <a:pt x="259" y="201"/>
                    </a:lnTo>
                    <a:lnTo>
                      <a:pt x="277" y="194"/>
                    </a:lnTo>
                    <a:lnTo>
                      <a:pt x="297" y="189"/>
                    </a:lnTo>
                    <a:lnTo>
                      <a:pt x="320" y="185"/>
                    </a:lnTo>
                    <a:lnTo>
                      <a:pt x="344" y="183"/>
                    </a:lnTo>
                    <a:lnTo>
                      <a:pt x="370" y="180"/>
                    </a:lnTo>
                    <a:lnTo>
                      <a:pt x="399" y="181"/>
                    </a:lnTo>
                    <a:lnTo>
                      <a:pt x="430" y="185"/>
                    </a:lnTo>
                    <a:lnTo>
                      <a:pt x="464" y="191"/>
                    </a:lnTo>
                    <a:lnTo>
                      <a:pt x="498" y="201"/>
                    </a:lnTo>
                    <a:lnTo>
                      <a:pt x="548" y="225"/>
                    </a:lnTo>
                    <a:close/>
                  </a:path>
                </a:pathLst>
              </a:custGeom>
              <a:solidFill>
                <a:srgbClr val="969696">
                  <a:alpha val="100000"/>
                </a:srgbClr>
              </a:solidFill>
              <a:ln w="9525">
                <a:noFill/>
              </a:ln>
            </p:spPr>
            <p:txBody>
              <a:bodyPr/>
              <a:p>
                <a:endParaRPr lang="zh-CN" altLang="en-US"/>
              </a:p>
            </p:txBody>
          </p:sp>
          <p:sp>
            <p:nvSpPr>
              <p:cNvPr id="101615" name="Freeform 70"/>
              <p:cNvSpPr/>
              <p:nvPr/>
            </p:nvSpPr>
            <p:spPr>
              <a:xfrm>
                <a:off x="6551" y="13597"/>
                <a:ext cx="650" cy="735"/>
              </a:xfrm>
              <a:custGeom>
                <a:avLst/>
                <a:gdLst>
                  <a:gd name="txL" fmla="*/ 0 w 650"/>
                  <a:gd name="txT" fmla="*/ 0 h 735"/>
                  <a:gd name="txR" fmla="*/ 650 w 650"/>
                  <a:gd name="txB" fmla="*/ 735 h 735"/>
                </a:gdLst>
                <a:ahLst/>
                <a:cxnLst>
                  <a:cxn ang="0">
                    <a:pos x="645" y="27"/>
                  </a:cxn>
                  <a:cxn ang="0">
                    <a:pos x="642" y="26"/>
                  </a:cxn>
                  <a:cxn ang="0">
                    <a:pos x="631" y="23"/>
                  </a:cxn>
                  <a:cxn ang="0">
                    <a:pos x="615" y="19"/>
                  </a:cxn>
                  <a:cxn ang="0">
                    <a:pos x="592" y="15"/>
                  </a:cxn>
                  <a:cxn ang="0">
                    <a:pos x="565" y="10"/>
                  </a:cxn>
                  <a:cxn ang="0">
                    <a:pos x="533" y="6"/>
                  </a:cxn>
                  <a:cxn ang="0">
                    <a:pos x="496" y="3"/>
                  </a:cxn>
                  <a:cxn ang="0">
                    <a:pos x="456" y="1"/>
                  </a:cxn>
                  <a:cxn ang="0">
                    <a:pos x="411" y="0"/>
                  </a:cxn>
                  <a:cxn ang="0">
                    <a:pos x="364" y="2"/>
                  </a:cxn>
                  <a:cxn ang="0">
                    <a:pos x="315" y="6"/>
                  </a:cxn>
                  <a:cxn ang="0">
                    <a:pos x="262" y="15"/>
                  </a:cxn>
                  <a:cxn ang="0">
                    <a:pos x="209" y="26"/>
                  </a:cxn>
                  <a:cxn ang="0">
                    <a:pos x="154" y="42"/>
                  </a:cxn>
                  <a:cxn ang="0">
                    <a:pos x="98" y="61"/>
                  </a:cxn>
                  <a:cxn ang="0">
                    <a:pos x="42" y="87"/>
                  </a:cxn>
                  <a:cxn ang="0">
                    <a:pos x="38" y="101"/>
                  </a:cxn>
                  <a:cxn ang="0">
                    <a:pos x="28" y="141"/>
                  </a:cxn>
                  <a:cxn ang="0">
                    <a:pos x="17" y="203"/>
                  </a:cxn>
                  <a:cxn ang="0">
                    <a:pos x="6" y="283"/>
                  </a:cxn>
                  <a:cxn ang="0">
                    <a:pos x="0" y="378"/>
                  </a:cxn>
                  <a:cxn ang="0">
                    <a:pos x="5" y="484"/>
                  </a:cxn>
                  <a:cxn ang="0">
                    <a:pos x="21" y="599"/>
                  </a:cxn>
                  <a:cxn ang="0">
                    <a:pos x="54" y="716"/>
                  </a:cxn>
                  <a:cxn ang="0">
                    <a:pos x="58" y="716"/>
                  </a:cxn>
                  <a:cxn ang="0">
                    <a:pos x="66" y="715"/>
                  </a:cxn>
                  <a:cxn ang="0">
                    <a:pos x="80" y="713"/>
                  </a:cxn>
                  <a:cxn ang="0">
                    <a:pos x="99" y="712"/>
                  </a:cxn>
                  <a:cxn ang="0">
                    <a:pos x="124" y="710"/>
                  </a:cxn>
                  <a:cxn ang="0">
                    <a:pos x="153" y="708"/>
                  </a:cxn>
                  <a:cxn ang="0">
                    <a:pos x="188" y="707"/>
                  </a:cxn>
                  <a:cxn ang="0">
                    <a:pos x="225" y="706"/>
                  </a:cxn>
                  <a:cxn ang="0">
                    <a:pos x="267" y="705"/>
                  </a:cxn>
                  <a:cxn ang="0">
                    <a:pos x="313" y="706"/>
                  </a:cxn>
                  <a:cxn ang="0">
                    <a:pos x="362" y="707"/>
                  </a:cxn>
                  <a:cxn ang="0">
                    <a:pos x="415" y="709"/>
                  </a:cxn>
                  <a:cxn ang="0">
                    <a:pos x="470" y="713"/>
                  </a:cxn>
                  <a:cxn ang="0">
                    <a:pos x="528" y="719"/>
                  </a:cxn>
                  <a:cxn ang="0">
                    <a:pos x="588" y="726"/>
                  </a:cxn>
                  <a:cxn ang="0">
                    <a:pos x="650" y="735"/>
                  </a:cxn>
                  <a:cxn ang="0">
                    <a:pos x="647" y="713"/>
                  </a:cxn>
                  <a:cxn ang="0">
                    <a:pos x="641" y="655"/>
                  </a:cxn>
                  <a:cxn ang="0">
                    <a:pos x="631" y="568"/>
                  </a:cxn>
                  <a:cxn ang="0">
                    <a:pos x="623" y="462"/>
                  </a:cxn>
                  <a:cxn ang="0">
                    <a:pos x="618" y="345"/>
                  </a:cxn>
                  <a:cxn ang="0">
                    <a:pos x="618" y="229"/>
                  </a:cxn>
                  <a:cxn ang="0">
                    <a:pos x="627" y="119"/>
                  </a:cxn>
                  <a:cxn ang="0">
                    <a:pos x="645" y="27"/>
                  </a:cxn>
                </a:cxnLst>
                <a:rect l="txL" t="txT" r="txR" b="txB"/>
                <a:pathLst>
                  <a:path w="650" h="735">
                    <a:moveTo>
                      <a:pt x="645" y="27"/>
                    </a:moveTo>
                    <a:lnTo>
                      <a:pt x="642" y="26"/>
                    </a:lnTo>
                    <a:lnTo>
                      <a:pt x="631" y="23"/>
                    </a:lnTo>
                    <a:lnTo>
                      <a:pt x="615" y="19"/>
                    </a:lnTo>
                    <a:lnTo>
                      <a:pt x="592" y="15"/>
                    </a:lnTo>
                    <a:lnTo>
                      <a:pt x="565" y="10"/>
                    </a:lnTo>
                    <a:lnTo>
                      <a:pt x="533" y="6"/>
                    </a:lnTo>
                    <a:lnTo>
                      <a:pt x="496" y="3"/>
                    </a:lnTo>
                    <a:lnTo>
                      <a:pt x="456" y="1"/>
                    </a:lnTo>
                    <a:lnTo>
                      <a:pt x="411" y="0"/>
                    </a:lnTo>
                    <a:lnTo>
                      <a:pt x="364" y="2"/>
                    </a:lnTo>
                    <a:lnTo>
                      <a:pt x="315" y="6"/>
                    </a:lnTo>
                    <a:lnTo>
                      <a:pt x="262" y="15"/>
                    </a:lnTo>
                    <a:lnTo>
                      <a:pt x="209" y="26"/>
                    </a:lnTo>
                    <a:lnTo>
                      <a:pt x="154" y="42"/>
                    </a:lnTo>
                    <a:lnTo>
                      <a:pt x="98" y="61"/>
                    </a:lnTo>
                    <a:lnTo>
                      <a:pt x="42" y="87"/>
                    </a:lnTo>
                    <a:lnTo>
                      <a:pt x="38" y="101"/>
                    </a:lnTo>
                    <a:lnTo>
                      <a:pt x="28" y="141"/>
                    </a:lnTo>
                    <a:lnTo>
                      <a:pt x="17" y="203"/>
                    </a:lnTo>
                    <a:lnTo>
                      <a:pt x="6" y="283"/>
                    </a:lnTo>
                    <a:lnTo>
                      <a:pt x="0" y="378"/>
                    </a:lnTo>
                    <a:lnTo>
                      <a:pt x="5" y="484"/>
                    </a:lnTo>
                    <a:lnTo>
                      <a:pt x="21" y="599"/>
                    </a:lnTo>
                    <a:lnTo>
                      <a:pt x="54" y="716"/>
                    </a:lnTo>
                    <a:lnTo>
                      <a:pt x="58" y="716"/>
                    </a:lnTo>
                    <a:lnTo>
                      <a:pt x="66" y="715"/>
                    </a:lnTo>
                    <a:lnTo>
                      <a:pt x="80" y="713"/>
                    </a:lnTo>
                    <a:lnTo>
                      <a:pt x="99" y="712"/>
                    </a:lnTo>
                    <a:lnTo>
                      <a:pt x="124" y="710"/>
                    </a:lnTo>
                    <a:lnTo>
                      <a:pt x="153" y="708"/>
                    </a:lnTo>
                    <a:lnTo>
                      <a:pt x="188" y="707"/>
                    </a:lnTo>
                    <a:lnTo>
                      <a:pt x="225" y="706"/>
                    </a:lnTo>
                    <a:lnTo>
                      <a:pt x="267" y="705"/>
                    </a:lnTo>
                    <a:lnTo>
                      <a:pt x="313" y="706"/>
                    </a:lnTo>
                    <a:lnTo>
                      <a:pt x="362" y="707"/>
                    </a:lnTo>
                    <a:lnTo>
                      <a:pt x="415" y="709"/>
                    </a:lnTo>
                    <a:lnTo>
                      <a:pt x="470" y="713"/>
                    </a:lnTo>
                    <a:lnTo>
                      <a:pt x="528" y="719"/>
                    </a:lnTo>
                    <a:lnTo>
                      <a:pt x="588" y="726"/>
                    </a:lnTo>
                    <a:lnTo>
                      <a:pt x="650" y="735"/>
                    </a:lnTo>
                    <a:lnTo>
                      <a:pt x="647" y="713"/>
                    </a:lnTo>
                    <a:lnTo>
                      <a:pt x="641" y="655"/>
                    </a:lnTo>
                    <a:lnTo>
                      <a:pt x="631" y="568"/>
                    </a:lnTo>
                    <a:lnTo>
                      <a:pt x="623" y="462"/>
                    </a:lnTo>
                    <a:lnTo>
                      <a:pt x="618" y="345"/>
                    </a:lnTo>
                    <a:lnTo>
                      <a:pt x="618" y="229"/>
                    </a:lnTo>
                    <a:lnTo>
                      <a:pt x="627" y="119"/>
                    </a:lnTo>
                    <a:lnTo>
                      <a:pt x="645" y="27"/>
                    </a:lnTo>
                    <a:close/>
                  </a:path>
                </a:pathLst>
              </a:custGeom>
              <a:solidFill>
                <a:srgbClr val="808080">
                  <a:alpha val="100000"/>
                </a:srgbClr>
              </a:solidFill>
              <a:ln w="9525">
                <a:noFill/>
              </a:ln>
            </p:spPr>
            <p:txBody>
              <a:bodyPr/>
              <a:p>
                <a:endParaRPr lang="zh-CN" altLang="en-US"/>
              </a:p>
            </p:txBody>
          </p:sp>
          <p:sp>
            <p:nvSpPr>
              <p:cNvPr id="101616" name="Freeform 71"/>
              <p:cNvSpPr/>
              <p:nvPr/>
            </p:nvSpPr>
            <p:spPr>
              <a:xfrm>
                <a:off x="6623" y="13797"/>
                <a:ext cx="1071" cy="731"/>
              </a:xfrm>
              <a:custGeom>
                <a:avLst/>
                <a:gdLst>
                  <a:gd name="txL" fmla="*/ 0 w 1071"/>
                  <a:gd name="txT" fmla="*/ 0 h 731"/>
                  <a:gd name="txR" fmla="*/ 1071 w 1071"/>
                  <a:gd name="txB" fmla="*/ 731 h 731"/>
                </a:gdLst>
                <a:ahLst/>
                <a:cxnLst>
                  <a:cxn ang="0">
                    <a:pos x="6" y="552"/>
                  </a:cxn>
                  <a:cxn ang="0">
                    <a:pos x="0" y="642"/>
                  </a:cxn>
                  <a:cxn ang="0">
                    <a:pos x="698" y="731"/>
                  </a:cxn>
                  <a:cxn ang="0">
                    <a:pos x="703" y="729"/>
                  </a:cxn>
                  <a:cxn ang="0">
                    <a:pos x="717" y="722"/>
                  </a:cxn>
                  <a:cxn ang="0">
                    <a:pos x="740" y="710"/>
                  </a:cxn>
                  <a:cxn ang="0">
                    <a:pos x="768" y="694"/>
                  </a:cxn>
                  <a:cxn ang="0">
                    <a:pos x="801" y="672"/>
                  </a:cxn>
                  <a:cxn ang="0">
                    <a:pos x="838" y="645"/>
                  </a:cxn>
                  <a:cxn ang="0">
                    <a:pos x="876" y="614"/>
                  </a:cxn>
                  <a:cxn ang="0">
                    <a:pos x="915" y="577"/>
                  </a:cxn>
                  <a:cxn ang="0">
                    <a:pos x="953" y="536"/>
                  </a:cxn>
                  <a:cxn ang="0">
                    <a:pos x="988" y="491"/>
                  </a:cxn>
                  <a:cxn ang="0">
                    <a:pos x="1018" y="439"/>
                  </a:cxn>
                  <a:cxn ang="0">
                    <a:pos x="1043" y="383"/>
                  </a:cxn>
                  <a:cxn ang="0">
                    <a:pos x="1061" y="322"/>
                  </a:cxn>
                  <a:cxn ang="0">
                    <a:pos x="1071" y="255"/>
                  </a:cxn>
                  <a:cxn ang="0">
                    <a:pos x="1070" y="185"/>
                  </a:cxn>
                  <a:cxn ang="0">
                    <a:pos x="1057" y="108"/>
                  </a:cxn>
                  <a:cxn ang="0">
                    <a:pos x="1055" y="104"/>
                  </a:cxn>
                  <a:cxn ang="0">
                    <a:pos x="1049" y="92"/>
                  </a:cxn>
                  <a:cxn ang="0">
                    <a:pos x="1037" y="76"/>
                  </a:cxn>
                  <a:cxn ang="0">
                    <a:pos x="1022" y="57"/>
                  </a:cxn>
                  <a:cxn ang="0">
                    <a:pos x="1002" y="37"/>
                  </a:cxn>
                  <a:cxn ang="0">
                    <a:pos x="979" y="20"/>
                  </a:cxn>
                  <a:cxn ang="0">
                    <a:pos x="951" y="7"/>
                  </a:cxn>
                  <a:cxn ang="0">
                    <a:pos x="919" y="0"/>
                  </a:cxn>
                  <a:cxn ang="0">
                    <a:pos x="924" y="12"/>
                  </a:cxn>
                  <a:cxn ang="0">
                    <a:pos x="934" y="44"/>
                  </a:cxn>
                  <a:cxn ang="0">
                    <a:pos x="947" y="94"/>
                  </a:cxn>
                  <a:cxn ang="0">
                    <a:pos x="958" y="159"/>
                  </a:cxn>
                  <a:cxn ang="0">
                    <a:pos x="961" y="238"/>
                  </a:cxn>
                  <a:cxn ang="0">
                    <a:pos x="953" y="324"/>
                  </a:cxn>
                  <a:cxn ang="0">
                    <a:pos x="928" y="418"/>
                  </a:cxn>
                  <a:cxn ang="0">
                    <a:pos x="884" y="516"/>
                  </a:cxn>
                  <a:cxn ang="0">
                    <a:pos x="883" y="518"/>
                  </a:cxn>
                  <a:cxn ang="0">
                    <a:pos x="879" y="521"/>
                  </a:cxn>
                  <a:cxn ang="0">
                    <a:pos x="872" y="526"/>
                  </a:cxn>
                  <a:cxn ang="0">
                    <a:pos x="862" y="534"/>
                  </a:cxn>
                  <a:cxn ang="0">
                    <a:pos x="851" y="541"/>
                  </a:cxn>
                  <a:cxn ang="0">
                    <a:pos x="837" y="550"/>
                  </a:cxn>
                  <a:cxn ang="0">
                    <a:pos x="819" y="559"/>
                  </a:cxn>
                  <a:cxn ang="0">
                    <a:pos x="800" y="567"/>
                  </a:cxn>
                  <a:cxn ang="0">
                    <a:pos x="778" y="575"/>
                  </a:cxn>
                  <a:cxn ang="0">
                    <a:pos x="754" y="582"/>
                  </a:cxn>
                  <a:cxn ang="0">
                    <a:pos x="727" y="588"/>
                  </a:cxn>
                  <a:cxn ang="0">
                    <a:pos x="697" y="592"/>
                  </a:cxn>
                  <a:cxn ang="0">
                    <a:pos x="666" y="593"/>
                  </a:cxn>
                  <a:cxn ang="0">
                    <a:pos x="631" y="592"/>
                  </a:cxn>
                  <a:cxn ang="0">
                    <a:pos x="593" y="589"/>
                  </a:cxn>
                  <a:cxn ang="0">
                    <a:pos x="555" y="581"/>
                  </a:cxn>
                  <a:cxn ang="0">
                    <a:pos x="555" y="677"/>
                  </a:cxn>
                  <a:cxn ang="0">
                    <a:pos x="24" y="623"/>
                  </a:cxn>
                  <a:cxn ang="0">
                    <a:pos x="6" y="552"/>
                  </a:cxn>
                </a:cxnLst>
                <a:rect l="txL" t="txT" r="txR" b="txB"/>
                <a:pathLst>
                  <a:path w="1071" h="731">
                    <a:moveTo>
                      <a:pt x="6" y="552"/>
                    </a:moveTo>
                    <a:lnTo>
                      <a:pt x="0" y="642"/>
                    </a:lnTo>
                    <a:lnTo>
                      <a:pt x="698" y="731"/>
                    </a:lnTo>
                    <a:lnTo>
                      <a:pt x="703" y="729"/>
                    </a:lnTo>
                    <a:lnTo>
                      <a:pt x="717" y="722"/>
                    </a:lnTo>
                    <a:lnTo>
                      <a:pt x="740" y="710"/>
                    </a:lnTo>
                    <a:lnTo>
                      <a:pt x="768" y="694"/>
                    </a:lnTo>
                    <a:lnTo>
                      <a:pt x="801" y="672"/>
                    </a:lnTo>
                    <a:lnTo>
                      <a:pt x="838" y="645"/>
                    </a:lnTo>
                    <a:lnTo>
                      <a:pt x="876" y="614"/>
                    </a:lnTo>
                    <a:lnTo>
                      <a:pt x="915" y="577"/>
                    </a:lnTo>
                    <a:lnTo>
                      <a:pt x="953" y="536"/>
                    </a:lnTo>
                    <a:lnTo>
                      <a:pt x="988" y="491"/>
                    </a:lnTo>
                    <a:lnTo>
                      <a:pt x="1018" y="439"/>
                    </a:lnTo>
                    <a:lnTo>
                      <a:pt x="1043" y="383"/>
                    </a:lnTo>
                    <a:lnTo>
                      <a:pt x="1061" y="322"/>
                    </a:lnTo>
                    <a:lnTo>
                      <a:pt x="1071" y="255"/>
                    </a:lnTo>
                    <a:lnTo>
                      <a:pt x="1070" y="185"/>
                    </a:lnTo>
                    <a:lnTo>
                      <a:pt x="1057" y="108"/>
                    </a:lnTo>
                    <a:lnTo>
                      <a:pt x="1055" y="104"/>
                    </a:lnTo>
                    <a:lnTo>
                      <a:pt x="1049" y="92"/>
                    </a:lnTo>
                    <a:lnTo>
                      <a:pt x="1037" y="76"/>
                    </a:lnTo>
                    <a:lnTo>
                      <a:pt x="1022" y="57"/>
                    </a:lnTo>
                    <a:lnTo>
                      <a:pt x="1002" y="37"/>
                    </a:lnTo>
                    <a:lnTo>
                      <a:pt x="979" y="20"/>
                    </a:lnTo>
                    <a:lnTo>
                      <a:pt x="951" y="7"/>
                    </a:lnTo>
                    <a:lnTo>
                      <a:pt x="919" y="0"/>
                    </a:lnTo>
                    <a:lnTo>
                      <a:pt x="924" y="12"/>
                    </a:lnTo>
                    <a:lnTo>
                      <a:pt x="934" y="44"/>
                    </a:lnTo>
                    <a:lnTo>
                      <a:pt x="947" y="94"/>
                    </a:lnTo>
                    <a:lnTo>
                      <a:pt x="958" y="159"/>
                    </a:lnTo>
                    <a:lnTo>
                      <a:pt x="961" y="238"/>
                    </a:lnTo>
                    <a:lnTo>
                      <a:pt x="953" y="324"/>
                    </a:lnTo>
                    <a:lnTo>
                      <a:pt x="928" y="418"/>
                    </a:lnTo>
                    <a:lnTo>
                      <a:pt x="884" y="516"/>
                    </a:lnTo>
                    <a:lnTo>
                      <a:pt x="883" y="518"/>
                    </a:lnTo>
                    <a:lnTo>
                      <a:pt x="879" y="521"/>
                    </a:lnTo>
                    <a:lnTo>
                      <a:pt x="872" y="526"/>
                    </a:lnTo>
                    <a:lnTo>
                      <a:pt x="862" y="534"/>
                    </a:lnTo>
                    <a:lnTo>
                      <a:pt x="851" y="541"/>
                    </a:lnTo>
                    <a:lnTo>
                      <a:pt x="837" y="550"/>
                    </a:lnTo>
                    <a:lnTo>
                      <a:pt x="819" y="559"/>
                    </a:lnTo>
                    <a:lnTo>
                      <a:pt x="800" y="567"/>
                    </a:lnTo>
                    <a:lnTo>
                      <a:pt x="778" y="575"/>
                    </a:lnTo>
                    <a:lnTo>
                      <a:pt x="754" y="582"/>
                    </a:lnTo>
                    <a:lnTo>
                      <a:pt x="727" y="588"/>
                    </a:lnTo>
                    <a:lnTo>
                      <a:pt x="697" y="592"/>
                    </a:lnTo>
                    <a:lnTo>
                      <a:pt x="666" y="593"/>
                    </a:lnTo>
                    <a:lnTo>
                      <a:pt x="631" y="592"/>
                    </a:lnTo>
                    <a:lnTo>
                      <a:pt x="593" y="589"/>
                    </a:lnTo>
                    <a:lnTo>
                      <a:pt x="555" y="581"/>
                    </a:lnTo>
                    <a:lnTo>
                      <a:pt x="555" y="677"/>
                    </a:lnTo>
                    <a:lnTo>
                      <a:pt x="24" y="623"/>
                    </a:lnTo>
                    <a:lnTo>
                      <a:pt x="6" y="552"/>
                    </a:lnTo>
                    <a:close/>
                  </a:path>
                </a:pathLst>
              </a:custGeom>
              <a:solidFill>
                <a:srgbClr val="FFFFFF">
                  <a:alpha val="100000"/>
                </a:srgbClr>
              </a:solidFill>
              <a:ln w="9525">
                <a:noFill/>
              </a:ln>
            </p:spPr>
            <p:txBody>
              <a:bodyPr/>
              <a:p>
                <a:endParaRPr lang="zh-CN" altLang="en-US"/>
              </a:p>
            </p:txBody>
          </p:sp>
          <p:sp>
            <p:nvSpPr>
              <p:cNvPr id="101617" name="Freeform 72"/>
              <p:cNvSpPr/>
              <p:nvPr/>
            </p:nvSpPr>
            <p:spPr>
              <a:xfrm>
                <a:off x="6486" y="14516"/>
                <a:ext cx="787" cy="253"/>
              </a:xfrm>
              <a:custGeom>
                <a:avLst/>
                <a:gdLst>
                  <a:gd name="txL" fmla="*/ 0 w 787"/>
                  <a:gd name="txT" fmla="*/ 0 h 253"/>
                  <a:gd name="txR" fmla="*/ 787 w 787"/>
                  <a:gd name="txB" fmla="*/ 253 h 253"/>
                </a:gdLst>
                <a:ahLst/>
                <a:cxnLst>
                  <a:cxn ang="0">
                    <a:pos x="787" y="91"/>
                  </a:cxn>
                  <a:cxn ang="0">
                    <a:pos x="12" y="0"/>
                  </a:cxn>
                  <a:cxn ang="0">
                    <a:pos x="0" y="91"/>
                  </a:cxn>
                  <a:cxn ang="0">
                    <a:pos x="764" y="253"/>
                  </a:cxn>
                  <a:cxn ang="0">
                    <a:pos x="787" y="91"/>
                  </a:cxn>
                </a:cxnLst>
                <a:rect l="txL" t="txT" r="txR" b="txB"/>
                <a:pathLst>
                  <a:path w="787" h="253">
                    <a:moveTo>
                      <a:pt x="787" y="91"/>
                    </a:moveTo>
                    <a:lnTo>
                      <a:pt x="12" y="0"/>
                    </a:lnTo>
                    <a:lnTo>
                      <a:pt x="0" y="91"/>
                    </a:lnTo>
                    <a:lnTo>
                      <a:pt x="764" y="253"/>
                    </a:lnTo>
                    <a:lnTo>
                      <a:pt x="787" y="91"/>
                    </a:lnTo>
                    <a:close/>
                  </a:path>
                </a:pathLst>
              </a:custGeom>
              <a:solidFill>
                <a:srgbClr val="808080">
                  <a:alpha val="100000"/>
                </a:srgbClr>
              </a:solidFill>
              <a:ln w="9525">
                <a:noFill/>
              </a:ln>
            </p:spPr>
            <p:txBody>
              <a:bodyPr/>
              <a:p>
                <a:endParaRPr lang="zh-CN" altLang="en-US"/>
              </a:p>
            </p:txBody>
          </p:sp>
          <p:sp>
            <p:nvSpPr>
              <p:cNvPr id="101618" name="Freeform 73"/>
              <p:cNvSpPr/>
              <p:nvPr/>
            </p:nvSpPr>
            <p:spPr>
              <a:xfrm>
                <a:off x="6879" y="14597"/>
                <a:ext cx="336" cy="115"/>
              </a:xfrm>
              <a:custGeom>
                <a:avLst/>
                <a:gdLst>
                  <a:gd name="txL" fmla="*/ 0 w 336"/>
                  <a:gd name="txT" fmla="*/ 0 h 115"/>
                  <a:gd name="txR" fmla="*/ 336 w 336"/>
                  <a:gd name="txB" fmla="*/ 115 h 115"/>
                </a:gdLst>
                <a:ahLst/>
                <a:cxnLst>
                  <a:cxn ang="0">
                    <a:pos x="336" y="50"/>
                  </a:cxn>
                  <a:cxn ang="0">
                    <a:pos x="4" y="0"/>
                  </a:cxn>
                  <a:cxn ang="0">
                    <a:pos x="0" y="48"/>
                  </a:cxn>
                  <a:cxn ang="0">
                    <a:pos x="327" y="115"/>
                  </a:cxn>
                  <a:cxn ang="0">
                    <a:pos x="336" y="50"/>
                  </a:cxn>
                </a:cxnLst>
                <a:rect l="txL" t="txT" r="txR" b="txB"/>
                <a:pathLst>
                  <a:path w="336" h="115">
                    <a:moveTo>
                      <a:pt x="336" y="50"/>
                    </a:moveTo>
                    <a:lnTo>
                      <a:pt x="4" y="0"/>
                    </a:lnTo>
                    <a:lnTo>
                      <a:pt x="0" y="48"/>
                    </a:lnTo>
                    <a:lnTo>
                      <a:pt x="327" y="115"/>
                    </a:lnTo>
                    <a:lnTo>
                      <a:pt x="336" y="50"/>
                    </a:lnTo>
                    <a:close/>
                  </a:path>
                </a:pathLst>
              </a:custGeom>
              <a:solidFill>
                <a:srgbClr val="808080">
                  <a:alpha val="100000"/>
                </a:srgbClr>
              </a:solidFill>
              <a:ln w="9525">
                <a:noFill/>
              </a:ln>
            </p:spPr>
            <p:txBody>
              <a:bodyPr/>
              <a:p>
                <a:endParaRPr lang="zh-CN" altLang="en-US"/>
              </a:p>
            </p:txBody>
          </p:sp>
          <p:sp>
            <p:nvSpPr>
              <p:cNvPr id="101619" name="Freeform 74"/>
              <p:cNvSpPr/>
              <p:nvPr/>
            </p:nvSpPr>
            <p:spPr>
              <a:xfrm>
                <a:off x="6536" y="14540"/>
                <a:ext cx="225" cy="85"/>
              </a:xfrm>
              <a:custGeom>
                <a:avLst/>
                <a:gdLst>
                  <a:gd name="txL" fmla="*/ 0 w 225"/>
                  <a:gd name="txT" fmla="*/ 0 h 85"/>
                  <a:gd name="txR" fmla="*/ 225 w 225"/>
                  <a:gd name="txB" fmla="*/ 85 h 85"/>
                </a:gdLst>
                <a:ahLst/>
                <a:cxnLst>
                  <a:cxn ang="0">
                    <a:pos x="225" y="39"/>
                  </a:cxn>
                  <a:cxn ang="0">
                    <a:pos x="0" y="0"/>
                  </a:cxn>
                  <a:cxn ang="0">
                    <a:pos x="3" y="41"/>
                  </a:cxn>
                  <a:cxn ang="0">
                    <a:pos x="218" y="85"/>
                  </a:cxn>
                  <a:cxn ang="0">
                    <a:pos x="225" y="39"/>
                  </a:cxn>
                </a:cxnLst>
                <a:rect l="txL" t="txT" r="txR" b="txB"/>
                <a:pathLst>
                  <a:path w="225" h="85">
                    <a:moveTo>
                      <a:pt x="225" y="39"/>
                    </a:moveTo>
                    <a:lnTo>
                      <a:pt x="0" y="0"/>
                    </a:lnTo>
                    <a:lnTo>
                      <a:pt x="3" y="41"/>
                    </a:lnTo>
                    <a:lnTo>
                      <a:pt x="218" y="85"/>
                    </a:lnTo>
                    <a:lnTo>
                      <a:pt x="225" y="39"/>
                    </a:lnTo>
                    <a:close/>
                  </a:path>
                </a:pathLst>
              </a:custGeom>
              <a:solidFill>
                <a:srgbClr val="808080">
                  <a:alpha val="100000"/>
                </a:srgbClr>
              </a:solidFill>
              <a:ln w="9525">
                <a:noFill/>
              </a:ln>
            </p:spPr>
            <p:txBody>
              <a:bodyPr/>
              <a:p>
                <a:endParaRPr lang="zh-CN" altLang="en-US"/>
              </a:p>
            </p:txBody>
          </p:sp>
          <p:sp>
            <p:nvSpPr>
              <p:cNvPr id="101620" name="Freeform 75"/>
              <p:cNvSpPr/>
              <p:nvPr/>
            </p:nvSpPr>
            <p:spPr>
              <a:xfrm>
                <a:off x="5972" y="14624"/>
                <a:ext cx="1325" cy="439"/>
              </a:xfrm>
              <a:custGeom>
                <a:avLst/>
                <a:gdLst>
                  <a:gd name="txL" fmla="*/ 0 w 1325"/>
                  <a:gd name="txT" fmla="*/ 0 h 439"/>
                  <a:gd name="txR" fmla="*/ 1325 w 1325"/>
                  <a:gd name="txB" fmla="*/ 439 h 439"/>
                </a:gdLst>
                <a:ahLst/>
                <a:cxnLst>
                  <a:cxn ang="0">
                    <a:pos x="0" y="132"/>
                  </a:cxn>
                  <a:cxn ang="0">
                    <a:pos x="3" y="132"/>
                  </a:cxn>
                  <a:cxn ang="0">
                    <a:pos x="10" y="130"/>
                  </a:cxn>
                  <a:cxn ang="0">
                    <a:pos x="24" y="128"/>
                  </a:cxn>
                  <a:cxn ang="0">
                    <a:pos x="42" y="125"/>
                  </a:cxn>
                  <a:cxn ang="0">
                    <a:pos x="62" y="121"/>
                  </a:cxn>
                  <a:cxn ang="0">
                    <a:pos x="86" y="116"/>
                  </a:cxn>
                  <a:cxn ang="0">
                    <a:pos x="113" y="109"/>
                  </a:cxn>
                  <a:cxn ang="0">
                    <a:pos x="141" y="102"/>
                  </a:cxn>
                  <a:cxn ang="0">
                    <a:pos x="170" y="94"/>
                  </a:cxn>
                  <a:cxn ang="0">
                    <a:pos x="199" y="85"/>
                  </a:cxn>
                  <a:cxn ang="0">
                    <a:pos x="228" y="74"/>
                  </a:cxn>
                  <a:cxn ang="0">
                    <a:pos x="257" y="62"/>
                  </a:cxn>
                  <a:cxn ang="0">
                    <a:pos x="285" y="48"/>
                  </a:cxn>
                  <a:cxn ang="0">
                    <a:pos x="309" y="34"/>
                  </a:cxn>
                  <a:cxn ang="0">
                    <a:pos x="333" y="18"/>
                  </a:cxn>
                  <a:cxn ang="0">
                    <a:pos x="352" y="0"/>
                  </a:cxn>
                  <a:cxn ang="0">
                    <a:pos x="1325" y="223"/>
                  </a:cxn>
                  <a:cxn ang="0">
                    <a:pos x="1323" y="225"/>
                  </a:cxn>
                  <a:cxn ang="0">
                    <a:pos x="1318" y="230"/>
                  </a:cxn>
                  <a:cxn ang="0">
                    <a:pos x="1309" y="239"/>
                  </a:cxn>
                  <a:cxn ang="0">
                    <a:pos x="1297" y="250"/>
                  </a:cxn>
                  <a:cxn ang="0">
                    <a:pos x="1282" y="263"/>
                  </a:cxn>
                  <a:cxn ang="0">
                    <a:pos x="1265" y="278"/>
                  </a:cxn>
                  <a:cxn ang="0">
                    <a:pos x="1247" y="295"/>
                  </a:cxn>
                  <a:cxn ang="0">
                    <a:pos x="1225" y="312"/>
                  </a:cxn>
                  <a:cxn ang="0">
                    <a:pos x="1202" y="331"/>
                  </a:cxn>
                  <a:cxn ang="0">
                    <a:pos x="1179" y="349"/>
                  </a:cxn>
                  <a:cxn ang="0">
                    <a:pos x="1154" y="367"/>
                  </a:cxn>
                  <a:cxn ang="0">
                    <a:pos x="1128" y="385"/>
                  </a:cxn>
                  <a:cxn ang="0">
                    <a:pos x="1102" y="401"/>
                  </a:cxn>
                  <a:cxn ang="0">
                    <a:pos x="1077" y="415"/>
                  </a:cxn>
                  <a:cxn ang="0">
                    <a:pos x="1051" y="428"/>
                  </a:cxn>
                  <a:cxn ang="0">
                    <a:pos x="1026" y="439"/>
                  </a:cxn>
                  <a:cxn ang="0">
                    <a:pos x="0" y="132"/>
                  </a:cxn>
                </a:cxnLst>
                <a:rect l="txL" t="txT" r="txR" b="txB"/>
                <a:pathLst>
                  <a:path w="1325" h="439">
                    <a:moveTo>
                      <a:pt x="0" y="132"/>
                    </a:moveTo>
                    <a:lnTo>
                      <a:pt x="3" y="132"/>
                    </a:lnTo>
                    <a:lnTo>
                      <a:pt x="10" y="130"/>
                    </a:lnTo>
                    <a:lnTo>
                      <a:pt x="24" y="128"/>
                    </a:lnTo>
                    <a:lnTo>
                      <a:pt x="42" y="125"/>
                    </a:lnTo>
                    <a:lnTo>
                      <a:pt x="62" y="121"/>
                    </a:lnTo>
                    <a:lnTo>
                      <a:pt x="86" y="116"/>
                    </a:lnTo>
                    <a:lnTo>
                      <a:pt x="113" y="109"/>
                    </a:lnTo>
                    <a:lnTo>
                      <a:pt x="141" y="102"/>
                    </a:lnTo>
                    <a:lnTo>
                      <a:pt x="170" y="94"/>
                    </a:lnTo>
                    <a:lnTo>
                      <a:pt x="199" y="85"/>
                    </a:lnTo>
                    <a:lnTo>
                      <a:pt x="228" y="74"/>
                    </a:lnTo>
                    <a:lnTo>
                      <a:pt x="257" y="62"/>
                    </a:lnTo>
                    <a:lnTo>
                      <a:pt x="285" y="48"/>
                    </a:lnTo>
                    <a:lnTo>
                      <a:pt x="309" y="34"/>
                    </a:lnTo>
                    <a:lnTo>
                      <a:pt x="333" y="18"/>
                    </a:lnTo>
                    <a:lnTo>
                      <a:pt x="352" y="0"/>
                    </a:lnTo>
                    <a:lnTo>
                      <a:pt x="1325" y="223"/>
                    </a:lnTo>
                    <a:lnTo>
                      <a:pt x="1323" y="225"/>
                    </a:lnTo>
                    <a:lnTo>
                      <a:pt x="1318" y="230"/>
                    </a:lnTo>
                    <a:lnTo>
                      <a:pt x="1309" y="239"/>
                    </a:lnTo>
                    <a:lnTo>
                      <a:pt x="1297" y="250"/>
                    </a:lnTo>
                    <a:lnTo>
                      <a:pt x="1282" y="263"/>
                    </a:lnTo>
                    <a:lnTo>
                      <a:pt x="1265" y="278"/>
                    </a:lnTo>
                    <a:lnTo>
                      <a:pt x="1247" y="295"/>
                    </a:lnTo>
                    <a:lnTo>
                      <a:pt x="1225" y="312"/>
                    </a:lnTo>
                    <a:lnTo>
                      <a:pt x="1202" y="331"/>
                    </a:lnTo>
                    <a:lnTo>
                      <a:pt x="1179" y="349"/>
                    </a:lnTo>
                    <a:lnTo>
                      <a:pt x="1154" y="367"/>
                    </a:lnTo>
                    <a:lnTo>
                      <a:pt x="1128" y="385"/>
                    </a:lnTo>
                    <a:lnTo>
                      <a:pt x="1102" y="401"/>
                    </a:lnTo>
                    <a:lnTo>
                      <a:pt x="1077" y="415"/>
                    </a:lnTo>
                    <a:lnTo>
                      <a:pt x="1051" y="428"/>
                    </a:lnTo>
                    <a:lnTo>
                      <a:pt x="1026" y="439"/>
                    </a:lnTo>
                    <a:lnTo>
                      <a:pt x="0" y="132"/>
                    </a:lnTo>
                    <a:close/>
                  </a:path>
                </a:pathLst>
              </a:custGeom>
              <a:solidFill>
                <a:srgbClr val="808080">
                  <a:alpha val="100000"/>
                </a:srgbClr>
              </a:solidFill>
              <a:ln w="9525">
                <a:noFill/>
              </a:ln>
            </p:spPr>
            <p:txBody>
              <a:bodyPr/>
              <a:p>
                <a:endParaRPr lang="zh-CN" altLang="en-US"/>
              </a:p>
            </p:txBody>
          </p:sp>
          <p:sp>
            <p:nvSpPr>
              <p:cNvPr id="101621" name="Freeform 76"/>
              <p:cNvSpPr/>
              <p:nvPr/>
            </p:nvSpPr>
            <p:spPr>
              <a:xfrm>
                <a:off x="7292" y="14577"/>
                <a:ext cx="472" cy="209"/>
              </a:xfrm>
              <a:custGeom>
                <a:avLst/>
                <a:gdLst>
                  <a:gd name="txL" fmla="*/ 0 w 472"/>
                  <a:gd name="txT" fmla="*/ 0 h 209"/>
                  <a:gd name="txR" fmla="*/ 472 w 472"/>
                  <a:gd name="txB" fmla="*/ 209 h 209"/>
                </a:gdLst>
                <a:ahLst/>
                <a:cxnLst>
                  <a:cxn ang="0">
                    <a:pos x="47" y="209"/>
                  </a:cxn>
                  <a:cxn ang="0">
                    <a:pos x="472" y="84"/>
                  </a:cxn>
                  <a:cxn ang="0">
                    <a:pos x="215" y="0"/>
                  </a:cxn>
                  <a:cxn ang="0">
                    <a:pos x="5" y="24"/>
                  </a:cxn>
                  <a:cxn ang="0">
                    <a:pos x="0" y="197"/>
                  </a:cxn>
                  <a:cxn ang="0">
                    <a:pos x="47" y="209"/>
                  </a:cxn>
                </a:cxnLst>
                <a:rect l="txL" t="txT" r="txR" b="txB"/>
                <a:pathLst>
                  <a:path w="472" h="209">
                    <a:moveTo>
                      <a:pt x="47" y="209"/>
                    </a:moveTo>
                    <a:lnTo>
                      <a:pt x="472" y="84"/>
                    </a:lnTo>
                    <a:lnTo>
                      <a:pt x="215" y="0"/>
                    </a:lnTo>
                    <a:lnTo>
                      <a:pt x="5" y="24"/>
                    </a:lnTo>
                    <a:lnTo>
                      <a:pt x="0" y="197"/>
                    </a:lnTo>
                    <a:lnTo>
                      <a:pt x="47" y="209"/>
                    </a:lnTo>
                    <a:close/>
                  </a:path>
                </a:pathLst>
              </a:custGeom>
              <a:solidFill>
                <a:srgbClr val="808080">
                  <a:alpha val="100000"/>
                </a:srgbClr>
              </a:solidFill>
              <a:ln w="9525">
                <a:noFill/>
              </a:ln>
            </p:spPr>
            <p:txBody>
              <a:bodyPr/>
              <a:p>
                <a:endParaRPr lang="zh-CN" altLang="en-US"/>
              </a:p>
            </p:txBody>
          </p:sp>
          <p:sp>
            <p:nvSpPr>
              <p:cNvPr id="101622" name="Freeform 77"/>
              <p:cNvSpPr/>
              <p:nvPr/>
            </p:nvSpPr>
            <p:spPr>
              <a:xfrm>
                <a:off x="6073" y="13679"/>
                <a:ext cx="251" cy="999"/>
              </a:xfrm>
              <a:custGeom>
                <a:avLst/>
                <a:gdLst>
                  <a:gd name="txL" fmla="*/ 0 w 251"/>
                  <a:gd name="txT" fmla="*/ 0 h 999"/>
                  <a:gd name="txR" fmla="*/ 251 w 251"/>
                  <a:gd name="txB" fmla="*/ 999 h 999"/>
                </a:gdLst>
                <a:ahLst/>
                <a:cxnLst>
                  <a:cxn ang="0">
                    <a:pos x="251" y="23"/>
                  </a:cxn>
                  <a:cxn ang="0">
                    <a:pos x="250" y="22"/>
                  </a:cxn>
                  <a:cxn ang="0">
                    <a:pos x="246" y="20"/>
                  </a:cxn>
                  <a:cxn ang="0">
                    <a:pos x="239" y="18"/>
                  </a:cxn>
                  <a:cxn ang="0">
                    <a:pos x="230" y="15"/>
                  </a:cxn>
                  <a:cxn ang="0">
                    <a:pos x="218" y="11"/>
                  </a:cxn>
                  <a:cxn ang="0">
                    <a:pos x="205" y="7"/>
                  </a:cxn>
                  <a:cxn ang="0">
                    <a:pos x="190" y="4"/>
                  </a:cxn>
                  <a:cxn ang="0">
                    <a:pos x="173" y="1"/>
                  </a:cxn>
                  <a:cxn ang="0">
                    <a:pos x="155" y="0"/>
                  </a:cxn>
                  <a:cxn ang="0">
                    <a:pos x="134" y="0"/>
                  </a:cxn>
                  <a:cxn ang="0">
                    <a:pos x="114" y="2"/>
                  </a:cxn>
                  <a:cxn ang="0">
                    <a:pos x="92" y="5"/>
                  </a:cxn>
                  <a:cxn ang="0">
                    <a:pos x="70" y="12"/>
                  </a:cxn>
                  <a:cxn ang="0">
                    <a:pos x="47" y="20"/>
                  </a:cxn>
                  <a:cxn ang="0">
                    <a:pos x="23" y="32"/>
                  </a:cxn>
                  <a:cxn ang="0">
                    <a:pos x="0" y="47"/>
                  </a:cxn>
                  <a:cxn ang="0">
                    <a:pos x="0" y="999"/>
                  </a:cxn>
                  <a:cxn ang="0">
                    <a:pos x="1" y="999"/>
                  </a:cxn>
                  <a:cxn ang="0">
                    <a:pos x="6" y="999"/>
                  </a:cxn>
                  <a:cxn ang="0">
                    <a:pos x="14" y="998"/>
                  </a:cxn>
                  <a:cxn ang="0">
                    <a:pos x="23" y="997"/>
                  </a:cxn>
                  <a:cxn ang="0">
                    <a:pos x="35" y="995"/>
                  </a:cxn>
                  <a:cxn ang="0">
                    <a:pos x="49" y="993"/>
                  </a:cxn>
                  <a:cxn ang="0">
                    <a:pos x="65" y="990"/>
                  </a:cxn>
                  <a:cxn ang="0">
                    <a:pos x="83" y="985"/>
                  </a:cxn>
                  <a:cxn ang="0">
                    <a:pos x="102" y="980"/>
                  </a:cxn>
                  <a:cxn ang="0">
                    <a:pos x="121" y="973"/>
                  </a:cxn>
                  <a:cxn ang="0">
                    <a:pos x="143" y="966"/>
                  </a:cxn>
                  <a:cxn ang="0">
                    <a:pos x="164" y="956"/>
                  </a:cxn>
                  <a:cxn ang="0">
                    <a:pos x="186" y="945"/>
                  </a:cxn>
                  <a:cxn ang="0">
                    <a:pos x="208" y="934"/>
                  </a:cxn>
                  <a:cxn ang="0">
                    <a:pos x="230" y="919"/>
                  </a:cxn>
                  <a:cxn ang="0">
                    <a:pos x="251" y="903"/>
                  </a:cxn>
                  <a:cxn ang="0">
                    <a:pos x="251" y="23"/>
                  </a:cxn>
                </a:cxnLst>
                <a:rect l="txL" t="txT" r="txR" b="txB"/>
                <a:pathLst>
                  <a:path w="251" h="999">
                    <a:moveTo>
                      <a:pt x="251" y="23"/>
                    </a:moveTo>
                    <a:lnTo>
                      <a:pt x="250" y="22"/>
                    </a:lnTo>
                    <a:lnTo>
                      <a:pt x="246" y="20"/>
                    </a:lnTo>
                    <a:lnTo>
                      <a:pt x="239" y="18"/>
                    </a:lnTo>
                    <a:lnTo>
                      <a:pt x="230" y="15"/>
                    </a:lnTo>
                    <a:lnTo>
                      <a:pt x="218" y="11"/>
                    </a:lnTo>
                    <a:lnTo>
                      <a:pt x="205" y="7"/>
                    </a:lnTo>
                    <a:lnTo>
                      <a:pt x="190" y="4"/>
                    </a:lnTo>
                    <a:lnTo>
                      <a:pt x="173" y="1"/>
                    </a:lnTo>
                    <a:lnTo>
                      <a:pt x="155" y="0"/>
                    </a:lnTo>
                    <a:lnTo>
                      <a:pt x="134" y="0"/>
                    </a:lnTo>
                    <a:lnTo>
                      <a:pt x="114" y="2"/>
                    </a:lnTo>
                    <a:lnTo>
                      <a:pt x="92" y="5"/>
                    </a:lnTo>
                    <a:lnTo>
                      <a:pt x="70" y="12"/>
                    </a:lnTo>
                    <a:lnTo>
                      <a:pt x="47" y="20"/>
                    </a:lnTo>
                    <a:lnTo>
                      <a:pt x="23" y="32"/>
                    </a:lnTo>
                    <a:lnTo>
                      <a:pt x="0" y="47"/>
                    </a:lnTo>
                    <a:lnTo>
                      <a:pt x="0" y="999"/>
                    </a:lnTo>
                    <a:lnTo>
                      <a:pt x="1" y="999"/>
                    </a:lnTo>
                    <a:lnTo>
                      <a:pt x="6" y="999"/>
                    </a:lnTo>
                    <a:lnTo>
                      <a:pt x="14" y="998"/>
                    </a:lnTo>
                    <a:lnTo>
                      <a:pt x="23" y="997"/>
                    </a:lnTo>
                    <a:lnTo>
                      <a:pt x="35" y="995"/>
                    </a:lnTo>
                    <a:lnTo>
                      <a:pt x="49" y="993"/>
                    </a:lnTo>
                    <a:lnTo>
                      <a:pt x="65" y="990"/>
                    </a:lnTo>
                    <a:lnTo>
                      <a:pt x="83" y="985"/>
                    </a:lnTo>
                    <a:lnTo>
                      <a:pt x="102" y="980"/>
                    </a:lnTo>
                    <a:lnTo>
                      <a:pt x="121" y="973"/>
                    </a:lnTo>
                    <a:lnTo>
                      <a:pt x="143" y="966"/>
                    </a:lnTo>
                    <a:lnTo>
                      <a:pt x="164" y="956"/>
                    </a:lnTo>
                    <a:lnTo>
                      <a:pt x="186" y="945"/>
                    </a:lnTo>
                    <a:lnTo>
                      <a:pt x="208" y="934"/>
                    </a:lnTo>
                    <a:lnTo>
                      <a:pt x="230" y="919"/>
                    </a:lnTo>
                    <a:lnTo>
                      <a:pt x="251" y="903"/>
                    </a:lnTo>
                    <a:lnTo>
                      <a:pt x="251" y="23"/>
                    </a:lnTo>
                    <a:close/>
                  </a:path>
                </a:pathLst>
              </a:custGeom>
              <a:solidFill>
                <a:srgbClr val="808080">
                  <a:alpha val="100000"/>
                </a:srgbClr>
              </a:solidFill>
              <a:ln w="9525">
                <a:noFill/>
              </a:ln>
            </p:spPr>
            <p:txBody>
              <a:bodyPr/>
              <a:p>
                <a:endParaRPr lang="zh-CN" altLang="en-US"/>
              </a:p>
            </p:txBody>
          </p:sp>
          <p:sp>
            <p:nvSpPr>
              <p:cNvPr id="101623" name="Freeform 78"/>
              <p:cNvSpPr/>
              <p:nvPr/>
            </p:nvSpPr>
            <p:spPr>
              <a:xfrm>
                <a:off x="6080" y="13687"/>
                <a:ext cx="215" cy="843"/>
              </a:xfrm>
              <a:custGeom>
                <a:avLst/>
                <a:gdLst>
                  <a:gd name="txL" fmla="*/ 0 w 215"/>
                  <a:gd name="txT" fmla="*/ 0 h 843"/>
                  <a:gd name="txR" fmla="*/ 215 w 215"/>
                  <a:gd name="txB" fmla="*/ 843 h 843"/>
                </a:gdLst>
                <a:ahLst/>
                <a:cxnLst>
                  <a:cxn ang="0">
                    <a:pos x="215" y="20"/>
                  </a:cxn>
                  <a:cxn ang="0">
                    <a:pos x="214" y="19"/>
                  </a:cxn>
                  <a:cxn ang="0">
                    <a:pos x="211" y="18"/>
                  </a:cxn>
                  <a:cxn ang="0">
                    <a:pos x="205" y="15"/>
                  </a:cxn>
                  <a:cxn ang="0">
                    <a:pos x="197" y="12"/>
                  </a:cxn>
                  <a:cxn ang="0">
                    <a:pos x="187" y="9"/>
                  </a:cxn>
                  <a:cxn ang="0">
                    <a:pos x="176" y="6"/>
                  </a:cxn>
                  <a:cxn ang="0">
                    <a:pos x="163" y="4"/>
                  </a:cxn>
                  <a:cxn ang="0">
                    <a:pos x="149" y="1"/>
                  </a:cxn>
                  <a:cxn ang="0">
                    <a:pos x="133" y="0"/>
                  </a:cxn>
                  <a:cxn ang="0">
                    <a:pos x="115" y="0"/>
                  </a:cxn>
                  <a:cxn ang="0">
                    <a:pos x="98" y="1"/>
                  </a:cxn>
                  <a:cxn ang="0">
                    <a:pos x="79" y="5"/>
                  </a:cxn>
                  <a:cxn ang="0">
                    <a:pos x="60" y="10"/>
                  </a:cxn>
                  <a:cxn ang="0">
                    <a:pos x="40" y="18"/>
                  </a:cxn>
                  <a:cxn ang="0">
                    <a:pos x="21" y="27"/>
                  </a:cxn>
                  <a:cxn ang="0">
                    <a:pos x="0" y="40"/>
                  </a:cxn>
                  <a:cxn ang="0">
                    <a:pos x="0" y="843"/>
                  </a:cxn>
                  <a:cxn ang="0">
                    <a:pos x="1" y="843"/>
                  </a:cxn>
                  <a:cxn ang="0">
                    <a:pos x="6" y="843"/>
                  </a:cxn>
                  <a:cxn ang="0">
                    <a:pos x="12" y="842"/>
                  </a:cxn>
                  <a:cxn ang="0">
                    <a:pos x="21" y="841"/>
                  </a:cxn>
                  <a:cxn ang="0">
                    <a:pos x="30" y="840"/>
                  </a:cxn>
                  <a:cxn ang="0">
                    <a:pos x="43" y="838"/>
                  </a:cxn>
                  <a:cxn ang="0">
                    <a:pos x="56" y="835"/>
                  </a:cxn>
                  <a:cxn ang="0">
                    <a:pos x="71" y="831"/>
                  </a:cxn>
                  <a:cxn ang="0">
                    <a:pos x="87" y="826"/>
                  </a:cxn>
                  <a:cxn ang="0">
                    <a:pos x="105" y="821"/>
                  </a:cxn>
                  <a:cxn ang="0">
                    <a:pos x="123" y="814"/>
                  </a:cxn>
                  <a:cxn ang="0">
                    <a:pos x="141" y="806"/>
                  </a:cxn>
                  <a:cxn ang="0">
                    <a:pos x="159" y="797"/>
                  </a:cxn>
                  <a:cxn ang="0">
                    <a:pos x="179" y="786"/>
                  </a:cxn>
                  <a:cxn ang="0">
                    <a:pos x="197" y="774"/>
                  </a:cxn>
                  <a:cxn ang="0">
                    <a:pos x="215" y="760"/>
                  </a:cxn>
                  <a:cxn ang="0">
                    <a:pos x="215" y="20"/>
                  </a:cxn>
                </a:cxnLst>
                <a:rect l="txL" t="txT" r="txR" b="txB"/>
                <a:pathLst>
                  <a:path w="215" h="843">
                    <a:moveTo>
                      <a:pt x="215" y="20"/>
                    </a:moveTo>
                    <a:lnTo>
                      <a:pt x="214" y="19"/>
                    </a:lnTo>
                    <a:lnTo>
                      <a:pt x="211" y="18"/>
                    </a:lnTo>
                    <a:lnTo>
                      <a:pt x="205" y="15"/>
                    </a:lnTo>
                    <a:lnTo>
                      <a:pt x="197" y="12"/>
                    </a:lnTo>
                    <a:lnTo>
                      <a:pt x="187" y="9"/>
                    </a:lnTo>
                    <a:lnTo>
                      <a:pt x="176" y="6"/>
                    </a:lnTo>
                    <a:lnTo>
                      <a:pt x="163" y="4"/>
                    </a:lnTo>
                    <a:lnTo>
                      <a:pt x="149" y="1"/>
                    </a:lnTo>
                    <a:lnTo>
                      <a:pt x="133" y="0"/>
                    </a:lnTo>
                    <a:lnTo>
                      <a:pt x="115" y="0"/>
                    </a:lnTo>
                    <a:lnTo>
                      <a:pt x="98" y="1"/>
                    </a:lnTo>
                    <a:lnTo>
                      <a:pt x="79" y="5"/>
                    </a:lnTo>
                    <a:lnTo>
                      <a:pt x="60" y="10"/>
                    </a:lnTo>
                    <a:lnTo>
                      <a:pt x="40" y="18"/>
                    </a:lnTo>
                    <a:lnTo>
                      <a:pt x="21" y="27"/>
                    </a:lnTo>
                    <a:lnTo>
                      <a:pt x="0" y="40"/>
                    </a:lnTo>
                    <a:lnTo>
                      <a:pt x="0" y="843"/>
                    </a:lnTo>
                    <a:lnTo>
                      <a:pt x="1" y="843"/>
                    </a:lnTo>
                    <a:lnTo>
                      <a:pt x="6" y="843"/>
                    </a:lnTo>
                    <a:lnTo>
                      <a:pt x="12" y="842"/>
                    </a:lnTo>
                    <a:lnTo>
                      <a:pt x="21" y="841"/>
                    </a:lnTo>
                    <a:lnTo>
                      <a:pt x="30" y="840"/>
                    </a:lnTo>
                    <a:lnTo>
                      <a:pt x="43" y="838"/>
                    </a:lnTo>
                    <a:lnTo>
                      <a:pt x="56" y="835"/>
                    </a:lnTo>
                    <a:lnTo>
                      <a:pt x="71" y="831"/>
                    </a:lnTo>
                    <a:lnTo>
                      <a:pt x="87" y="826"/>
                    </a:lnTo>
                    <a:lnTo>
                      <a:pt x="105" y="821"/>
                    </a:lnTo>
                    <a:lnTo>
                      <a:pt x="123" y="814"/>
                    </a:lnTo>
                    <a:lnTo>
                      <a:pt x="141" y="806"/>
                    </a:lnTo>
                    <a:lnTo>
                      <a:pt x="159" y="797"/>
                    </a:lnTo>
                    <a:lnTo>
                      <a:pt x="179" y="786"/>
                    </a:lnTo>
                    <a:lnTo>
                      <a:pt x="197" y="774"/>
                    </a:lnTo>
                    <a:lnTo>
                      <a:pt x="215" y="760"/>
                    </a:lnTo>
                    <a:lnTo>
                      <a:pt x="215" y="20"/>
                    </a:lnTo>
                    <a:close/>
                  </a:path>
                </a:pathLst>
              </a:custGeom>
              <a:solidFill>
                <a:srgbClr val="808080">
                  <a:alpha val="100000"/>
                </a:srgbClr>
              </a:solidFill>
              <a:ln w="9525">
                <a:noFill/>
              </a:ln>
            </p:spPr>
            <p:txBody>
              <a:bodyPr/>
              <a:p>
                <a:endParaRPr lang="zh-CN" altLang="en-US"/>
              </a:p>
            </p:txBody>
          </p:sp>
          <p:sp>
            <p:nvSpPr>
              <p:cNvPr id="101624" name="Freeform 79"/>
              <p:cNvSpPr/>
              <p:nvPr/>
            </p:nvSpPr>
            <p:spPr>
              <a:xfrm>
                <a:off x="6087" y="13696"/>
                <a:ext cx="180" cy="685"/>
              </a:xfrm>
              <a:custGeom>
                <a:avLst/>
                <a:gdLst>
                  <a:gd name="txL" fmla="*/ 0 w 180"/>
                  <a:gd name="txT" fmla="*/ 0 h 685"/>
                  <a:gd name="txR" fmla="*/ 180 w 180"/>
                  <a:gd name="txB" fmla="*/ 685 h 685"/>
                </a:gdLst>
                <a:ahLst/>
                <a:cxnLst>
                  <a:cxn ang="0">
                    <a:pos x="180" y="16"/>
                  </a:cxn>
                  <a:cxn ang="0">
                    <a:pos x="179" y="16"/>
                  </a:cxn>
                  <a:cxn ang="0">
                    <a:pos x="176" y="14"/>
                  </a:cxn>
                  <a:cxn ang="0">
                    <a:pos x="172" y="12"/>
                  </a:cxn>
                  <a:cxn ang="0">
                    <a:pos x="165" y="10"/>
                  </a:cxn>
                  <a:cxn ang="0">
                    <a:pos x="157" y="8"/>
                  </a:cxn>
                  <a:cxn ang="0">
                    <a:pos x="147" y="4"/>
                  </a:cxn>
                  <a:cxn ang="0">
                    <a:pos x="136" y="2"/>
                  </a:cxn>
                  <a:cxn ang="0">
                    <a:pos x="125" y="0"/>
                  </a:cxn>
                  <a:cxn ang="0">
                    <a:pos x="111" y="0"/>
                  </a:cxn>
                  <a:cxn ang="0">
                    <a:pos x="97" y="0"/>
                  </a:cxn>
                  <a:cxn ang="0">
                    <a:pos x="81" y="1"/>
                  </a:cxn>
                  <a:cxn ang="0">
                    <a:pos x="66" y="3"/>
                  </a:cxn>
                  <a:cxn ang="0">
                    <a:pos x="50" y="8"/>
                  </a:cxn>
                  <a:cxn ang="0">
                    <a:pos x="33" y="14"/>
                  </a:cxn>
                  <a:cxn ang="0">
                    <a:pos x="17" y="23"/>
                  </a:cxn>
                  <a:cxn ang="0">
                    <a:pos x="0" y="33"/>
                  </a:cxn>
                  <a:cxn ang="0">
                    <a:pos x="0" y="685"/>
                  </a:cxn>
                  <a:cxn ang="0">
                    <a:pos x="1" y="685"/>
                  </a:cxn>
                  <a:cxn ang="0">
                    <a:pos x="4" y="685"/>
                  </a:cxn>
                  <a:cxn ang="0">
                    <a:pos x="9" y="684"/>
                  </a:cxn>
                  <a:cxn ang="0">
                    <a:pos x="17" y="683"/>
                  </a:cxn>
                  <a:cxn ang="0">
                    <a:pos x="26" y="682"/>
                  </a:cxn>
                  <a:cxn ang="0">
                    <a:pos x="35" y="681"/>
                  </a:cxn>
                  <a:cxn ang="0">
                    <a:pos x="47" y="678"/>
                  </a:cxn>
                  <a:cxn ang="0">
                    <a:pos x="60" y="676"/>
                  </a:cxn>
                  <a:cxn ang="0">
                    <a:pos x="73" y="671"/>
                  </a:cxn>
                  <a:cxn ang="0">
                    <a:pos x="87" y="667"/>
                  </a:cxn>
                  <a:cxn ang="0">
                    <a:pos x="102" y="662"/>
                  </a:cxn>
                  <a:cxn ang="0">
                    <a:pos x="118" y="655"/>
                  </a:cxn>
                  <a:cxn ang="0">
                    <a:pos x="133" y="648"/>
                  </a:cxn>
                  <a:cxn ang="0">
                    <a:pos x="149" y="639"/>
                  </a:cxn>
                  <a:cxn ang="0">
                    <a:pos x="165" y="628"/>
                  </a:cxn>
                  <a:cxn ang="0">
                    <a:pos x="180" y="617"/>
                  </a:cxn>
                  <a:cxn ang="0">
                    <a:pos x="180" y="16"/>
                  </a:cxn>
                </a:cxnLst>
                <a:rect l="txL" t="txT" r="txR" b="txB"/>
                <a:pathLst>
                  <a:path w="180" h="685">
                    <a:moveTo>
                      <a:pt x="180" y="16"/>
                    </a:moveTo>
                    <a:lnTo>
                      <a:pt x="179" y="16"/>
                    </a:lnTo>
                    <a:lnTo>
                      <a:pt x="176" y="14"/>
                    </a:lnTo>
                    <a:lnTo>
                      <a:pt x="172" y="12"/>
                    </a:lnTo>
                    <a:lnTo>
                      <a:pt x="165" y="10"/>
                    </a:lnTo>
                    <a:lnTo>
                      <a:pt x="157" y="8"/>
                    </a:lnTo>
                    <a:lnTo>
                      <a:pt x="147" y="4"/>
                    </a:lnTo>
                    <a:lnTo>
                      <a:pt x="136" y="2"/>
                    </a:lnTo>
                    <a:lnTo>
                      <a:pt x="125" y="0"/>
                    </a:lnTo>
                    <a:lnTo>
                      <a:pt x="111" y="0"/>
                    </a:lnTo>
                    <a:lnTo>
                      <a:pt x="97" y="0"/>
                    </a:lnTo>
                    <a:lnTo>
                      <a:pt x="81" y="1"/>
                    </a:lnTo>
                    <a:lnTo>
                      <a:pt x="66" y="3"/>
                    </a:lnTo>
                    <a:lnTo>
                      <a:pt x="50" y="8"/>
                    </a:lnTo>
                    <a:lnTo>
                      <a:pt x="33" y="14"/>
                    </a:lnTo>
                    <a:lnTo>
                      <a:pt x="17" y="23"/>
                    </a:lnTo>
                    <a:lnTo>
                      <a:pt x="0" y="33"/>
                    </a:lnTo>
                    <a:lnTo>
                      <a:pt x="0" y="685"/>
                    </a:lnTo>
                    <a:lnTo>
                      <a:pt x="1" y="685"/>
                    </a:lnTo>
                    <a:lnTo>
                      <a:pt x="4" y="685"/>
                    </a:lnTo>
                    <a:lnTo>
                      <a:pt x="9" y="684"/>
                    </a:lnTo>
                    <a:lnTo>
                      <a:pt x="17" y="683"/>
                    </a:lnTo>
                    <a:lnTo>
                      <a:pt x="26" y="682"/>
                    </a:lnTo>
                    <a:lnTo>
                      <a:pt x="35" y="681"/>
                    </a:lnTo>
                    <a:lnTo>
                      <a:pt x="47" y="678"/>
                    </a:lnTo>
                    <a:lnTo>
                      <a:pt x="60" y="676"/>
                    </a:lnTo>
                    <a:lnTo>
                      <a:pt x="73" y="671"/>
                    </a:lnTo>
                    <a:lnTo>
                      <a:pt x="87" y="667"/>
                    </a:lnTo>
                    <a:lnTo>
                      <a:pt x="102" y="662"/>
                    </a:lnTo>
                    <a:lnTo>
                      <a:pt x="118" y="655"/>
                    </a:lnTo>
                    <a:lnTo>
                      <a:pt x="133" y="648"/>
                    </a:lnTo>
                    <a:lnTo>
                      <a:pt x="149" y="639"/>
                    </a:lnTo>
                    <a:lnTo>
                      <a:pt x="165" y="628"/>
                    </a:lnTo>
                    <a:lnTo>
                      <a:pt x="180" y="617"/>
                    </a:lnTo>
                    <a:lnTo>
                      <a:pt x="180" y="16"/>
                    </a:lnTo>
                    <a:close/>
                  </a:path>
                </a:pathLst>
              </a:custGeom>
              <a:solidFill>
                <a:srgbClr val="808080">
                  <a:alpha val="100000"/>
                </a:srgbClr>
              </a:solidFill>
              <a:ln w="9525">
                <a:noFill/>
              </a:ln>
            </p:spPr>
            <p:txBody>
              <a:bodyPr/>
              <a:p>
                <a:endParaRPr lang="zh-CN" altLang="en-US"/>
              </a:p>
            </p:txBody>
          </p:sp>
          <p:sp>
            <p:nvSpPr>
              <p:cNvPr id="101625" name="Freeform 80"/>
              <p:cNvSpPr/>
              <p:nvPr/>
            </p:nvSpPr>
            <p:spPr>
              <a:xfrm>
                <a:off x="6093" y="13704"/>
                <a:ext cx="146" cy="530"/>
              </a:xfrm>
              <a:custGeom>
                <a:avLst/>
                <a:gdLst>
                  <a:gd name="txL" fmla="*/ 0 w 146"/>
                  <a:gd name="txT" fmla="*/ 0 h 530"/>
                  <a:gd name="txR" fmla="*/ 146 w 146"/>
                  <a:gd name="txB" fmla="*/ 530 h 530"/>
                </a:gdLst>
                <a:ahLst/>
                <a:cxnLst>
                  <a:cxn ang="0">
                    <a:pos x="146" y="14"/>
                  </a:cxn>
                  <a:cxn ang="0">
                    <a:pos x="143" y="12"/>
                  </a:cxn>
                  <a:cxn ang="0">
                    <a:pos x="134" y="8"/>
                  </a:cxn>
                  <a:cxn ang="0">
                    <a:pos x="120" y="4"/>
                  </a:cxn>
                  <a:cxn ang="0">
                    <a:pos x="101" y="1"/>
                  </a:cxn>
                  <a:cxn ang="0">
                    <a:pos x="79" y="0"/>
                  </a:cxn>
                  <a:cxn ang="0">
                    <a:pos x="54" y="3"/>
                  </a:cxn>
                  <a:cxn ang="0">
                    <a:pos x="27" y="11"/>
                  </a:cxn>
                  <a:cxn ang="0">
                    <a:pos x="0" y="27"/>
                  </a:cxn>
                  <a:cxn ang="0">
                    <a:pos x="0" y="530"/>
                  </a:cxn>
                  <a:cxn ang="0">
                    <a:pos x="3" y="530"/>
                  </a:cxn>
                  <a:cxn ang="0">
                    <a:pos x="14" y="529"/>
                  </a:cxn>
                  <a:cxn ang="0">
                    <a:pos x="29" y="526"/>
                  </a:cxn>
                  <a:cxn ang="0">
                    <a:pos x="49" y="521"/>
                  </a:cxn>
                  <a:cxn ang="0">
                    <a:pos x="71" y="514"/>
                  </a:cxn>
                  <a:cxn ang="0">
                    <a:pos x="96" y="505"/>
                  </a:cxn>
                  <a:cxn ang="0">
                    <a:pos x="121" y="492"/>
                  </a:cxn>
                  <a:cxn ang="0">
                    <a:pos x="146" y="475"/>
                  </a:cxn>
                  <a:cxn ang="0">
                    <a:pos x="146" y="14"/>
                  </a:cxn>
                </a:cxnLst>
                <a:rect l="txL" t="txT" r="txR" b="txB"/>
                <a:pathLst>
                  <a:path w="146" h="530">
                    <a:moveTo>
                      <a:pt x="146" y="14"/>
                    </a:moveTo>
                    <a:lnTo>
                      <a:pt x="143" y="12"/>
                    </a:lnTo>
                    <a:lnTo>
                      <a:pt x="134" y="8"/>
                    </a:lnTo>
                    <a:lnTo>
                      <a:pt x="120" y="4"/>
                    </a:lnTo>
                    <a:lnTo>
                      <a:pt x="101" y="1"/>
                    </a:lnTo>
                    <a:lnTo>
                      <a:pt x="79" y="0"/>
                    </a:lnTo>
                    <a:lnTo>
                      <a:pt x="54" y="3"/>
                    </a:lnTo>
                    <a:lnTo>
                      <a:pt x="27" y="11"/>
                    </a:lnTo>
                    <a:lnTo>
                      <a:pt x="0" y="27"/>
                    </a:lnTo>
                    <a:lnTo>
                      <a:pt x="0" y="530"/>
                    </a:lnTo>
                    <a:lnTo>
                      <a:pt x="3" y="530"/>
                    </a:lnTo>
                    <a:lnTo>
                      <a:pt x="14" y="529"/>
                    </a:lnTo>
                    <a:lnTo>
                      <a:pt x="29" y="526"/>
                    </a:lnTo>
                    <a:lnTo>
                      <a:pt x="49" y="521"/>
                    </a:lnTo>
                    <a:lnTo>
                      <a:pt x="71" y="514"/>
                    </a:lnTo>
                    <a:lnTo>
                      <a:pt x="96" y="505"/>
                    </a:lnTo>
                    <a:lnTo>
                      <a:pt x="121" y="492"/>
                    </a:lnTo>
                    <a:lnTo>
                      <a:pt x="146" y="475"/>
                    </a:lnTo>
                    <a:lnTo>
                      <a:pt x="146" y="14"/>
                    </a:lnTo>
                    <a:close/>
                  </a:path>
                </a:pathLst>
              </a:custGeom>
              <a:solidFill>
                <a:srgbClr val="808080">
                  <a:alpha val="100000"/>
                </a:srgbClr>
              </a:solidFill>
              <a:ln w="9525">
                <a:noFill/>
              </a:ln>
            </p:spPr>
            <p:txBody>
              <a:bodyPr/>
              <a:p>
                <a:endParaRPr lang="zh-CN" altLang="en-US"/>
              </a:p>
            </p:txBody>
          </p:sp>
          <p:sp>
            <p:nvSpPr>
              <p:cNvPr id="101626" name="Freeform 81"/>
              <p:cNvSpPr/>
              <p:nvPr/>
            </p:nvSpPr>
            <p:spPr>
              <a:xfrm>
                <a:off x="6101" y="13712"/>
                <a:ext cx="109" cy="373"/>
              </a:xfrm>
              <a:custGeom>
                <a:avLst/>
                <a:gdLst>
                  <a:gd name="txL" fmla="*/ 0 w 109"/>
                  <a:gd name="txT" fmla="*/ 0 h 373"/>
                  <a:gd name="txR" fmla="*/ 109 w 109"/>
                  <a:gd name="txB" fmla="*/ 373 h 373"/>
                </a:gdLst>
                <a:ahLst/>
                <a:cxnLst>
                  <a:cxn ang="0">
                    <a:pos x="109" y="10"/>
                  </a:cxn>
                  <a:cxn ang="0">
                    <a:pos x="107" y="9"/>
                  </a:cxn>
                  <a:cxn ang="0">
                    <a:pos x="100" y="6"/>
                  </a:cxn>
                  <a:cxn ang="0">
                    <a:pos x="89" y="2"/>
                  </a:cxn>
                  <a:cxn ang="0">
                    <a:pos x="75" y="0"/>
                  </a:cxn>
                  <a:cxn ang="0">
                    <a:pos x="59" y="0"/>
                  </a:cxn>
                  <a:cxn ang="0">
                    <a:pos x="39" y="2"/>
                  </a:cxn>
                  <a:cxn ang="0">
                    <a:pos x="20" y="9"/>
                  </a:cxn>
                  <a:cxn ang="0">
                    <a:pos x="0" y="21"/>
                  </a:cxn>
                  <a:cxn ang="0">
                    <a:pos x="0" y="373"/>
                  </a:cxn>
                  <a:cxn ang="0">
                    <a:pos x="2" y="373"/>
                  </a:cxn>
                  <a:cxn ang="0">
                    <a:pos x="9" y="372"/>
                  </a:cxn>
                  <a:cxn ang="0">
                    <a:pos x="21" y="369"/>
                  </a:cxn>
                  <a:cxn ang="0">
                    <a:pos x="36" y="366"/>
                  </a:cxn>
                  <a:cxn ang="0">
                    <a:pos x="53" y="362"/>
                  </a:cxn>
                  <a:cxn ang="0">
                    <a:pos x="72" y="354"/>
                  </a:cxn>
                  <a:cxn ang="0">
                    <a:pos x="90" y="343"/>
                  </a:cxn>
                  <a:cxn ang="0">
                    <a:pos x="109" y="331"/>
                  </a:cxn>
                  <a:cxn ang="0">
                    <a:pos x="109" y="10"/>
                  </a:cxn>
                </a:cxnLst>
                <a:rect l="txL" t="txT" r="txR" b="txB"/>
                <a:pathLst>
                  <a:path w="109" h="373">
                    <a:moveTo>
                      <a:pt x="109" y="10"/>
                    </a:moveTo>
                    <a:lnTo>
                      <a:pt x="107" y="9"/>
                    </a:lnTo>
                    <a:lnTo>
                      <a:pt x="100" y="6"/>
                    </a:lnTo>
                    <a:lnTo>
                      <a:pt x="89" y="2"/>
                    </a:lnTo>
                    <a:lnTo>
                      <a:pt x="75" y="0"/>
                    </a:lnTo>
                    <a:lnTo>
                      <a:pt x="59" y="0"/>
                    </a:lnTo>
                    <a:lnTo>
                      <a:pt x="39" y="2"/>
                    </a:lnTo>
                    <a:lnTo>
                      <a:pt x="20" y="9"/>
                    </a:lnTo>
                    <a:lnTo>
                      <a:pt x="0" y="21"/>
                    </a:lnTo>
                    <a:lnTo>
                      <a:pt x="0" y="373"/>
                    </a:lnTo>
                    <a:lnTo>
                      <a:pt x="2" y="373"/>
                    </a:lnTo>
                    <a:lnTo>
                      <a:pt x="9" y="372"/>
                    </a:lnTo>
                    <a:lnTo>
                      <a:pt x="21" y="369"/>
                    </a:lnTo>
                    <a:lnTo>
                      <a:pt x="36" y="366"/>
                    </a:lnTo>
                    <a:lnTo>
                      <a:pt x="53" y="362"/>
                    </a:lnTo>
                    <a:lnTo>
                      <a:pt x="72" y="354"/>
                    </a:lnTo>
                    <a:lnTo>
                      <a:pt x="90" y="343"/>
                    </a:lnTo>
                    <a:lnTo>
                      <a:pt x="109" y="331"/>
                    </a:lnTo>
                    <a:lnTo>
                      <a:pt x="109" y="10"/>
                    </a:lnTo>
                    <a:close/>
                  </a:path>
                </a:pathLst>
              </a:custGeom>
              <a:solidFill>
                <a:srgbClr val="808080">
                  <a:alpha val="100000"/>
                </a:srgbClr>
              </a:solidFill>
              <a:ln w="9525">
                <a:noFill/>
              </a:ln>
            </p:spPr>
            <p:txBody>
              <a:bodyPr/>
              <a:p>
                <a:endParaRPr lang="zh-CN" altLang="en-US"/>
              </a:p>
            </p:txBody>
          </p:sp>
          <p:sp>
            <p:nvSpPr>
              <p:cNvPr id="101627" name="Freeform 82"/>
              <p:cNvSpPr/>
              <p:nvPr/>
            </p:nvSpPr>
            <p:spPr>
              <a:xfrm>
                <a:off x="6107" y="13721"/>
                <a:ext cx="75" cy="216"/>
              </a:xfrm>
              <a:custGeom>
                <a:avLst/>
                <a:gdLst>
                  <a:gd name="txL" fmla="*/ 0 w 75"/>
                  <a:gd name="txT" fmla="*/ 0 h 216"/>
                  <a:gd name="txR" fmla="*/ 75 w 75"/>
                  <a:gd name="txB" fmla="*/ 216 h 216"/>
                </a:gdLst>
                <a:ahLst/>
                <a:cxnLst>
                  <a:cxn ang="0">
                    <a:pos x="75" y="6"/>
                  </a:cxn>
                  <a:cxn ang="0">
                    <a:pos x="73" y="5"/>
                  </a:cxn>
                  <a:cxn ang="0">
                    <a:pos x="69" y="4"/>
                  </a:cxn>
                  <a:cxn ang="0">
                    <a:pos x="61" y="2"/>
                  </a:cxn>
                  <a:cxn ang="0">
                    <a:pos x="52" y="0"/>
                  </a:cxn>
                  <a:cxn ang="0">
                    <a:pos x="41" y="0"/>
                  </a:cxn>
                  <a:cxn ang="0">
                    <a:pos x="28" y="1"/>
                  </a:cxn>
                  <a:cxn ang="0">
                    <a:pos x="14" y="6"/>
                  </a:cxn>
                  <a:cxn ang="0">
                    <a:pos x="0" y="14"/>
                  </a:cxn>
                  <a:cxn ang="0">
                    <a:pos x="0" y="216"/>
                  </a:cxn>
                  <a:cxn ang="0">
                    <a:pos x="2" y="216"/>
                  </a:cxn>
                  <a:cxn ang="0">
                    <a:pos x="7" y="215"/>
                  </a:cxn>
                  <a:cxn ang="0">
                    <a:pos x="15" y="214"/>
                  </a:cxn>
                  <a:cxn ang="0">
                    <a:pos x="25" y="211"/>
                  </a:cxn>
                  <a:cxn ang="0">
                    <a:pos x="37" y="208"/>
                  </a:cxn>
                  <a:cxn ang="0">
                    <a:pos x="50" y="203"/>
                  </a:cxn>
                  <a:cxn ang="0">
                    <a:pos x="63" y="195"/>
                  </a:cxn>
                  <a:cxn ang="0">
                    <a:pos x="75" y="187"/>
                  </a:cxn>
                  <a:cxn ang="0">
                    <a:pos x="75" y="6"/>
                  </a:cxn>
                </a:cxnLst>
                <a:rect l="txL" t="txT" r="txR" b="txB"/>
                <a:pathLst>
                  <a:path w="75" h="216">
                    <a:moveTo>
                      <a:pt x="75" y="6"/>
                    </a:moveTo>
                    <a:lnTo>
                      <a:pt x="73" y="5"/>
                    </a:lnTo>
                    <a:lnTo>
                      <a:pt x="69" y="4"/>
                    </a:lnTo>
                    <a:lnTo>
                      <a:pt x="61" y="2"/>
                    </a:lnTo>
                    <a:lnTo>
                      <a:pt x="52" y="0"/>
                    </a:lnTo>
                    <a:lnTo>
                      <a:pt x="41" y="0"/>
                    </a:lnTo>
                    <a:lnTo>
                      <a:pt x="28" y="1"/>
                    </a:lnTo>
                    <a:lnTo>
                      <a:pt x="14" y="6"/>
                    </a:lnTo>
                    <a:lnTo>
                      <a:pt x="0" y="14"/>
                    </a:lnTo>
                    <a:lnTo>
                      <a:pt x="0" y="216"/>
                    </a:lnTo>
                    <a:lnTo>
                      <a:pt x="2" y="216"/>
                    </a:lnTo>
                    <a:lnTo>
                      <a:pt x="7" y="215"/>
                    </a:lnTo>
                    <a:lnTo>
                      <a:pt x="15" y="214"/>
                    </a:lnTo>
                    <a:lnTo>
                      <a:pt x="25" y="211"/>
                    </a:lnTo>
                    <a:lnTo>
                      <a:pt x="37" y="208"/>
                    </a:lnTo>
                    <a:lnTo>
                      <a:pt x="50" y="203"/>
                    </a:lnTo>
                    <a:lnTo>
                      <a:pt x="63" y="195"/>
                    </a:lnTo>
                    <a:lnTo>
                      <a:pt x="75" y="187"/>
                    </a:lnTo>
                    <a:lnTo>
                      <a:pt x="75" y="6"/>
                    </a:lnTo>
                    <a:close/>
                  </a:path>
                </a:pathLst>
              </a:custGeom>
              <a:solidFill>
                <a:srgbClr val="808080">
                  <a:alpha val="100000"/>
                </a:srgbClr>
              </a:solidFill>
              <a:ln w="9525">
                <a:noFill/>
              </a:ln>
            </p:spPr>
            <p:txBody>
              <a:bodyPr/>
              <a:p>
                <a:endParaRPr lang="zh-CN" altLang="en-US"/>
              </a:p>
            </p:txBody>
          </p:sp>
          <p:sp>
            <p:nvSpPr>
              <p:cNvPr id="101628" name="Freeform 83"/>
              <p:cNvSpPr/>
              <p:nvPr/>
            </p:nvSpPr>
            <p:spPr>
              <a:xfrm>
                <a:off x="7013" y="14340"/>
                <a:ext cx="110" cy="111"/>
              </a:xfrm>
              <a:custGeom>
                <a:avLst/>
                <a:gdLst>
                  <a:gd name="txL" fmla="*/ 0 w 110"/>
                  <a:gd name="txT" fmla="*/ 0 h 111"/>
                  <a:gd name="txR" fmla="*/ 110 w 110"/>
                  <a:gd name="txB" fmla="*/ 111 h 111"/>
                </a:gdLst>
                <a:ahLst/>
                <a:cxnLst>
                  <a:cxn ang="0">
                    <a:pos x="55" y="111"/>
                  </a:cxn>
                  <a:cxn ang="0">
                    <a:pos x="66" y="110"/>
                  </a:cxn>
                  <a:cxn ang="0">
                    <a:pos x="76" y="106"/>
                  </a:cxn>
                  <a:cxn ang="0">
                    <a:pos x="85" y="101"/>
                  </a:cxn>
                  <a:cxn ang="0">
                    <a:pos x="94" y="94"/>
                  </a:cxn>
                  <a:cxn ang="0">
                    <a:pos x="100" y="86"/>
                  </a:cxn>
                  <a:cxn ang="0">
                    <a:pos x="106" y="77"/>
                  </a:cxn>
                  <a:cxn ang="0">
                    <a:pos x="109" y="66"/>
                  </a:cxn>
                  <a:cxn ang="0">
                    <a:pos x="110" y="56"/>
                  </a:cxn>
                  <a:cxn ang="0">
                    <a:pos x="109" y="44"/>
                  </a:cxn>
                  <a:cxn ang="0">
                    <a:pos x="106" y="34"/>
                  </a:cxn>
                  <a:cxn ang="0">
                    <a:pos x="100" y="24"/>
                  </a:cxn>
                  <a:cxn ang="0">
                    <a:pos x="94" y="17"/>
                  </a:cxn>
                  <a:cxn ang="0">
                    <a:pos x="85" y="9"/>
                  </a:cxn>
                  <a:cxn ang="0">
                    <a:pos x="76" y="5"/>
                  </a:cxn>
                  <a:cxn ang="0">
                    <a:pos x="66" y="2"/>
                  </a:cxn>
                  <a:cxn ang="0">
                    <a:pos x="55" y="0"/>
                  </a:cxn>
                  <a:cxn ang="0">
                    <a:pos x="44" y="2"/>
                  </a:cxn>
                  <a:cxn ang="0">
                    <a:pos x="33" y="5"/>
                  </a:cxn>
                  <a:cxn ang="0">
                    <a:pos x="25" y="9"/>
                  </a:cxn>
                  <a:cxn ang="0">
                    <a:pos x="16" y="17"/>
                  </a:cxn>
                  <a:cxn ang="0">
                    <a:pos x="10" y="24"/>
                  </a:cxn>
                  <a:cxn ang="0">
                    <a:pos x="4" y="34"/>
                  </a:cxn>
                  <a:cxn ang="0">
                    <a:pos x="1" y="44"/>
                  </a:cxn>
                  <a:cxn ang="0">
                    <a:pos x="0" y="56"/>
                  </a:cxn>
                  <a:cxn ang="0">
                    <a:pos x="1" y="66"/>
                  </a:cxn>
                  <a:cxn ang="0">
                    <a:pos x="4" y="77"/>
                  </a:cxn>
                  <a:cxn ang="0">
                    <a:pos x="10" y="86"/>
                  </a:cxn>
                  <a:cxn ang="0">
                    <a:pos x="16" y="94"/>
                  </a:cxn>
                  <a:cxn ang="0">
                    <a:pos x="25" y="101"/>
                  </a:cxn>
                  <a:cxn ang="0">
                    <a:pos x="33" y="106"/>
                  </a:cxn>
                  <a:cxn ang="0">
                    <a:pos x="44" y="110"/>
                  </a:cxn>
                  <a:cxn ang="0">
                    <a:pos x="55" y="111"/>
                  </a:cxn>
                </a:cxnLst>
                <a:rect l="txL" t="txT" r="txR" b="txB"/>
                <a:pathLst>
                  <a:path w="110" h="111">
                    <a:moveTo>
                      <a:pt x="55" y="111"/>
                    </a:moveTo>
                    <a:lnTo>
                      <a:pt x="66" y="110"/>
                    </a:lnTo>
                    <a:lnTo>
                      <a:pt x="76" y="106"/>
                    </a:lnTo>
                    <a:lnTo>
                      <a:pt x="85" y="101"/>
                    </a:lnTo>
                    <a:lnTo>
                      <a:pt x="94" y="94"/>
                    </a:lnTo>
                    <a:lnTo>
                      <a:pt x="100" y="86"/>
                    </a:lnTo>
                    <a:lnTo>
                      <a:pt x="106" y="77"/>
                    </a:lnTo>
                    <a:lnTo>
                      <a:pt x="109" y="66"/>
                    </a:lnTo>
                    <a:lnTo>
                      <a:pt x="110" y="56"/>
                    </a:lnTo>
                    <a:lnTo>
                      <a:pt x="109" y="44"/>
                    </a:lnTo>
                    <a:lnTo>
                      <a:pt x="106" y="34"/>
                    </a:lnTo>
                    <a:lnTo>
                      <a:pt x="100" y="24"/>
                    </a:lnTo>
                    <a:lnTo>
                      <a:pt x="94" y="17"/>
                    </a:lnTo>
                    <a:lnTo>
                      <a:pt x="85" y="9"/>
                    </a:lnTo>
                    <a:lnTo>
                      <a:pt x="76" y="5"/>
                    </a:lnTo>
                    <a:lnTo>
                      <a:pt x="66" y="2"/>
                    </a:lnTo>
                    <a:lnTo>
                      <a:pt x="55" y="0"/>
                    </a:lnTo>
                    <a:lnTo>
                      <a:pt x="44" y="2"/>
                    </a:lnTo>
                    <a:lnTo>
                      <a:pt x="33" y="5"/>
                    </a:lnTo>
                    <a:lnTo>
                      <a:pt x="25" y="9"/>
                    </a:lnTo>
                    <a:lnTo>
                      <a:pt x="16" y="17"/>
                    </a:lnTo>
                    <a:lnTo>
                      <a:pt x="10" y="24"/>
                    </a:lnTo>
                    <a:lnTo>
                      <a:pt x="4" y="34"/>
                    </a:lnTo>
                    <a:lnTo>
                      <a:pt x="1" y="44"/>
                    </a:lnTo>
                    <a:lnTo>
                      <a:pt x="0" y="56"/>
                    </a:lnTo>
                    <a:lnTo>
                      <a:pt x="1" y="66"/>
                    </a:lnTo>
                    <a:lnTo>
                      <a:pt x="4" y="77"/>
                    </a:lnTo>
                    <a:lnTo>
                      <a:pt x="10" y="86"/>
                    </a:lnTo>
                    <a:lnTo>
                      <a:pt x="16" y="94"/>
                    </a:lnTo>
                    <a:lnTo>
                      <a:pt x="25" y="101"/>
                    </a:lnTo>
                    <a:lnTo>
                      <a:pt x="33" y="106"/>
                    </a:lnTo>
                    <a:lnTo>
                      <a:pt x="44" y="110"/>
                    </a:lnTo>
                    <a:lnTo>
                      <a:pt x="55" y="111"/>
                    </a:lnTo>
                    <a:close/>
                  </a:path>
                </a:pathLst>
              </a:custGeom>
              <a:solidFill>
                <a:srgbClr val="808080">
                  <a:alpha val="100000"/>
                </a:srgbClr>
              </a:solidFill>
              <a:ln w="9525">
                <a:noFill/>
              </a:ln>
            </p:spPr>
            <p:txBody>
              <a:bodyPr/>
              <a:p>
                <a:endParaRPr lang="zh-CN" altLang="en-US"/>
              </a:p>
            </p:txBody>
          </p:sp>
          <p:sp>
            <p:nvSpPr>
              <p:cNvPr id="101629" name="Freeform 84"/>
              <p:cNvSpPr/>
              <p:nvPr/>
            </p:nvSpPr>
            <p:spPr>
              <a:xfrm>
                <a:off x="6676" y="14343"/>
                <a:ext cx="55" cy="55"/>
              </a:xfrm>
              <a:custGeom>
                <a:avLst/>
                <a:gdLst>
                  <a:gd name="txL" fmla="*/ 0 w 55"/>
                  <a:gd name="txT" fmla="*/ 0 h 55"/>
                  <a:gd name="txR" fmla="*/ 55 w 55"/>
                  <a:gd name="txB" fmla="*/ 55 h 55"/>
                </a:gdLst>
                <a:ahLst/>
                <a:cxnLst>
                  <a:cxn ang="0">
                    <a:pos x="27" y="55"/>
                  </a:cxn>
                  <a:cxn ang="0">
                    <a:pos x="38" y="53"/>
                  </a:cxn>
                  <a:cxn ang="0">
                    <a:pos x="48" y="46"/>
                  </a:cxn>
                  <a:cxn ang="0">
                    <a:pos x="53" y="37"/>
                  </a:cxn>
                  <a:cxn ang="0">
                    <a:pos x="55" y="27"/>
                  </a:cxn>
                  <a:cxn ang="0">
                    <a:pos x="53" y="16"/>
                  </a:cxn>
                  <a:cxn ang="0">
                    <a:pos x="48" y="7"/>
                  </a:cxn>
                  <a:cxn ang="0">
                    <a:pos x="38" y="2"/>
                  </a:cxn>
                  <a:cxn ang="0">
                    <a:pos x="27" y="0"/>
                  </a:cxn>
                  <a:cxn ang="0">
                    <a:pos x="16" y="2"/>
                  </a:cxn>
                  <a:cxn ang="0">
                    <a:pos x="8" y="7"/>
                  </a:cxn>
                  <a:cxn ang="0">
                    <a:pos x="2" y="16"/>
                  </a:cxn>
                  <a:cxn ang="0">
                    <a:pos x="0" y="27"/>
                  </a:cxn>
                  <a:cxn ang="0">
                    <a:pos x="2" y="37"/>
                  </a:cxn>
                  <a:cxn ang="0">
                    <a:pos x="8" y="46"/>
                  </a:cxn>
                  <a:cxn ang="0">
                    <a:pos x="16" y="53"/>
                  </a:cxn>
                  <a:cxn ang="0">
                    <a:pos x="27" y="55"/>
                  </a:cxn>
                </a:cxnLst>
                <a:rect l="txL" t="txT" r="txR" b="txB"/>
                <a:pathLst>
                  <a:path w="55" h="55">
                    <a:moveTo>
                      <a:pt x="27" y="55"/>
                    </a:moveTo>
                    <a:lnTo>
                      <a:pt x="38" y="53"/>
                    </a:lnTo>
                    <a:lnTo>
                      <a:pt x="48" y="46"/>
                    </a:lnTo>
                    <a:lnTo>
                      <a:pt x="53" y="37"/>
                    </a:lnTo>
                    <a:lnTo>
                      <a:pt x="55" y="27"/>
                    </a:lnTo>
                    <a:lnTo>
                      <a:pt x="53" y="16"/>
                    </a:lnTo>
                    <a:lnTo>
                      <a:pt x="48" y="7"/>
                    </a:lnTo>
                    <a:lnTo>
                      <a:pt x="38" y="2"/>
                    </a:lnTo>
                    <a:lnTo>
                      <a:pt x="27" y="0"/>
                    </a:lnTo>
                    <a:lnTo>
                      <a:pt x="16" y="2"/>
                    </a:lnTo>
                    <a:lnTo>
                      <a:pt x="8" y="7"/>
                    </a:lnTo>
                    <a:lnTo>
                      <a:pt x="2" y="16"/>
                    </a:lnTo>
                    <a:lnTo>
                      <a:pt x="0" y="27"/>
                    </a:lnTo>
                    <a:lnTo>
                      <a:pt x="2" y="37"/>
                    </a:lnTo>
                    <a:lnTo>
                      <a:pt x="8" y="46"/>
                    </a:lnTo>
                    <a:lnTo>
                      <a:pt x="16" y="53"/>
                    </a:lnTo>
                    <a:lnTo>
                      <a:pt x="27" y="55"/>
                    </a:lnTo>
                    <a:close/>
                  </a:path>
                </a:pathLst>
              </a:custGeom>
              <a:solidFill>
                <a:srgbClr val="808080">
                  <a:alpha val="100000"/>
                </a:srgbClr>
              </a:solidFill>
              <a:ln w="9525">
                <a:noFill/>
              </a:ln>
            </p:spPr>
            <p:txBody>
              <a:bodyPr/>
              <a:p>
                <a:endParaRPr lang="zh-CN" altLang="en-US"/>
              </a:p>
            </p:txBody>
          </p:sp>
          <p:sp>
            <p:nvSpPr>
              <p:cNvPr id="101630" name="Freeform 85"/>
              <p:cNvSpPr/>
              <p:nvPr/>
            </p:nvSpPr>
            <p:spPr>
              <a:xfrm>
                <a:off x="6770" y="14345"/>
                <a:ext cx="55" cy="55"/>
              </a:xfrm>
              <a:custGeom>
                <a:avLst/>
                <a:gdLst>
                  <a:gd name="txL" fmla="*/ 0 w 55"/>
                  <a:gd name="txT" fmla="*/ 0 h 55"/>
                  <a:gd name="txR" fmla="*/ 55 w 55"/>
                  <a:gd name="txB" fmla="*/ 55 h 55"/>
                </a:gdLst>
                <a:ahLst/>
                <a:cxnLst>
                  <a:cxn ang="0">
                    <a:pos x="28" y="55"/>
                  </a:cxn>
                  <a:cxn ang="0">
                    <a:pos x="39" y="53"/>
                  </a:cxn>
                  <a:cxn ang="0">
                    <a:pos x="47" y="47"/>
                  </a:cxn>
                  <a:cxn ang="0">
                    <a:pos x="53" y="39"/>
                  </a:cxn>
                  <a:cxn ang="0">
                    <a:pos x="55" y="28"/>
                  </a:cxn>
                  <a:cxn ang="0">
                    <a:pos x="53" y="17"/>
                  </a:cxn>
                  <a:cxn ang="0">
                    <a:pos x="47" y="8"/>
                  </a:cxn>
                  <a:cxn ang="0">
                    <a:pos x="39" y="2"/>
                  </a:cxn>
                  <a:cxn ang="0">
                    <a:pos x="28" y="0"/>
                  </a:cxn>
                  <a:cxn ang="0">
                    <a:pos x="17" y="2"/>
                  </a:cxn>
                  <a:cxn ang="0">
                    <a:pos x="9" y="8"/>
                  </a:cxn>
                  <a:cxn ang="0">
                    <a:pos x="2" y="17"/>
                  </a:cxn>
                  <a:cxn ang="0">
                    <a:pos x="0" y="28"/>
                  </a:cxn>
                  <a:cxn ang="0">
                    <a:pos x="2" y="39"/>
                  </a:cxn>
                  <a:cxn ang="0">
                    <a:pos x="9" y="47"/>
                  </a:cxn>
                  <a:cxn ang="0">
                    <a:pos x="17" y="53"/>
                  </a:cxn>
                  <a:cxn ang="0">
                    <a:pos x="28" y="55"/>
                  </a:cxn>
                </a:cxnLst>
                <a:rect l="txL" t="txT" r="txR" b="txB"/>
                <a:pathLst>
                  <a:path w="55" h="55">
                    <a:moveTo>
                      <a:pt x="28" y="55"/>
                    </a:moveTo>
                    <a:lnTo>
                      <a:pt x="39" y="53"/>
                    </a:lnTo>
                    <a:lnTo>
                      <a:pt x="47" y="47"/>
                    </a:lnTo>
                    <a:lnTo>
                      <a:pt x="53" y="39"/>
                    </a:lnTo>
                    <a:lnTo>
                      <a:pt x="55" y="28"/>
                    </a:lnTo>
                    <a:lnTo>
                      <a:pt x="53" y="17"/>
                    </a:lnTo>
                    <a:lnTo>
                      <a:pt x="47" y="8"/>
                    </a:lnTo>
                    <a:lnTo>
                      <a:pt x="39" y="2"/>
                    </a:lnTo>
                    <a:lnTo>
                      <a:pt x="28" y="0"/>
                    </a:lnTo>
                    <a:lnTo>
                      <a:pt x="17" y="2"/>
                    </a:lnTo>
                    <a:lnTo>
                      <a:pt x="9" y="8"/>
                    </a:lnTo>
                    <a:lnTo>
                      <a:pt x="2" y="17"/>
                    </a:lnTo>
                    <a:lnTo>
                      <a:pt x="0" y="28"/>
                    </a:lnTo>
                    <a:lnTo>
                      <a:pt x="2" y="39"/>
                    </a:lnTo>
                    <a:lnTo>
                      <a:pt x="9" y="47"/>
                    </a:lnTo>
                    <a:lnTo>
                      <a:pt x="17" y="53"/>
                    </a:lnTo>
                    <a:lnTo>
                      <a:pt x="28" y="55"/>
                    </a:lnTo>
                    <a:close/>
                  </a:path>
                </a:pathLst>
              </a:custGeom>
              <a:solidFill>
                <a:srgbClr val="808080">
                  <a:alpha val="100000"/>
                </a:srgbClr>
              </a:solidFill>
              <a:ln w="9525">
                <a:noFill/>
              </a:ln>
            </p:spPr>
            <p:txBody>
              <a:bodyPr/>
              <a:p>
                <a:endParaRPr lang="zh-CN" altLang="en-US"/>
              </a:p>
            </p:txBody>
          </p:sp>
          <p:sp>
            <p:nvSpPr>
              <p:cNvPr id="101631" name="Freeform 86"/>
              <p:cNvSpPr/>
              <p:nvPr/>
            </p:nvSpPr>
            <p:spPr>
              <a:xfrm>
                <a:off x="6401" y="13591"/>
                <a:ext cx="156" cy="752"/>
              </a:xfrm>
              <a:custGeom>
                <a:avLst/>
                <a:gdLst>
                  <a:gd name="txL" fmla="*/ 0 w 156"/>
                  <a:gd name="txT" fmla="*/ 0 h 752"/>
                  <a:gd name="txR" fmla="*/ 156 w 156"/>
                  <a:gd name="txB" fmla="*/ 752 h 752"/>
                </a:gdLst>
                <a:ahLst/>
                <a:cxnLst>
                  <a:cxn ang="0">
                    <a:pos x="48" y="15"/>
                  </a:cxn>
                  <a:cxn ang="0">
                    <a:pos x="44" y="30"/>
                  </a:cxn>
                  <a:cxn ang="0">
                    <a:pos x="33" y="73"/>
                  </a:cxn>
                  <a:cxn ang="0">
                    <a:pos x="19" y="140"/>
                  </a:cxn>
                  <a:cxn ang="0">
                    <a:pos x="7" y="229"/>
                  </a:cxn>
                  <a:cxn ang="0">
                    <a:pos x="0" y="337"/>
                  </a:cxn>
                  <a:cxn ang="0">
                    <a:pos x="1" y="462"/>
                  </a:cxn>
                  <a:cxn ang="0">
                    <a:pos x="14" y="602"/>
                  </a:cxn>
                  <a:cxn ang="0">
                    <a:pos x="43" y="752"/>
                  </a:cxn>
                  <a:cxn ang="0">
                    <a:pos x="150" y="746"/>
                  </a:cxn>
                  <a:cxn ang="0">
                    <a:pos x="146" y="724"/>
                  </a:cxn>
                  <a:cxn ang="0">
                    <a:pos x="135" y="663"/>
                  </a:cxn>
                  <a:cxn ang="0">
                    <a:pos x="123" y="574"/>
                  </a:cxn>
                  <a:cxn ang="0">
                    <a:pos x="111" y="463"/>
                  </a:cxn>
                  <a:cxn ang="0">
                    <a:pos x="104" y="342"/>
                  </a:cxn>
                  <a:cxn ang="0">
                    <a:pos x="107" y="220"/>
                  </a:cxn>
                  <a:cxn ang="0">
                    <a:pos x="124" y="106"/>
                  </a:cxn>
                  <a:cxn ang="0">
                    <a:pos x="156" y="9"/>
                  </a:cxn>
                  <a:cxn ang="0">
                    <a:pos x="156" y="8"/>
                  </a:cxn>
                  <a:cxn ang="0">
                    <a:pos x="156" y="6"/>
                  </a:cxn>
                  <a:cxn ang="0">
                    <a:pos x="154" y="4"/>
                  </a:cxn>
                  <a:cxn ang="0">
                    <a:pos x="147" y="0"/>
                  </a:cxn>
                  <a:cxn ang="0">
                    <a:pos x="134" y="0"/>
                  </a:cxn>
                  <a:cxn ang="0">
                    <a:pos x="115" y="1"/>
                  </a:cxn>
                  <a:cxn ang="0">
                    <a:pos x="87" y="7"/>
                  </a:cxn>
                  <a:cxn ang="0">
                    <a:pos x="48" y="15"/>
                  </a:cxn>
                </a:cxnLst>
                <a:rect l="txL" t="txT" r="txR" b="txB"/>
                <a:pathLst>
                  <a:path w="156" h="752">
                    <a:moveTo>
                      <a:pt x="48" y="15"/>
                    </a:moveTo>
                    <a:lnTo>
                      <a:pt x="44" y="30"/>
                    </a:lnTo>
                    <a:lnTo>
                      <a:pt x="33" y="73"/>
                    </a:lnTo>
                    <a:lnTo>
                      <a:pt x="19" y="140"/>
                    </a:lnTo>
                    <a:lnTo>
                      <a:pt x="7" y="229"/>
                    </a:lnTo>
                    <a:lnTo>
                      <a:pt x="0" y="337"/>
                    </a:lnTo>
                    <a:lnTo>
                      <a:pt x="1" y="462"/>
                    </a:lnTo>
                    <a:lnTo>
                      <a:pt x="14" y="602"/>
                    </a:lnTo>
                    <a:lnTo>
                      <a:pt x="43" y="752"/>
                    </a:lnTo>
                    <a:lnTo>
                      <a:pt x="150" y="746"/>
                    </a:lnTo>
                    <a:lnTo>
                      <a:pt x="146" y="724"/>
                    </a:lnTo>
                    <a:lnTo>
                      <a:pt x="135" y="663"/>
                    </a:lnTo>
                    <a:lnTo>
                      <a:pt x="123" y="574"/>
                    </a:lnTo>
                    <a:lnTo>
                      <a:pt x="111" y="463"/>
                    </a:lnTo>
                    <a:lnTo>
                      <a:pt x="104" y="342"/>
                    </a:lnTo>
                    <a:lnTo>
                      <a:pt x="107" y="220"/>
                    </a:lnTo>
                    <a:lnTo>
                      <a:pt x="124" y="106"/>
                    </a:lnTo>
                    <a:lnTo>
                      <a:pt x="156" y="9"/>
                    </a:lnTo>
                    <a:lnTo>
                      <a:pt x="156" y="8"/>
                    </a:lnTo>
                    <a:lnTo>
                      <a:pt x="156" y="6"/>
                    </a:lnTo>
                    <a:lnTo>
                      <a:pt x="154" y="4"/>
                    </a:lnTo>
                    <a:lnTo>
                      <a:pt x="147" y="0"/>
                    </a:lnTo>
                    <a:lnTo>
                      <a:pt x="134" y="0"/>
                    </a:lnTo>
                    <a:lnTo>
                      <a:pt x="115" y="1"/>
                    </a:lnTo>
                    <a:lnTo>
                      <a:pt x="87" y="7"/>
                    </a:lnTo>
                    <a:lnTo>
                      <a:pt x="48" y="15"/>
                    </a:lnTo>
                    <a:close/>
                  </a:path>
                </a:pathLst>
              </a:custGeom>
              <a:solidFill>
                <a:srgbClr val="808080">
                  <a:alpha val="100000"/>
                </a:srgbClr>
              </a:solidFill>
              <a:ln w="9525">
                <a:noFill/>
              </a:ln>
            </p:spPr>
            <p:txBody>
              <a:bodyPr/>
              <a:p>
                <a:endParaRPr lang="zh-CN" altLang="en-US"/>
              </a:p>
            </p:txBody>
          </p:sp>
          <p:sp>
            <p:nvSpPr>
              <p:cNvPr id="101632" name="Freeform 87"/>
              <p:cNvSpPr/>
              <p:nvPr/>
            </p:nvSpPr>
            <p:spPr>
              <a:xfrm>
                <a:off x="7205" y="13498"/>
                <a:ext cx="212" cy="839"/>
              </a:xfrm>
              <a:custGeom>
                <a:avLst/>
                <a:gdLst>
                  <a:gd name="txL" fmla="*/ 0 w 212"/>
                  <a:gd name="txT" fmla="*/ 0 h 839"/>
                  <a:gd name="txR" fmla="*/ 212 w 212"/>
                  <a:gd name="txB" fmla="*/ 839 h 839"/>
                </a:gdLst>
                <a:ahLst/>
                <a:cxnLst>
                  <a:cxn ang="0">
                    <a:pos x="212" y="6"/>
                  </a:cxn>
                  <a:cxn ang="0">
                    <a:pos x="206" y="11"/>
                  </a:cxn>
                  <a:cxn ang="0">
                    <a:pos x="192" y="33"/>
                  </a:cxn>
                  <a:cxn ang="0">
                    <a:pos x="174" y="77"/>
                  </a:cxn>
                  <a:cxn ang="0">
                    <a:pos x="156" y="148"/>
                  </a:cxn>
                  <a:cxn ang="0">
                    <a:pos x="141" y="254"/>
                  </a:cxn>
                  <a:cxn ang="0">
                    <a:pos x="133" y="401"/>
                  </a:cxn>
                  <a:cxn ang="0">
                    <a:pos x="137" y="593"/>
                  </a:cxn>
                  <a:cxn ang="0">
                    <a:pos x="158" y="839"/>
                  </a:cxn>
                  <a:cxn ang="0">
                    <a:pos x="38" y="839"/>
                  </a:cxn>
                  <a:cxn ang="0">
                    <a:pos x="34" y="814"/>
                  </a:cxn>
                  <a:cxn ang="0">
                    <a:pos x="24" y="746"/>
                  </a:cxn>
                  <a:cxn ang="0">
                    <a:pos x="12" y="645"/>
                  </a:cxn>
                  <a:cxn ang="0">
                    <a:pos x="3" y="521"/>
                  </a:cxn>
                  <a:cxn ang="0">
                    <a:pos x="0" y="384"/>
                  </a:cxn>
                  <a:cxn ang="0">
                    <a:pos x="6" y="244"/>
                  </a:cxn>
                  <a:cxn ang="0">
                    <a:pos x="29" y="114"/>
                  </a:cxn>
                  <a:cxn ang="0">
                    <a:pos x="68" y="0"/>
                  </a:cxn>
                  <a:cxn ang="0">
                    <a:pos x="212" y="6"/>
                  </a:cxn>
                </a:cxnLst>
                <a:rect l="txL" t="txT" r="txR" b="txB"/>
                <a:pathLst>
                  <a:path w="212" h="839">
                    <a:moveTo>
                      <a:pt x="212" y="6"/>
                    </a:moveTo>
                    <a:lnTo>
                      <a:pt x="206" y="11"/>
                    </a:lnTo>
                    <a:lnTo>
                      <a:pt x="192" y="33"/>
                    </a:lnTo>
                    <a:lnTo>
                      <a:pt x="174" y="77"/>
                    </a:lnTo>
                    <a:lnTo>
                      <a:pt x="156" y="148"/>
                    </a:lnTo>
                    <a:lnTo>
                      <a:pt x="141" y="254"/>
                    </a:lnTo>
                    <a:lnTo>
                      <a:pt x="133" y="401"/>
                    </a:lnTo>
                    <a:lnTo>
                      <a:pt x="137" y="593"/>
                    </a:lnTo>
                    <a:lnTo>
                      <a:pt x="158" y="839"/>
                    </a:lnTo>
                    <a:lnTo>
                      <a:pt x="38" y="839"/>
                    </a:lnTo>
                    <a:lnTo>
                      <a:pt x="34" y="814"/>
                    </a:lnTo>
                    <a:lnTo>
                      <a:pt x="24" y="746"/>
                    </a:lnTo>
                    <a:lnTo>
                      <a:pt x="12" y="645"/>
                    </a:lnTo>
                    <a:lnTo>
                      <a:pt x="3" y="521"/>
                    </a:lnTo>
                    <a:lnTo>
                      <a:pt x="0" y="384"/>
                    </a:lnTo>
                    <a:lnTo>
                      <a:pt x="6" y="244"/>
                    </a:lnTo>
                    <a:lnTo>
                      <a:pt x="29" y="114"/>
                    </a:lnTo>
                    <a:lnTo>
                      <a:pt x="68" y="0"/>
                    </a:lnTo>
                    <a:lnTo>
                      <a:pt x="212" y="6"/>
                    </a:lnTo>
                    <a:close/>
                  </a:path>
                </a:pathLst>
              </a:custGeom>
              <a:solidFill>
                <a:srgbClr val="808080">
                  <a:alpha val="100000"/>
                </a:srgbClr>
              </a:solidFill>
              <a:ln w="9525">
                <a:noFill/>
              </a:ln>
            </p:spPr>
            <p:txBody>
              <a:bodyPr/>
              <a:p>
                <a:endParaRPr lang="zh-CN" altLang="en-US"/>
              </a:p>
            </p:txBody>
          </p:sp>
          <p:sp>
            <p:nvSpPr>
              <p:cNvPr id="101633" name="Freeform 88"/>
              <p:cNvSpPr/>
              <p:nvPr/>
            </p:nvSpPr>
            <p:spPr>
              <a:xfrm>
                <a:off x="6406" y="13636"/>
                <a:ext cx="137" cy="656"/>
              </a:xfrm>
              <a:custGeom>
                <a:avLst/>
                <a:gdLst>
                  <a:gd name="txL" fmla="*/ 0 w 137"/>
                  <a:gd name="txT" fmla="*/ 0 h 656"/>
                  <a:gd name="txR" fmla="*/ 137 w 137"/>
                  <a:gd name="txB" fmla="*/ 656 h 656"/>
                </a:gdLst>
                <a:ahLst/>
                <a:cxnLst>
                  <a:cxn ang="0">
                    <a:pos x="43" y="12"/>
                  </a:cxn>
                  <a:cxn ang="0">
                    <a:pos x="39" y="25"/>
                  </a:cxn>
                  <a:cxn ang="0">
                    <a:pos x="30" y="62"/>
                  </a:cxn>
                  <a:cxn ang="0">
                    <a:pos x="19" y="122"/>
                  </a:cxn>
                  <a:cxn ang="0">
                    <a:pos x="7" y="199"/>
                  </a:cxn>
                  <a:cxn ang="0">
                    <a:pos x="0" y="294"/>
                  </a:cxn>
                  <a:cxn ang="0">
                    <a:pos x="1" y="403"/>
                  </a:cxn>
                  <a:cxn ang="0">
                    <a:pos x="12" y="524"/>
                  </a:cxn>
                  <a:cxn ang="0">
                    <a:pos x="38" y="656"/>
                  </a:cxn>
                  <a:cxn ang="0">
                    <a:pos x="132" y="650"/>
                  </a:cxn>
                  <a:cxn ang="0">
                    <a:pos x="127" y="631"/>
                  </a:cxn>
                  <a:cxn ang="0">
                    <a:pos x="119" y="578"/>
                  </a:cxn>
                  <a:cxn ang="0">
                    <a:pos x="107" y="499"/>
                  </a:cxn>
                  <a:cxn ang="0">
                    <a:pos x="97" y="403"/>
                  </a:cxn>
                  <a:cxn ang="0">
                    <a:pos x="92" y="297"/>
                  </a:cxn>
                  <a:cxn ang="0">
                    <a:pos x="94" y="192"/>
                  </a:cxn>
                  <a:cxn ang="0">
                    <a:pos x="108" y="91"/>
                  </a:cxn>
                  <a:cxn ang="0">
                    <a:pos x="137" y="7"/>
                  </a:cxn>
                  <a:cxn ang="0">
                    <a:pos x="137" y="6"/>
                  </a:cxn>
                  <a:cxn ang="0">
                    <a:pos x="137" y="4"/>
                  </a:cxn>
                  <a:cxn ang="0">
                    <a:pos x="135" y="2"/>
                  </a:cxn>
                  <a:cxn ang="0">
                    <a:pos x="129" y="0"/>
                  </a:cxn>
                  <a:cxn ang="0">
                    <a:pos x="119" y="0"/>
                  </a:cxn>
                  <a:cxn ang="0">
                    <a:pos x="101" y="1"/>
                  </a:cxn>
                  <a:cxn ang="0">
                    <a:pos x="77" y="5"/>
                  </a:cxn>
                  <a:cxn ang="0">
                    <a:pos x="43" y="12"/>
                  </a:cxn>
                </a:cxnLst>
                <a:rect l="txL" t="txT" r="txR" b="txB"/>
                <a:pathLst>
                  <a:path w="137" h="656">
                    <a:moveTo>
                      <a:pt x="43" y="12"/>
                    </a:moveTo>
                    <a:lnTo>
                      <a:pt x="39" y="25"/>
                    </a:lnTo>
                    <a:lnTo>
                      <a:pt x="30" y="62"/>
                    </a:lnTo>
                    <a:lnTo>
                      <a:pt x="19" y="122"/>
                    </a:lnTo>
                    <a:lnTo>
                      <a:pt x="7" y="199"/>
                    </a:lnTo>
                    <a:lnTo>
                      <a:pt x="0" y="294"/>
                    </a:lnTo>
                    <a:lnTo>
                      <a:pt x="1" y="403"/>
                    </a:lnTo>
                    <a:lnTo>
                      <a:pt x="12" y="524"/>
                    </a:lnTo>
                    <a:lnTo>
                      <a:pt x="38" y="656"/>
                    </a:lnTo>
                    <a:lnTo>
                      <a:pt x="132" y="650"/>
                    </a:lnTo>
                    <a:lnTo>
                      <a:pt x="127" y="631"/>
                    </a:lnTo>
                    <a:lnTo>
                      <a:pt x="119" y="578"/>
                    </a:lnTo>
                    <a:lnTo>
                      <a:pt x="107" y="499"/>
                    </a:lnTo>
                    <a:lnTo>
                      <a:pt x="97" y="403"/>
                    </a:lnTo>
                    <a:lnTo>
                      <a:pt x="92" y="297"/>
                    </a:lnTo>
                    <a:lnTo>
                      <a:pt x="94" y="192"/>
                    </a:lnTo>
                    <a:lnTo>
                      <a:pt x="108" y="91"/>
                    </a:lnTo>
                    <a:lnTo>
                      <a:pt x="137" y="7"/>
                    </a:lnTo>
                    <a:lnTo>
                      <a:pt x="137" y="6"/>
                    </a:lnTo>
                    <a:lnTo>
                      <a:pt x="137" y="4"/>
                    </a:lnTo>
                    <a:lnTo>
                      <a:pt x="135" y="2"/>
                    </a:lnTo>
                    <a:lnTo>
                      <a:pt x="129" y="0"/>
                    </a:lnTo>
                    <a:lnTo>
                      <a:pt x="119" y="0"/>
                    </a:lnTo>
                    <a:lnTo>
                      <a:pt x="101" y="1"/>
                    </a:lnTo>
                    <a:lnTo>
                      <a:pt x="77" y="5"/>
                    </a:lnTo>
                    <a:lnTo>
                      <a:pt x="43" y="12"/>
                    </a:lnTo>
                    <a:close/>
                  </a:path>
                </a:pathLst>
              </a:custGeom>
              <a:solidFill>
                <a:srgbClr val="808080">
                  <a:alpha val="100000"/>
                </a:srgbClr>
              </a:solidFill>
              <a:ln w="9525">
                <a:noFill/>
              </a:ln>
            </p:spPr>
            <p:txBody>
              <a:bodyPr/>
              <a:p>
                <a:endParaRPr lang="zh-CN" altLang="en-US"/>
              </a:p>
            </p:txBody>
          </p:sp>
          <p:sp>
            <p:nvSpPr>
              <p:cNvPr id="101634" name="Freeform 89"/>
              <p:cNvSpPr/>
              <p:nvPr/>
            </p:nvSpPr>
            <p:spPr>
              <a:xfrm>
                <a:off x="6412" y="13680"/>
                <a:ext cx="116" cy="560"/>
              </a:xfrm>
              <a:custGeom>
                <a:avLst/>
                <a:gdLst>
                  <a:gd name="txL" fmla="*/ 0 w 116"/>
                  <a:gd name="txT" fmla="*/ 0 h 560"/>
                  <a:gd name="txR" fmla="*/ 116 w 116"/>
                  <a:gd name="txB" fmla="*/ 560 h 560"/>
                </a:gdLst>
                <a:ahLst/>
                <a:cxnLst>
                  <a:cxn ang="0">
                    <a:pos x="36" y="11"/>
                  </a:cxn>
                  <a:cxn ang="0">
                    <a:pos x="33" y="21"/>
                  </a:cxn>
                  <a:cxn ang="0">
                    <a:pos x="24" y="53"/>
                  </a:cxn>
                  <a:cxn ang="0">
                    <a:pos x="15" y="103"/>
                  </a:cxn>
                  <a:cxn ang="0">
                    <a:pos x="5" y="169"/>
                  </a:cxn>
                  <a:cxn ang="0">
                    <a:pos x="0" y="250"/>
                  </a:cxn>
                  <a:cxn ang="0">
                    <a:pos x="1" y="344"/>
                  </a:cxn>
                  <a:cxn ang="0">
                    <a:pos x="10" y="448"/>
                  </a:cxn>
                  <a:cxn ang="0">
                    <a:pos x="32" y="560"/>
                  </a:cxn>
                  <a:cxn ang="0">
                    <a:pos x="112" y="555"/>
                  </a:cxn>
                  <a:cxn ang="0">
                    <a:pos x="108" y="538"/>
                  </a:cxn>
                  <a:cxn ang="0">
                    <a:pos x="101" y="493"/>
                  </a:cxn>
                  <a:cxn ang="0">
                    <a:pos x="91" y="426"/>
                  </a:cxn>
                  <a:cxn ang="0">
                    <a:pos x="82" y="344"/>
                  </a:cxn>
                  <a:cxn ang="0">
                    <a:pos x="77" y="255"/>
                  </a:cxn>
                  <a:cxn ang="0">
                    <a:pos x="79" y="164"/>
                  </a:cxn>
                  <a:cxn ang="0">
                    <a:pos x="91" y="79"/>
                  </a:cxn>
                  <a:cxn ang="0">
                    <a:pos x="116" y="6"/>
                  </a:cxn>
                  <a:cxn ang="0">
                    <a:pos x="116" y="5"/>
                  </a:cxn>
                  <a:cxn ang="0">
                    <a:pos x="116" y="4"/>
                  </a:cxn>
                  <a:cxn ang="0">
                    <a:pos x="114" y="2"/>
                  </a:cxn>
                  <a:cxn ang="0">
                    <a:pos x="109" y="0"/>
                  </a:cxn>
                  <a:cxn ang="0">
                    <a:pos x="100" y="0"/>
                  </a:cxn>
                  <a:cxn ang="0">
                    <a:pos x="86" y="1"/>
                  </a:cxn>
                  <a:cxn ang="0">
                    <a:pos x="65" y="4"/>
                  </a:cxn>
                  <a:cxn ang="0">
                    <a:pos x="36" y="11"/>
                  </a:cxn>
                </a:cxnLst>
                <a:rect l="txL" t="txT" r="txR" b="txB"/>
                <a:pathLst>
                  <a:path w="116" h="560">
                    <a:moveTo>
                      <a:pt x="36" y="11"/>
                    </a:moveTo>
                    <a:lnTo>
                      <a:pt x="33" y="21"/>
                    </a:lnTo>
                    <a:lnTo>
                      <a:pt x="24" y="53"/>
                    </a:lnTo>
                    <a:lnTo>
                      <a:pt x="15" y="103"/>
                    </a:lnTo>
                    <a:lnTo>
                      <a:pt x="5" y="169"/>
                    </a:lnTo>
                    <a:lnTo>
                      <a:pt x="0" y="250"/>
                    </a:lnTo>
                    <a:lnTo>
                      <a:pt x="1" y="344"/>
                    </a:lnTo>
                    <a:lnTo>
                      <a:pt x="10" y="448"/>
                    </a:lnTo>
                    <a:lnTo>
                      <a:pt x="32" y="560"/>
                    </a:lnTo>
                    <a:lnTo>
                      <a:pt x="112" y="555"/>
                    </a:lnTo>
                    <a:lnTo>
                      <a:pt x="108" y="538"/>
                    </a:lnTo>
                    <a:lnTo>
                      <a:pt x="101" y="493"/>
                    </a:lnTo>
                    <a:lnTo>
                      <a:pt x="91" y="426"/>
                    </a:lnTo>
                    <a:lnTo>
                      <a:pt x="82" y="344"/>
                    </a:lnTo>
                    <a:lnTo>
                      <a:pt x="77" y="255"/>
                    </a:lnTo>
                    <a:lnTo>
                      <a:pt x="79" y="164"/>
                    </a:lnTo>
                    <a:lnTo>
                      <a:pt x="91" y="79"/>
                    </a:lnTo>
                    <a:lnTo>
                      <a:pt x="116" y="6"/>
                    </a:lnTo>
                    <a:lnTo>
                      <a:pt x="116" y="5"/>
                    </a:lnTo>
                    <a:lnTo>
                      <a:pt x="116" y="4"/>
                    </a:lnTo>
                    <a:lnTo>
                      <a:pt x="114" y="2"/>
                    </a:lnTo>
                    <a:lnTo>
                      <a:pt x="109" y="0"/>
                    </a:lnTo>
                    <a:lnTo>
                      <a:pt x="100" y="0"/>
                    </a:lnTo>
                    <a:lnTo>
                      <a:pt x="86" y="1"/>
                    </a:lnTo>
                    <a:lnTo>
                      <a:pt x="65" y="4"/>
                    </a:lnTo>
                    <a:lnTo>
                      <a:pt x="36" y="11"/>
                    </a:lnTo>
                    <a:close/>
                  </a:path>
                </a:pathLst>
              </a:custGeom>
              <a:solidFill>
                <a:srgbClr val="808080">
                  <a:alpha val="100000"/>
                </a:srgbClr>
              </a:solidFill>
              <a:ln w="9525">
                <a:noFill/>
              </a:ln>
            </p:spPr>
            <p:txBody>
              <a:bodyPr/>
              <a:p>
                <a:endParaRPr lang="zh-CN" altLang="en-US"/>
              </a:p>
            </p:txBody>
          </p:sp>
          <p:sp>
            <p:nvSpPr>
              <p:cNvPr id="101635" name="Freeform 90"/>
              <p:cNvSpPr/>
              <p:nvPr/>
            </p:nvSpPr>
            <p:spPr>
              <a:xfrm>
                <a:off x="6417" y="13724"/>
                <a:ext cx="97" cy="463"/>
              </a:xfrm>
              <a:custGeom>
                <a:avLst/>
                <a:gdLst>
                  <a:gd name="txL" fmla="*/ 0 w 97"/>
                  <a:gd name="txT" fmla="*/ 0 h 463"/>
                  <a:gd name="txR" fmla="*/ 97 w 97"/>
                  <a:gd name="txB" fmla="*/ 463 h 463"/>
                </a:gdLst>
                <a:ahLst/>
                <a:cxnLst>
                  <a:cxn ang="0">
                    <a:pos x="30" y="9"/>
                  </a:cxn>
                  <a:cxn ang="0">
                    <a:pos x="27" y="17"/>
                  </a:cxn>
                  <a:cxn ang="0">
                    <a:pos x="20" y="44"/>
                  </a:cxn>
                  <a:cxn ang="0">
                    <a:pos x="12" y="85"/>
                  </a:cxn>
                  <a:cxn ang="0">
                    <a:pos x="4" y="140"/>
                  </a:cxn>
                  <a:cxn ang="0">
                    <a:pos x="0" y="207"/>
                  </a:cxn>
                  <a:cxn ang="0">
                    <a:pos x="0" y="285"/>
                  </a:cxn>
                  <a:cxn ang="0">
                    <a:pos x="9" y="370"/>
                  </a:cxn>
                  <a:cxn ang="0">
                    <a:pos x="26" y="463"/>
                  </a:cxn>
                  <a:cxn ang="0">
                    <a:pos x="93" y="460"/>
                  </a:cxn>
                  <a:cxn ang="0">
                    <a:pos x="89" y="446"/>
                  </a:cxn>
                  <a:cxn ang="0">
                    <a:pos x="83" y="408"/>
                  </a:cxn>
                  <a:cxn ang="0">
                    <a:pos x="75" y="353"/>
                  </a:cxn>
                  <a:cxn ang="0">
                    <a:pos x="68" y="285"/>
                  </a:cxn>
                  <a:cxn ang="0">
                    <a:pos x="65" y="211"/>
                  </a:cxn>
                  <a:cxn ang="0">
                    <a:pos x="67" y="136"/>
                  </a:cxn>
                  <a:cxn ang="0">
                    <a:pos x="76" y="65"/>
                  </a:cxn>
                  <a:cxn ang="0">
                    <a:pos x="97" y="5"/>
                  </a:cxn>
                  <a:cxn ang="0">
                    <a:pos x="97" y="4"/>
                  </a:cxn>
                  <a:cxn ang="0">
                    <a:pos x="97" y="3"/>
                  </a:cxn>
                  <a:cxn ang="0">
                    <a:pos x="95" y="1"/>
                  </a:cxn>
                  <a:cxn ang="0">
                    <a:pos x="91" y="0"/>
                  </a:cxn>
                  <a:cxn ang="0">
                    <a:pos x="84" y="0"/>
                  </a:cxn>
                  <a:cxn ang="0">
                    <a:pos x="71" y="0"/>
                  </a:cxn>
                  <a:cxn ang="0">
                    <a:pos x="54" y="3"/>
                  </a:cxn>
                  <a:cxn ang="0">
                    <a:pos x="30" y="9"/>
                  </a:cxn>
                </a:cxnLst>
                <a:rect l="txL" t="txT" r="txR" b="txB"/>
                <a:pathLst>
                  <a:path w="97" h="463">
                    <a:moveTo>
                      <a:pt x="30" y="9"/>
                    </a:moveTo>
                    <a:lnTo>
                      <a:pt x="27" y="17"/>
                    </a:lnTo>
                    <a:lnTo>
                      <a:pt x="20" y="44"/>
                    </a:lnTo>
                    <a:lnTo>
                      <a:pt x="12" y="85"/>
                    </a:lnTo>
                    <a:lnTo>
                      <a:pt x="4" y="140"/>
                    </a:lnTo>
                    <a:lnTo>
                      <a:pt x="0" y="207"/>
                    </a:lnTo>
                    <a:lnTo>
                      <a:pt x="0" y="285"/>
                    </a:lnTo>
                    <a:lnTo>
                      <a:pt x="9" y="370"/>
                    </a:lnTo>
                    <a:lnTo>
                      <a:pt x="26" y="463"/>
                    </a:lnTo>
                    <a:lnTo>
                      <a:pt x="93" y="460"/>
                    </a:lnTo>
                    <a:lnTo>
                      <a:pt x="89" y="446"/>
                    </a:lnTo>
                    <a:lnTo>
                      <a:pt x="83" y="408"/>
                    </a:lnTo>
                    <a:lnTo>
                      <a:pt x="75" y="353"/>
                    </a:lnTo>
                    <a:lnTo>
                      <a:pt x="68" y="285"/>
                    </a:lnTo>
                    <a:lnTo>
                      <a:pt x="65" y="211"/>
                    </a:lnTo>
                    <a:lnTo>
                      <a:pt x="67" y="136"/>
                    </a:lnTo>
                    <a:lnTo>
                      <a:pt x="76" y="65"/>
                    </a:lnTo>
                    <a:lnTo>
                      <a:pt x="97" y="5"/>
                    </a:lnTo>
                    <a:lnTo>
                      <a:pt x="97" y="4"/>
                    </a:lnTo>
                    <a:lnTo>
                      <a:pt x="97" y="3"/>
                    </a:lnTo>
                    <a:lnTo>
                      <a:pt x="95" y="1"/>
                    </a:lnTo>
                    <a:lnTo>
                      <a:pt x="91" y="0"/>
                    </a:lnTo>
                    <a:lnTo>
                      <a:pt x="84" y="0"/>
                    </a:lnTo>
                    <a:lnTo>
                      <a:pt x="71" y="0"/>
                    </a:lnTo>
                    <a:lnTo>
                      <a:pt x="54" y="3"/>
                    </a:lnTo>
                    <a:lnTo>
                      <a:pt x="30" y="9"/>
                    </a:lnTo>
                    <a:close/>
                  </a:path>
                </a:pathLst>
              </a:custGeom>
              <a:solidFill>
                <a:srgbClr val="808080">
                  <a:alpha val="100000"/>
                </a:srgbClr>
              </a:solidFill>
              <a:ln w="9525">
                <a:noFill/>
              </a:ln>
            </p:spPr>
            <p:txBody>
              <a:bodyPr/>
              <a:p>
                <a:endParaRPr lang="zh-CN" altLang="en-US"/>
              </a:p>
            </p:txBody>
          </p:sp>
          <p:sp>
            <p:nvSpPr>
              <p:cNvPr id="101636" name="Freeform 91"/>
              <p:cNvSpPr/>
              <p:nvPr/>
            </p:nvSpPr>
            <p:spPr>
              <a:xfrm>
                <a:off x="6422" y="13768"/>
                <a:ext cx="77" cy="367"/>
              </a:xfrm>
              <a:custGeom>
                <a:avLst/>
                <a:gdLst>
                  <a:gd name="txL" fmla="*/ 0 w 77"/>
                  <a:gd name="txT" fmla="*/ 0 h 367"/>
                  <a:gd name="txR" fmla="*/ 77 w 77"/>
                  <a:gd name="txB" fmla="*/ 367 h 367"/>
                </a:gdLst>
                <a:ahLst/>
                <a:cxnLst>
                  <a:cxn ang="0">
                    <a:pos x="24" y="8"/>
                  </a:cxn>
                  <a:cxn ang="0">
                    <a:pos x="22" y="15"/>
                  </a:cxn>
                  <a:cxn ang="0">
                    <a:pos x="17" y="36"/>
                  </a:cxn>
                  <a:cxn ang="0">
                    <a:pos x="10" y="68"/>
                  </a:cxn>
                  <a:cxn ang="0">
                    <a:pos x="4" y="112"/>
                  </a:cxn>
                  <a:cxn ang="0">
                    <a:pos x="0" y="164"/>
                  </a:cxn>
                  <a:cxn ang="0">
                    <a:pos x="0" y="226"/>
                  </a:cxn>
                  <a:cxn ang="0">
                    <a:pos x="7" y="294"/>
                  </a:cxn>
                  <a:cxn ang="0">
                    <a:pos x="21" y="367"/>
                  </a:cxn>
                  <a:cxn ang="0">
                    <a:pos x="74" y="364"/>
                  </a:cxn>
                  <a:cxn ang="0">
                    <a:pos x="71" y="353"/>
                  </a:cxn>
                  <a:cxn ang="0">
                    <a:pos x="66" y="323"/>
                  </a:cxn>
                  <a:cxn ang="0">
                    <a:pos x="60" y="280"/>
                  </a:cxn>
                  <a:cxn ang="0">
                    <a:pos x="54" y="226"/>
                  </a:cxn>
                  <a:cxn ang="0">
                    <a:pos x="51" y="168"/>
                  </a:cxn>
                  <a:cxn ang="0">
                    <a:pos x="53" y="107"/>
                  </a:cxn>
                  <a:cxn ang="0">
                    <a:pos x="61" y="52"/>
                  </a:cxn>
                  <a:cxn ang="0">
                    <a:pos x="77" y="5"/>
                  </a:cxn>
                  <a:cxn ang="0">
                    <a:pos x="77" y="5"/>
                  </a:cxn>
                  <a:cxn ang="0">
                    <a:pos x="77" y="2"/>
                  </a:cxn>
                  <a:cxn ang="0">
                    <a:pos x="76" y="1"/>
                  </a:cxn>
                  <a:cxn ang="0">
                    <a:pos x="72" y="0"/>
                  </a:cxn>
                  <a:cxn ang="0">
                    <a:pos x="66" y="0"/>
                  </a:cxn>
                  <a:cxn ang="0">
                    <a:pos x="56" y="1"/>
                  </a:cxn>
                  <a:cxn ang="0">
                    <a:pos x="43" y="4"/>
                  </a:cxn>
                  <a:cxn ang="0">
                    <a:pos x="24" y="8"/>
                  </a:cxn>
                </a:cxnLst>
                <a:rect l="txL" t="txT" r="txR" b="txB"/>
                <a:pathLst>
                  <a:path w="77" h="367">
                    <a:moveTo>
                      <a:pt x="24" y="8"/>
                    </a:moveTo>
                    <a:lnTo>
                      <a:pt x="22" y="15"/>
                    </a:lnTo>
                    <a:lnTo>
                      <a:pt x="17" y="36"/>
                    </a:lnTo>
                    <a:lnTo>
                      <a:pt x="10" y="68"/>
                    </a:lnTo>
                    <a:lnTo>
                      <a:pt x="4" y="112"/>
                    </a:lnTo>
                    <a:lnTo>
                      <a:pt x="0" y="164"/>
                    </a:lnTo>
                    <a:lnTo>
                      <a:pt x="0" y="226"/>
                    </a:lnTo>
                    <a:lnTo>
                      <a:pt x="7" y="294"/>
                    </a:lnTo>
                    <a:lnTo>
                      <a:pt x="21" y="367"/>
                    </a:lnTo>
                    <a:lnTo>
                      <a:pt x="74" y="364"/>
                    </a:lnTo>
                    <a:lnTo>
                      <a:pt x="71" y="353"/>
                    </a:lnTo>
                    <a:lnTo>
                      <a:pt x="66" y="323"/>
                    </a:lnTo>
                    <a:lnTo>
                      <a:pt x="60" y="280"/>
                    </a:lnTo>
                    <a:lnTo>
                      <a:pt x="54" y="226"/>
                    </a:lnTo>
                    <a:lnTo>
                      <a:pt x="51" y="168"/>
                    </a:lnTo>
                    <a:lnTo>
                      <a:pt x="53" y="107"/>
                    </a:lnTo>
                    <a:lnTo>
                      <a:pt x="61" y="52"/>
                    </a:lnTo>
                    <a:lnTo>
                      <a:pt x="77" y="5"/>
                    </a:lnTo>
                    <a:lnTo>
                      <a:pt x="77" y="2"/>
                    </a:lnTo>
                    <a:lnTo>
                      <a:pt x="76" y="1"/>
                    </a:lnTo>
                    <a:lnTo>
                      <a:pt x="72" y="0"/>
                    </a:lnTo>
                    <a:lnTo>
                      <a:pt x="66" y="0"/>
                    </a:lnTo>
                    <a:lnTo>
                      <a:pt x="56" y="1"/>
                    </a:lnTo>
                    <a:lnTo>
                      <a:pt x="43" y="4"/>
                    </a:lnTo>
                    <a:lnTo>
                      <a:pt x="24" y="8"/>
                    </a:lnTo>
                    <a:close/>
                  </a:path>
                </a:pathLst>
              </a:custGeom>
              <a:solidFill>
                <a:srgbClr val="808080">
                  <a:alpha val="100000"/>
                </a:srgbClr>
              </a:solidFill>
              <a:ln w="9525">
                <a:noFill/>
              </a:ln>
            </p:spPr>
            <p:txBody>
              <a:bodyPr/>
              <a:p>
                <a:endParaRPr lang="zh-CN" altLang="en-US"/>
              </a:p>
            </p:txBody>
          </p:sp>
          <p:sp>
            <p:nvSpPr>
              <p:cNvPr id="101637" name="Freeform 92"/>
              <p:cNvSpPr/>
              <p:nvPr/>
            </p:nvSpPr>
            <p:spPr>
              <a:xfrm>
                <a:off x="6428" y="13813"/>
                <a:ext cx="56" cy="271"/>
              </a:xfrm>
              <a:custGeom>
                <a:avLst/>
                <a:gdLst>
                  <a:gd name="txL" fmla="*/ 0 w 56"/>
                  <a:gd name="txT" fmla="*/ 0 h 271"/>
                  <a:gd name="txR" fmla="*/ 56 w 56"/>
                  <a:gd name="txB" fmla="*/ 271 h 271"/>
                </a:gdLst>
                <a:ahLst/>
                <a:cxnLst>
                  <a:cxn ang="0">
                    <a:pos x="17" y="5"/>
                  </a:cxn>
                  <a:cxn ang="0">
                    <a:pos x="16" y="10"/>
                  </a:cxn>
                  <a:cxn ang="0">
                    <a:pos x="12" y="25"/>
                  </a:cxn>
                  <a:cxn ang="0">
                    <a:pos x="6" y="49"/>
                  </a:cxn>
                  <a:cxn ang="0">
                    <a:pos x="2" y="82"/>
                  </a:cxn>
                  <a:cxn ang="0">
                    <a:pos x="0" y="122"/>
                  </a:cxn>
                  <a:cxn ang="0">
                    <a:pos x="0" y="166"/>
                  </a:cxn>
                  <a:cxn ang="0">
                    <a:pos x="4" y="217"/>
                  </a:cxn>
                  <a:cxn ang="0">
                    <a:pos x="15" y="271"/>
                  </a:cxn>
                  <a:cxn ang="0">
                    <a:pos x="54" y="268"/>
                  </a:cxn>
                  <a:cxn ang="0">
                    <a:pos x="52" y="261"/>
                  </a:cxn>
                  <a:cxn ang="0">
                    <a:pos x="48" y="238"/>
                  </a:cxn>
                  <a:cxn ang="0">
                    <a:pos x="44" y="206"/>
                  </a:cxn>
                  <a:cxn ang="0">
                    <a:pos x="40" y="166"/>
                  </a:cxn>
                  <a:cxn ang="0">
                    <a:pos x="37" y="123"/>
                  </a:cxn>
                  <a:cxn ang="0">
                    <a:pos x="39" y="78"/>
                  </a:cxn>
                  <a:cxn ang="0">
                    <a:pos x="44" y="37"/>
                  </a:cxn>
                  <a:cxn ang="0">
                    <a:pos x="56" y="3"/>
                  </a:cxn>
                  <a:cxn ang="0">
                    <a:pos x="56" y="3"/>
                  </a:cxn>
                  <a:cxn ang="0">
                    <a:pos x="56" y="2"/>
                  </a:cxn>
                  <a:cxn ang="0">
                    <a:pos x="55" y="1"/>
                  </a:cxn>
                  <a:cxn ang="0">
                    <a:pos x="52" y="0"/>
                  </a:cxn>
                  <a:cxn ang="0">
                    <a:pos x="48" y="0"/>
                  </a:cxn>
                  <a:cxn ang="0">
                    <a:pos x="42" y="0"/>
                  </a:cxn>
                  <a:cxn ang="0">
                    <a:pos x="31" y="2"/>
                  </a:cxn>
                  <a:cxn ang="0">
                    <a:pos x="17" y="5"/>
                  </a:cxn>
                </a:cxnLst>
                <a:rect l="txL" t="txT" r="txR" b="txB"/>
                <a:pathLst>
                  <a:path w="56" h="271">
                    <a:moveTo>
                      <a:pt x="17" y="5"/>
                    </a:moveTo>
                    <a:lnTo>
                      <a:pt x="16" y="10"/>
                    </a:lnTo>
                    <a:lnTo>
                      <a:pt x="12" y="25"/>
                    </a:lnTo>
                    <a:lnTo>
                      <a:pt x="6" y="49"/>
                    </a:lnTo>
                    <a:lnTo>
                      <a:pt x="2" y="82"/>
                    </a:lnTo>
                    <a:lnTo>
                      <a:pt x="0" y="122"/>
                    </a:lnTo>
                    <a:lnTo>
                      <a:pt x="0" y="166"/>
                    </a:lnTo>
                    <a:lnTo>
                      <a:pt x="4" y="217"/>
                    </a:lnTo>
                    <a:lnTo>
                      <a:pt x="15" y="271"/>
                    </a:lnTo>
                    <a:lnTo>
                      <a:pt x="54" y="268"/>
                    </a:lnTo>
                    <a:lnTo>
                      <a:pt x="52" y="261"/>
                    </a:lnTo>
                    <a:lnTo>
                      <a:pt x="48" y="238"/>
                    </a:lnTo>
                    <a:lnTo>
                      <a:pt x="44" y="206"/>
                    </a:lnTo>
                    <a:lnTo>
                      <a:pt x="40" y="166"/>
                    </a:lnTo>
                    <a:lnTo>
                      <a:pt x="37" y="123"/>
                    </a:lnTo>
                    <a:lnTo>
                      <a:pt x="39" y="78"/>
                    </a:lnTo>
                    <a:lnTo>
                      <a:pt x="44" y="37"/>
                    </a:lnTo>
                    <a:lnTo>
                      <a:pt x="56" y="3"/>
                    </a:lnTo>
                    <a:lnTo>
                      <a:pt x="56" y="2"/>
                    </a:lnTo>
                    <a:lnTo>
                      <a:pt x="55" y="1"/>
                    </a:lnTo>
                    <a:lnTo>
                      <a:pt x="52" y="0"/>
                    </a:lnTo>
                    <a:lnTo>
                      <a:pt x="48" y="0"/>
                    </a:lnTo>
                    <a:lnTo>
                      <a:pt x="42" y="0"/>
                    </a:lnTo>
                    <a:lnTo>
                      <a:pt x="31" y="2"/>
                    </a:lnTo>
                    <a:lnTo>
                      <a:pt x="17" y="5"/>
                    </a:lnTo>
                    <a:close/>
                  </a:path>
                </a:pathLst>
              </a:custGeom>
              <a:solidFill>
                <a:srgbClr val="808080">
                  <a:alpha val="100000"/>
                </a:srgbClr>
              </a:solidFill>
              <a:ln w="9525">
                <a:noFill/>
              </a:ln>
            </p:spPr>
            <p:txBody>
              <a:bodyPr/>
              <a:p>
                <a:endParaRPr lang="zh-CN" altLang="en-US"/>
              </a:p>
            </p:txBody>
          </p:sp>
          <p:sp>
            <p:nvSpPr>
              <p:cNvPr id="101638" name="Freeform 93"/>
              <p:cNvSpPr/>
              <p:nvPr/>
            </p:nvSpPr>
            <p:spPr>
              <a:xfrm>
                <a:off x="7211" y="13549"/>
                <a:ext cx="186" cy="732"/>
              </a:xfrm>
              <a:custGeom>
                <a:avLst/>
                <a:gdLst>
                  <a:gd name="txL" fmla="*/ 0 w 186"/>
                  <a:gd name="txT" fmla="*/ 0 h 732"/>
                  <a:gd name="txR" fmla="*/ 186 w 186"/>
                  <a:gd name="txB" fmla="*/ 732 h 732"/>
                </a:gdLst>
                <a:ahLst/>
                <a:cxnLst>
                  <a:cxn ang="0">
                    <a:pos x="186" y="6"/>
                  </a:cxn>
                  <a:cxn ang="0">
                    <a:pos x="182" y="11"/>
                  </a:cxn>
                  <a:cxn ang="0">
                    <a:pos x="169" y="29"/>
                  </a:cxn>
                  <a:cxn ang="0">
                    <a:pos x="153" y="67"/>
                  </a:cxn>
                  <a:cxn ang="0">
                    <a:pos x="137" y="130"/>
                  </a:cxn>
                  <a:cxn ang="0">
                    <a:pos x="124" y="221"/>
                  </a:cxn>
                  <a:cxn ang="0">
                    <a:pos x="117" y="350"/>
                  </a:cxn>
                  <a:cxn ang="0">
                    <a:pos x="122" y="517"/>
                  </a:cxn>
                  <a:cxn ang="0">
                    <a:pos x="139" y="732"/>
                  </a:cxn>
                  <a:cxn ang="0">
                    <a:pos x="34" y="732"/>
                  </a:cxn>
                  <a:cxn ang="0">
                    <a:pos x="31" y="711"/>
                  </a:cxn>
                  <a:cxn ang="0">
                    <a:pos x="22" y="651"/>
                  </a:cxn>
                  <a:cxn ang="0">
                    <a:pos x="12" y="563"/>
                  </a:cxn>
                  <a:cxn ang="0">
                    <a:pos x="3" y="454"/>
                  </a:cxn>
                  <a:cxn ang="0">
                    <a:pos x="0" y="335"/>
                  </a:cxn>
                  <a:cxn ang="0">
                    <a:pos x="6" y="213"/>
                  </a:cxn>
                  <a:cxn ang="0">
                    <a:pos x="25" y="98"/>
                  </a:cxn>
                  <a:cxn ang="0">
                    <a:pos x="60" y="0"/>
                  </a:cxn>
                  <a:cxn ang="0">
                    <a:pos x="186" y="6"/>
                  </a:cxn>
                </a:cxnLst>
                <a:rect l="txL" t="txT" r="txR" b="txB"/>
                <a:pathLst>
                  <a:path w="186" h="732">
                    <a:moveTo>
                      <a:pt x="186" y="6"/>
                    </a:moveTo>
                    <a:lnTo>
                      <a:pt x="182" y="11"/>
                    </a:lnTo>
                    <a:lnTo>
                      <a:pt x="169" y="29"/>
                    </a:lnTo>
                    <a:lnTo>
                      <a:pt x="153" y="67"/>
                    </a:lnTo>
                    <a:lnTo>
                      <a:pt x="137" y="130"/>
                    </a:lnTo>
                    <a:lnTo>
                      <a:pt x="124" y="221"/>
                    </a:lnTo>
                    <a:lnTo>
                      <a:pt x="117" y="350"/>
                    </a:lnTo>
                    <a:lnTo>
                      <a:pt x="122" y="517"/>
                    </a:lnTo>
                    <a:lnTo>
                      <a:pt x="139" y="732"/>
                    </a:lnTo>
                    <a:lnTo>
                      <a:pt x="34" y="732"/>
                    </a:lnTo>
                    <a:lnTo>
                      <a:pt x="31" y="711"/>
                    </a:lnTo>
                    <a:lnTo>
                      <a:pt x="22" y="651"/>
                    </a:lnTo>
                    <a:lnTo>
                      <a:pt x="12" y="563"/>
                    </a:lnTo>
                    <a:lnTo>
                      <a:pt x="3" y="454"/>
                    </a:lnTo>
                    <a:lnTo>
                      <a:pt x="0" y="335"/>
                    </a:lnTo>
                    <a:lnTo>
                      <a:pt x="6" y="213"/>
                    </a:lnTo>
                    <a:lnTo>
                      <a:pt x="25" y="98"/>
                    </a:lnTo>
                    <a:lnTo>
                      <a:pt x="60" y="0"/>
                    </a:lnTo>
                    <a:lnTo>
                      <a:pt x="186" y="6"/>
                    </a:lnTo>
                    <a:close/>
                  </a:path>
                </a:pathLst>
              </a:custGeom>
              <a:solidFill>
                <a:srgbClr val="808080">
                  <a:alpha val="100000"/>
                </a:srgbClr>
              </a:solidFill>
              <a:ln w="9525">
                <a:noFill/>
              </a:ln>
            </p:spPr>
            <p:txBody>
              <a:bodyPr/>
              <a:p>
                <a:endParaRPr lang="zh-CN" altLang="en-US"/>
              </a:p>
            </p:txBody>
          </p:sp>
          <p:sp>
            <p:nvSpPr>
              <p:cNvPr id="101639" name="Freeform 94"/>
              <p:cNvSpPr/>
              <p:nvPr/>
            </p:nvSpPr>
            <p:spPr>
              <a:xfrm>
                <a:off x="7219" y="13600"/>
                <a:ext cx="158" cy="625"/>
              </a:xfrm>
              <a:custGeom>
                <a:avLst/>
                <a:gdLst>
                  <a:gd name="txL" fmla="*/ 0 w 158"/>
                  <a:gd name="txT" fmla="*/ 0 h 625"/>
                  <a:gd name="txR" fmla="*/ 158 w 158"/>
                  <a:gd name="txB" fmla="*/ 625 h 625"/>
                </a:gdLst>
                <a:ahLst/>
                <a:cxnLst>
                  <a:cxn ang="0">
                    <a:pos x="158" y="4"/>
                  </a:cxn>
                  <a:cxn ang="0">
                    <a:pos x="153" y="9"/>
                  </a:cxn>
                  <a:cxn ang="0">
                    <a:pos x="144" y="25"/>
                  </a:cxn>
                  <a:cxn ang="0">
                    <a:pos x="130" y="57"/>
                  </a:cxn>
                  <a:cxn ang="0">
                    <a:pos x="116" y="110"/>
                  </a:cxn>
                  <a:cxn ang="0">
                    <a:pos x="105" y="189"/>
                  </a:cxn>
                  <a:cxn ang="0">
                    <a:pos x="100" y="298"/>
                  </a:cxn>
                  <a:cxn ang="0">
                    <a:pos x="103" y="441"/>
                  </a:cxn>
                  <a:cxn ang="0">
                    <a:pos x="118" y="625"/>
                  </a:cxn>
                  <a:cxn ang="0">
                    <a:pos x="29" y="625"/>
                  </a:cxn>
                  <a:cxn ang="0">
                    <a:pos x="25" y="607"/>
                  </a:cxn>
                  <a:cxn ang="0">
                    <a:pos x="18" y="556"/>
                  </a:cxn>
                  <a:cxn ang="0">
                    <a:pos x="9" y="480"/>
                  </a:cxn>
                  <a:cxn ang="0">
                    <a:pos x="2" y="387"/>
                  </a:cxn>
                  <a:cxn ang="0">
                    <a:pos x="0" y="286"/>
                  </a:cxn>
                  <a:cxn ang="0">
                    <a:pos x="5" y="182"/>
                  </a:cxn>
                  <a:cxn ang="0">
                    <a:pos x="21" y="84"/>
                  </a:cxn>
                  <a:cxn ang="0">
                    <a:pos x="51" y="0"/>
                  </a:cxn>
                  <a:cxn ang="0">
                    <a:pos x="158" y="4"/>
                  </a:cxn>
                </a:cxnLst>
                <a:rect l="txL" t="txT" r="txR" b="txB"/>
                <a:pathLst>
                  <a:path w="158" h="625">
                    <a:moveTo>
                      <a:pt x="158" y="4"/>
                    </a:moveTo>
                    <a:lnTo>
                      <a:pt x="153" y="9"/>
                    </a:lnTo>
                    <a:lnTo>
                      <a:pt x="144" y="25"/>
                    </a:lnTo>
                    <a:lnTo>
                      <a:pt x="130" y="57"/>
                    </a:lnTo>
                    <a:lnTo>
                      <a:pt x="116" y="110"/>
                    </a:lnTo>
                    <a:lnTo>
                      <a:pt x="105" y="189"/>
                    </a:lnTo>
                    <a:lnTo>
                      <a:pt x="100" y="298"/>
                    </a:lnTo>
                    <a:lnTo>
                      <a:pt x="103" y="441"/>
                    </a:lnTo>
                    <a:lnTo>
                      <a:pt x="118" y="625"/>
                    </a:lnTo>
                    <a:lnTo>
                      <a:pt x="29" y="625"/>
                    </a:lnTo>
                    <a:lnTo>
                      <a:pt x="25" y="607"/>
                    </a:lnTo>
                    <a:lnTo>
                      <a:pt x="18" y="556"/>
                    </a:lnTo>
                    <a:lnTo>
                      <a:pt x="9" y="480"/>
                    </a:lnTo>
                    <a:lnTo>
                      <a:pt x="2" y="387"/>
                    </a:lnTo>
                    <a:lnTo>
                      <a:pt x="0" y="286"/>
                    </a:lnTo>
                    <a:lnTo>
                      <a:pt x="5" y="182"/>
                    </a:lnTo>
                    <a:lnTo>
                      <a:pt x="21" y="84"/>
                    </a:lnTo>
                    <a:lnTo>
                      <a:pt x="51" y="0"/>
                    </a:lnTo>
                    <a:lnTo>
                      <a:pt x="158" y="4"/>
                    </a:lnTo>
                    <a:close/>
                  </a:path>
                </a:pathLst>
              </a:custGeom>
              <a:solidFill>
                <a:srgbClr val="808080">
                  <a:alpha val="100000"/>
                </a:srgbClr>
              </a:solidFill>
              <a:ln w="9525">
                <a:noFill/>
              </a:ln>
            </p:spPr>
            <p:txBody>
              <a:bodyPr/>
              <a:p>
                <a:endParaRPr lang="zh-CN" altLang="en-US"/>
              </a:p>
            </p:txBody>
          </p:sp>
          <p:sp>
            <p:nvSpPr>
              <p:cNvPr id="101640" name="Freeform 95"/>
              <p:cNvSpPr/>
              <p:nvPr/>
            </p:nvSpPr>
            <p:spPr>
              <a:xfrm>
                <a:off x="7225" y="13651"/>
                <a:ext cx="131" cy="517"/>
              </a:xfrm>
              <a:custGeom>
                <a:avLst/>
                <a:gdLst>
                  <a:gd name="txL" fmla="*/ 0 w 131"/>
                  <a:gd name="txT" fmla="*/ 0 h 517"/>
                  <a:gd name="txR" fmla="*/ 131 w 131"/>
                  <a:gd name="txB" fmla="*/ 517 h 517"/>
                </a:gdLst>
                <a:ahLst/>
                <a:cxnLst>
                  <a:cxn ang="0">
                    <a:pos x="131" y="4"/>
                  </a:cxn>
                  <a:cxn ang="0">
                    <a:pos x="128" y="7"/>
                  </a:cxn>
                  <a:cxn ang="0">
                    <a:pos x="119" y="21"/>
                  </a:cxn>
                  <a:cxn ang="0">
                    <a:pos x="109" y="47"/>
                  </a:cxn>
                  <a:cxn ang="0">
                    <a:pos x="97" y="91"/>
                  </a:cxn>
                  <a:cxn ang="0">
                    <a:pos x="88" y="156"/>
                  </a:cxn>
                  <a:cxn ang="0">
                    <a:pos x="84" y="247"/>
                  </a:cxn>
                  <a:cxn ang="0">
                    <a:pos x="86" y="366"/>
                  </a:cxn>
                  <a:cxn ang="0">
                    <a:pos x="99" y="517"/>
                  </a:cxn>
                  <a:cxn ang="0">
                    <a:pos x="25" y="517"/>
                  </a:cxn>
                  <a:cxn ang="0">
                    <a:pos x="23" y="502"/>
                  </a:cxn>
                  <a:cxn ang="0">
                    <a:pos x="16" y="460"/>
                  </a:cxn>
                  <a:cxn ang="0">
                    <a:pos x="9" y="397"/>
                  </a:cxn>
                  <a:cxn ang="0">
                    <a:pos x="2" y="320"/>
                  </a:cxn>
                  <a:cxn ang="0">
                    <a:pos x="0" y="236"/>
                  </a:cxn>
                  <a:cxn ang="0">
                    <a:pos x="4" y="151"/>
                  </a:cxn>
                  <a:cxn ang="0">
                    <a:pos x="18" y="70"/>
                  </a:cxn>
                  <a:cxn ang="0">
                    <a:pos x="43" y="0"/>
                  </a:cxn>
                  <a:cxn ang="0">
                    <a:pos x="131" y="4"/>
                  </a:cxn>
                </a:cxnLst>
                <a:rect l="txL" t="txT" r="txR" b="txB"/>
                <a:pathLst>
                  <a:path w="131" h="517">
                    <a:moveTo>
                      <a:pt x="131" y="4"/>
                    </a:moveTo>
                    <a:lnTo>
                      <a:pt x="128" y="7"/>
                    </a:lnTo>
                    <a:lnTo>
                      <a:pt x="119" y="21"/>
                    </a:lnTo>
                    <a:lnTo>
                      <a:pt x="109" y="47"/>
                    </a:lnTo>
                    <a:lnTo>
                      <a:pt x="97" y="91"/>
                    </a:lnTo>
                    <a:lnTo>
                      <a:pt x="88" y="156"/>
                    </a:lnTo>
                    <a:lnTo>
                      <a:pt x="84" y="247"/>
                    </a:lnTo>
                    <a:lnTo>
                      <a:pt x="86" y="366"/>
                    </a:lnTo>
                    <a:lnTo>
                      <a:pt x="99" y="517"/>
                    </a:lnTo>
                    <a:lnTo>
                      <a:pt x="25" y="517"/>
                    </a:lnTo>
                    <a:lnTo>
                      <a:pt x="23" y="502"/>
                    </a:lnTo>
                    <a:lnTo>
                      <a:pt x="16" y="460"/>
                    </a:lnTo>
                    <a:lnTo>
                      <a:pt x="9" y="397"/>
                    </a:lnTo>
                    <a:lnTo>
                      <a:pt x="2" y="320"/>
                    </a:lnTo>
                    <a:lnTo>
                      <a:pt x="0" y="236"/>
                    </a:lnTo>
                    <a:lnTo>
                      <a:pt x="4" y="151"/>
                    </a:lnTo>
                    <a:lnTo>
                      <a:pt x="18" y="70"/>
                    </a:lnTo>
                    <a:lnTo>
                      <a:pt x="43" y="0"/>
                    </a:lnTo>
                    <a:lnTo>
                      <a:pt x="131" y="4"/>
                    </a:lnTo>
                    <a:close/>
                  </a:path>
                </a:pathLst>
              </a:custGeom>
              <a:solidFill>
                <a:srgbClr val="808080">
                  <a:alpha val="100000"/>
                </a:srgbClr>
              </a:solidFill>
              <a:ln w="9525">
                <a:noFill/>
              </a:ln>
            </p:spPr>
            <p:txBody>
              <a:bodyPr/>
              <a:p>
                <a:endParaRPr lang="zh-CN" altLang="en-US"/>
              </a:p>
            </p:txBody>
          </p:sp>
          <p:sp>
            <p:nvSpPr>
              <p:cNvPr id="101641" name="Freeform 96"/>
              <p:cNvSpPr/>
              <p:nvPr/>
            </p:nvSpPr>
            <p:spPr>
              <a:xfrm>
                <a:off x="7233" y="13701"/>
                <a:ext cx="104" cy="411"/>
              </a:xfrm>
              <a:custGeom>
                <a:avLst/>
                <a:gdLst>
                  <a:gd name="txL" fmla="*/ 0 w 104"/>
                  <a:gd name="txT" fmla="*/ 0 h 411"/>
                  <a:gd name="txR" fmla="*/ 104 w 104"/>
                  <a:gd name="txB" fmla="*/ 411 h 411"/>
                </a:gdLst>
                <a:ahLst/>
                <a:cxnLst>
                  <a:cxn ang="0">
                    <a:pos x="104" y="4"/>
                  </a:cxn>
                  <a:cxn ang="0">
                    <a:pos x="101" y="7"/>
                  </a:cxn>
                  <a:cxn ang="0">
                    <a:pos x="94" y="17"/>
                  </a:cxn>
                  <a:cxn ang="0">
                    <a:pos x="86" y="38"/>
                  </a:cxn>
                  <a:cxn ang="0">
                    <a:pos x="76" y="73"/>
                  </a:cxn>
                  <a:cxn ang="0">
                    <a:pos x="69" y="125"/>
                  </a:cxn>
                  <a:cxn ang="0">
                    <a:pos x="65" y="196"/>
                  </a:cxn>
                  <a:cxn ang="0">
                    <a:pos x="67" y="291"/>
                  </a:cxn>
                  <a:cxn ang="0">
                    <a:pos x="77" y="411"/>
                  </a:cxn>
                  <a:cxn ang="0">
                    <a:pos x="19" y="411"/>
                  </a:cxn>
                  <a:cxn ang="0">
                    <a:pos x="17" y="399"/>
                  </a:cxn>
                  <a:cxn ang="0">
                    <a:pos x="11" y="365"/>
                  </a:cxn>
                  <a:cxn ang="0">
                    <a:pos x="6" y="316"/>
                  </a:cxn>
                  <a:cxn ang="0">
                    <a:pos x="2" y="255"/>
                  </a:cxn>
                  <a:cxn ang="0">
                    <a:pos x="0" y="188"/>
                  </a:cxn>
                  <a:cxn ang="0">
                    <a:pos x="4" y="120"/>
                  </a:cxn>
                  <a:cxn ang="0">
                    <a:pos x="15" y="55"/>
                  </a:cxn>
                  <a:cxn ang="0">
                    <a:pos x="34" y="0"/>
                  </a:cxn>
                  <a:cxn ang="0">
                    <a:pos x="104" y="4"/>
                  </a:cxn>
                </a:cxnLst>
                <a:rect l="txL" t="txT" r="txR" b="txB"/>
                <a:pathLst>
                  <a:path w="104" h="411">
                    <a:moveTo>
                      <a:pt x="104" y="4"/>
                    </a:moveTo>
                    <a:lnTo>
                      <a:pt x="101" y="7"/>
                    </a:lnTo>
                    <a:lnTo>
                      <a:pt x="94" y="17"/>
                    </a:lnTo>
                    <a:lnTo>
                      <a:pt x="86" y="38"/>
                    </a:lnTo>
                    <a:lnTo>
                      <a:pt x="76" y="73"/>
                    </a:lnTo>
                    <a:lnTo>
                      <a:pt x="69" y="125"/>
                    </a:lnTo>
                    <a:lnTo>
                      <a:pt x="65" y="196"/>
                    </a:lnTo>
                    <a:lnTo>
                      <a:pt x="67" y="291"/>
                    </a:lnTo>
                    <a:lnTo>
                      <a:pt x="77" y="411"/>
                    </a:lnTo>
                    <a:lnTo>
                      <a:pt x="19" y="411"/>
                    </a:lnTo>
                    <a:lnTo>
                      <a:pt x="17" y="399"/>
                    </a:lnTo>
                    <a:lnTo>
                      <a:pt x="11" y="365"/>
                    </a:lnTo>
                    <a:lnTo>
                      <a:pt x="6" y="316"/>
                    </a:lnTo>
                    <a:lnTo>
                      <a:pt x="2" y="255"/>
                    </a:lnTo>
                    <a:lnTo>
                      <a:pt x="0" y="188"/>
                    </a:lnTo>
                    <a:lnTo>
                      <a:pt x="4" y="120"/>
                    </a:lnTo>
                    <a:lnTo>
                      <a:pt x="15" y="55"/>
                    </a:lnTo>
                    <a:lnTo>
                      <a:pt x="34" y="0"/>
                    </a:lnTo>
                    <a:lnTo>
                      <a:pt x="104" y="4"/>
                    </a:lnTo>
                    <a:close/>
                  </a:path>
                </a:pathLst>
              </a:custGeom>
              <a:solidFill>
                <a:srgbClr val="808080">
                  <a:alpha val="100000"/>
                </a:srgbClr>
              </a:solidFill>
              <a:ln w="9525">
                <a:noFill/>
              </a:ln>
            </p:spPr>
            <p:txBody>
              <a:bodyPr/>
              <a:p>
                <a:endParaRPr lang="zh-CN" altLang="en-US"/>
              </a:p>
            </p:txBody>
          </p:sp>
          <p:sp>
            <p:nvSpPr>
              <p:cNvPr id="101642" name="Freeform 97"/>
              <p:cNvSpPr/>
              <p:nvPr/>
            </p:nvSpPr>
            <p:spPr>
              <a:xfrm>
                <a:off x="7240" y="13752"/>
                <a:ext cx="76" cy="302"/>
              </a:xfrm>
              <a:custGeom>
                <a:avLst/>
                <a:gdLst>
                  <a:gd name="txL" fmla="*/ 0 w 76"/>
                  <a:gd name="txT" fmla="*/ 0 h 302"/>
                  <a:gd name="txR" fmla="*/ 76 w 76"/>
                  <a:gd name="txB" fmla="*/ 302 h 302"/>
                </a:gdLst>
                <a:ahLst/>
                <a:cxnLst>
                  <a:cxn ang="0">
                    <a:pos x="76" y="2"/>
                  </a:cxn>
                  <a:cxn ang="0">
                    <a:pos x="74" y="4"/>
                  </a:cxn>
                  <a:cxn ang="0">
                    <a:pos x="70" y="12"/>
                  </a:cxn>
                  <a:cxn ang="0">
                    <a:pos x="62" y="28"/>
                  </a:cxn>
                  <a:cxn ang="0">
                    <a:pos x="56" y="53"/>
                  </a:cxn>
                  <a:cxn ang="0">
                    <a:pos x="51" y="92"/>
                  </a:cxn>
                  <a:cxn ang="0">
                    <a:pos x="49" y="145"/>
                  </a:cxn>
                  <a:cxn ang="0">
                    <a:pos x="50" y="214"/>
                  </a:cxn>
                  <a:cxn ang="0">
                    <a:pos x="57" y="302"/>
                  </a:cxn>
                  <a:cxn ang="0">
                    <a:pos x="14" y="302"/>
                  </a:cxn>
                  <a:cxn ang="0">
                    <a:pos x="13" y="294"/>
                  </a:cxn>
                  <a:cxn ang="0">
                    <a:pos x="9" y="269"/>
                  </a:cxn>
                  <a:cxn ang="0">
                    <a:pos x="4" y="232"/>
                  </a:cxn>
                  <a:cxn ang="0">
                    <a:pos x="1" y="188"/>
                  </a:cxn>
                  <a:cxn ang="0">
                    <a:pos x="0" y="138"/>
                  </a:cxn>
                  <a:cxn ang="0">
                    <a:pos x="2" y="89"/>
                  </a:cxn>
                  <a:cxn ang="0">
                    <a:pos x="10" y="41"/>
                  </a:cxn>
                  <a:cxn ang="0">
                    <a:pos x="25" y="0"/>
                  </a:cxn>
                  <a:cxn ang="0">
                    <a:pos x="76" y="2"/>
                  </a:cxn>
                </a:cxnLst>
                <a:rect l="txL" t="txT" r="txR" b="txB"/>
                <a:pathLst>
                  <a:path w="76" h="302">
                    <a:moveTo>
                      <a:pt x="76" y="2"/>
                    </a:moveTo>
                    <a:lnTo>
                      <a:pt x="74" y="4"/>
                    </a:lnTo>
                    <a:lnTo>
                      <a:pt x="70" y="12"/>
                    </a:lnTo>
                    <a:lnTo>
                      <a:pt x="62" y="28"/>
                    </a:lnTo>
                    <a:lnTo>
                      <a:pt x="56" y="53"/>
                    </a:lnTo>
                    <a:lnTo>
                      <a:pt x="51" y="92"/>
                    </a:lnTo>
                    <a:lnTo>
                      <a:pt x="49" y="145"/>
                    </a:lnTo>
                    <a:lnTo>
                      <a:pt x="50" y="214"/>
                    </a:lnTo>
                    <a:lnTo>
                      <a:pt x="57" y="302"/>
                    </a:lnTo>
                    <a:lnTo>
                      <a:pt x="14" y="302"/>
                    </a:lnTo>
                    <a:lnTo>
                      <a:pt x="13" y="294"/>
                    </a:lnTo>
                    <a:lnTo>
                      <a:pt x="9" y="269"/>
                    </a:lnTo>
                    <a:lnTo>
                      <a:pt x="4" y="232"/>
                    </a:lnTo>
                    <a:lnTo>
                      <a:pt x="1" y="188"/>
                    </a:lnTo>
                    <a:lnTo>
                      <a:pt x="0" y="138"/>
                    </a:lnTo>
                    <a:lnTo>
                      <a:pt x="2" y="89"/>
                    </a:lnTo>
                    <a:lnTo>
                      <a:pt x="10" y="41"/>
                    </a:lnTo>
                    <a:lnTo>
                      <a:pt x="25" y="0"/>
                    </a:lnTo>
                    <a:lnTo>
                      <a:pt x="76" y="2"/>
                    </a:lnTo>
                    <a:close/>
                  </a:path>
                </a:pathLst>
              </a:custGeom>
              <a:solidFill>
                <a:srgbClr val="808080">
                  <a:alpha val="100000"/>
                </a:srgbClr>
              </a:solidFill>
              <a:ln w="9525">
                <a:noFill/>
              </a:ln>
            </p:spPr>
            <p:txBody>
              <a:bodyPr/>
              <a:p>
                <a:endParaRPr lang="zh-CN" altLang="en-US"/>
              </a:p>
            </p:txBody>
          </p:sp>
          <p:sp>
            <p:nvSpPr>
              <p:cNvPr id="101643" name="Rectangle 98"/>
              <p:cNvSpPr/>
              <p:nvPr/>
            </p:nvSpPr>
            <p:spPr>
              <a:xfrm>
                <a:off x="6241" y="13678"/>
                <a:ext cx="23" cy="958"/>
              </a:xfrm>
              <a:prstGeom prst="rect">
                <a:avLst/>
              </a:prstGeom>
              <a:solidFill>
                <a:srgbClr val="000000"/>
              </a:solidFill>
              <a:ln w="9525">
                <a:noFill/>
              </a:ln>
            </p:spPr>
            <p:txBody>
              <a:bodyPr/>
              <a:p>
                <a:endParaRPr lang="zh-CN" altLang="en-US" dirty="0">
                  <a:latin typeface="Comic Sans MS" panose="030F0702030302020204" pitchFamily="66" charset="0"/>
                </a:endParaRPr>
              </a:p>
            </p:txBody>
          </p:sp>
          <p:sp>
            <p:nvSpPr>
              <p:cNvPr id="101644" name="Freeform 99"/>
              <p:cNvSpPr/>
              <p:nvPr/>
            </p:nvSpPr>
            <p:spPr>
              <a:xfrm>
                <a:off x="6579" y="13664"/>
                <a:ext cx="375" cy="440"/>
              </a:xfrm>
              <a:custGeom>
                <a:avLst/>
                <a:gdLst>
                  <a:gd name="txL" fmla="*/ 0 w 375"/>
                  <a:gd name="txT" fmla="*/ 0 h 440"/>
                  <a:gd name="txR" fmla="*/ 375 w 375"/>
                  <a:gd name="txB" fmla="*/ 440 h 440"/>
                </a:gdLst>
                <a:ahLst/>
                <a:cxnLst>
                  <a:cxn ang="0">
                    <a:pos x="35" y="41"/>
                  </a:cxn>
                  <a:cxn ang="0">
                    <a:pos x="32" y="49"/>
                  </a:cxn>
                  <a:cxn ang="0">
                    <a:pos x="25" y="74"/>
                  </a:cxn>
                  <a:cxn ang="0">
                    <a:pos x="17" y="112"/>
                  </a:cxn>
                  <a:cxn ang="0">
                    <a:pos x="8" y="163"/>
                  </a:cxn>
                  <a:cxn ang="0">
                    <a:pos x="2" y="223"/>
                  </a:cxn>
                  <a:cxn ang="0">
                    <a:pos x="0" y="290"/>
                  </a:cxn>
                  <a:cxn ang="0">
                    <a:pos x="7" y="363"/>
                  </a:cxn>
                  <a:cxn ang="0">
                    <a:pos x="23" y="440"/>
                  </a:cxn>
                  <a:cxn ang="0">
                    <a:pos x="23" y="437"/>
                  </a:cxn>
                  <a:cxn ang="0">
                    <a:pos x="23" y="427"/>
                  </a:cxn>
                  <a:cxn ang="0">
                    <a:pos x="23" y="411"/>
                  </a:cxn>
                  <a:cxn ang="0">
                    <a:pos x="23" y="391"/>
                  </a:cxn>
                  <a:cxn ang="0">
                    <a:pos x="25" y="367"/>
                  </a:cxn>
                  <a:cxn ang="0">
                    <a:pos x="28" y="341"/>
                  </a:cxn>
                  <a:cxn ang="0">
                    <a:pos x="33" y="312"/>
                  </a:cxn>
                  <a:cxn ang="0">
                    <a:pos x="39" y="281"/>
                  </a:cxn>
                  <a:cxn ang="0">
                    <a:pos x="49" y="251"/>
                  </a:cxn>
                  <a:cxn ang="0">
                    <a:pos x="61" y="222"/>
                  </a:cxn>
                  <a:cxn ang="0">
                    <a:pos x="75" y="194"/>
                  </a:cxn>
                  <a:cxn ang="0">
                    <a:pos x="93" y="168"/>
                  </a:cxn>
                  <a:cxn ang="0">
                    <a:pos x="116" y="145"/>
                  </a:cxn>
                  <a:cxn ang="0">
                    <a:pos x="141" y="127"/>
                  </a:cxn>
                  <a:cxn ang="0">
                    <a:pos x="173" y="114"/>
                  </a:cxn>
                  <a:cxn ang="0">
                    <a:pos x="208" y="106"/>
                  </a:cxn>
                  <a:cxn ang="0">
                    <a:pos x="210" y="104"/>
                  </a:cxn>
                  <a:cxn ang="0">
                    <a:pos x="217" y="100"/>
                  </a:cxn>
                  <a:cxn ang="0">
                    <a:pos x="227" y="92"/>
                  </a:cxn>
                  <a:cxn ang="0">
                    <a:pos x="245" y="82"/>
                  </a:cxn>
                  <a:cxn ang="0">
                    <a:pos x="267" y="69"/>
                  </a:cxn>
                  <a:cxn ang="0">
                    <a:pos x="296" y="54"/>
                  </a:cxn>
                  <a:cxn ang="0">
                    <a:pos x="332" y="36"/>
                  </a:cxn>
                  <a:cxn ang="0">
                    <a:pos x="375" y="17"/>
                  </a:cxn>
                  <a:cxn ang="0">
                    <a:pos x="373" y="16"/>
                  </a:cxn>
                  <a:cxn ang="0">
                    <a:pos x="366" y="15"/>
                  </a:cxn>
                  <a:cxn ang="0">
                    <a:pos x="357" y="13"/>
                  </a:cxn>
                  <a:cxn ang="0">
                    <a:pos x="343" y="10"/>
                  </a:cxn>
                  <a:cxn ang="0">
                    <a:pos x="326" y="7"/>
                  </a:cxn>
                  <a:cxn ang="0">
                    <a:pos x="307" y="5"/>
                  </a:cxn>
                  <a:cxn ang="0">
                    <a:pos x="285" y="3"/>
                  </a:cxn>
                  <a:cxn ang="0">
                    <a:pos x="261" y="1"/>
                  </a:cxn>
                  <a:cxn ang="0">
                    <a:pos x="235" y="0"/>
                  </a:cxn>
                  <a:cxn ang="0">
                    <a:pos x="208" y="1"/>
                  </a:cxn>
                  <a:cxn ang="0">
                    <a:pos x="180" y="2"/>
                  </a:cxn>
                  <a:cxn ang="0">
                    <a:pos x="151" y="5"/>
                  </a:cxn>
                  <a:cxn ang="0">
                    <a:pos x="122" y="10"/>
                  </a:cxn>
                  <a:cxn ang="0">
                    <a:pos x="92" y="18"/>
                  </a:cxn>
                  <a:cxn ang="0">
                    <a:pos x="63" y="28"/>
                  </a:cxn>
                  <a:cxn ang="0">
                    <a:pos x="35" y="41"/>
                  </a:cxn>
                </a:cxnLst>
                <a:rect l="txL" t="txT" r="txR" b="txB"/>
                <a:pathLst>
                  <a:path w="375" h="440">
                    <a:moveTo>
                      <a:pt x="35" y="41"/>
                    </a:moveTo>
                    <a:lnTo>
                      <a:pt x="32" y="49"/>
                    </a:lnTo>
                    <a:lnTo>
                      <a:pt x="25" y="74"/>
                    </a:lnTo>
                    <a:lnTo>
                      <a:pt x="17" y="112"/>
                    </a:lnTo>
                    <a:lnTo>
                      <a:pt x="8" y="163"/>
                    </a:lnTo>
                    <a:lnTo>
                      <a:pt x="2" y="223"/>
                    </a:lnTo>
                    <a:lnTo>
                      <a:pt x="0" y="290"/>
                    </a:lnTo>
                    <a:lnTo>
                      <a:pt x="7" y="363"/>
                    </a:lnTo>
                    <a:lnTo>
                      <a:pt x="23" y="440"/>
                    </a:lnTo>
                    <a:lnTo>
                      <a:pt x="23" y="437"/>
                    </a:lnTo>
                    <a:lnTo>
                      <a:pt x="23" y="427"/>
                    </a:lnTo>
                    <a:lnTo>
                      <a:pt x="23" y="411"/>
                    </a:lnTo>
                    <a:lnTo>
                      <a:pt x="23" y="391"/>
                    </a:lnTo>
                    <a:lnTo>
                      <a:pt x="25" y="367"/>
                    </a:lnTo>
                    <a:lnTo>
                      <a:pt x="28" y="341"/>
                    </a:lnTo>
                    <a:lnTo>
                      <a:pt x="33" y="312"/>
                    </a:lnTo>
                    <a:lnTo>
                      <a:pt x="39" y="281"/>
                    </a:lnTo>
                    <a:lnTo>
                      <a:pt x="49" y="251"/>
                    </a:lnTo>
                    <a:lnTo>
                      <a:pt x="61" y="222"/>
                    </a:lnTo>
                    <a:lnTo>
                      <a:pt x="75" y="194"/>
                    </a:lnTo>
                    <a:lnTo>
                      <a:pt x="93" y="168"/>
                    </a:lnTo>
                    <a:lnTo>
                      <a:pt x="116" y="145"/>
                    </a:lnTo>
                    <a:lnTo>
                      <a:pt x="141" y="127"/>
                    </a:lnTo>
                    <a:lnTo>
                      <a:pt x="173" y="114"/>
                    </a:lnTo>
                    <a:lnTo>
                      <a:pt x="208" y="106"/>
                    </a:lnTo>
                    <a:lnTo>
                      <a:pt x="210" y="104"/>
                    </a:lnTo>
                    <a:lnTo>
                      <a:pt x="217" y="100"/>
                    </a:lnTo>
                    <a:lnTo>
                      <a:pt x="227" y="92"/>
                    </a:lnTo>
                    <a:lnTo>
                      <a:pt x="245" y="82"/>
                    </a:lnTo>
                    <a:lnTo>
                      <a:pt x="267" y="69"/>
                    </a:lnTo>
                    <a:lnTo>
                      <a:pt x="296" y="54"/>
                    </a:lnTo>
                    <a:lnTo>
                      <a:pt x="332" y="36"/>
                    </a:lnTo>
                    <a:lnTo>
                      <a:pt x="375" y="17"/>
                    </a:lnTo>
                    <a:lnTo>
                      <a:pt x="373" y="16"/>
                    </a:lnTo>
                    <a:lnTo>
                      <a:pt x="366" y="15"/>
                    </a:lnTo>
                    <a:lnTo>
                      <a:pt x="357" y="13"/>
                    </a:lnTo>
                    <a:lnTo>
                      <a:pt x="343" y="10"/>
                    </a:lnTo>
                    <a:lnTo>
                      <a:pt x="326" y="7"/>
                    </a:lnTo>
                    <a:lnTo>
                      <a:pt x="307" y="5"/>
                    </a:lnTo>
                    <a:lnTo>
                      <a:pt x="285" y="3"/>
                    </a:lnTo>
                    <a:lnTo>
                      <a:pt x="261" y="1"/>
                    </a:lnTo>
                    <a:lnTo>
                      <a:pt x="235" y="0"/>
                    </a:lnTo>
                    <a:lnTo>
                      <a:pt x="208" y="1"/>
                    </a:lnTo>
                    <a:lnTo>
                      <a:pt x="180" y="2"/>
                    </a:lnTo>
                    <a:lnTo>
                      <a:pt x="151" y="5"/>
                    </a:lnTo>
                    <a:lnTo>
                      <a:pt x="122" y="10"/>
                    </a:lnTo>
                    <a:lnTo>
                      <a:pt x="92" y="18"/>
                    </a:lnTo>
                    <a:lnTo>
                      <a:pt x="63" y="28"/>
                    </a:lnTo>
                    <a:lnTo>
                      <a:pt x="35" y="41"/>
                    </a:lnTo>
                    <a:close/>
                  </a:path>
                </a:pathLst>
              </a:custGeom>
              <a:solidFill>
                <a:srgbClr val="808080">
                  <a:alpha val="100000"/>
                </a:srgbClr>
              </a:solidFill>
              <a:ln w="9525">
                <a:noFill/>
              </a:ln>
            </p:spPr>
            <p:txBody>
              <a:bodyPr/>
              <a:p>
                <a:endParaRPr lang="zh-CN" altLang="en-US"/>
              </a:p>
            </p:txBody>
          </p:sp>
          <p:sp>
            <p:nvSpPr>
              <p:cNvPr id="101645" name="Freeform 100"/>
              <p:cNvSpPr/>
              <p:nvPr/>
            </p:nvSpPr>
            <p:spPr>
              <a:xfrm>
                <a:off x="6061" y="13991"/>
                <a:ext cx="305" cy="83"/>
              </a:xfrm>
              <a:custGeom>
                <a:avLst/>
                <a:gdLst>
                  <a:gd name="txL" fmla="*/ 0 w 305"/>
                  <a:gd name="txT" fmla="*/ 0 h 83"/>
                  <a:gd name="txR" fmla="*/ 305 w 305"/>
                  <a:gd name="txB" fmla="*/ 83 h 83"/>
                </a:gdLst>
                <a:ahLst/>
                <a:cxnLst>
                  <a:cxn ang="0">
                    <a:pos x="0" y="53"/>
                  </a:cxn>
                  <a:cxn ang="0">
                    <a:pos x="0" y="52"/>
                  </a:cxn>
                  <a:cxn ang="0">
                    <a:pos x="2" y="48"/>
                  </a:cxn>
                  <a:cxn ang="0">
                    <a:pos x="5" y="44"/>
                  </a:cxn>
                  <a:cxn ang="0">
                    <a:pos x="11" y="37"/>
                  </a:cxn>
                  <a:cxn ang="0">
                    <a:pos x="18" y="31"/>
                  </a:cxn>
                  <a:cxn ang="0">
                    <a:pos x="27" y="25"/>
                  </a:cxn>
                  <a:cxn ang="0">
                    <a:pos x="39" y="18"/>
                  </a:cxn>
                  <a:cxn ang="0">
                    <a:pos x="54" y="12"/>
                  </a:cxn>
                  <a:cxn ang="0">
                    <a:pos x="72" y="6"/>
                  </a:cxn>
                  <a:cxn ang="0">
                    <a:pos x="92" y="2"/>
                  </a:cxn>
                  <a:cxn ang="0">
                    <a:pos x="118" y="0"/>
                  </a:cxn>
                  <a:cxn ang="0">
                    <a:pos x="146" y="0"/>
                  </a:cxn>
                  <a:cxn ang="0">
                    <a:pos x="180" y="2"/>
                  </a:cxn>
                  <a:cxn ang="0">
                    <a:pos x="216" y="7"/>
                  </a:cxn>
                  <a:cxn ang="0">
                    <a:pos x="258" y="16"/>
                  </a:cxn>
                  <a:cxn ang="0">
                    <a:pos x="305" y="29"/>
                  </a:cxn>
                  <a:cxn ang="0">
                    <a:pos x="299" y="47"/>
                  </a:cxn>
                  <a:cxn ang="0">
                    <a:pos x="297" y="46"/>
                  </a:cxn>
                  <a:cxn ang="0">
                    <a:pos x="289" y="44"/>
                  </a:cxn>
                  <a:cxn ang="0">
                    <a:pos x="277" y="41"/>
                  </a:cxn>
                  <a:cxn ang="0">
                    <a:pos x="262" y="36"/>
                  </a:cxn>
                  <a:cxn ang="0">
                    <a:pos x="244" y="32"/>
                  </a:cxn>
                  <a:cxn ang="0">
                    <a:pos x="224" y="28"/>
                  </a:cxn>
                  <a:cxn ang="0">
                    <a:pos x="201" y="25"/>
                  </a:cxn>
                  <a:cxn ang="0">
                    <a:pos x="176" y="22"/>
                  </a:cxn>
                  <a:cxn ang="0">
                    <a:pos x="152" y="21"/>
                  </a:cxn>
                  <a:cxn ang="0">
                    <a:pos x="126" y="21"/>
                  </a:cxn>
                  <a:cxn ang="0">
                    <a:pos x="101" y="23"/>
                  </a:cxn>
                  <a:cxn ang="0">
                    <a:pos x="77" y="29"/>
                  </a:cxn>
                  <a:cxn ang="0">
                    <a:pos x="55" y="37"/>
                  </a:cxn>
                  <a:cxn ang="0">
                    <a:pos x="33" y="48"/>
                  </a:cxn>
                  <a:cxn ang="0">
                    <a:pos x="15" y="63"/>
                  </a:cxn>
                  <a:cxn ang="0">
                    <a:pos x="0" y="83"/>
                  </a:cxn>
                  <a:cxn ang="0">
                    <a:pos x="0" y="53"/>
                  </a:cxn>
                </a:cxnLst>
                <a:rect l="txL" t="txT" r="txR" b="txB"/>
                <a:pathLst>
                  <a:path w="305" h="83">
                    <a:moveTo>
                      <a:pt x="0" y="53"/>
                    </a:moveTo>
                    <a:lnTo>
                      <a:pt x="0" y="52"/>
                    </a:lnTo>
                    <a:lnTo>
                      <a:pt x="2" y="48"/>
                    </a:lnTo>
                    <a:lnTo>
                      <a:pt x="5" y="44"/>
                    </a:lnTo>
                    <a:lnTo>
                      <a:pt x="11" y="37"/>
                    </a:lnTo>
                    <a:lnTo>
                      <a:pt x="18" y="31"/>
                    </a:lnTo>
                    <a:lnTo>
                      <a:pt x="27" y="25"/>
                    </a:lnTo>
                    <a:lnTo>
                      <a:pt x="39" y="18"/>
                    </a:lnTo>
                    <a:lnTo>
                      <a:pt x="54" y="12"/>
                    </a:lnTo>
                    <a:lnTo>
                      <a:pt x="72" y="6"/>
                    </a:lnTo>
                    <a:lnTo>
                      <a:pt x="92" y="2"/>
                    </a:lnTo>
                    <a:lnTo>
                      <a:pt x="118" y="0"/>
                    </a:lnTo>
                    <a:lnTo>
                      <a:pt x="146" y="0"/>
                    </a:lnTo>
                    <a:lnTo>
                      <a:pt x="180" y="2"/>
                    </a:lnTo>
                    <a:lnTo>
                      <a:pt x="216" y="7"/>
                    </a:lnTo>
                    <a:lnTo>
                      <a:pt x="258" y="16"/>
                    </a:lnTo>
                    <a:lnTo>
                      <a:pt x="305" y="29"/>
                    </a:lnTo>
                    <a:lnTo>
                      <a:pt x="299" y="47"/>
                    </a:lnTo>
                    <a:lnTo>
                      <a:pt x="297" y="46"/>
                    </a:lnTo>
                    <a:lnTo>
                      <a:pt x="289" y="44"/>
                    </a:lnTo>
                    <a:lnTo>
                      <a:pt x="277" y="41"/>
                    </a:lnTo>
                    <a:lnTo>
                      <a:pt x="262" y="36"/>
                    </a:lnTo>
                    <a:lnTo>
                      <a:pt x="244" y="32"/>
                    </a:lnTo>
                    <a:lnTo>
                      <a:pt x="224" y="28"/>
                    </a:lnTo>
                    <a:lnTo>
                      <a:pt x="201" y="25"/>
                    </a:lnTo>
                    <a:lnTo>
                      <a:pt x="176" y="22"/>
                    </a:lnTo>
                    <a:lnTo>
                      <a:pt x="152" y="21"/>
                    </a:lnTo>
                    <a:lnTo>
                      <a:pt x="126" y="21"/>
                    </a:lnTo>
                    <a:lnTo>
                      <a:pt x="101" y="23"/>
                    </a:lnTo>
                    <a:lnTo>
                      <a:pt x="77" y="29"/>
                    </a:lnTo>
                    <a:lnTo>
                      <a:pt x="55" y="37"/>
                    </a:lnTo>
                    <a:lnTo>
                      <a:pt x="33" y="48"/>
                    </a:lnTo>
                    <a:lnTo>
                      <a:pt x="15" y="63"/>
                    </a:lnTo>
                    <a:lnTo>
                      <a:pt x="0" y="83"/>
                    </a:lnTo>
                    <a:lnTo>
                      <a:pt x="0" y="53"/>
                    </a:lnTo>
                    <a:close/>
                  </a:path>
                </a:pathLst>
              </a:custGeom>
              <a:solidFill>
                <a:srgbClr val="808080">
                  <a:alpha val="100000"/>
                </a:srgbClr>
              </a:solidFill>
              <a:ln w="9525">
                <a:noFill/>
              </a:ln>
            </p:spPr>
            <p:txBody>
              <a:bodyPr/>
              <a:p>
                <a:endParaRPr lang="zh-CN" altLang="en-US"/>
              </a:p>
            </p:txBody>
          </p:sp>
          <p:sp>
            <p:nvSpPr>
              <p:cNvPr id="101646" name="Freeform 101"/>
              <p:cNvSpPr/>
              <p:nvPr/>
            </p:nvSpPr>
            <p:spPr>
              <a:xfrm>
                <a:off x="6061" y="13793"/>
                <a:ext cx="305" cy="83"/>
              </a:xfrm>
              <a:custGeom>
                <a:avLst/>
                <a:gdLst>
                  <a:gd name="txL" fmla="*/ 0 w 305"/>
                  <a:gd name="txT" fmla="*/ 0 h 83"/>
                  <a:gd name="txR" fmla="*/ 305 w 305"/>
                  <a:gd name="txB" fmla="*/ 83 h 83"/>
                </a:gdLst>
                <a:ahLst/>
                <a:cxnLst>
                  <a:cxn ang="0">
                    <a:pos x="0" y="53"/>
                  </a:cxn>
                  <a:cxn ang="0">
                    <a:pos x="0" y="52"/>
                  </a:cxn>
                  <a:cxn ang="0">
                    <a:pos x="2" y="49"/>
                  </a:cxn>
                  <a:cxn ang="0">
                    <a:pos x="5" y="44"/>
                  </a:cxn>
                  <a:cxn ang="0">
                    <a:pos x="11" y="38"/>
                  </a:cxn>
                  <a:cxn ang="0">
                    <a:pos x="18" y="31"/>
                  </a:cxn>
                  <a:cxn ang="0">
                    <a:pos x="27" y="25"/>
                  </a:cxn>
                  <a:cxn ang="0">
                    <a:pos x="39" y="17"/>
                  </a:cxn>
                  <a:cxn ang="0">
                    <a:pos x="54" y="12"/>
                  </a:cxn>
                  <a:cxn ang="0">
                    <a:pos x="72" y="7"/>
                  </a:cxn>
                  <a:cxn ang="0">
                    <a:pos x="92" y="2"/>
                  </a:cxn>
                  <a:cxn ang="0">
                    <a:pos x="118" y="0"/>
                  </a:cxn>
                  <a:cxn ang="0">
                    <a:pos x="146" y="0"/>
                  </a:cxn>
                  <a:cxn ang="0">
                    <a:pos x="180" y="2"/>
                  </a:cxn>
                  <a:cxn ang="0">
                    <a:pos x="216" y="8"/>
                  </a:cxn>
                  <a:cxn ang="0">
                    <a:pos x="258" y="16"/>
                  </a:cxn>
                  <a:cxn ang="0">
                    <a:pos x="305" y="29"/>
                  </a:cxn>
                  <a:cxn ang="0">
                    <a:pos x="299" y="47"/>
                  </a:cxn>
                  <a:cxn ang="0">
                    <a:pos x="297" y="45"/>
                  </a:cxn>
                  <a:cxn ang="0">
                    <a:pos x="289" y="43"/>
                  </a:cxn>
                  <a:cxn ang="0">
                    <a:pos x="277" y="40"/>
                  </a:cxn>
                  <a:cxn ang="0">
                    <a:pos x="262" y="36"/>
                  </a:cxn>
                  <a:cxn ang="0">
                    <a:pos x="244" y="33"/>
                  </a:cxn>
                  <a:cxn ang="0">
                    <a:pos x="224" y="28"/>
                  </a:cxn>
                  <a:cxn ang="0">
                    <a:pos x="201" y="25"/>
                  </a:cxn>
                  <a:cxn ang="0">
                    <a:pos x="176" y="22"/>
                  </a:cxn>
                  <a:cxn ang="0">
                    <a:pos x="152" y="21"/>
                  </a:cxn>
                  <a:cxn ang="0">
                    <a:pos x="126" y="22"/>
                  </a:cxn>
                  <a:cxn ang="0">
                    <a:pos x="101" y="24"/>
                  </a:cxn>
                  <a:cxn ang="0">
                    <a:pos x="77" y="29"/>
                  </a:cxn>
                  <a:cxn ang="0">
                    <a:pos x="55" y="38"/>
                  </a:cxn>
                  <a:cxn ang="0">
                    <a:pos x="33" y="49"/>
                  </a:cxn>
                  <a:cxn ang="0">
                    <a:pos x="15" y="64"/>
                  </a:cxn>
                  <a:cxn ang="0">
                    <a:pos x="0" y="83"/>
                  </a:cxn>
                  <a:cxn ang="0">
                    <a:pos x="0" y="53"/>
                  </a:cxn>
                </a:cxnLst>
                <a:rect l="txL" t="txT" r="txR" b="txB"/>
                <a:pathLst>
                  <a:path w="305" h="83">
                    <a:moveTo>
                      <a:pt x="0" y="53"/>
                    </a:moveTo>
                    <a:lnTo>
                      <a:pt x="0" y="52"/>
                    </a:lnTo>
                    <a:lnTo>
                      <a:pt x="2" y="49"/>
                    </a:lnTo>
                    <a:lnTo>
                      <a:pt x="5" y="44"/>
                    </a:lnTo>
                    <a:lnTo>
                      <a:pt x="11" y="38"/>
                    </a:lnTo>
                    <a:lnTo>
                      <a:pt x="18" y="31"/>
                    </a:lnTo>
                    <a:lnTo>
                      <a:pt x="27" y="25"/>
                    </a:lnTo>
                    <a:lnTo>
                      <a:pt x="39" y="17"/>
                    </a:lnTo>
                    <a:lnTo>
                      <a:pt x="54" y="12"/>
                    </a:lnTo>
                    <a:lnTo>
                      <a:pt x="72" y="7"/>
                    </a:lnTo>
                    <a:lnTo>
                      <a:pt x="92" y="2"/>
                    </a:lnTo>
                    <a:lnTo>
                      <a:pt x="118" y="0"/>
                    </a:lnTo>
                    <a:lnTo>
                      <a:pt x="146" y="0"/>
                    </a:lnTo>
                    <a:lnTo>
                      <a:pt x="180" y="2"/>
                    </a:lnTo>
                    <a:lnTo>
                      <a:pt x="216" y="8"/>
                    </a:lnTo>
                    <a:lnTo>
                      <a:pt x="258" y="16"/>
                    </a:lnTo>
                    <a:lnTo>
                      <a:pt x="305" y="29"/>
                    </a:lnTo>
                    <a:lnTo>
                      <a:pt x="299" y="47"/>
                    </a:lnTo>
                    <a:lnTo>
                      <a:pt x="297" y="45"/>
                    </a:lnTo>
                    <a:lnTo>
                      <a:pt x="289" y="43"/>
                    </a:lnTo>
                    <a:lnTo>
                      <a:pt x="277" y="40"/>
                    </a:lnTo>
                    <a:lnTo>
                      <a:pt x="262" y="36"/>
                    </a:lnTo>
                    <a:lnTo>
                      <a:pt x="244" y="33"/>
                    </a:lnTo>
                    <a:lnTo>
                      <a:pt x="224" y="28"/>
                    </a:lnTo>
                    <a:lnTo>
                      <a:pt x="201" y="25"/>
                    </a:lnTo>
                    <a:lnTo>
                      <a:pt x="176" y="22"/>
                    </a:lnTo>
                    <a:lnTo>
                      <a:pt x="152" y="21"/>
                    </a:lnTo>
                    <a:lnTo>
                      <a:pt x="126" y="22"/>
                    </a:lnTo>
                    <a:lnTo>
                      <a:pt x="101" y="24"/>
                    </a:lnTo>
                    <a:lnTo>
                      <a:pt x="77" y="29"/>
                    </a:lnTo>
                    <a:lnTo>
                      <a:pt x="55" y="38"/>
                    </a:lnTo>
                    <a:lnTo>
                      <a:pt x="33" y="49"/>
                    </a:lnTo>
                    <a:lnTo>
                      <a:pt x="15" y="64"/>
                    </a:lnTo>
                    <a:lnTo>
                      <a:pt x="0" y="83"/>
                    </a:lnTo>
                    <a:lnTo>
                      <a:pt x="0" y="53"/>
                    </a:lnTo>
                    <a:close/>
                  </a:path>
                </a:pathLst>
              </a:custGeom>
              <a:solidFill>
                <a:srgbClr val="808080">
                  <a:alpha val="100000"/>
                </a:srgbClr>
              </a:solidFill>
              <a:ln w="9525">
                <a:noFill/>
              </a:ln>
            </p:spPr>
            <p:txBody>
              <a:bodyPr/>
              <a:p>
                <a:endParaRPr lang="zh-CN" altLang="en-US"/>
              </a:p>
            </p:txBody>
          </p:sp>
          <p:sp>
            <p:nvSpPr>
              <p:cNvPr id="101647" name="Freeform 102"/>
              <p:cNvSpPr/>
              <p:nvPr/>
            </p:nvSpPr>
            <p:spPr>
              <a:xfrm>
                <a:off x="6348" y="13696"/>
                <a:ext cx="496" cy="917"/>
              </a:xfrm>
              <a:custGeom>
                <a:avLst/>
                <a:gdLst>
                  <a:gd name="txL" fmla="*/ 0 w 496"/>
                  <a:gd name="txT" fmla="*/ 0 h 917"/>
                  <a:gd name="txR" fmla="*/ 496 w 496"/>
                  <a:gd name="txB" fmla="*/ 917 h 917"/>
                </a:gdLst>
                <a:ahLst/>
                <a:cxnLst>
                  <a:cxn ang="0">
                    <a:pos x="0" y="0"/>
                  </a:cxn>
                  <a:cxn ang="0">
                    <a:pos x="0" y="886"/>
                  </a:cxn>
                  <a:cxn ang="0">
                    <a:pos x="150" y="917"/>
                  </a:cxn>
                  <a:cxn ang="0">
                    <a:pos x="143" y="797"/>
                  </a:cxn>
                  <a:cxn ang="0">
                    <a:pos x="496" y="851"/>
                  </a:cxn>
                  <a:cxn ang="0">
                    <a:pos x="490" y="803"/>
                  </a:cxn>
                  <a:cxn ang="0">
                    <a:pos x="245" y="773"/>
                  </a:cxn>
                  <a:cxn ang="0">
                    <a:pos x="239" y="670"/>
                  </a:cxn>
                  <a:cxn ang="0">
                    <a:pos x="72" y="670"/>
                  </a:cxn>
                  <a:cxn ang="0">
                    <a:pos x="68" y="657"/>
                  </a:cxn>
                  <a:cxn ang="0">
                    <a:pos x="56" y="620"/>
                  </a:cxn>
                  <a:cxn ang="0">
                    <a:pos x="41" y="559"/>
                  </a:cxn>
                  <a:cxn ang="0">
                    <a:pos x="26" y="480"/>
                  </a:cxn>
                  <a:cxn ang="0">
                    <a:pos x="15" y="385"/>
                  </a:cxn>
                  <a:cxn ang="0">
                    <a:pos x="11" y="276"/>
                  </a:cxn>
                  <a:cxn ang="0">
                    <a:pos x="20" y="158"/>
                  </a:cxn>
                  <a:cxn ang="0">
                    <a:pos x="42" y="30"/>
                  </a:cxn>
                  <a:cxn ang="0">
                    <a:pos x="0" y="0"/>
                  </a:cxn>
                </a:cxnLst>
                <a:rect l="txL" t="txT" r="txR" b="txB"/>
                <a:pathLst>
                  <a:path w="496" h="917">
                    <a:moveTo>
                      <a:pt x="0" y="0"/>
                    </a:moveTo>
                    <a:lnTo>
                      <a:pt x="0" y="886"/>
                    </a:lnTo>
                    <a:lnTo>
                      <a:pt x="150" y="917"/>
                    </a:lnTo>
                    <a:lnTo>
                      <a:pt x="143" y="797"/>
                    </a:lnTo>
                    <a:lnTo>
                      <a:pt x="496" y="851"/>
                    </a:lnTo>
                    <a:lnTo>
                      <a:pt x="490" y="803"/>
                    </a:lnTo>
                    <a:lnTo>
                      <a:pt x="245" y="773"/>
                    </a:lnTo>
                    <a:lnTo>
                      <a:pt x="239" y="670"/>
                    </a:lnTo>
                    <a:lnTo>
                      <a:pt x="72" y="670"/>
                    </a:lnTo>
                    <a:lnTo>
                      <a:pt x="68" y="657"/>
                    </a:lnTo>
                    <a:lnTo>
                      <a:pt x="56" y="620"/>
                    </a:lnTo>
                    <a:lnTo>
                      <a:pt x="41" y="559"/>
                    </a:lnTo>
                    <a:lnTo>
                      <a:pt x="26" y="480"/>
                    </a:lnTo>
                    <a:lnTo>
                      <a:pt x="15" y="385"/>
                    </a:lnTo>
                    <a:lnTo>
                      <a:pt x="11" y="276"/>
                    </a:lnTo>
                    <a:lnTo>
                      <a:pt x="20" y="158"/>
                    </a:lnTo>
                    <a:lnTo>
                      <a:pt x="42" y="30"/>
                    </a:lnTo>
                    <a:lnTo>
                      <a:pt x="0" y="0"/>
                    </a:lnTo>
                    <a:close/>
                  </a:path>
                </a:pathLst>
              </a:custGeom>
              <a:solidFill>
                <a:srgbClr val="808080">
                  <a:alpha val="100000"/>
                </a:srgbClr>
              </a:solidFill>
              <a:ln w="9525">
                <a:noFill/>
              </a:ln>
            </p:spPr>
            <p:txBody>
              <a:bodyPr/>
              <a:p>
                <a:endParaRPr lang="zh-CN" altLang="en-US"/>
              </a:p>
            </p:txBody>
          </p:sp>
          <p:sp>
            <p:nvSpPr>
              <p:cNvPr id="101648" name="Freeform 103"/>
              <p:cNvSpPr/>
              <p:nvPr/>
            </p:nvSpPr>
            <p:spPr>
              <a:xfrm>
                <a:off x="6593" y="13487"/>
                <a:ext cx="638" cy="125"/>
              </a:xfrm>
              <a:custGeom>
                <a:avLst/>
                <a:gdLst>
                  <a:gd name="txL" fmla="*/ 0 w 638"/>
                  <a:gd name="txT" fmla="*/ 0 h 125"/>
                  <a:gd name="txR" fmla="*/ 638 w 638"/>
                  <a:gd name="txB" fmla="*/ 125 h 125"/>
                </a:gdLst>
                <a:ahLst/>
                <a:cxnLst>
                  <a:cxn ang="0">
                    <a:pos x="0" y="125"/>
                  </a:cxn>
                  <a:cxn ang="0">
                    <a:pos x="4" y="124"/>
                  </a:cxn>
                  <a:cxn ang="0">
                    <a:pos x="14" y="119"/>
                  </a:cxn>
                  <a:cxn ang="0">
                    <a:pos x="31" y="114"/>
                  </a:cxn>
                  <a:cxn ang="0">
                    <a:pos x="53" y="106"/>
                  </a:cxn>
                  <a:cxn ang="0">
                    <a:pos x="81" y="98"/>
                  </a:cxn>
                  <a:cxn ang="0">
                    <a:pos x="113" y="89"/>
                  </a:cxn>
                  <a:cxn ang="0">
                    <a:pos x="151" y="81"/>
                  </a:cxn>
                  <a:cxn ang="0">
                    <a:pos x="192" y="73"/>
                  </a:cxn>
                  <a:cxn ang="0">
                    <a:pos x="237" y="65"/>
                  </a:cxn>
                  <a:cxn ang="0">
                    <a:pos x="286" y="60"/>
                  </a:cxn>
                  <a:cxn ang="0">
                    <a:pos x="337" y="56"/>
                  </a:cxn>
                  <a:cxn ang="0">
                    <a:pos x="390" y="55"/>
                  </a:cxn>
                  <a:cxn ang="0">
                    <a:pos x="446" y="56"/>
                  </a:cxn>
                  <a:cxn ang="0">
                    <a:pos x="503" y="61"/>
                  </a:cxn>
                  <a:cxn ang="0">
                    <a:pos x="561" y="70"/>
                  </a:cxn>
                  <a:cxn ang="0">
                    <a:pos x="620" y="83"/>
                  </a:cxn>
                  <a:cxn ang="0">
                    <a:pos x="638" y="0"/>
                  </a:cxn>
                  <a:cxn ang="0">
                    <a:pos x="634" y="0"/>
                  </a:cxn>
                  <a:cxn ang="0">
                    <a:pos x="620" y="0"/>
                  </a:cxn>
                  <a:cxn ang="0">
                    <a:pos x="599" y="0"/>
                  </a:cxn>
                  <a:cxn ang="0">
                    <a:pos x="571" y="1"/>
                  </a:cxn>
                  <a:cxn ang="0">
                    <a:pos x="536" y="2"/>
                  </a:cxn>
                  <a:cxn ang="0">
                    <a:pos x="496" y="3"/>
                  </a:cxn>
                  <a:cxn ang="0">
                    <a:pos x="452" y="6"/>
                  </a:cxn>
                  <a:cxn ang="0">
                    <a:pos x="405" y="8"/>
                  </a:cxn>
                  <a:cxn ang="0">
                    <a:pos x="354" y="13"/>
                  </a:cxn>
                  <a:cxn ang="0">
                    <a:pos x="302" y="17"/>
                  </a:cxn>
                  <a:cxn ang="0">
                    <a:pos x="249" y="22"/>
                  </a:cxn>
                  <a:cxn ang="0">
                    <a:pos x="196" y="30"/>
                  </a:cxn>
                  <a:cxn ang="0">
                    <a:pos x="144" y="37"/>
                  </a:cxn>
                  <a:cxn ang="0">
                    <a:pos x="93" y="47"/>
                  </a:cxn>
                  <a:cxn ang="0">
                    <a:pos x="45" y="58"/>
                  </a:cxn>
                  <a:cxn ang="0">
                    <a:pos x="0" y="71"/>
                  </a:cxn>
                  <a:cxn ang="0">
                    <a:pos x="0" y="125"/>
                  </a:cxn>
                </a:cxnLst>
                <a:rect l="txL" t="txT" r="txR" b="txB"/>
                <a:pathLst>
                  <a:path w="638" h="125">
                    <a:moveTo>
                      <a:pt x="0" y="125"/>
                    </a:moveTo>
                    <a:lnTo>
                      <a:pt x="4" y="124"/>
                    </a:lnTo>
                    <a:lnTo>
                      <a:pt x="14" y="119"/>
                    </a:lnTo>
                    <a:lnTo>
                      <a:pt x="31" y="114"/>
                    </a:lnTo>
                    <a:lnTo>
                      <a:pt x="53" y="106"/>
                    </a:lnTo>
                    <a:lnTo>
                      <a:pt x="81" y="98"/>
                    </a:lnTo>
                    <a:lnTo>
                      <a:pt x="113" y="89"/>
                    </a:lnTo>
                    <a:lnTo>
                      <a:pt x="151" y="81"/>
                    </a:lnTo>
                    <a:lnTo>
                      <a:pt x="192" y="73"/>
                    </a:lnTo>
                    <a:lnTo>
                      <a:pt x="237" y="65"/>
                    </a:lnTo>
                    <a:lnTo>
                      <a:pt x="286" y="60"/>
                    </a:lnTo>
                    <a:lnTo>
                      <a:pt x="337" y="56"/>
                    </a:lnTo>
                    <a:lnTo>
                      <a:pt x="390" y="55"/>
                    </a:lnTo>
                    <a:lnTo>
                      <a:pt x="446" y="56"/>
                    </a:lnTo>
                    <a:lnTo>
                      <a:pt x="503" y="61"/>
                    </a:lnTo>
                    <a:lnTo>
                      <a:pt x="561" y="70"/>
                    </a:lnTo>
                    <a:lnTo>
                      <a:pt x="620" y="83"/>
                    </a:lnTo>
                    <a:lnTo>
                      <a:pt x="638" y="0"/>
                    </a:lnTo>
                    <a:lnTo>
                      <a:pt x="634" y="0"/>
                    </a:lnTo>
                    <a:lnTo>
                      <a:pt x="620" y="0"/>
                    </a:lnTo>
                    <a:lnTo>
                      <a:pt x="599" y="0"/>
                    </a:lnTo>
                    <a:lnTo>
                      <a:pt x="571" y="1"/>
                    </a:lnTo>
                    <a:lnTo>
                      <a:pt x="536" y="2"/>
                    </a:lnTo>
                    <a:lnTo>
                      <a:pt x="496" y="3"/>
                    </a:lnTo>
                    <a:lnTo>
                      <a:pt x="452" y="6"/>
                    </a:lnTo>
                    <a:lnTo>
                      <a:pt x="405" y="8"/>
                    </a:lnTo>
                    <a:lnTo>
                      <a:pt x="354" y="13"/>
                    </a:lnTo>
                    <a:lnTo>
                      <a:pt x="302" y="17"/>
                    </a:lnTo>
                    <a:lnTo>
                      <a:pt x="249" y="22"/>
                    </a:lnTo>
                    <a:lnTo>
                      <a:pt x="196" y="30"/>
                    </a:lnTo>
                    <a:lnTo>
                      <a:pt x="144" y="37"/>
                    </a:lnTo>
                    <a:lnTo>
                      <a:pt x="93" y="47"/>
                    </a:lnTo>
                    <a:lnTo>
                      <a:pt x="45" y="58"/>
                    </a:lnTo>
                    <a:lnTo>
                      <a:pt x="0" y="71"/>
                    </a:lnTo>
                    <a:lnTo>
                      <a:pt x="0" y="125"/>
                    </a:lnTo>
                    <a:close/>
                  </a:path>
                </a:pathLst>
              </a:custGeom>
              <a:solidFill>
                <a:srgbClr val="808080">
                  <a:alpha val="100000"/>
                </a:srgbClr>
              </a:solidFill>
              <a:ln w="9525">
                <a:noFill/>
              </a:ln>
            </p:spPr>
            <p:txBody>
              <a:bodyPr/>
              <a:p>
                <a:endParaRPr lang="zh-CN" altLang="en-US"/>
              </a:p>
            </p:txBody>
          </p:sp>
          <p:sp>
            <p:nvSpPr>
              <p:cNvPr id="101649" name="Freeform 104"/>
              <p:cNvSpPr/>
              <p:nvPr/>
            </p:nvSpPr>
            <p:spPr>
              <a:xfrm>
                <a:off x="6217" y="14634"/>
                <a:ext cx="1075" cy="356"/>
              </a:xfrm>
              <a:custGeom>
                <a:avLst/>
                <a:gdLst>
                  <a:gd name="txL" fmla="*/ 0 w 1075"/>
                  <a:gd name="txT" fmla="*/ 0 h 356"/>
                  <a:gd name="txR" fmla="*/ 1075 w 1075"/>
                  <a:gd name="txB" fmla="*/ 356 h 356"/>
                </a:gdLst>
                <a:ahLst/>
                <a:cxnLst>
                  <a:cxn ang="0">
                    <a:pos x="454" y="344"/>
                  </a:cxn>
                  <a:cxn ang="0">
                    <a:pos x="456" y="343"/>
                  </a:cxn>
                  <a:cxn ang="0">
                    <a:pos x="463" y="341"/>
                  </a:cxn>
                  <a:cxn ang="0">
                    <a:pos x="472" y="337"/>
                  </a:cxn>
                  <a:cxn ang="0">
                    <a:pos x="485" y="332"/>
                  </a:cxn>
                  <a:cxn ang="0">
                    <a:pos x="501" y="325"/>
                  </a:cxn>
                  <a:cxn ang="0">
                    <a:pos x="518" y="317"/>
                  </a:cxn>
                  <a:cxn ang="0">
                    <a:pos x="538" y="308"/>
                  </a:cxn>
                  <a:cxn ang="0">
                    <a:pos x="558" y="298"/>
                  </a:cxn>
                  <a:cxn ang="0">
                    <a:pos x="580" y="287"/>
                  </a:cxn>
                  <a:cxn ang="0">
                    <a:pos x="600" y="274"/>
                  </a:cxn>
                  <a:cxn ang="0">
                    <a:pos x="621" y="262"/>
                  </a:cxn>
                  <a:cxn ang="0">
                    <a:pos x="640" y="248"/>
                  </a:cxn>
                  <a:cxn ang="0">
                    <a:pos x="658" y="234"/>
                  </a:cxn>
                  <a:cxn ang="0">
                    <a:pos x="674" y="219"/>
                  </a:cxn>
                  <a:cxn ang="0">
                    <a:pos x="688" y="204"/>
                  </a:cxn>
                  <a:cxn ang="0">
                    <a:pos x="699" y="189"/>
                  </a:cxn>
                  <a:cxn ang="0">
                    <a:pos x="0" y="18"/>
                  </a:cxn>
                  <a:cxn ang="0">
                    <a:pos x="54" y="0"/>
                  </a:cxn>
                  <a:cxn ang="0">
                    <a:pos x="1075" y="251"/>
                  </a:cxn>
                  <a:cxn ang="0">
                    <a:pos x="1033" y="274"/>
                  </a:cxn>
                  <a:cxn ang="0">
                    <a:pos x="738" y="199"/>
                  </a:cxn>
                  <a:cxn ang="0">
                    <a:pos x="737" y="200"/>
                  </a:cxn>
                  <a:cxn ang="0">
                    <a:pos x="735" y="203"/>
                  </a:cxn>
                  <a:cxn ang="0">
                    <a:pos x="730" y="207"/>
                  </a:cxn>
                  <a:cxn ang="0">
                    <a:pos x="724" y="214"/>
                  </a:cxn>
                  <a:cxn ang="0">
                    <a:pos x="716" y="222"/>
                  </a:cxn>
                  <a:cxn ang="0">
                    <a:pos x="706" y="231"/>
                  </a:cxn>
                  <a:cxn ang="0">
                    <a:pos x="694" y="242"/>
                  </a:cxn>
                  <a:cxn ang="0">
                    <a:pos x="679" y="253"/>
                  </a:cxn>
                  <a:cxn ang="0">
                    <a:pos x="662" y="265"/>
                  </a:cxn>
                  <a:cxn ang="0">
                    <a:pos x="643" y="278"/>
                  </a:cxn>
                  <a:cxn ang="0">
                    <a:pos x="621" y="291"/>
                  </a:cxn>
                  <a:cxn ang="0">
                    <a:pos x="597" y="303"/>
                  </a:cxn>
                  <a:cxn ang="0">
                    <a:pos x="570" y="317"/>
                  </a:cxn>
                  <a:cxn ang="0">
                    <a:pos x="540" y="330"/>
                  </a:cxn>
                  <a:cxn ang="0">
                    <a:pos x="508" y="343"/>
                  </a:cxn>
                  <a:cxn ang="0">
                    <a:pos x="472" y="356"/>
                  </a:cxn>
                  <a:cxn ang="0">
                    <a:pos x="454" y="344"/>
                  </a:cxn>
                </a:cxnLst>
                <a:rect l="txL" t="txT" r="txR" b="txB"/>
                <a:pathLst>
                  <a:path w="1075" h="356">
                    <a:moveTo>
                      <a:pt x="454" y="344"/>
                    </a:moveTo>
                    <a:lnTo>
                      <a:pt x="456" y="343"/>
                    </a:lnTo>
                    <a:lnTo>
                      <a:pt x="463" y="341"/>
                    </a:lnTo>
                    <a:lnTo>
                      <a:pt x="472" y="337"/>
                    </a:lnTo>
                    <a:lnTo>
                      <a:pt x="485" y="332"/>
                    </a:lnTo>
                    <a:lnTo>
                      <a:pt x="501" y="325"/>
                    </a:lnTo>
                    <a:lnTo>
                      <a:pt x="518" y="317"/>
                    </a:lnTo>
                    <a:lnTo>
                      <a:pt x="538" y="308"/>
                    </a:lnTo>
                    <a:lnTo>
                      <a:pt x="558" y="298"/>
                    </a:lnTo>
                    <a:lnTo>
                      <a:pt x="580" y="287"/>
                    </a:lnTo>
                    <a:lnTo>
                      <a:pt x="600" y="274"/>
                    </a:lnTo>
                    <a:lnTo>
                      <a:pt x="621" y="262"/>
                    </a:lnTo>
                    <a:lnTo>
                      <a:pt x="640" y="248"/>
                    </a:lnTo>
                    <a:lnTo>
                      <a:pt x="658" y="234"/>
                    </a:lnTo>
                    <a:lnTo>
                      <a:pt x="674" y="219"/>
                    </a:lnTo>
                    <a:lnTo>
                      <a:pt x="688" y="204"/>
                    </a:lnTo>
                    <a:lnTo>
                      <a:pt x="699" y="189"/>
                    </a:lnTo>
                    <a:lnTo>
                      <a:pt x="0" y="18"/>
                    </a:lnTo>
                    <a:lnTo>
                      <a:pt x="54" y="0"/>
                    </a:lnTo>
                    <a:lnTo>
                      <a:pt x="1075" y="251"/>
                    </a:lnTo>
                    <a:lnTo>
                      <a:pt x="1033" y="274"/>
                    </a:lnTo>
                    <a:lnTo>
                      <a:pt x="738" y="199"/>
                    </a:lnTo>
                    <a:lnTo>
                      <a:pt x="737" y="200"/>
                    </a:lnTo>
                    <a:lnTo>
                      <a:pt x="735" y="203"/>
                    </a:lnTo>
                    <a:lnTo>
                      <a:pt x="730" y="207"/>
                    </a:lnTo>
                    <a:lnTo>
                      <a:pt x="724" y="214"/>
                    </a:lnTo>
                    <a:lnTo>
                      <a:pt x="716" y="222"/>
                    </a:lnTo>
                    <a:lnTo>
                      <a:pt x="706" y="231"/>
                    </a:lnTo>
                    <a:lnTo>
                      <a:pt x="694" y="242"/>
                    </a:lnTo>
                    <a:lnTo>
                      <a:pt x="679" y="253"/>
                    </a:lnTo>
                    <a:lnTo>
                      <a:pt x="662" y="265"/>
                    </a:lnTo>
                    <a:lnTo>
                      <a:pt x="643" y="278"/>
                    </a:lnTo>
                    <a:lnTo>
                      <a:pt x="621" y="291"/>
                    </a:lnTo>
                    <a:lnTo>
                      <a:pt x="597" y="303"/>
                    </a:lnTo>
                    <a:lnTo>
                      <a:pt x="570" y="317"/>
                    </a:lnTo>
                    <a:lnTo>
                      <a:pt x="540" y="330"/>
                    </a:lnTo>
                    <a:lnTo>
                      <a:pt x="508" y="343"/>
                    </a:lnTo>
                    <a:lnTo>
                      <a:pt x="472" y="356"/>
                    </a:lnTo>
                    <a:lnTo>
                      <a:pt x="454" y="344"/>
                    </a:lnTo>
                    <a:close/>
                  </a:path>
                </a:pathLst>
              </a:custGeom>
              <a:solidFill>
                <a:srgbClr val="000000">
                  <a:alpha val="100000"/>
                </a:srgbClr>
              </a:solidFill>
              <a:ln w="9525">
                <a:noFill/>
              </a:ln>
            </p:spPr>
            <p:txBody>
              <a:bodyPr/>
              <a:p>
                <a:endParaRPr lang="zh-CN" altLang="en-US"/>
              </a:p>
            </p:txBody>
          </p:sp>
          <p:sp>
            <p:nvSpPr>
              <p:cNvPr id="101650" name="Freeform 105"/>
              <p:cNvSpPr/>
              <p:nvPr/>
            </p:nvSpPr>
            <p:spPr>
              <a:xfrm>
                <a:off x="5997" y="14727"/>
                <a:ext cx="1095" cy="319"/>
              </a:xfrm>
              <a:custGeom>
                <a:avLst/>
                <a:gdLst>
                  <a:gd name="txL" fmla="*/ 0 w 1095"/>
                  <a:gd name="txT" fmla="*/ 0 h 319"/>
                  <a:gd name="txR" fmla="*/ 1095 w 1095"/>
                  <a:gd name="txB" fmla="*/ 319 h 319"/>
                </a:gdLst>
                <a:ahLst/>
                <a:cxnLst>
                  <a:cxn ang="0">
                    <a:pos x="0" y="0"/>
                  </a:cxn>
                  <a:cxn ang="0">
                    <a:pos x="1071" y="319"/>
                  </a:cxn>
                  <a:cxn ang="0">
                    <a:pos x="1095" y="319"/>
                  </a:cxn>
                  <a:cxn ang="0">
                    <a:pos x="33" y="0"/>
                  </a:cxn>
                  <a:cxn ang="0">
                    <a:pos x="0" y="0"/>
                  </a:cxn>
                </a:cxnLst>
                <a:rect l="txL" t="txT" r="txR" b="txB"/>
                <a:pathLst>
                  <a:path w="1095" h="319">
                    <a:moveTo>
                      <a:pt x="0" y="0"/>
                    </a:moveTo>
                    <a:lnTo>
                      <a:pt x="1071" y="319"/>
                    </a:lnTo>
                    <a:lnTo>
                      <a:pt x="1095" y="319"/>
                    </a:lnTo>
                    <a:lnTo>
                      <a:pt x="33" y="0"/>
                    </a:lnTo>
                    <a:lnTo>
                      <a:pt x="0" y="0"/>
                    </a:lnTo>
                    <a:close/>
                  </a:path>
                </a:pathLst>
              </a:custGeom>
              <a:solidFill>
                <a:srgbClr val="000000">
                  <a:alpha val="100000"/>
                </a:srgbClr>
              </a:solidFill>
              <a:ln w="9525">
                <a:noFill/>
              </a:ln>
            </p:spPr>
            <p:txBody>
              <a:bodyPr/>
              <a:p>
                <a:endParaRPr lang="zh-CN" altLang="en-US"/>
              </a:p>
            </p:txBody>
          </p:sp>
          <p:sp>
            <p:nvSpPr>
              <p:cNvPr id="101651" name="Freeform 106"/>
              <p:cNvSpPr/>
              <p:nvPr/>
            </p:nvSpPr>
            <p:spPr>
              <a:xfrm>
                <a:off x="6181" y="14684"/>
                <a:ext cx="1082" cy="285"/>
              </a:xfrm>
              <a:custGeom>
                <a:avLst/>
                <a:gdLst>
                  <a:gd name="txL" fmla="*/ 0 w 1082"/>
                  <a:gd name="txT" fmla="*/ 0 h 285"/>
                  <a:gd name="txR" fmla="*/ 1082 w 1082"/>
                  <a:gd name="txB" fmla="*/ 285 h 285"/>
                </a:gdLst>
                <a:ahLst/>
                <a:cxnLst>
                  <a:cxn ang="0">
                    <a:pos x="0" y="1"/>
                  </a:cxn>
                  <a:cxn ang="0">
                    <a:pos x="1058" y="285"/>
                  </a:cxn>
                  <a:cxn ang="0">
                    <a:pos x="1082" y="284"/>
                  </a:cxn>
                  <a:cxn ang="0">
                    <a:pos x="33" y="0"/>
                  </a:cxn>
                  <a:cxn ang="0">
                    <a:pos x="0" y="1"/>
                  </a:cxn>
                </a:cxnLst>
                <a:rect l="txL" t="txT" r="txR" b="txB"/>
                <a:pathLst>
                  <a:path w="1082" h="285">
                    <a:moveTo>
                      <a:pt x="0" y="1"/>
                    </a:moveTo>
                    <a:lnTo>
                      <a:pt x="1058" y="285"/>
                    </a:lnTo>
                    <a:lnTo>
                      <a:pt x="1082" y="284"/>
                    </a:lnTo>
                    <a:lnTo>
                      <a:pt x="33" y="0"/>
                    </a:lnTo>
                    <a:lnTo>
                      <a:pt x="0" y="1"/>
                    </a:lnTo>
                    <a:close/>
                  </a:path>
                </a:pathLst>
              </a:custGeom>
              <a:solidFill>
                <a:srgbClr val="000000">
                  <a:alpha val="100000"/>
                </a:srgbClr>
              </a:solidFill>
              <a:ln w="9525">
                <a:noFill/>
              </a:ln>
            </p:spPr>
            <p:txBody>
              <a:bodyPr/>
              <a:p>
                <a:endParaRPr lang="zh-CN" altLang="en-US"/>
              </a:p>
            </p:txBody>
          </p:sp>
          <p:sp>
            <p:nvSpPr>
              <p:cNvPr id="101652" name="Freeform 107"/>
              <p:cNvSpPr/>
              <p:nvPr/>
            </p:nvSpPr>
            <p:spPr>
              <a:xfrm>
                <a:off x="6093" y="14699"/>
                <a:ext cx="1087" cy="315"/>
              </a:xfrm>
              <a:custGeom>
                <a:avLst/>
                <a:gdLst>
                  <a:gd name="txL" fmla="*/ 0 w 1087"/>
                  <a:gd name="txT" fmla="*/ 0 h 315"/>
                  <a:gd name="txR" fmla="*/ 1087 w 1087"/>
                  <a:gd name="txB" fmla="*/ 315 h 315"/>
                </a:gdLst>
                <a:ahLst/>
                <a:cxnLst>
                  <a:cxn ang="0">
                    <a:pos x="0" y="0"/>
                  </a:cxn>
                  <a:cxn ang="0">
                    <a:pos x="1066" y="315"/>
                  </a:cxn>
                  <a:cxn ang="0">
                    <a:pos x="1087" y="308"/>
                  </a:cxn>
                  <a:cxn ang="0">
                    <a:pos x="31" y="0"/>
                  </a:cxn>
                  <a:cxn ang="0">
                    <a:pos x="0" y="0"/>
                  </a:cxn>
                </a:cxnLst>
                <a:rect l="txL" t="txT" r="txR" b="txB"/>
                <a:pathLst>
                  <a:path w="1087" h="315">
                    <a:moveTo>
                      <a:pt x="0" y="0"/>
                    </a:moveTo>
                    <a:lnTo>
                      <a:pt x="1066" y="315"/>
                    </a:lnTo>
                    <a:lnTo>
                      <a:pt x="1087" y="308"/>
                    </a:lnTo>
                    <a:lnTo>
                      <a:pt x="31" y="0"/>
                    </a:lnTo>
                    <a:lnTo>
                      <a:pt x="0" y="0"/>
                    </a:lnTo>
                    <a:close/>
                  </a:path>
                </a:pathLst>
              </a:custGeom>
              <a:solidFill>
                <a:srgbClr val="000000">
                  <a:alpha val="100000"/>
                </a:srgbClr>
              </a:solidFill>
              <a:ln w="9525">
                <a:noFill/>
              </a:ln>
            </p:spPr>
            <p:txBody>
              <a:bodyPr/>
              <a:p>
                <a:endParaRPr lang="zh-CN" altLang="en-US"/>
              </a:p>
            </p:txBody>
          </p:sp>
        </p:grpSp>
        <p:grpSp>
          <p:nvGrpSpPr>
            <p:cNvPr id="101606" name="Group 108"/>
            <p:cNvGrpSpPr/>
            <p:nvPr/>
          </p:nvGrpSpPr>
          <p:grpSpPr>
            <a:xfrm>
              <a:off x="12806" y="10667"/>
              <a:ext cx="983" cy="1369"/>
              <a:chOff x="12762" y="10336"/>
              <a:chExt cx="1027" cy="1700"/>
            </a:xfrm>
          </p:grpSpPr>
          <p:sp>
            <p:nvSpPr>
              <p:cNvPr id="101608" name="Rectangle 109"/>
              <p:cNvSpPr/>
              <p:nvPr/>
            </p:nvSpPr>
            <p:spPr>
              <a:xfrm>
                <a:off x="12824" y="10394"/>
                <a:ext cx="965" cy="1642"/>
              </a:xfrm>
              <a:prstGeom prst="rect">
                <a:avLst/>
              </a:prstGeom>
              <a:solidFill>
                <a:srgbClr val="969696"/>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1609" name="Rectangle 110"/>
              <p:cNvSpPr/>
              <p:nvPr/>
            </p:nvSpPr>
            <p:spPr>
              <a:xfrm>
                <a:off x="12766" y="10336"/>
                <a:ext cx="965" cy="1642"/>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1610" name="Line 111"/>
              <p:cNvSpPr/>
              <p:nvPr/>
            </p:nvSpPr>
            <p:spPr>
              <a:xfrm>
                <a:off x="12766" y="10682"/>
                <a:ext cx="965" cy="2"/>
              </a:xfrm>
              <a:prstGeom prst="line">
                <a:avLst/>
              </a:prstGeom>
              <a:ln w="9525" cap="flat" cmpd="sng">
                <a:solidFill>
                  <a:srgbClr val="000000"/>
                </a:solidFill>
                <a:prstDash val="solid"/>
                <a:headEnd type="none" w="med" len="med"/>
                <a:tailEnd type="none" w="med" len="med"/>
              </a:ln>
            </p:spPr>
          </p:sp>
          <p:sp>
            <p:nvSpPr>
              <p:cNvPr id="101611" name="Line 112"/>
              <p:cNvSpPr/>
              <p:nvPr/>
            </p:nvSpPr>
            <p:spPr>
              <a:xfrm>
                <a:off x="12780" y="11042"/>
                <a:ext cx="980" cy="1"/>
              </a:xfrm>
              <a:prstGeom prst="line">
                <a:avLst/>
              </a:prstGeom>
              <a:ln w="9525" cap="flat" cmpd="sng">
                <a:solidFill>
                  <a:srgbClr val="000000"/>
                </a:solidFill>
                <a:prstDash val="solid"/>
                <a:headEnd type="none" w="med" len="med"/>
                <a:tailEnd type="none" w="med" len="med"/>
              </a:ln>
            </p:spPr>
          </p:sp>
          <p:sp>
            <p:nvSpPr>
              <p:cNvPr id="101612" name="Line 113"/>
              <p:cNvSpPr/>
              <p:nvPr/>
            </p:nvSpPr>
            <p:spPr>
              <a:xfrm>
                <a:off x="12764" y="11374"/>
                <a:ext cx="980" cy="1"/>
              </a:xfrm>
              <a:prstGeom prst="line">
                <a:avLst/>
              </a:prstGeom>
              <a:ln w="9525" cap="flat" cmpd="sng">
                <a:solidFill>
                  <a:srgbClr val="000000"/>
                </a:solidFill>
                <a:prstDash val="solid"/>
                <a:headEnd type="none" w="med" len="med"/>
                <a:tailEnd type="none" w="med" len="med"/>
              </a:ln>
            </p:spPr>
          </p:sp>
          <p:sp>
            <p:nvSpPr>
              <p:cNvPr id="101613" name="Line 114"/>
              <p:cNvSpPr/>
              <p:nvPr/>
            </p:nvSpPr>
            <p:spPr>
              <a:xfrm>
                <a:off x="12762" y="11675"/>
                <a:ext cx="967" cy="2"/>
              </a:xfrm>
              <a:prstGeom prst="line">
                <a:avLst/>
              </a:prstGeom>
              <a:ln w="9525" cap="flat" cmpd="sng">
                <a:solidFill>
                  <a:srgbClr val="000000"/>
                </a:solidFill>
                <a:prstDash val="solid"/>
                <a:headEnd type="none" w="med" len="med"/>
                <a:tailEnd type="none" w="med" len="med"/>
              </a:ln>
            </p:spPr>
          </p:sp>
        </p:grpSp>
        <p:sp>
          <p:nvSpPr>
            <p:cNvPr id="101607" name="Text Box 115"/>
            <p:cNvSpPr txBox="1"/>
            <p:nvPr/>
          </p:nvSpPr>
          <p:spPr>
            <a:xfrm>
              <a:off x="12809" y="10193"/>
              <a:ext cx="958" cy="366"/>
            </a:xfrm>
            <a:prstGeom prst="rect">
              <a:avLst/>
            </a:prstGeom>
            <a:noFill/>
            <a:ln w="9525">
              <a:noFill/>
            </a:ln>
          </p:spPr>
          <p:txBody>
            <a:bodyPr/>
            <a:p>
              <a:pPr algn="l" eaLnBrk="1" hangingPunct="1"/>
              <a:r>
                <a:rPr lang="zh-CN" altLang="en-US" sz="1000" dirty="0">
                  <a:solidFill>
                    <a:schemeClr val="tx2"/>
                  </a:solidFill>
                  <a:latin typeface="Arial" panose="020B0604020202020204" pitchFamily="34" charset="0"/>
                </a:rPr>
                <a:t>主机 </a:t>
              </a:r>
              <a:r>
                <a:rPr lang="en-US" altLang="zh-CN" sz="1000" dirty="0">
                  <a:solidFill>
                    <a:schemeClr val="tx2"/>
                  </a:solidFill>
                  <a:latin typeface="Arial" panose="020B0604020202020204" pitchFamily="34" charset="0"/>
                </a:rPr>
                <a:t>B</a:t>
              </a:r>
              <a:endParaRPr lang="en-US" altLang="zh-CN" sz="2000" dirty="0">
                <a:solidFill>
                  <a:schemeClr val="tx2"/>
                </a:solidFill>
                <a:latin typeface="Comic Sans MS" panose="030F0702030302020204" pitchFamily="66" charset="0"/>
              </a:endParaRPr>
            </a:p>
          </p:txBody>
        </p:sp>
      </p:grpSp>
      <p:sp>
        <p:nvSpPr>
          <p:cNvPr id="101392" name="Line 116"/>
          <p:cNvSpPr/>
          <p:nvPr/>
        </p:nvSpPr>
        <p:spPr>
          <a:xfrm flipH="1">
            <a:off x="3844925" y="4321175"/>
            <a:ext cx="723900" cy="1588"/>
          </a:xfrm>
          <a:prstGeom prst="line">
            <a:avLst/>
          </a:prstGeom>
          <a:ln w="19050" cap="flat" cmpd="sng">
            <a:solidFill>
              <a:srgbClr val="000000"/>
            </a:solidFill>
            <a:prstDash val="solid"/>
            <a:headEnd type="none" w="med" len="med"/>
            <a:tailEnd type="none" w="med" len="med"/>
          </a:ln>
        </p:spPr>
      </p:sp>
      <p:sp>
        <p:nvSpPr>
          <p:cNvPr id="101393" name="Line 117"/>
          <p:cNvSpPr/>
          <p:nvPr/>
        </p:nvSpPr>
        <p:spPr>
          <a:xfrm flipH="1" flipV="1">
            <a:off x="5626100" y="4340225"/>
            <a:ext cx="779463" cy="9525"/>
          </a:xfrm>
          <a:prstGeom prst="line">
            <a:avLst/>
          </a:prstGeom>
          <a:ln w="19050" cap="flat" cmpd="sng">
            <a:solidFill>
              <a:srgbClr val="000000"/>
            </a:solidFill>
            <a:prstDash val="solid"/>
            <a:headEnd type="none" w="med" len="med"/>
            <a:tailEnd type="none" w="med" len="med"/>
          </a:ln>
        </p:spPr>
      </p:sp>
      <p:sp>
        <p:nvSpPr>
          <p:cNvPr id="101394" name="Line 118"/>
          <p:cNvSpPr/>
          <p:nvPr/>
        </p:nvSpPr>
        <p:spPr>
          <a:xfrm flipH="1">
            <a:off x="5568950" y="3911600"/>
            <a:ext cx="1296988" cy="1295400"/>
          </a:xfrm>
          <a:prstGeom prst="line">
            <a:avLst/>
          </a:prstGeom>
          <a:ln w="19050" cap="flat" cmpd="sng">
            <a:solidFill>
              <a:srgbClr val="000000"/>
            </a:solidFill>
            <a:prstDash val="solid"/>
            <a:headEnd type="none" w="med" len="med"/>
            <a:tailEnd type="none" w="med" len="med"/>
          </a:ln>
        </p:spPr>
      </p:sp>
      <p:sp>
        <p:nvSpPr>
          <p:cNvPr id="101395" name="Line 119"/>
          <p:cNvSpPr/>
          <p:nvPr/>
        </p:nvSpPr>
        <p:spPr>
          <a:xfrm flipH="1">
            <a:off x="6824663" y="3930650"/>
            <a:ext cx="439737" cy="0"/>
          </a:xfrm>
          <a:prstGeom prst="line">
            <a:avLst/>
          </a:prstGeom>
          <a:ln w="19050" cap="flat" cmpd="sng">
            <a:solidFill>
              <a:srgbClr val="000000"/>
            </a:solidFill>
            <a:prstDash val="solid"/>
            <a:headEnd type="none" w="med" len="med"/>
            <a:tailEnd type="none" w="med" len="med"/>
          </a:ln>
        </p:spPr>
      </p:sp>
      <p:grpSp>
        <p:nvGrpSpPr>
          <p:cNvPr id="101396" name="Group 120"/>
          <p:cNvGrpSpPr/>
          <p:nvPr/>
        </p:nvGrpSpPr>
        <p:grpSpPr>
          <a:xfrm>
            <a:off x="6910388" y="3294063"/>
            <a:ext cx="981075" cy="901700"/>
            <a:chOff x="5850" y="13487"/>
            <a:chExt cx="2023" cy="1840"/>
          </a:xfrm>
        </p:grpSpPr>
        <p:sp>
          <p:nvSpPr>
            <p:cNvPr id="101566" name="Freeform 121"/>
            <p:cNvSpPr/>
            <p:nvPr/>
          </p:nvSpPr>
          <p:spPr>
            <a:xfrm>
              <a:off x="5850" y="13632"/>
              <a:ext cx="2023" cy="1695"/>
            </a:xfrm>
            <a:custGeom>
              <a:avLst/>
              <a:gdLst>
                <a:gd name="txL" fmla="*/ 0 w 2023"/>
                <a:gd name="txT" fmla="*/ 0 h 1695"/>
                <a:gd name="txR" fmla="*/ 2023 w 2023"/>
                <a:gd name="txB" fmla="*/ 1695 h 1695"/>
              </a:gdLst>
              <a:ahLst/>
              <a:cxnLst>
                <a:cxn ang="0">
                  <a:pos x="570" y="121"/>
                </a:cxn>
                <a:cxn ang="0">
                  <a:pos x="575" y="120"/>
                </a:cxn>
                <a:cxn ang="0">
                  <a:pos x="586" y="116"/>
                </a:cxn>
                <a:cxn ang="0">
                  <a:pos x="607" y="108"/>
                </a:cxn>
                <a:cxn ang="0">
                  <a:pos x="636" y="101"/>
                </a:cxn>
                <a:cxn ang="0">
                  <a:pos x="672" y="90"/>
                </a:cxn>
                <a:cxn ang="0">
                  <a:pos x="718" y="79"/>
                </a:cxn>
                <a:cxn ang="0">
                  <a:pos x="771" y="67"/>
                </a:cxn>
                <a:cxn ang="0">
                  <a:pos x="834" y="55"/>
                </a:cxn>
                <a:cxn ang="0">
                  <a:pos x="904" y="43"/>
                </a:cxn>
                <a:cxn ang="0">
                  <a:pos x="982" y="33"/>
                </a:cxn>
                <a:cxn ang="0">
                  <a:pos x="1071" y="22"/>
                </a:cxn>
                <a:cxn ang="0">
                  <a:pos x="1166" y="13"/>
                </a:cxn>
                <a:cxn ang="0">
                  <a:pos x="1271" y="7"/>
                </a:cxn>
                <a:cxn ang="0">
                  <a:pos x="1384" y="1"/>
                </a:cxn>
                <a:cxn ang="0">
                  <a:pos x="1506" y="0"/>
                </a:cxn>
                <a:cxn ang="0">
                  <a:pos x="1636" y="1"/>
                </a:cxn>
                <a:cxn ang="0">
                  <a:pos x="1692" y="233"/>
                </a:cxn>
                <a:cxn ang="0">
                  <a:pos x="1713" y="243"/>
                </a:cxn>
                <a:cxn ang="0">
                  <a:pos x="1758" y="274"/>
                </a:cxn>
                <a:cxn ang="0">
                  <a:pos x="1806" y="329"/>
                </a:cxn>
                <a:cxn ang="0">
                  <a:pos x="1836" y="409"/>
                </a:cxn>
                <a:cxn ang="0">
                  <a:pos x="1955" y="948"/>
                </a:cxn>
                <a:cxn ang="0">
                  <a:pos x="2003" y="1171"/>
                </a:cxn>
                <a:cxn ang="0">
                  <a:pos x="2011" y="1188"/>
                </a:cxn>
                <a:cxn ang="0">
                  <a:pos x="2022" y="1231"/>
                </a:cxn>
                <a:cxn ang="0">
                  <a:pos x="2021" y="1297"/>
                </a:cxn>
                <a:cxn ang="0">
                  <a:pos x="1992" y="1380"/>
                </a:cxn>
                <a:cxn ang="0">
                  <a:pos x="0" y="1328"/>
                </a:cxn>
                <a:cxn ang="0">
                  <a:pos x="199" y="1223"/>
                </a:cxn>
                <a:cxn ang="0">
                  <a:pos x="200" y="232"/>
                </a:cxn>
                <a:cxn ang="0">
                  <a:pos x="210" y="226"/>
                </a:cxn>
                <a:cxn ang="0">
                  <a:pos x="230" y="214"/>
                </a:cxn>
                <a:cxn ang="0">
                  <a:pos x="259" y="201"/>
                </a:cxn>
                <a:cxn ang="0">
                  <a:pos x="297" y="189"/>
                </a:cxn>
                <a:cxn ang="0">
                  <a:pos x="344" y="183"/>
                </a:cxn>
                <a:cxn ang="0">
                  <a:pos x="399" y="181"/>
                </a:cxn>
                <a:cxn ang="0">
                  <a:pos x="464" y="191"/>
                </a:cxn>
                <a:cxn ang="0">
                  <a:pos x="548" y="225"/>
                </a:cxn>
              </a:cxnLst>
              <a:rect l="txL" t="txT" r="txR" b="txB"/>
              <a:pathLst>
                <a:path w="2023" h="1695">
                  <a:moveTo>
                    <a:pt x="548" y="225"/>
                  </a:moveTo>
                  <a:lnTo>
                    <a:pt x="570" y="121"/>
                  </a:lnTo>
                  <a:lnTo>
                    <a:pt x="571" y="121"/>
                  </a:lnTo>
                  <a:lnTo>
                    <a:pt x="575" y="120"/>
                  </a:lnTo>
                  <a:lnTo>
                    <a:pt x="580" y="118"/>
                  </a:lnTo>
                  <a:lnTo>
                    <a:pt x="586" y="116"/>
                  </a:lnTo>
                  <a:lnTo>
                    <a:pt x="596" y="112"/>
                  </a:lnTo>
                  <a:lnTo>
                    <a:pt x="607" y="108"/>
                  </a:lnTo>
                  <a:lnTo>
                    <a:pt x="620" y="105"/>
                  </a:lnTo>
                  <a:lnTo>
                    <a:pt x="636" y="101"/>
                  </a:lnTo>
                  <a:lnTo>
                    <a:pt x="653" y="95"/>
                  </a:lnTo>
                  <a:lnTo>
                    <a:pt x="672" y="90"/>
                  </a:lnTo>
                  <a:lnTo>
                    <a:pt x="694" y="84"/>
                  </a:lnTo>
                  <a:lnTo>
                    <a:pt x="718" y="79"/>
                  </a:lnTo>
                  <a:lnTo>
                    <a:pt x="743" y="74"/>
                  </a:lnTo>
                  <a:lnTo>
                    <a:pt x="771" y="67"/>
                  </a:lnTo>
                  <a:lnTo>
                    <a:pt x="802" y="61"/>
                  </a:lnTo>
                  <a:lnTo>
                    <a:pt x="834" y="55"/>
                  </a:lnTo>
                  <a:lnTo>
                    <a:pt x="867" y="49"/>
                  </a:lnTo>
                  <a:lnTo>
                    <a:pt x="904" y="43"/>
                  </a:lnTo>
                  <a:lnTo>
                    <a:pt x="943" y="38"/>
                  </a:lnTo>
                  <a:lnTo>
                    <a:pt x="982" y="33"/>
                  </a:lnTo>
                  <a:lnTo>
                    <a:pt x="1025" y="27"/>
                  </a:lnTo>
                  <a:lnTo>
                    <a:pt x="1071" y="22"/>
                  </a:lnTo>
                  <a:lnTo>
                    <a:pt x="1117" y="17"/>
                  </a:lnTo>
                  <a:lnTo>
                    <a:pt x="1166" y="13"/>
                  </a:lnTo>
                  <a:lnTo>
                    <a:pt x="1218" y="10"/>
                  </a:lnTo>
                  <a:lnTo>
                    <a:pt x="1271" y="7"/>
                  </a:lnTo>
                  <a:lnTo>
                    <a:pt x="1327" y="3"/>
                  </a:lnTo>
                  <a:lnTo>
                    <a:pt x="1384" y="1"/>
                  </a:lnTo>
                  <a:lnTo>
                    <a:pt x="1444" y="0"/>
                  </a:lnTo>
                  <a:lnTo>
                    <a:pt x="1506" y="0"/>
                  </a:lnTo>
                  <a:lnTo>
                    <a:pt x="1570" y="0"/>
                  </a:lnTo>
                  <a:lnTo>
                    <a:pt x="1636" y="1"/>
                  </a:lnTo>
                  <a:lnTo>
                    <a:pt x="1709" y="41"/>
                  </a:lnTo>
                  <a:lnTo>
                    <a:pt x="1692" y="233"/>
                  </a:lnTo>
                  <a:lnTo>
                    <a:pt x="1698" y="235"/>
                  </a:lnTo>
                  <a:lnTo>
                    <a:pt x="1713" y="243"/>
                  </a:lnTo>
                  <a:lnTo>
                    <a:pt x="1733" y="256"/>
                  </a:lnTo>
                  <a:lnTo>
                    <a:pt x="1758" y="274"/>
                  </a:lnTo>
                  <a:lnTo>
                    <a:pt x="1784" y="299"/>
                  </a:lnTo>
                  <a:lnTo>
                    <a:pt x="1806" y="329"/>
                  </a:lnTo>
                  <a:lnTo>
                    <a:pt x="1825" y="366"/>
                  </a:lnTo>
                  <a:lnTo>
                    <a:pt x="1836" y="409"/>
                  </a:lnTo>
                  <a:lnTo>
                    <a:pt x="1999" y="557"/>
                  </a:lnTo>
                  <a:lnTo>
                    <a:pt x="1955" y="948"/>
                  </a:lnTo>
                  <a:lnTo>
                    <a:pt x="1692" y="1080"/>
                  </a:lnTo>
                  <a:lnTo>
                    <a:pt x="2003" y="1171"/>
                  </a:lnTo>
                  <a:lnTo>
                    <a:pt x="2006" y="1176"/>
                  </a:lnTo>
                  <a:lnTo>
                    <a:pt x="2011" y="1188"/>
                  </a:lnTo>
                  <a:lnTo>
                    <a:pt x="2016" y="1206"/>
                  </a:lnTo>
                  <a:lnTo>
                    <a:pt x="2022" y="1231"/>
                  </a:lnTo>
                  <a:lnTo>
                    <a:pt x="2023" y="1261"/>
                  </a:lnTo>
                  <a:lnTo>
                    <a:pt x="2021" y="1297"/>
                  </a:lnTo>
                  <a:lnTo>
                    <a:pt x="2010" y="1337"/>
                  </a:lnTo>
                  <a:lnTo>
                    <a:pt x="1992" y="1380"/>
                  </a:lnTo>
                  <a:lnTo>
                    <a:pt x="1171" y="1695"/>
                  </a:lnTo>
                  <a:lnTo>
                    <a:pt x="0" y="1328"/>
                  </a:lnTo>
                  <a:lnTo>
                    <a:pt x="20" y="1285"/>
                  </a:lnTo>
                  <a:lnTo>
                    <a:pt x="199" y="1223"/>
                  </a:lnTo>
                  <a:lnTo>
                    <a:pt x="199" y="233"/>
                  </a:lnTo>
                  <a:lnTo>
                    <a:pt x="200" y="232"/>
                  </a:lnTo>
                  <a:lnTo>
                    <a:pt x="204" y="229"/>
                  </a:lnTo>
                  <a:lnTo>
                    <a:pt x="210" y="226"/>
                  </a:lnTo>
                  <a:lnTo>
                    <a:pt x="218" y="220"/>
                  </a:lnTo>
                  <a:lnTo>
                    <a:pt x="230" y="214"/>
                  </a:lnTo>
                  <a:lnTo>
                    <a:pt x="243" y="207"/>
                  </a:lnTo>
                  <a:lnTo>
                    <a:pt x="259" y="201"/>
                  </a:lnTo>
                  <a:lnTo>
                    <a:pt x="277" y="194"/>
                  </a:lnTo>
                  <a:lnTo>
                    <a:pt x="297" y="189"/>
                  </a:lnTo>
                  <a:lnTo>
                    <a:pt x="320" y="185"/>
                  </a:lnTo>
                  <a:lnTo>
                    <a:pt x="344" y="183"/>
                  </a:lnTo>
                  <a:lnTo>
                    <a:pt x="370" y="180"/>
                  </a:lnTo>
                  <a:lnTo>
                    <a:pt x="399" y="181"/>
                  </a:lnTo>
                  <a:lnTo>
                    <a:pt x="430" y="185"/>
                  </a:lnTo>
                  <a:lnTo>
                    <a:pt x="464" y="191"/>
                  </a:lnTo>
                  <a:lnTo>
                    <a:pt x="498" y="201"/>
                  </a:lnTo>
                  <a:lnTo>
                    <a:pt x="548" y="225"/>
                  </a:lnTo>
                  <a:close/>
                </a:path>
              </a:pathLst>
            </a:custGeom>
            <a:solidFill>
              <a:srgbClr val="969696">
                <a:alpha val="100000"/>
              </a:srgbClr>
            </a:solidFill>
            <a:ln w="9525">
              <a:noFill/>
            </a:ln>
          </p:spPr>
          <p:txBody>
            <a:bodyPr/>
            <a:p>
              <a:endParaRPr lang="zh-CN" altLang="en-US"/>
            </a:p>
          </p:txBody>
        </p:sp>
        <p:sp>
          <p:nvSpPr>
            <p:cNvPr id="101567" name="Freeform 122"/>
            <p:cNvSpPr/>
            <p:nvPr/>
          </p:nvSpPr>
          <p:spPr>
            <a:xfrm>
              <a:off x="6551" y="13597"/>
              <a:ext cx="650" cy="735"/>
            </a:xfrm>
            <a:custGeom>
              <a:avLst/>
              <a:gdLst>
                <a:gd name="txL" fmla="*/ 0 w 650"/>
                <a:gd name="txT" fmla="*/ 0 h 735"/>
                <a:gd name="txR" fmla="*/ 650 w 650"/>
                <a:gd name="txB" fmla="*/ 735 h 735"/>
              </a:gdLst>
              <a:ahLst/>
              <a:cxnLst>
                <a:cxn ang="0">
                  <a:pos x="645" y="27"/>
                </a:cxn>
                <a:cxn ang="0">
                  <a:pos x="642" y="26"/>
                </a:cxn>
                <a:cxn ang="0">
                  <a:pos x="631" y="23"/>
                </a:cxn>
                <a:cxn ang="0">
                  <a:pos x="615" y="19"/>
                </a:cxn>
                <a:cxn ang="0">
                  <a:pos x="592" y="15"/>
                </a:cxn>
                <a:cxn ang="0">
                  <a:pos x="565" y="10"/>
                </a:cxn>
                <a:cxn ang="0">
                  <a:pos x="533" y="6"/>
                </a:cxn>
                <a:cxn ang="0">
                  <a:pos x="496" y="3"/>
                </a:cxn>
                <a:cxn ang="0">
                  <a:pos x="456" y="1"/>
                </a:cxn>
                <a:cxn ang="0">
                  <a:pos x="411" y="0"/>
                </a:cxn>
                <a:cxn ang="0">
                  <a:pos x="364" y="2"/>
                </a:cxn>
                <a:cxn ang="0">
                  <a:pos x="315" y="6"/>
                </a:cxn>
                <a:cxn ang="0">
                  <a:pos x="262" y="15"/>
                </a:cxn>
                <a:cxn ang="0">
                  <a:pos x="209" y="26"/>
                </a:cxn>
                <a:cxn ang="0">
                  <a:pos x="154" y="42"/>
                </a:cxn>
                <a:cxn ang="0">
                  <a:pos x="98" y="61"/>
                </a:cxn>
                <a:cxn ang="0">
                  <a:pos x="42" y="87"/>
                </a:cxn>
                <a:cxn ang="0">
                  <a:pos x="38" y="101"/>
                </a:cxn>
                <a:cxn ang="0">
                  <a:pos x="28" y="141"/>
                </a:cxn>
                <a:cxn ang="0">
                  <a:pos x="17" y="203"/>
                </a:cxn>
                <a:cxn ang="0">
                  <a:pos x="6" y="283"/>
                </a:cxn>
                <a:cxn ang="0">
                  <a:pos x="0" y="378"/>
                </a:cxn>
                <a:cxn ang="0">
                  <a:pos x="5" y="484"/>
                </a:cxn>
                <a:cxn ang="0">
                  <a:pos x="21" y="599"/>
                </a:cxn>
                <a:cxn ang="0">
                  <a:pos x="54" y="716"/>
                </a:cxn>
                <a:cxn ang="0">
                  <a:pos x="58" y="716"/>
                </a:cxn>
                <a:cxn ang="0">
                  <a:pos x="66" y="715"/>
                </a:cxn>
                <a:cxn ang="0">
                  <a:pos x="80" y="713"/>
                </a:cxn>
                <a:cxn ang="0">
                  <a:pos x="99" y="712"/>
                </a:cxn>
                <a:cxn ang="0">
                  <a:pos x="124" y="710"/>
                </a:cxn>
                <a:cxn ang="0">
                  <a:pos x="153" y="708"/>
                </a:cxn>
                <a:cxn ang="0">
                  <a:pos x="188" y="707"/>
                </a:cxn>
                <a:cxn ang="0">
                  <a:pos x="225" y="706"/>
                </a:cxn>
                <a:cxn ang="0">
                  <a:pos x="267" y="705"/>
                </a:cxn>
                <a:cxn ang="0">
                  <a:pos x="313" y="706"/>
                </a:cxn>
                <a:cxn ang="0">
                  <a:pos x="362" y="707"/>
                </a:cxn>
                <a:cxn ang="0">
                  <a:pos x="415" y="709"/>
                </a:cxn>
                <a:cxn ang="0">
                  <a:pos x="470" y="713"/>
                </a:cxn>
                <a:cxn ang="0">
                  <a:pos x="528" y="719"/>
                </a:cxn>
                <a:cxn ang="0">
                  <a:pos x="588" y="726"/>
                </a:cxn>
                <a:cxn ang="0">
                  <a:pos x="650" y="735"/>
                </a:cxn>
                <a:cxn ang="0">
                  <a:pos x="647" y="713"/>
                </a:cxn>
                <a:cxn ang="0">
                  <a:pos x="641" y="655"/>
                </a:cxn>
                <a:cxn ang="0">
                  <a:pos x="631" y="568"/>
                </a:cxn>
                <a:cxn ang="0">
                  <a:pos x="623" y="462"/>
                </a:cxn>
                <a:cxn ang="0">
                  <a:pos x="618" y="345"/>
                </a:cxn>
                <a:cxn ang="0">
                  <a:pos x="618" y="229"/>
                </a:cxn>
                <a:cxn ang="0">
                  <a:pos x="627" y="119"/>
                </a:cxn>
                <a:cxn ang="0">
                  <a:pos x="645" y="27"/>
                </a:cxn>
              </a:cxnLst>
              <a:rect l="txL" t="txT" r="txR" b="txB"/>
              <a:pathLst>
                <a:path w="650" h="735">
                  <a:moveTo>
                    <a:pt x="645" y="27"/>
                  </a:moveTo>
                  <a:lnTo>
                    <a:pt x="642" y="26"/>
                  </a:lnTo>
                  <a:lnTo>
                    <a:pt x="631" y="23"/>
                  </a:lnTo>
                  <a:lnTo>
                    <a:pt x="615" y="19"/>
                  </a:lnTo>
                  <a:lnTo>
                    <a:pt x="592" y="15"/>
                  </a:lnTo>
                  <a:lnTo>
                    <a:pt x="565" y="10"/>
                  </a:lnTo>
                  <a:lnTo>
                    <a:pt x="533" y="6"/>
                  </a:lnTo>
                  <a:lnTo>
                    <a:pt x="496" y="3"/>
                  </a:lnTo>
                  <a:lnTo>
                    <a:pt x="456" y="1"/>
                  </a:lnTo>
                  <a:lnTo>
                    <a:pt x="411" y="0"/>
                  </a:lnTo>
                  <a:lnTo>
                    <a:pt x="364" y="2"/>
                  </a:lnTo>
                  <a:lnTo>
                    <a:pt x="315" y="6"/>
                  </a:lnTo>
                  <a:lnTo>
                    <a:pt x="262" y="15"/>
                  </a:lnTo>
                  <a:lnTo>
                    <a:pt x="209" y="26"/>
                  </a:lnTo>
                  <a:lnTo>
                    <a:pt x="154" y="42"/>
                  </a:lnTo>
                  <a:lnTo>
                    <a:pt x="98" y="61"/>
                  </a:lnTo>
                  <a:lnTo>
                    <a:pt x="42" y="87"/>
                  </a:lnTo>
                  <a:lnTo>
                    <a:pt x="38" y="101"/>
                  </a:lnTo>
                  <a:lnTo>
                    <a:pt x="28" y="141"/>
                  </a:lnTo>
                  <a:lnTo>
                    <a:pt x="17" y="203"/>
                  </a:lnTo>
                  <a:lnTo>
                    <a:pt x="6" y="283"/>
                  </a:lnTo>
                  <a:lnTo>
                    <a:pt x="0" y="378"/>
                  </a:lnTo>
                  <a:lnTo>
                    <a:pt x="5" y="484"/>
                  </a:lnTo>
                  <a:lnTo>
                    <a:pt x="21" y="599"/>
                  </a:lnTo>
                  <a:lnTo>
                    <a:pt x="54" y="716"/>
                  </a:lnTo>
                  <a:lnTo>
                    <a:pt x="58" y="716"/>
                  </a:lnTo>
                  <a:lnTo>
                    <a:pt x="66" y="715"/>
                  </a:lnTo>
                  <a:lnTo>
                    <a:pt x="80" y="713"/>
                  </a:lnTo>
                  <a:lnTo>
                    <a:pt x="99" y="712"/>
                  </a:lnTo>
                  <a:lnTo>
                    <a:pt x="124" y="710"/>
                  </a:lnTo>
                  <a:lnTo>
                    <a:pt x="153" y="708"/>
                  </a:lnTo>
                  <a:lnTo>
                    <a:pt x="188" y="707"/>
                  </a:lnTo>
                  <a:lnTo>
                    <a:pt x="225" y="706"/>
                  </a:lnTo>
                  <a:lnTo>
                    <a:pt x="267" y="705"/>
                  </a:lnTo>
                  <a:lnTo>
                    <a:pt x="313" y="706"/>
                  </a:lnTo>
                  <a:lnTo>
                    <a:pt x="362" y="707"/>
                  </a:lnTo>
                  <a:lnTo>
                    <a:pt x="415" y="709"/>
                  </a:lnTo>
                  <a:lnTo>
                    <a:pt x="470" y="713"/>
                  </a:lnTo>
                  <a:lnTo>
                    <a:pt x="528" y="719"/>
                  </a:lnTo>
                  <a:lnTo>
                    <a:pt x="588" y="726"/>
                  </a:lnTo>
                  <a:lnTo>
                    <a:pt x="650" y="735"/>
                  </a:lnTo>
                  <a:lnTo>
                    <a:pt x="647" y="713"/>
                  </a:lnTo>
                  <a:lnTo>
                    <a:pt x="641" y="655"/>
                  </a:lnTo>
                  <a:lnTo>
                    <a:pt x="631" y="568"/>
                  </a:lnTo>
                  <a:lnTo>
                    <a:pt x="623" y="462"/>
                  </a:lnTo>
                  <a:lnTo>
                    <a:pt x="618" y="345"/>
                  </a:lnTo>
                  <a:lnTo>
                    <a:pt x="618" y="229"/>
                  </a:lnTo>
                  <a:lnTo>
                    <a:pt x="627" y="119"/>
                  </a:lnTo>
                  <a:lnTo>
                    <a:pt x="645" y="27"/>
                  </a:lnTo>
                  <a:close/>
                </a:path>
              </a:pathLst>
            </a:custGeom>
            <a:solidFill>
              <a:srgbClr val="808080">
                <a:alpha val="100000"/>
              </a:srgbClr>
            </a:solidFill>
            <a:ln w="9525">
              <a:noFill/>
            </a:ln>
          </p:spPr>
          <p:txBody>
            <a:bodyPr/>
            <a:p>
              <a:endParaRPr lang="zh-CN" altLang="en-US"/>
            </a:p>
          </p:txBody>
        </p:sp>
        <p:sp>
          <p:nvSpPr>
            <p:cNvPr id="101568" name="Freeform 123"/>
            <p:cNvSpPr/>
            <p:nvPr/>
          </p:nvSpPr>
          <p:spPr>
            <a:xfrm>
              <a:off x="6623" y="13797"/>
              <a:ext cx="1071" cy="731"/>
            </a:xfrm>
            <a:custGeom>
              <a:avLst/>
              <a:gdLst>
                <a:gd name="txL" fmla="*/ 0 w 1071"/>
                <a:gd name="txT" fmla="*/ 0 h 731"/>
                <a:gd name="txR" fmla="*/ 1071 w 1071"/>
                <a:gd name="txB" fmla="*/ 731 h 731"/>
              </a:gdLst>
              <a:ahLst/>
              <a:cxnLst>
                <a:cxn ang="0">
                  <a:pos x="6" y="552"/>
                </a:cxn>
                <a:cxn ang="0">
                  <a:pos x="0" y="642"/>
                </a:cxn>
                <a:cxn ang="0">
                  <a:pos x="698" y="731"/>
                </a:cxn>
                <a:cxn ang="0">
                  <a:pos x="703" y="729"/>
                </a:cxn>
                <a:cxn ang="0">
                  <a:pos x="717" y="722"/>
                </a:cxn>
                <a:cxn ang="0">
                  <a:pos x="740" y="710"/>
                </a:cxn>
                <a:cxn ang="0">
                  <a:pos x="768" y="694"/>
                </a:cxn>
                <a:cxn ang="0">
                  <a:pos x="801" y="672"/>
                </a:cxn>
                <a:cxn ang="0">
                  <a:pos x="838" y="645"/>
                </a:cxn>
                <a:cxn ang="0">
                  <a:pos x="876" y="614"/>
                </a:cxn>
                <a:cxn ang="0">
                  <a:pos x="915" y="577"/>
                </a:cxn>
                <a:cxn ang="0">
                  <a:pos x="953" y="536"/>
                </a:cxn>
                <a:cxn ang="0">
                  <a:pos x="988" y="491"/>
                </a:cxn>
                <a:cxn ang="0">
                  <a:pos x="1018" y="439"/>
                </a:cxn>
                <a:cxn ang="0">
                  <a:pos x="1043" y="383"/>
                </a:cxn>
                <a:cxn ang="0">
                  <a:pos x="1061" y="322"/>
                </a:cxn>
                <a:cxn ang="0">
                  <a:pos x="1071" y="255"/>
                </a:cxn>
                <a:cxn ang="0">
                  <a:pos x="1070" y="185"/>
                </a:cxn>
                <a:cxn ang="0">
                  <a:pos x="1057" y="108"/>
                </a:cxn>
                <a:cxn ang="0">
                  <a:pos x="1055" y="104"/>
                </a:cxn>
                <a:cxn ang="0">
                  <a:pos x="1049" y="92"/>
                </a:cxn>
                <a:cxn ang="0">
                  <a:pos x="1037" y="76"/>
                </a:cxn>
                <a:cxn ang="0">
                  <a:pos x="1022" y="57"/>
                </a:cxn>
                <a:cxn ang="0">
                  <a:pos x="1002" y="37"/>
                </a:cxn>
                <a:cxn ang="0">
                  <a:pos x="979" y="20"/>
                </a:cxn>
                <a:cxn ang="0">
                  <a:pos x="951" y="7"/>
                </a:cxn>
                <a:cxn ang="0">
                  <a:pos x="919" y="0"/>
                </a:cxn>
                <a:cxn ang="0">
                  <a:pos x="924" y="12"/>
                </a:cxn>
                <a:cxn ang="0">
                  <a:pos x="934" y="44"/>
                </a:cxn>
                <a:cxn ang="0">
                  <a:pos x="947" y="94"/>
                </a:cxn>
                <a:cxn ang="0">
                  <a:pos x="958" y="159"/>
                </a:cxn>
                <a:cxn ang="0">
                  <a:pos x="961" y="238"/>
                </a:cxn>
                <a:cxn ang="0">
                  <a:pos x="953" y="324"/>
                </a:cxn>
                <a:cxn ang="0">
                  <a:pos x="928" y="418"/>
                </a:cxn>
                <a:cxn ang="0">
                  <a:pos x="884" y="516"/>
                </a:cxn>
                <a:cxn ang="0">
                  <a:pos x="883" y="518"/>
                </a:cxn>
                <a:cxn ang="0">
                  <a:pos x="879" y="521"/>
                </a:cxn>
                <a:cxn ang="0">
                  <a:pos x="872" y="526"/>
                </a:cxn>
                <a:cxn ang="0">
                  <a:pos x="862" y="534"/>
                </a:cxn>
                <a:cxn ang="0">
                  <a:pos x="851" y="541"/>
                </a:cxn>
                <a:cxn ang="0">
                  <a:pos x="837" y="550"/>
                </a:cxn>
                <a:cxn ang="0">
                  <a:pos x="819" y="559"/>
                </a:cxn>
                <a:cxn ang="0">
                  <a:pos x="800" y="567"/>
                </a:cxn>
                <a:cxn ang="0">
                  <a:pos x="778" y="575"/>
                </a:cxn>
                <a:cxn ang="0">
                  <a:pos x="754" y="582"/>
                </a:cxn>
                <a:cxn ang="0">
                  <a:pos x="727" y="588"/>
                </a:cxn>
                <a:cxn ang="0">
                  <a:pos x="697" y="592"/>
                </a:cxn>
                <a:cxn ang="0">
                  <a:pos x="666" y="593"/>
                </a:cxn>
                <a:cxn ang="0">
                  <a:pos x="631" y="592"/>
                </a:cxn>
                <a:cxn ang="0">
                  <a:pos x="593" y="589"/>
                </a:cxn>
                <a:cxn ang="0">
                  <a:pos x="555" y="581"/>
                </a:cxn>
                <a:cxn ang="0">
                  <a:pos x="555" y="677"/>
                </a:cxn>
                <a:cxn ang="0">
                  <a:pos x="24" y="623"/>
                </a:cxn>
                <a:cxn ang="0">
                  <a:pos x="6" y="552"/>
                </a:cxn>
              </a:cxnLst>
              <a:rect l="txL" t="txT" r="txR" b="txB"/>
              <a:pathLst>
                <a:path w="1071" h="731">
                  <a:moveTo>
                    <a:pt x="6" y="552"/>
                  </a:moveTo>
                  <a:lnTo>
                    <a:pt x="0" y="642"/>
                  </a:lnTo>
                  <a:lnTo>
                    <a:pt x="698" y="731"/>
                  </a:lnTo>
                  <a:lnTo>
                    <a:pt x="703" y="729"/>
                  </a:lnTo>
                  <a:lnTo>
                    <a:pt x="717" y="722"/>
                  </a:lnTo>
                  <a:lnTo>
                    <a:pt x="740" y="710"/>
                  </a:lnTo>
                  <a:lnTo>
                    <a:pt x="768" y="694"/>
                  </a:lnTo>
                  <a:lnTo>
                    <a:pt x="801" y="672"/>
                  </a:lnTo>
                  <a:lnTo>
                    <a:pt x="838" y="645"/>
                  </a:lnTo>
                  <a:lnTo>
                    <a:pt x="876" y="614"/>
                  </a:lnTo>
                  <a:lnTo>
                    <a:pt x="915" y="577"/>
                  </a:lnTo>
                  <a:lnTo>
                    <a:pt x="953" y="536"/>
                  </a:lnTo>
                  <a:lnTo>
                    <a:pt x="988" y="491"/>
                  </a:lnTo>
                  <a:lnTo>
                    <a:pt x="1018" y="439"/>
                  </a:lnTo>
                  <a:lnTo>
                    <a:pt x="1043" y="383"/>
                  </a:lnTo>
                  <a:lnTo>
                    <a:pt x="1061" y="322"/>
                  </a:lnTo>
                  <a:lnTo>
                    <a:pt x="1071" y="255"/>
                  </a:lnTo>
                  <a:lnTo>
                    <a:pt x="1070" y="185"/>
                  </a:lnTo>
                  <a:lnTo>
                    <a:pt x="1057" y="108"/>
                  </a:lnTo>
                  <a:lnTo>
                    <a:pt x="1055" y="104"/>
                  </a:lnTo>
                  <a:lnTo>
                    <a:pt x="1049" y="92"/>
                  </a:lnTo>
                  <a:lnTo>
                    <a:pt x="1037" y="76"/>
                  </a:lnTo>
                  <a:lnTo>
                    <a:pt x="1022" y="57"/>
                  </a:lnTo>
                  <a:lnTo>
                    <a:pt x="1002" y="37"/>
                  </a:lnTo>
                  <a:lnTo>
                    <a:pt x="979" y="20"/>
                  </a:lnTo>
                  <a:lnTo>
                    <a:pt x="951" y="7"/>
                  </a:lnTo>
                  <a:lnTo>
                    <a:pt x="919" y="0"/>
                  </a:lnTo>
                  <a:lnTo>
                    <a:pt x="924" y="12"/>
                  </a:lnTo>
                  <a:lnTo>
                    <a:pt x="934" y="44"/>
                  </a:lnTo>
                  <a:lnTo>
                    <a:pt x="947" y="94"/>
                  </a:lnTo>
                  <a:lnTo>
                    <a:pt x="958" y="159"/>
                  </a:lnTo>
                  <a:lnTo>
                    <a:pt x="961" y="238"/>
                  </a:lnTo>
                  <a:lnTo>
                    <a:pt x="953" y="324"/>
                  </a:lnTo>
                  <a:lnTo>
                    <a:pt x="928" y="418"/>
                  </a:lnTo>
                  <a:lnTo>
                    <a:pt x="884" y="516"/>
                  </a:lnTo>
                  <a:lnTo>
                    <a:pt x="883" y="518"/>
                  </a:lnTo>
                  <a:lnTo>
                    <a:pt x="879" y="521"/>
                  </a:lnTo>
                  <a:lnTo>
                    <a:pt x="872" y="526"/>
                  </a:lnTo>
                  <a:lnTo>
                    <a:pt x="862" y="534"/>
                  </a:lnTo>
                  <a:lnTo>
                    <a:pt x="851" y="541"/>
                  </a:lnTo>
                  <a:lnTo>
                    <a:pt x="837" y="550"/>
                  </a:lnTo>
                  <a:lnTo>
                    <a:pt x="819" y="559"/>
                  </a:lnTo>
                  <a:lnTo>
                    <a:pt x="800" y="567"/>
                  </a:lnTo>
                  <a:lnTo>
                    <a:pt x="778" y="575"/>
                  </a:lnTo>
                  <a:lnTo>
                    <a:pt x="754" y="582"/>
                  </a:lnTo>
                  <a:lnTo>
                    <a:pt x="727" y="588"/>
                  </a:lnTo>
                  <a:lnTo>
                    <a:pt x="697" y="592"/>
                  </a:lnTo>
                  <a:lnTo>
                    <a:pt x="666" y="593"/>
                  </a:lnTo>
                  <a:lnTo>
                    <a:pt x="631" y="592"/>
                  </a:lnTo>
                  <a:lnTo>
                    <a:pt x="593" y="589"/>
                  </a:lnTo>
                  <a:lnTo>
                    <a:pt x="555" y="581"/>
                  </a:lnTo>
                  <a:lnTo>
                    <a:pt x="555" y="677"/>
                  </a:lnTo>
                  <a:lnTo>
                    <a:pt x="24" y="623"/>
                  </a:lnTo>
                  <a:lnTo>
                    <a:pt x="6" y="552"/>
                  </a:lnTo>
                  <a:close/>
                </a:path>
              </a:pathLst>
            </a:custGeom>
            <a:solidFill>
              <a:srgbClr val="FFFFFF">
                <a:alpha val="100000"/>
              </a:srgbClr>
            </a:solidFill>
            <a:ln w="9525">
              <a:noFill/>
            </a:ln>
          </p:spPr>
          <p:txBody>
            <a:bodyPr/>
            <a:p>
              <a:endParaRPr lang="zh-CN" altLang="en-US"/>
            </a:p>
          </p:txBody>
        </p:sp>
        <p:sp>
          <p:nvSpPr>
            <p:cNvPr id="101569" name="Freeform 124"/>
            <p:cNvSpPr/>
            <p:nvPr/>
          </p:nvSpPr>
          <p:spPr>
            <a:xfrm>
              <a:off x="6486" y="14516"/>
              <a:ext cx="787" cy="253"/>
            </a:xfrm>
            <a:custGeom>
              <a:avLst/>
              <a:gdLst>
                <a:gd name="txL" fmla="*/ 0 w 787"/>
                <a:gd name="txT" fmla="*/ 0 h 253"/>
                <a:gd name="txR" fmla="*/ 787 w 787"/>
                <a:gd name="txB" fmla="*/ 253 h 253"/>
              </a:gdLst>
              <a:ahLst/>
              <a:cxnLst>
                <a:cxn ang="0">
                  <a:pos x="787" y="91"/>
                </a:cxn>
                <a:cxn ang="0">
                  <a:pos x="12" y="0"/>
                </a:cxn>
                <a:cxn ang="0">
                  <a:pos x="0" y="91"/>
                </a:cxn>
                <a:cxn ang="0">
                  <a:pos x="764" y="253"/>
                </a:cxn>
                <a:cxn ang="0">
                  <a:pos x="787" y="91"/>
                </a:cxn>
              </a:cxnLst>
              <a:rect l="txL" t="txT" r="txR" b="txB"/>
              <a:pathLst>
                <a:path w="787" h="253">
                  <a:moveTo>
                    <a:pt x="787" y="91"/>
                  </a:moveTo>
                  <a:lnTo>
                    <a:pt x="12" y="0"/>
                  </a:lnTo>
                  <a:lnTo>
                    <a:pt x="0" y="91"/>
                  </a:lnTo>
                  <a:lnTo>
                    <a:pt x="764" y="253"/>
                  </a:lnTo>
                  <a:lnTo>
                    <a:pt x="787" y="91"/>
                  </a:lnTo>
                  <a:close/>
                </a:path>
              </a:pathLst>
            </a:custGeom>
            <a:solidFill>
              <a:srgbClr val="808080">
                <a:alpha val="100000"/>
              </a:srgbClr>
            </a:solidFill>
            <a:ln w="9525">
              <a:noFill/>
            </a:ln>
          </p:spPr>
          <p:txBody>
            <a:bodyPr/>
            <a:p>
              <a:endParaRPr lang="zh-CN" altLang="en-US"/>
            </a:p>
          </p:txBody>
        </p:sp>
        <p:sp>
          <p:nvSpPr>
            <p:cNvPr id="101570" name="Freeform 125"/>
            <p:cNvSpPr/>
            <p:nvPr/>
          </p:nvSpPr>
          <p:spPr>
            <a:xfrm>
              <a:off x="6879" y="14597"/>
              <a:ext cx="336" cy="115"/>
            </a:xfrm>
            <a:custGeom>
              <a:avLst/>
              <a:gdLst>
                <a:gd name="txL" fmla="*/ 0 w 336"/>
                <a:gd name="txT" fmla="*/ 0 h 115"/>
                <a:gd name="txR" fmla="*/ 336 w 336"/>
                <a:gd name="txB" fmla="*/ 115 h 115"/>
              </a:gdLst>
              <a:ahLst/>
              <a:cxnLst>
                <a:cxn ang="0">
                  <a:pos x="336" y="50"/>
                </a:cxn>
                <a:cxn ang="0">
                  <a:pos x="4" y="0"/>
                </a:cxn>
                <a:cxn ang="0">
                  <a:pos x="0" y="48"/>
                </a:cxn>
                <a:cxn ang="0">
                  <a:pos x="327" y="115"/>
                </a:cxn>
                <a:cxn ang="0">
                  <a:pos x="336" y="50"/>
                </a:cxn>
              </a:cxnLst>
              <a:rect l="txL" t="txT" r="txR" b="txB"/>
              <a:pathLst>
                <a:path w="336" h="115">
                  <a:moveTo>
                    <a:pt x="336" y="50"/>
                  </a:moveTo>
                  <a:lnTo>
                    <a:pt x="4" y="0"/>
                  </a:lnTo>
                  <a:lnTo>
                    <a:pt x="0" y="48"/>
                  </a:lnTo>
                  <a:lnTo>
                    <a:pt x="327" y="115"/>
                  </a:lnTo>
                  <a:lnTo>
                    <a:pt x="336" y="50"/>
                  </a:lnTo>
                  <a:close/>
                </a:path>
              </a:pathLst>
            </a:custGeom>
            <a:solidFill>
              <a:srgbClr val="808080">
                <a:alpha val="100000"/>
              </a:srgbClr>
            </a:solidFill>
            <a:ln w="9525">
              <a:noFill/>
            </a:ln>
          </p:spPr>
          <p:txBody>
            <a:bodyPr/>
            <a:p>
              <a:endParaRPr lang="zh-CN" altLang="en-US"/>
            </a:p>
          </p:txBody>
        </p:sp>
        <p:sp>
          <p:nvSpPr>
            <p:cNvPr id="101571" name="Freeform 126"/>
            <p:cNvSpPr/>
            <p:nvPr/>
          </p:nvSpPr>
          <p:spPr>
            <a:xfrm>
              <a:off x="6536" y="14540"/>
              <a:ext cx="225" cy="85"/>
            </a:xfrm>
            <a:custGeom>
              <a:avLst/>
              <a:gdLst>
                <a:gd name="txL" fmla="*/ 0 w 225"/>
                <a:gd name="txT" fmla="*/ 0 h 85"/>
                <a:gd name="txR" fmla="*/ 225 w 225"/>
                <a:gd name="txB" fmla="*/ 85 h 85"/>
              </a:gdLst>
              <a:ahLst/>
              <a:cxnLst>
                <a:cxn ang="0">
                  <a:pos x="225" y="39"/>
                </a:cxn>
                <a:cxn ang="0">
                  <a:pos x="0" y="0"/>
                </a:cxn>
                <a:cxn ang="0">
                  <a:pos x="3" y="41"/>
                </a:cxn>
                <a:cxn ang="0">
                  <a:pos x="218" y="85"/>
                </a:cxn>
                <a:cxn ang="0">
                  <a:pos x="225" y="39"/>
                </a:cxn>
              </a:cxnLst>
              <a:rect l="txL" t="txT" r="txR" b="txB"/>
              <a:pathLst>
                <a:path w="225" h="85">
                  <a:moveTo>
                    <a:pt x="225" y="39"/>
                  </a:moveTo>
                  <a:lnTo>
                    <a:pt x="0" y="0"/>
                  </a:lnTo>
                  <a:lnTo>
                    <a:pt x="3" y="41"/>
                  </a:lnTo>
                  <a:lnTo>
                    <a:pt x="218" y="85"/>
                  </a:lnTo>
                  <a:lnTo>
                    <a:pt x="225" y="39"/>
                  </a:lnTo>
                  <a:close/>
                </a:path>
              </a:pathLst>
            </a:custGeom>
            <a:solidFill>
              <a:srgbClr val="808080">
                <a:alpha val="100000"/>
              </a:srgbClr>
            </a:solidFill>
            <a:ln w="9525">
              <a:noFill/>
            </a:ln>
          </p:spPr>
          <p:txBody>
            <a:bodyPr/>
            <a:p>
              <a:endParaRPr lang="zh-CN" altLang="en-US"/>
            </a:p>
          </p:txBody>
        </p:sp>
        <p:sp>
          <p:nvSpPr>
            <p:cNvPr id="101572" name="Freeform 127"/>
            <p:cNvSpPr/>
            <p:nvPr/>
          </p:nvSpPr>
          <p:spPr>
            <a:xfrm>
              <a:off x="5972" y="14624"/>
              <a:ext cx="1325" cy="439"/>
            </a:xfrm>
            <a:custGeom>
              <a:avLst/>
              <a:gdLst>
                <a:gd name="txL" fmla="*/ 0 w 1325"/>
                <a:gd name="txT" fmla="*/ 0 h 439"/>
                <a:gd name="txR" fmla="*/ 1325 w 1325"/>
                <a:gd name="txB" fmla="*/ 439 h 439"/>
              </a:gdLst>
              <a:ahLst/>
              <a:cxnLst>
                <a:cxn ang="0">
                  <a:pos x="0" y="132"/>
                </a:cxn>
                <a:cxn ang="0">
                  <a:pos x="3" y="132"/>
                </a:cxn>
                <a:cxn ang="0">
                  <a:pos x="10" y="130"/>
                </a:cxn>
                <a:cxn ang="0">
                  <a:pos x="24" y="128"/>
                </a:cxn>
                <a:cxn ang="0">
                  <a:pos x="42" y="125"/>
                </a:cxn>
                <a:cxn ang="0">
                  <a:pos x="62" y="121"/>
                </a:cxn>
                <a:cxn ang="0">
                  <a:pos x="86" y="116"/>
                </a:cxn>
                <a:cxn ang="0">
                  <a:pos x="113" y="109"/>
                </a:cxn>
                <a:cxn ang="0">
                  <a:pos x="141" y="102"/>
                </a:cxn>
                <a:cxn ang="0">
                  <a:pos x="170" y="94"/>
                </a:cxn>
                <a:cxn ang="0">
                  <a:pos x="199" y="85"/>
                </a:cxn>
                <a:cxn ang="0">
                  <a:pos x="228" y="74"/>
                </a:cxn>
                <a:cxn ang="0">
                  <a:pos x="257" y="62"/>
                </a:cxn>
                <a:cxn ang="0">
                  <a:pos x="285" y="48"/>
                </a:cxn>
                <a:cxn ang="0">
                  <a:pos x="309" y="34"/>
                </a:cxn>
                <a:cxn ang="0">
                  <a:pos x="333" y="18"/>
                </a:cxn>
                <a:cxn ang="0">
                  <a:pos x="352" y="0"/>
                </a:cxn>
                <a:cxn ang="0">
                  <a:pos x="1325" y="223"/>
                </a:cxn>
                <a:cxn ang="0">
                  <a:pos x="1323" y="225"/>
                </a:cxn>
                <a:cxn ang="0">
                  <a:pos x="1318" y="230"/>
                </a:cxn>
                <a:cxn ang="0">
                  <a:pos x="1309" y="239"/>
                </a:cxn>
                <a:cxn ang="0">
                  <a:pos x="1297" y="250"/>
                </a:cxn>
                <a:cxn ang="0">
                  <a:pos x="1282" y="263"/>
                </a:cxn>
                <a:cxn ang="0">
                  <a:pos x="1265" y="278"/>
                </a:cxn>
                <a:cxn ang="0">
                  <a:pos x="1247" y="295"/>
                </a:cxn>
                <a:cxn ang="0">
                  <a:pos x="1225" y="312"/>
                </a:cxn>
                <a:cxn ang="0">
                  <a:pos x="1202" y="331"/>
                </a:cxn>
                <a:cxn ang="0">
                  <a:pos x="1179" y="349"/>
                </a:cxn>
                <a:cxn ang="0">
                  <a:pos x="1154" y="367"/>
                </a:cxn>
                <a:cxn ang="0">
                  <a:pos x="1128" y="385"/>
                </a:cxn>
                <a:cxn ang="0">
                  <a:pos x="1102" y="401"/>
                </a:cxn>
                <a:cxn ang="0">
                  <a:pos x="1077" y="415"/>
                </a:cxn>
                <a:cxn ang="0">
                  <a:pos x="1051" y="428"/>
                </a:cxn>
                <a:cxn ang="0">
                  <a:pos x="1026" y="439"/>
                </a:cxn>
                <a:cxn ang="0">
                  <a:pos x="0" y="132"/>
                </a:cxn>
              </a:cxnLst>
              <a:rect l="txL" t="txT" r="txR" b="txB"/>
              <a:pathLst>
                <a:path w="1325" h="439">
                  <a:moveTo>
                    <a:pt x="0" y="132"/>
                  </a:moveTo>
                  <a:lnTo>
                    <a:pt x="3" y="132"/>
                  </a:lnTo>
                  <a:lnTo>
                    <a:pt x="10" y="130"/>
                  </a:lnTo>
                  <a:lnTo>
                    <a:pt x="24" y="128"/>
                  </a:lnTo>
                  <a:lnTo>
                    <a:pt x="42" y="125"/>
                  </a:lnTo>
                  <a:lnTo>
                    <a:pt x="62" y="121"/>
                  </a:lnTo>
                  <a:lnTo>
                    <a:pt x="86" y="116"/>
                  </a:lnTo>
                  <a:lnTo>
                    <a:pt x="113" y="109"/>
                  </a:lnTo>
                  <a:lnTo>
                    <a:pt x="141" y="102"/>
                  </a:lnTo>
                  <a:lnTo>
                    <a:pt x="170" y="94"/>
                  </a:lnTo>
                  <a:lnTo>
                    <a:pt x="199" y="85"/>
                  </a:lnTo>
                  <a:lnTo>
                    <a:pt x="228" y="74"/>
                  </a:lnTo>
                  <a:lnTo>
                    <a:pt x="257" y="62"/>
                  </a:lnTo>
                  <a:lnTo>
                    <a:pt x="285" y="48"/>
                  </a:lnTo>
                  <a:lnTo>
                    <a:pt x="309" y="34"/>
                  </a:lnTo>
                  <a:lnTo>
                    <a:pt x="333" y="18"/>
                  </a:lnTo>
                  <a:lnTo>
                    <a:pt x="352" y="0"/>
                  </a:lnTo>
                  <a:lnTo>
                    <a:pt x="1325" y="223"/>
                  </a:lnTo>
                  <a:lnTo>
                    <a:pt x="1323" y="225"/>
                  </a:lnTo>
                  <a:lnTo>
                    <a:pt x="1318" y="230"/>
                  </a:lnTo>
                  <a:lnTo>
                    <a:pt x="1309" y="239"/>
                  </a:lnTo>
                  <a:lnTo>
                    <a:pt x="1297" y="250"/>
                  </a:lnTo>
                  <a:lnTo>
                    <a:pt x="1282" y="263"/>
                  </a:lnTo>
                  <a:lnTo>
                    <a:pt x="1265" y="278"/>
                  </a:lnTo>
                  <a:lnTo>
                    <a:pt x="1247" y="295"/>
                  </a:lnTo>
                  <a:lnTo>
                    <a:pt x="1225" y="312"/>
                  </a:lnTo>
                  <a:lnTo>
                    <a:pt x="1202" y="331"/>
                  </a:lnTo>
                  <a:lnTo>
                    <a:pt x="1179" y="349"/>
                  </a:lnTo>
                  <a:lnTo>
                    <a:pt x="1154" y="367"/>
                  </a:lnTo>
                  <a:lnTo>
                    <a:pt x="1128" y="385"/>
                  </a:lnTo>
                  <a:lnTo>
                    <a:pt x="1102" y="401"/>
                  </a:lnTo>
                  <a:lnTo>
                    <a:pt x="1077" y="415"/>
                  </a:lnTo>
                  <a:lnTo>
                    <a:pt x="1051" y="428"/>
                  </a:lnTo>
                  <a:lnTo>
                    <a:pt x="1026" y="439"/>
                  </a:lnTo>
                  <a:lnTo>
                    <a:pt x="0" y="132"/>
                  </a:lnTo>
                  <a:close/>
                </a:path>
              </a:pathLst>
            </a:custGeom>
            <a:solidFill>
              <a:srgbClr val="808080">
                <a:alpha val="100000"/>
              </a:srgbClr>
            </a:solidFill>
            <a:ln w="9525">
              <a:noFill/>
            </a:ln>
          </p:spPr>
          <p:txBody>
            <a:bodyPr/>
            <a:p>
              <a:endParaRPr lang="zh-CN" altLang="en-US"/>
            </a:p>
          </p:txBody>
        </p:sp>
        <p:sp>
          <p:nvSpPr>
            <p:cNvPr id="101573" name="Freeform 128"/>
            <p:cNvSpPr/>
            <p:nvPr/>
          </p:nvSpPr>
          <p:spPr>
            <a:xfrm>
              <a:off x="7292" y="14577"/>
              <a:ext cx="472" cy="209"/>
            </a:xfrm>
            <a:custGeom>
              <a:avLst/>
              <a:gdLst>
                <a:gd name="txL" fmla="*/ 0 w 472"/>
                <a:gd name="txT" fmla="*/ 0 h 209"/>
                <a:gd name="txR" fmla="*/ 472 w 472"/>
                <a:gd name="txB" fmla="*/ 209 h 209"/>
              </a:gdLst>
              <a:ahLst/>
              <a:cxnLst>
                <a:cxn ang="0">
                  <a:pos x="47" y="209"/>
                </a:cxn>
                <a:cxn ang="0">
                  <a:pos x="472" y="84"/>
                </a:cxn>
                <a:cxn ang="0">
                  <a:pos x="215" y="0"/>
                </a:cxn>
                <a:cxn ang="0">
                  <a:pos x="5" y="24"/>
                </a:cxn>
                <a:cxn ang="0">
                  <a:pos x="0" y="197"/>
                </a:cxn>
                <a:cxn ang="0">
                  <a:pos x="47" y="209"/>
                </a:cxn>
              </a:cxnLst>
              <a:rect l="txL" t="txT" r="txR" b="txB"/>
              <a:pathLst>
                <a:path w="472" h="209">
                  <a:moveTo>
                    <a:pt x="47" y="209"/>
                  </a:moveTo>
                  <a:lnTo>
                    <a:pt x="472" y="84"/>
                  </a:lnTo>
                  <a:lnTo>
                    <a:pt x="215" y="0"/>
                  </a:lnTo>
                  <a:lnTo>
                    <a:pt x="5" y="24"/>
                  </a:lnTo>
                  <a:lnTo>
                    <a:pt x="0" y="197"/>
                  </a:lnTo>
                  <a:lnTo>
                    <a:pt x="47" y="209"/>
                  </a:lnTo>
                  <a:close/>
                </a:path>
              </a:pathLst>
            </a:custGeom>
            <a:solidFill>
              <a:srgbClr val="808080">
                <a:alpha val="100000"/>
              </a:srgbClr>
            </a:solidFill>
            <a:ln w="9525">
              <a:noFill/>
            </a:ln>
          </p:spPr>
          <p:txBody>
            <a:bodyPr/>
            <a:p>
              <a:endParaRPr lang="zh-CN" altLang="en-US"/>
            </a:p>
          </p:txBody>
        </p:sp>
        <p:sp>
          <p:nvSpPr>
            <p:cNvPr id="101574" name="Freeform 129"/>
            <p:cNvSpPr/>
            <p:nvPr/>
          </p:nvSpPr>
          <p:spPr>
            <a:xfrm>
              <a:off x="6073" y="13679"/>
              <a:ext cx="251" cy="999"/>
            </a:xfrm>
            <a:custGeom>
              <a:avLst/>
              <a:gdLst>
                <a:gd name="txL" fmla="*/ 0 w 251"/>
                <a:gd name="txT" fmla="*/ 0 h 999"/>
                <a:gd name="txR" fmla="*/ 251 w 251"/>
                <a:gd name="txB" fmla="*/ 999 h 999"/>
              </a:gdLst>
              <a:ahLst/>
              <a:cxnLst>
                <a:cxn ang="0">
                  <a:pos x="251" y="23"/>
                </a:cxn>
                <a:cxn ang="0">
                  <a:pos x="250" y="22"/>
                </a:cxn>
                <a:cxn ang="0">
                  <a:pos x="246" y="20"/>
                </a:cxn>
                <a:cxn ang="0">
                  <a:pos x="239" y="18"/>
                </a:cxn>
                <a:cxn ang="0">
                  <a:pos x="230" y="15"/>
                </a:cxn>
                <a:cxn ang="0">
                  <a:pos x="218" y="11"/>
                </a:cxn>
                <a:cxn ang="0">
                  <a:pos x="205" y="7"/>
                </a:cxn>
                <a:cxn ang="0">
                  <a:pos x="190" y="4"/>
                </a:cxn>
                <a:cxn ang="0">
                  <a:pos x="173" y="1"/>
                </a:cxn>
                <a:cxn ang="0">
                  <a:pos x="155" y="0"/>
                </a:cxn>
                <a:cxn ang="0">
                  <a:pos x="134" y="0"/>
                </a:cxn>
                <a:cxn ang="0">
                  <a:pos x="114" y="2"/>
                </a:cxn>
                <a:cxn ang="0">
                  <a:pos x="92" y="5"/>
                </a:cxn>
                <a:cxn ang="0">
                  <a:pos x="70" y="12"/>
                </a:cxn>
                <a:cxn ang="0">
                  <a:pos x="47" y="20"/>
                </a:cxn>
                <a:cxn ang="0">
                  <a:pos x="23" y="32"/>
                </a:cxn>
                <a:cxn ang="0">
                  <a:pos x="0" y="47"/>
                </a:cxn>
                <a:cxn ang="0">
                  <a:pos x="0" y="999"/>
                </a:cxn>
                <a:cxn ang="0">
                  <a:pos x="1" y="999"/>
                </a:cxn>
                <a:cxn ang="0">
                  <a:pos x="6" y="999"/>
                </a:cxn>
                <a:cxn ang="0">
                  <a:pos x="14" y="998"/>
                </a:cxn>
                <a:cxn ang="0">
                  <a:pos x="23" y="997"/>
                </a:cxn>
                <a:cxn ang="0">
                  <a:pos x="35" y="995"/>
                </a:cxn>
                <a:cxn ang="0">
                  <a:pos x="49" y="993"/>
                </a:cxn>
                <a:cxn ang="0">
                  <a:pos x="65" y="990"/>
                </a:cxn>
                <a:cxn ang="0">
                  <a:pos x="83" y="985"/>
                </a:cxn>
                <a:cxn ang="0">
                  <a:pos x="102" y="980"/>
                </a:cxn>
                <a:cxn ang="0">
                  <a:pos x="121" y="973"/>
                </a:cxn>
                <a:cxn ang="0">
                  <a:pos x="143" y="966"/>
                </a:cxn>
                <a:cxn ang="0">
                  <a:pos x="164" y="956"/>
                </a:cxn>
                <a:cxn ang="0">
                  <a:pos x="186" y="945"/>
                </a:cxn>
                <a:cxn ang="0">
                  <a:pos x="208" y="934"/>
                </a:cxn>
                <a:cxn ang="0">
                  <a:pos x="230" y="919"/>
                </a:cxn>
                <a:cxn ang="0">
                  <a:pos x="251" y="903"/>
                </a:cxn>
                <a:cxn ang="0">
                  <a:pos x="251" y="23"/>
                </a:cxn>
              </a:cxnLst>
              <a:rect l="txL" t="txT" r="txR" b="txB"/>
              <a:pathLst>
                <a:path w="251" h="999">
                  <a:moveTo>
                    <a:pt x="251" y="23"/>
                  </a:moveTo>
                  <a:lnTo>
                    <a:pt x="250" y="22"/>
                  </a:lnTo>
                  <a:lnTo>
                    <a:pt x="246" y="20"/>
                  </a:lnTo>
                  <a:lnTo>
                    <a:pt x="239" y="18"/>
                  </a:lnTo>
                  <a:lnTo>
                    <a:pt x="230" y="15"/>
                  </a:lnTo>
                  <a:lnTo>
                    <a:pt x="218" y="11"/>
                  </a:lnTo>
                  <a:lnTo>
                    <a:pt x="205" y="7"/>
                  </a:lnTo>
                  <a:lnTo>
                    <a:pt x="190" y="4"/>
                  </a:lnTo>
                  <a:lnTo>
                    <a:pt x="173" y="1"/>
                  </a:lnTo>
                  <a:lnTo>
                    <a:pt x="155" y="0"/>
                  </a:lnTo>
                  <a:lnTo>
                    <a:pt x="134" y="0"/>
                  </a:lnTo>
                  <a:lnTo>
                    <a:pt x="114" y="2"/>
                  </a:lnTo>
                  <a:lnTo>
                    <a:pt x="92" y="5"/>
                  </a:lnTo>
                  <a:lnTo>
                    <a:pt x="70" y="12"/>
                  </a:lnTo>
                  <a:lnTo>
                    <a:pt x="47" y="20"/>
                  </a:lnTo>
                  <a:lnTo>
                    <a:pt x="23" y="32"/>
                  </a:lnTo>
                  <a:lnTo>
                    <a:pt x="0" y="47"/>
                  </a:lnTo>
                  <a:lnTo>
                    <a:pt x="0" y="999"/>
                  </a:lnTo>
                  <a:lnTo>
                    <a:pt x="1" y="999"/>
                  </a:lnTo>
                  <a:lnTo>
                    <a:pt x="6" y="999"/>
                  </a:lnTo>
                  <a:lnTo>
                    <a:pt x="14" y="998"/>
                  </a:lnTo>
                  <a:lnTo>
                    <a:pt x="23" y="997"/>
                  </a:lnTo>
                  <a:lnTo>
                    <a:pt x="35" y="995"/>
                  </a:lnTo>
                  <a:lnTo>
                    <a:pt x="49" y="993"/>
                  </a:lnTo>
                  <a:lnTo>
                    <a:pt x="65" y="990"/>
                  </a:lnTo>
                  <a:lnTo>
                    <a:pt x="83" y="985"/>
                  </a:lnTo>
                  <a:lnTo>
                    <a:pt x="102" y="980"/>
                  </a:lnTo>
                  <a:lnTo>
                    <a:pt x="121" y="973"/>
                  </a:lnTo>
                  <a:lnTo>
                    <a:pt x="143" y="966"/>
                  </a:lnTo>
                  <a:lnTo>
                    <a:pt x="164" y="956"/>
                  </a:lnTo>
                  <a:lnTo>
                    <a:pt x="186" y="945"/>
                  </a:lnTo>
                  <a:lnTo>
                    <a:pt x="208" y="934"/>
                  </a:lnTo>
                  <a:lnTo>
                    <a:pt x="230" y="919"/>
                  </a:lnTo>
                  <a:lnTo>
                    <a:pt x="251" y="903"/>
                  </a:lnTo>
                  <a:lnTo>
                    <a:pt x="251" y="23"/>
                  </a:lnTo>
                  <a:close/>
                </a:path>
              </a:pathLst>
            </a:custGeom>
            <a:solidFill>
              <a:srgbClr val="808080">
                <a:alpha val="100000"/>
              </a:srgbClr>
            </a:solidFill>
            <a:ln w="9525">
              <a:noFill/>
            </a:ln>
          </p:spPr>
          <p:txBody>
            <a:bodyPr/>
            <a:p>
              <a:endParaRPr lang="zh-CN" altLang="en-US"/>
            </a:p>
          </p:txBody>
        </p:sp>
        <p:sp>
          <p:nvSpPr>
            <p:cNvPr id="101575" name="Freeform 130"/>
            <p:cNvSpPr/>
            <p:nvPr/>
          </p:nvSpPr>
          <p:spPr>
            <a:xfrm>
              <a:off x="6080" y="13687"/>
              <a:ext cx="215" cy="843"/>
            </a:xfrm>
            <a:custGeom>
              <a:avLst/>
              <a:gdLst>
                <a:gd name="txL" fmla="*/ 0 w 215"/>
                <a:gd name="txT" fmla="*/ 0 h 843"/>
                <a:gd name="txR" fmla="*/ 215 w 215"/>
                <a:gd name="txB" fmla="*/ 843 h 843"/>
              </a:gdLst>
              <a:ahLst/>
              <a:cxnLst>
                <a:cxn ang="0">
                  <a:pos x="215" y="20"/>
                </a:cxn>
                <a:cxn ang="0">
                  <a:pos x="214" y="19"/>
                </a:cxn>
                <a:cxn ang="0">
                  <a:pos x="211" y="18"/>
                </a:cxn>
                <a:cxn ang="0">
                  <a:pos x="205" y="15"/>
                </a:cxn>
                <a:cxn ang="0">
                  <a:pos x="197" y="12"/>
                </a:cxn>
                <a:cxn ang="0">
                  <a:pos x="187" y="9"/>
                </a:cxn>
                <a:cxn ang="0">
                  <a:pos x="176" y="6"/>
                </a:cxn>
                <a:cxn ang="0">
                  <a:pos x="163" y="4"/>
                </a:cxn>
                <a:cxn ang="0">
                  <a:pos x="149" y="1"/>
                </a:cxn>
                <a:cxn ang="0">
                  <a:pos x="133" y="0"/>
                </a:cxn>
                <a:cxn ang="0">
                  <a:pos x="115" y="0"/>
                </a:cxn>
                <a:cxn ang="0">
                  <a:pos x="98" y="1"/>
                </a:cxn>
                <a:cxn ang="0">
                  <a:pos x="79" y="5"/>
                </a:cxn>
                <a:cxn ang="0">
                  <a:pos x="60" y="10"/>
                </a:cxn>
                <a:cxn ang="0">
                  <a:pos x="40" y="18"/>
                </a:cxn>
                <a:cxn ang="0">
                  <a:pos x="21" y="27"/>
                </a:cxn>
                <a:cxn ang="0">
                  <a:pos x="0" y="40"/>
                </a:cxn>
                <a:cxn ang="0">
                  <a:pos x="0" y="843"/>
                </a:cxn>
                <a:cxn ang="0">
                  <a:pos x="1" y="843"/>
                </a:cxn>
                <a:cxn ang="0">
                  <a:pos x="6" y="843"/>
                </a:cxn>
                <a:cxn ang="0">
                  <a:pos x="12" y="842"/>
                </a:cxn>
                <a:cxn ang="0">
                  <a:pos x="21" y="841"/>
                </a:cxn>
                <a:cxn ang="0">
                  <a:pos x="30" y="840"/>
                </a:cxn>
                <a:cxn ang="0">
                  <a:pos x="43" y="838"/>
                </a:cxn>
                <a:cxn ang="0">
                  <a:pos x="56" y="835"/>
                </a:cxn>
                <a:cxn ang="0">
                  <a:pos x="71" y="831"/>
                </a:cxn>
                <a:cxn ang="0">
                  <a:pos x="87" y="826"/>
                </a:cxn>
                <a:cxn ang="0">
                  <a:pos x="105" y="821"/>
                </a:cxn>
                <a:cxn ang="0">
                  <a:pos x="123" y="814"/>
                </a:cxn>
                <a:cxn ang="0">
                  <a:pos x="141" y="806"/>
                </a:cxn>
                <a:cxn ang="0">
                  <a:pos x="159" y="797"/>
                </a:cxn>
                <a:cxn ang="0">
                  <a:pos x="179" y="786"/>
                </a:cxn>
                <a:cxn ang="0">
                  <a:pos x="197" y="774"/>
                </a:cxn>
                <a:cxn ang="0">
                  <a:pos x="215" y="760"/>
                </a:cxn>
                <a:cxn ang="0">
                  <a:pos x="215" y="20"/>
                </a:cxn>
              </a:cxnLst>
              <a:rect l="txL" t="txT" r="txR" b="txB"/>
              <a:pathLst>
                <a:path w="215" h="843">
                  <a:moveTo>
                    <a:pt x="215" y="20"/>
                  </a:moveTo>
                  <a:lnTo>
                    <a:pt x="214" y="19"/>
                  </a:lnTo>
                  <a:lnTo>
                    <a:pt x="211" y="18"/>
                  </a:lnTo>
                  <a:lnTo>
                    <a:pt x="205" y="15"/>
                  </a:lnTo>
                  <a:lnTo>
                    <a:pt x="197" y="12"/>
                  </a:lnTo>
                  <a:lnTo>
                    <a:pt x="187" y="9"/>
                  </a:lnTo>
                  <a:lnTo>
                    <a:pt x="176" y="6"/>
                  </a:lnTo>
                  <a:lnTo>
                    <a:pt x="163" y="4"/>
                  </a:lnTo>
                  <a:lnTo>
                    <a:pt x="149" y="1"/>
                  </a:lnTo>
                  <a:lnTo>
                    <a:pt x="133" y="0"/>
                  </a:lnTo>
                  <a:lnTo>
                    <a:pt x="115" y="0"/>
                  </a:lnTo>
                  <a:lnTo>
                    <a:pt x="98" y="1"/>
                  </a:lnTo>
                  <a:lnTo>
                    <a:pt x="79" y="5"/>
                  </a:lnTo>
                  <a:lnTo>
                    <a:pt x="60" y="10"/>
                  </a:lnTo>
                  <a:lnTo>
                    <a:pt x="40" y="18"/>
                  </a:lnTo>
                  <a:lnTo>
                    <a:pt x="21" y="27"/>
                  </a:lnTo>
                  <a:lnTo>
                    <a:pt x="0" y="40"/>
                  </a:lnTo>
                  <a:lnTo>
                    <a:pt x="0" y="843"/>
                  </a:lnTo>
                  <a:lnTo>
                    <a:pt x="1" y="843"/>
                  </a:lnTo>
                  <a:lnTo>
                    <a:pt x="6" y="843"/>
                  </a:lnTo>
                  <a:lnTo>
                    <a:pt x="12" y="842"/>
                  </a:lnTo>
                  <a:lnTo>
                    <a:pt x="21" y="841"/>
                  </a:lnTo>
                  <a:lnTo>
                    <a:pt x="30" y="840"/>
                  </a:lnTo>
                  <a:lnTo>
                    <a:pt x="43" y="838"/>
                  </a:lnTo>
                  <a:lnTo>
                    <a:pt x="56" y="835"/>
                  </a:lnTo>
                  <a:lnTo>
                    <a:pt x="71" y="831"/>
                  </a:lnTo>
                  <a:lnTo>
                    <a:pt x="87" y="826"/>
                  </a:lnTo>
                  <a:lnTo>
                    <a:pt x="105" y="821"/>
                  </a:lnTo>
                  <a:lnTo>
                    <a:pt x="123" y="814"/>
                  </a:lnTo>
                  <a:lnTo>
                    <a:pt x="141" y="806"/>
                  </a:lnTo>
                  <a:lnTo>
                    <a:pt x="159" y="797"/>
                  </a:lnTo>
                  <a:lnTo>
                    <a:pt x="179" y="786"/>
                  </a:lnTo>
                  <a:lnTo>
                    <a:pt x="197" y="774"/>
                  </a:lnTo>
                  <a:lnTo>
                    <a:pt x="215" y="760"/>
                  </a:lnTo>
                  <a:lnTo>
                    <a:pt x="215" y="20"/>
                  </a:lnTo>
                  <a:close/>
                </a:path>
              </a:pathLst>
            </a:custGeom>
            <a:solidFill>
              <a:srgbClr val="808080">
                <a:alpha val="100000"/>
              </a:srgbClr>
            </a:solidFill>
            <a:ln w="9525">
              <a:noFill/>
            </a:ln>
          </p:spPr>
          <p:txBody>
            <a:bodyPr/>
            <a:p>
              <a:endParaRPr lang="zh-CN" altLang="en-US"/>
            </a:p>
          </p:txBody>
        </p:sp>
        <p:sp>
          <p:nvSpPr>
            <p:cNvPr id="101576" name="Freeform 131"/>
            <p:cNvSpPr/>
            <p:nvPr/>
          </p:nvSpPr>
          <p:spPr>
            <a:xfrm>
              <a:off x="6087" y="13696"/>
              <a:ext cx="180" cy="685"/>
            </a:xfrm>
            <a:custGeom>
              <a:avLst/>
              <a:gdLst>
                <a:gd name="txL" fmla="*/ 0 w 180"/>
                <a:gd name="txT" fmla="*/ 0 h 685"/>
                <a:gd name="txR" fmla="*/ 180 w 180"/>
                <a:gd name="txB" fmla="*/ 685 h 685"/>
              </a:gdLst>
              <a:ahLst/>
              <a:cxnLst>
                <a:cxn ang="0">
                  <a:pos x="180" y="16"/>
                </a:cxn>
                <a:cxn ang="0">
                  <a:pos x="179" y="16"/>
                </a:cxn>
                <a:cxn ang="0">
                  <a:pos x="176" y="14"/>
                </a:cxn>
                <a:cxn ang="0">
                  <a:pos x="172" y="12"/>
                </a:cxn>
                <a:cxn ang="0">
                  <a:pos x="165" y="10"/>
                </a:cxn>
                <a:cxn ang="0">
                  <a:pos x="157" y="8"/>
                </a:cxn>
                <a:cxn ang="0">
                  <a:pos x="147" y="4"/>
                </a:cxn>
                <a:cxn ang="0">
                  <a:pos x="136" y="2"/>
                </a:cxn>
                <a:cxn ang="0">
                  <a:pos x="125" y="0"/>
                </a:cxn>
                <a:cxn ang="0">
                  <a:pos x="111" y="0"/>
                </a:cxn>
                <a:cxn ang="0">
                  <a:pos x="97" y="0"/>
                </a:cxn>
                <a:cxn ang="0">
                  <a:pos x="81" y="1"/>
                </a:cxn>
                <a:cxn ang="0">
                  <a:pos x="66" y="3"/>
                </a:cxn>
                <a:cxn ang="0">
                  <a:pos x="50" y="8"/>
                </a:cxn>
                <a:cxn ang="0">
                  <a:pos x="33" y="14"/>
                </a:cxn>
                <a:cxn ang="0">
                  <a:pos x="17" y="23"/>
                </a:cxn>
                <a:cxn ang="0">
                  <a:pos x="0" y="33"/>
                </a:cxn>
                <a:cxn ang="0">
                  <a:pos x="0" y="685"/>
                </a:cxn>
                <a:cxn ang="0">
                  <a:pos x="1" y="685"/>
                </a:cxn>
                <a:cxn ang="0">
                  <a:pos x="4" y="685"/>
                </a:cxn>
                <a:cxn ang="0">
                  <a:pos x="9" y="684"/>
                </a:cxn>
                <a:cxn ang="0">
                  <a:pos x="17" y="683"/>
                </a:cxn>
                <a:cxn ang="0">
                  <a:pos x="26" y="682"/>
                </a:cxn>
                <a:cxn ang="0">
                  <a:pos x="35" y="681"/>
                </a:cxn>
                <a:cxn ang="0">
                  <a:pos x="47" y="678"/>
                </a:cxn>
                <a:cxn ang="0">
                  <a:pos x="60" y="676"/>
                </a:cxn>
                <a:cxn ang="0">
                  <a:pos x="73" y="671"/>
                </a:cxn>
                <a:cxn ang="0">
                  <a:pos x="87" y="667"/>
                </a:cxn>
                <a:cxn ang="0">
                  <a:pos x="102" y="662"/>
                </a:cxn>
                <a:cxn ang="0">
                  <a:pos x="118" y="655"/>
                </a:cxn>
                <a:cxn ang="0">
                  <a:pos x="133" y="648"/>
                </a:cxn>
                <a:cxn ang="0">
                  <a:pos x="149" y="639"/>
                </a:cxn>
                <a:cxn ang="0">
                  <a:pos x="165" y="628"/>
                </a:cxn>
                <a:cxn ang="0">
                  <a:pos x="180" y="617"/>
                </a:cxn>
                <a:cxn ang="0">
                  <a:pos x="180" y="16"/>
                </a:cxn>
              </a:cxnLst>
              <a:rect l="txL" t="txT" r="txR" b="txB"/>
              <a:pathLst>
                <a:path w="180" h="685">
                  <a:moveTo>
                    <a:pt x="180" y="16"/>
                  </a:moveTo>
                  <a:lnTo>
                    <a:pt x="179" y="16"/>
                  </a:lnTo>
                  <a:lnTo>
                    <a:pt x="176" y="14"/>
                  </a:lnTo>
                  <a:lnTo>
                    <a:pt x="172" y="12"/>
                  </a:lnTo>
                  <a:lnTo>
                    <a:pt x="165" y="10"/>
                  </a:lnTo>
                  <a:lnTo>
                    <a:pt x="157" y="8"/>
                  </a:lnTo>
                  <a:lnTo>
                    <a:pt x="147" y="4"/>
                  </a:lnTo>
                  <a:lnTo>
                    <a:pt x="136" y="2"/>
                  </a:lnTo>
                  <a:lnTo>
                    <a:pt x="125" y="0"/>
                  </a:lnTo>
                  <a:lnTo>
                    <a:pt x="111" y="0"/>
                  </a:lnTo>
                  <a:lnTo>
                    <a:pt x="97" y="0"/>
                  </a:lnTo>
                  <a:lnTo>
                    <a:pt x="81" y="1"/>
                  </a:lnTo>
                  <a:lnTo>
                    <a:pt x="66" y="3"/>
                  </a:lnTo>
                  <a:lnTo>
                    <a:pt x="50" y="8"/>
                  </a:lnTo>
                  <a:lnTo>
                    <a:pt x="33" y="14"/>
                  </a:lnTo>
                  <a:lnTo>
                    <a:pt x="17" y="23"/>
                  </a:lnTo>
                  <a:lnTo>
                    <a:pt x="0" y="33"/>
                  </a:lnTo>
                  <a:lnTo>
                    <a:pt x="0" y="685"/>
                  </a:lnTo>
                  <a:lnTo>
                    <a:pt x="1" y="685"/>
                  </a:lnTo>
                  <a:lnTo>
                    <a:pt x="4" y="685"/>
                  </a:lnTo>
                  <a:lnTo>
                    <a:pt x="9" y="684"/>
                  </a:lnTo>
                  <a:lnTo>
                    <a:pt x="17" y="683"/>
                  </a:lnTo>
                  <a:lnTo>
                    <a:pt x="26" y="682"/>
                  </a:lnTo>
                  <a:lnTo>
                    <a:pt x="35" y="681"/>
                  </a:lnTo>
                  <a:lnTo>
                    <a:pt x="47" y="678"/>
                  </a:lnTo>
                  <a:lnTo>
                    <a:pt x="60" y="676"/>
                  </a:lnTo>
                  <a:lnTo>
                    <a:pt x="73" y="671"/>
                  </a:lnTo>
                  <a:lnTo>
                    <a:pt x="87" y="667"/>
                  </a:lnTo>
                  <a:lnTo>
                    <a:pt x="102" y="662"/>
                  </a:lnTo>
                  <a:lnTo>
                    <a:pt x="118" y="655"/>
                  </a:lnTo>
                  <a:lnTo>
                    <a:pt x="133" y="648"/>
                  </a:lnTo>
                  <a:lnTo>
                    <a:pt x="149" y="639"/>
                  </a:lnTo>
                  <a:lnTo>
                    <a:pt x="165" y="628"/>
                  </a:lnTo>
                  <a:lnTo>
                    <a:pt x="180" y="617"/>
                  </a:lnTo>
                  <a:lnTo>
                    <a:pt x="180" y="16"/>
                  </a:lnTo>
                  <a:close/>
                </a:path>
              </a:pathLst>
            </a:custGeom>
            <a:solidFill>
              <a:srgbClr val="808080">
                <a:alpha val="100000"/>
              </a:srgbClr>
            </a:solidFill>
            <a:ln w="9525">
              <a:noFill/>
            </a:ln>
          </p:spPr>
          <p:txBody>
            <a:bodyPr/>
            <a:p>
              <a:endParaRPr lang="zh-CN" altLang="en-US"/>
            </a:p>
          </p:txBody>
        </p:sp>
        <p:sp>
          <p:nvSpPr>
            <p:cNvPr id="101577" name="Freeform 132"/>
            <p:cNvSpPr/>
            <p:nvPr/>
          </p:nvSpPr>
          <p:spPr>
            <a:xfrm>
              <a:off x="6093" y="13704"/>
              <a:ext cx="146" cy="530"/>
            </a:xfrm>
            <a:custGeom>
              <a:avLst/>
              <a:gdLst>
                <a:gd name="txL" fmla="*/ 0 w 146"/>
                <a:gd name="txT" fmla="*/ 0 h 530"/>
                <a:gd name="txR" fmla="*/ 146 w 146"/>
                <a:gd name="txB" fmla="*/ 530 h 530"/>
              </a:gdLst>
              <a:ahLst/>
              <a:cxnLst>
                <a:cxn ang="0">
                  <a:pos x="146" y="14"/>
                </a:cxn>
                <a:cxn ang="0">
                  <a:pos x="143" y="12"/>
                </a:cxn>
                <a:cxn ang="0">
                  <a:pos x="134" y="8"/>
                </a:cxn>
                <a:cxn ang="0">
                  <a:pos x="120" y="4"/>
                </a:cxn>
                <a:cxn ang="0">
                  <a:pos x="101" y="1"/>
                </a:cxn>
                <a:cxn ang="0">
                  <a:pos x="79" y="0"/>
                </a:cxn>
                <a:cxn ang="0">
                  <a:pos x="54" y="3"/>
                </a:cxn>
                <a:cxn ang="0">
                  <a:pos x="27" y="11"/>
                </a:cxn>
                <a:cxn ang="0">
                  <a:pos x="0" y="27"/>
                </a:cxn>
                <a:cxn ang="0">
                  <a:pos x="0" y="530"/>
                </a:cxn>
                <a:cxn ang="0">
                  <a:pos x="3" y="530"/>
                </a:cxn>
                <a:cxn ang="0">
                  <a:pos x="14" y="529"/>
                </a:cxn>
                <a:cxn ang="0">
                  <a:pos x="29" y="526"/>
                </a:cxn>
                <a:cxn ang="0">
                  <a:pos x="49" y="521"/>
                </a:cxn>
                <a:cxn ang="0">
                  <a:pos x="71" y="514"/>
                </a:cxn>
                <a:cxn ang="0">
                  <a:pos x="96" y="505"/>
                </a:cxn>
                <a:cxn ang="0">
                  <a:pos x="121" y="492"/>
                </a:cxn>
                <a:cxn ang="0">
                  <a:pos x="146" y="475"/>
                </a:cxn>
                <a:cxn ang="0">
                  <a:pos x="146" y="14"/>
                </a:cxn>
              </a:cxnLst>
              <a:rect l="txL" t="txT" r="txR" b="txB"/>
              <a:pathLst>
                <a:path w="146" h="530">
                  <a:moveTo>
                    <a:pt x="146" y="14"/>
                  </a:moveTo>
                  <a:lnTo>
                    <a:pt x="143" y="12"/>
                  </a:lnTo>
                  <a:lnTo>
                    <a:pt x="134" y="8"/>
                  </a:lnTo>
                  <a:lnTo>
                    <a:pt x="120" y="4"/>
                  </a:lnTo>
                  <a:lnTo>
                    <a:pt x="101" y="1"/>
                  </a:lnTo>
                  <a:lnTo>
                    <a:pt x="79" y="0"/>
                  </a:lnTo>
                  <a:lnTo>
                    <a:pt x="54" y="3"/>
                  </a:lnTo>
                  <a:lnTo>
                    <a:pt x="27" y="11"/>
                  </a:lnTo>
                  <a:lnTo>
                    <a:pt x="0" y="27"/>
                  </a:lnTo>
                  <a:lnTo>
                    <a:pt x="0" y="530"/>
                  </a:lnTo>
                  <a:lnTo>
                    <a:pt x="3" y="530"/>
                  </a:lnTo>
                  <a:lnTo>
                    <a:pt x="14" y="529"/>
                  </a:lnTo>
                  <a:lnTo>
                    <a:pt x="29" y="526"/>
                  </a:lnTo>
                  <a:lnTo>
                    <a:pt x="49" y="521"/>
                  </a:lnTo>
                  <a:lnTo>
                    <a:pt x="71" y="514"/>
                  </a:lnTo>
                  <a:lnTo>
                    <a:pt x="96" y="505"/>
                  </a:lnTo>
                  <a:lnTo>
                    <a:pt x="121" y="492"/>
                  </a:lnTo>
                  <a:lnTo>
                    <a:pt x="146" y="475"/>
                  </a:lnTo>
                  <a:lnTo>
                    <a:pt x="146" y="14"/>
                  </a:lnTo>
                  <a:close/>
                </a:path>
              </a:pathLst>
            </a:custGeom>
            <a:solidFill>
              <a:srgbClr val="808080">
                <a:alpha val="100000"/>
              </a:srgbClr>
            </a:solidFill>
            <a:ln w="9525">
              <a:noFill/>
            </a:ln>
          </p:spPr>
          <p:txBody>
            <a:bodyPr/>
            <a:p>
              <a:endParaRPr lang="zh-CN" altLang="en-US"/>
            </a:p>
          </p:txBody>
        </p:sp>
        <p:sp>
          <p:nvSpPr>
            <p:cNvPr id="101578" name="Freeform 133"/>
            <p:cNvSpPr/>
            <p:nvPr/>
          </p:nvSpPr>
          <p:spPr>
            <a:xfrm>
              <a:off x="6101" y="13712"/>
              <a:ext cx="109" cy="373"/>
            </a:xfrm>
            <a:custGeom>
              <a:avLst/>
              <a:gdLst>
                <a:gd name="txL" fmla="*/ 0 w 109"/>
                <a:gd name="txT" fmla="*/ 0 h 373"/>
                <a:gd name="txR" fmla="*/ 109 w 109"/>
                <a:gd name="txB" fmla="*/ 373 h 373"/>
              </a:gdLst>
              <a:ahLst/>
              <a:cxnLst>
                <a:cxn ang="0">
                  <a:pos x="109" y="10"/>
                </a:cxn>
                <a:cxn ang="0">
                  <a:pos x="107" y="9"/>
                </a:cxn>
                <a:cxn ang="0">
                  <a:pos x="100" y="6"/>
                </a:cxn>
                <a:cxn ang="0">
                  <a:pos x="89" y="2"/>
                </a:cxn>
                <a:cxn ang="0">
                  <a:pos x="75" y="0"/>
                </a:cxn>
                <a:cxn ang="0">
                  <a:pos x="59" y="0"/>
                </a:cxn>
                <a:cxn ang="0">
                  <a:pos x="39" y="2"/>
                </a:cxn>
                <a:cxn ang="0">
                  <a:pos x="20" y="9"/>
                </a:cxn>
                <a:cxn ang="0">
                  <a:pos x="0" y="21"/>
                </a:cxn>
                <a:cxn ang="0">
                  <a:pos x="0" y="373"/>
                </a:cxn>
                <a:cxn ang="0">
                  <a:pos x="2" y="373"/>
                </a:cxn>
                <a:cxn ang="0">
                  <a:pos x="9" y="372"/>
                </a:cxn>
                <a:cxn ang="0">
                  <a:pos x="21" y="369"/>
                </a:cxn>
                <a:cxn ang="0">
                  <a:pos x="36" y="366"/>
                </a:cxn>
                <a:cxn ang="0">
                  <a:pos x="53" y="362"/>
                </a:cxn>
                <a:cxn ang="0">
                  <a:pos x="72" y="354"/>
                </a:cxn>
                <a:cxn ang="0">
                  <a:pos x="90" y="343"/>
                </a:cxn>
                <a:cxn ang="0">
                  <a:pos x="109" y="331"/>
                </a:cxn>
                <a:cxn ang="0">
                  <a:pos x="109" y="10"/>
                </a:cxn>
              </a:cxnLst>
              <a:rect l="txL" t="txT" r="txR" b="txB"/>
              <a:pathLst>
                <a:path w="109" h="373">
                  <a:moveTo>
                    <a:pt x="109" y="10"/>
                  </a:moveTo>
                  <a:lnTo>
                    <a:pt x="107" y="9"/>
                  </a:lnTo>
                  <a:lnTo>
                    <a:pt x="100" y="6"/>
                  </a:lnTo>
                  <a:lnTo>
                    <a:pt x="89" y="2"/>
                  </a:lnTo>
                  <a:lnTo>
                    <a:pt x="75" y="0"/>
                  </a:lnTo>
                  <a:lnTo>
                    <a:pt x="59" y="0"/>
                  </a:lnTo>
                  <a:lnTo>
                    <a:pt x="39" y="2"/>
                  </a:lnTo>
                  <a:lnTo>
                    <a:pt x="20" y="9"/>
                  </a:lnTo>
                  <a:lnTo>
                    <a:pt x="0" y="21"/>
                  </a:lnTo>
                  <a:lnTo>
                    <a:pt x="0" y="373"/>
                  </a:lnTo>
                  <a:lnTo>
                    <a:pt x="2" y="373"/>
                  </a:lnTo>
                  <a:lnTo>
                    <a:pt x="9" y="372"/>
                  </a:lnTo>
                  <a:lnTo>
                    <a:pt x="21" y="369"/>
                  </a:lnTo>
                  <a:lnTo>
                    <a:pt x="36" y="366"/>
                  </a:lnTo>
                  <a:lnTo>
                    <a:pt x="53" y="362"/>
                  </a:lnTo>
                  <a:lnTo>
                    <a:pt x="72" y="354"/>
                  </a:lnTo>
                  <a:lnTo>
                    <a:pt x="90" y="343"/>
                  </a:lnTo>
                  <a:lnTo>
                    <a:pt x="109" y="331"/>
                  </a:lnTo>
                  <a:lnTo>
                    <a:pt x="109" y="10"/>
                  </a:lnTo>
                  <a:close/>
                </a:path>
              </a:pathLst>
            </a:custGeom>
            <a:solidFill>
              <a:srgbClr val="808080">
                <a:alpha val="100000"/>
              </a:srgbClr>
            </a:solidFill>
            <a:ln w="9525">
              <a:noFill/>
            </a:ln>
          </p:spPr>
          <p:txBody>
            <a:bodyPr/>
            <a:p>
              <a:endParaRPr lang="zh-CN" altLang="en-US"/>
            </a:p>
          </p:txBody>
        </p:sp>
        <p:sp>
          <p:nvSpPr>
            <p:cNvPr id="101579" name="Freeform 134"/>
            <p:cNvSpPr/>
            <p:nvPr/>
          </p:nvSpPr>
          <p:spPr>
            <a:xfrm>
              <a:off x="6107" y="13721"/>
              <a:ext cx="75" cy="216"/>
            </a:xfrm>
            <a:custGeom>
              <a:avLst/>
              <a:gdLst>
                <a:gd name="txL" fmla="*/ 0 w 75"/>
                <a:gd name="txT" fmla="*/ 0 h 216"/>
                <a:gd name="txR" fmla="*/ 75 w 75"/>
                <a:gd name="txB" fmla="*/ 216 h 216"/>
              </a:gdLst>
              <a:ahLst/>
              <a:cxnLst>
                <a:cxn ang="0">
                  <a:pos x="75" y="6"/>
                </a:cxn>
                <a:cxn ang="0">
                  <a:pos x="73" y="5"/>
                </a:cxn>
                <a:cxn ang="0">
                  <a:pos x="69" y="4"/>
                </a:cxn>
                <a:cxn ang="0">
                  <a:pos x="61" y="2"/>
                </a:cxn>
                <a:cxn ang="0">
                  <a:pos x="52" y="0"/>
                </a:cxn>
                <a:cxn ang="0">
                  <a:pos x="41" y="0"/>
                </a:cxn>
                <a:cxn ang="0">
                  <a:pos x="28" y="1"/>
                </a:cxn>
                <a:cxn ang="0">
                  <a:pos x="14" y="6"/>
                </a:cxn>
                <a:cxn ang="0">
                  <a:pos x="0" y="14"/>
                </a:cxn>
                <a:cxn ang="0">
                  <a:pos x="0" y="216"/>
                </a:cxn>
                <a:cxn ang="0">
                  <a:pos x="2" y="216"/>
                </a:cxn>
                <a:cxn ang="0">
                  <a:pos x="7" y="215"/>
                </a:cxn>
                <a:cxn ang="0">
                  <a:pos x="15" y="214"/>
                </a:cxn>
                <a:cxn ang="0">
                  <a:pos x="25" y="211"/>
                </a:cxn>
                <a:cxn ang="0">
                  <a:pos x="37" y="208"/>
                </a:cxn>
                <a:cxn ang="0">
                  <a:pos x="50" y="203"/>
                </a:cxn>
                <a:cxn ang="0">
                  <a:pos x="63" y="195"/>
                </a:cxn>
                <a:cxn ang="0">
                  <a:pos x="75" y="187"/>
                </a:cxn>
                <a:cxn ang="0">
                  <a:pos x="75" y="6"/>
                </a:cxn>
              </a:cxnLst>
              <a:rect l="txL" t="txT" r="txR" b="txB"/>
              <a:pathLst>
                <a:path w="75" h="216">
                  <a:moveTo>
                    <a:pt x="75" y="6"/>
                  </a:moveTo>
                  <a:lnTo>
                    <a:pt x="73" y="5"/>
                  </a:lnTo>
                  <a:lnTo>
                    <a:pt x="69" y="4"/>
                  </a:lnTo>
                  <a:lnTo>
                    <a:pt x="61" y="2"/>
                  </a:lnTo>
                  <a:lnTo>
                    <a:pt x="52" y="0"/>
                  </a:lnTo>
                  <a:lnTo>
                    <a:pt x="41" y="0"/>
                  </a:lnTo>
                  <a:lnTo>
                    <a:pt x="28" y="1"/>
                  </a:lnTo>
                  <a:lnTo>
                    <a:pt x="14" y="6"/>
                  </a:lnTo>
                  <a:lnTo>
                    <a:pt x="0" y="14"/>
                  </a:lnTo>
                  <a:lnTo>
                    <a:pt x="0" y="216"/>
                  </a:lnTo>
                  <a:lnTo>
                    <a:pt x="2" y="216"/>
                  </a:lnTo>
                  <a:lnTo>
                    <a:pt x="7" y="215"/>
                  </a:lnTo>
                  <a:lnTo>
                    <a:pt x="15" y="214"/>
                  </a:lnTo>
                  <a:lnTo>
                    <a:pt x="25" y="211"/>
                  </a:lnTo>
                  <a:lnTo>
                    <a:pt x="37" y="208"/>
                  </a:lnTo>
                  <a:lnTo>
                    <a:pt x="50" y="203"/>
                  </a:lnTo>
                  <a:lnTo>
                    <a:pt x="63" y="195"/>
                  </a:lnTo>
                  <a:lnTo>
                    <a:pt x="75" y="187"/>
                  </a:lnTo>
                  <a:lnTo>
                    <a:pt x="75" y="6"/>
                  </a:lnTo>
                  <a:close/>
                </a:path>
              </a:pathLst>
            </a:custGeom>
            <a:solidFill>
              <a:srgbClr val="808080">
                <a:alpha val="100000"/>
              </a:srgbClr>
            </a:solidFill>
            <a:ln w="9525">
              <a:noFill/>
            </a:ln>
          </p:spPr>
          <p:txBody>
            <a:bodyPr/>
            <a:p>
              <a:endParaRPr lang="zh-CN" altLang="en-US"/>
            </a:p>
          </p:txBody>
        </p:sp>
        <p:sp>
          <p:nvSpPr>
            <p:cNvPr id="101580" name="Freeform 135"/>
            <p:cNvSpPr/>
            <p:nvPr/>
          </p:nvSpPr>
          <p:spPr>
            <a:xfrm>
              <a:off x="7013" y="14340"/>
              <a:ext cx="110" cy="111"/>
            </a:xfrm>
            <a:custGeom>
              <a:avLst/>
              <a:gdLst>
                <a:gd name="txL" fmla="*/ 0 w 110"/>
                <a:gd name="txT" fmla="*/ 0 h 111"/>
                <a:gd name="txR" fmla="*/ 110 w 110"/>
                <a:gd name="txB" fmla="*/ 111 h 111"/>
              </a:gdLst>
              <a:ahLst/>
              <a:cxnLst>
                <a:cxn ang="0">
                  <a:pos x="55" y="111"/>
                </a:cxn>
                <a:cxn ang="0">
                  <a:pos x="66" y="110"/>
                </a:cxn>
                <a:cxn ang="0">
                  <a:pos x="76" y="106"/>
                </a:cxn>
                <a:cxn ang="0">
                  <a:pos x="85" y="101"/>
                </a:cxn>
                <a:cxn ang="0">
                  <a:pos x="94" y="94"/>
                </a:cxn>
                <a:cxn ang="0">
                  <a:pos x="100" y="86"/>
                </a:cxn>
                <a:cxn ang="0">
                  <a:pos x="106" y="77"/>
                </a:cxn>
                <a:cxn ang="0">
                  <a:pos x="109" y="66"/>
                </a:cxn>
                <a:cxn ang="0">
                  <a:pos x="110" y="56"/>
                </a:cxn>
                <a:cxn ang="0">
                  <a:pos x="109" y="44"/>
                </a:cxn>
                <a:cxn ang="0">
                  <a:pos x="106" y="34"/>
                </a:cxn>
                <a:cxn ang="0">
                  <a:pos x="100" y="24"/>
                </a:cxn>
                <a:cxn ang="0">
                  <a:pos x="94" y="17"/>
                </a:cxn>
                <a:cxn ang="0">
                  <a:pos x="85" y="9"/>
                </a:cxn>
                <a:cxn ang="0">
                  <a:pos x="76" y="5"/>
                </a:cxn>
                <a:cxn ang="0">
                  <a:pos x="66" y="2"/>
                </a:cxn>
                <a:cxn ang="0">
                  <a:pos x="55" y="0"/>
                </a:cxn>
                <a:cxn ang="0">
                  <a:pos x="44" y="2"/>
                </a:cxn>
                <a:cxn ang="0">
                  <a:pos x="33" y="5"/>
                </a:cxn>
                <a:cxn ang="0">
                  <a:pos x="25" y="9"/>
                </a:cxn>
                <a:cxn ang="0">
                  <a:pos x="16" y="17"/>
                </a:cxn>
                <a:cxn ang="0">
                  <a:pos x="10" y="24"/>
                </a:cxn>
                <a:cxn ang="0">
                  <a:pos x="4" y="34"/>
                </a:cxn>
                <a:cxn ang="0">
                  <a:pos x="1" y="44"/>
                </a:cxn>
                <a:cxn ang="0">
                  <a:pos x="0" y="56"/>
                </a:cxn>
                <a:cxn ang="0">
                  <a:pos x="1" y="66"/>
                </a:cxn>
                <a:cxn ang="0">
                  <a:pos x="4" y="77"/>
                </a:cxn>
                <a:cxn ang="0">
                  <a:pos x="10" y="86"/>
                </a:cxn>
                <a:cxn ang="0">
                  <a:pos x="16" y="94"/>
                </a:cxn>
                <a:cxn ang="0">
                  <a:pos x="25" y="101"/>
                </a:cxn>
                <a:cxn ang="0">
                  <a:pos x="33" y="106"/>
                </a:cxn>
                <a:cxn ang="0">
                  <a:pos x="44" y="110"/>
                </a:cxn>
                <a:cxn ang="0">
                  <a:pos x="55" y="111"/>
                </a:cxn>
              </a:cxnLst>
              <a:rect l="txL" t="txT" r="txR" b="txB"/>
              <a:pathLst>
                <a:path w="110" h="111">
                  <a:moveTo>
                    <a:pt x="55" y="111"/>
                  </a:moveTo>
                  <a:lnTo>
                    <a:pt x="66" y="110"/>
                  </a:lnTo>
                  <a:lnTo>
                    <a:pt x="76" y="106"/>
                  </a:lnTo>
                  <a:lnTo>
                    <a:pt x="85" y="101"/>
                  </a:lnTo>
                  <a:lnTo>
                    <a:pt x="94" y="94"/>
                  </a:lnTo>
                  <a:lnTo>
                    <a:pt x="100" y="86"/>
                  </a:lnTo>
                  <a:lnTo>
                    <a:pt x="106" y="77"/>
                  </a:lnTo>
                  <a:lnTo>
                    <a:pt x="109" y="66"/>
                  </a:lnTo>
                  <a:lnTo>
                    <a:pt x="110" y="56"/>
                  </a:lnTo>
                  <a:lnTo>
                    <a:pt x="109" y="44"/>
                  </a:lnTo>
                  <a:lnTo>
                    <a:pt x="106" y="34"/>
                  </a:lnTo>
                  <a:lnTo>
                    <a:pt x="100" y="24"/>
                  </a:lnTo>
                  <a:lnTo>
                    <a:pt x="94" y="17"/>
                  </a:lnTo>
                  <a:lnTo>
                    <a:pt x="85" y="9"/>
                  </a:lnTo>
                  <a:lnTo>
                    <a:pt x="76" y="5"/>
                  </a:lnTo>
                  <a:lnTo>
                    <a:pt x="66" y="2"/>
                  </a:lnTo>
                  <a:lnTo>
                    <a:pt x="55" y="0"/>
                  </a:lnTo>
                  <a:lnTo>
                    <a:pt x="44" y="2"/>
                  </a:lnTo>
                  <a:lnTo>
                    <a:pt x="33" y="5"/>
                  </a:lnTo>
                  <a:lnTo>
                    <a:pt x="25" y="9"/>
                  </a:lnTo>
                  <a:lnTo>
                    <a:pt x="16" y="17"/>
                  </a:lnTo>
                  <a:lnTo>
                    <a:pt x="10" y="24"/>
                  </a:lnTo>
                  <a:lnTo>
                    <a:pt x="4" y="34"/>
                  </a:lnTo>
                  <a:lnTo>
                    <a:pt x="1" y="44"/>
                  </a:lnTo>
                  <a:lnTo>
                    <a:pt x="0" y="56"/>
                  </a:lnTo>
                  <a:lnTo>
                    <a:pt x="1" y="66"/>
                  </a:lnTo>
                  <a:lnTo>
                    <a:pt x="4" y="77"/>
                  </a:lnTo>
                  <a:lnTo>
                    <a:pt x="10" y="86"/>
                  </a:lnTo>
                  <a:lnTo>
                    <a:pt x="16" y="94"/>
                  </a:lnTo>
                  <a:lnTo>
                    <a:pt x="25" y="101"/>
                  </a:lnTo>
                  <a:lnTo>
                    <a:pt x="33" y="106"/>
                  </a:lnTo>
                  <a:lnTo>
                    <a:pt x="44" y="110"/>
                  </a:lnTo>
                  <a:lnTo>
                    <a:pt x="55" y="111"/>
                  </a:lnTo>
                  <a:close/>
                </a:path>
              </a:pathLst>
            </a:custGeom>
            <a:solidFill>
              <a:srgbClr val="808080">
                <a:alpha val="100000"/>
              </a:srgbClr>
            </a:solidFill>
            <a:ln w="9525">
              <a:noFill/>
            </a:ln>
          </p:spPr>
          <p:txBody>
            <a:bodyPr/>
            <a:p>
              <a:endParaRPr lang="zh-CN" altLang="en-US"/>
            </a:p>
          </p:txBody>
        </p:sp>
        <p:sp>
          <p:nvSpPr>
            <p:cNvPr id="101581" name="Freeform 136"/>
            <p:cNvSpPr/>
            <p:nvPr/>
          </p:nvSpPr>
          <p:spPr>
            <a:xfrm>
              <a:off x="6676" y="14343"/>
              <a:ext cx="55" cy="55"/>
            </a:xfrm>
            <a:custGeom>
              <a:avLst/>
              <a:gdLst>
                <a:gd name="txL" fmla="*/ 0 w 55"/>
                <a:gd name="txT" fmla="*/ 0 h 55"/>
                <a:gd name="txR" fmla="*/ 55 w 55"/>
                <a:gd name="txB" fmla="*/ 55 h 55"/>
              </a:gdLst>
              <a:ahLst/>
              <a:cxnLst>
                <a:cxn ang="0">
                  <a:pos x="27" y="55"/>
                </a:cxn>
                <a:cxn ang="0">
                  <a:pos x="38" y="53"/>
                </a:cxn>
                <a:cxn ang="0">
                  <a:pos x="48" y="46"/>
                </a:cxn>
                <a:cxn ang="0">
                  <a:pos x="53" y="37"/>
                </a:cxn>
                <a:cxn ang="0">
                  <a:pos x="55" y="27"/>
                </a:cxn>
                <a:cxn ang="0">
                  <a:pos x="53" y="16"/>
                </a:cxn>
                <a:cxn ang="0">
                  <a:pos x="48" y="7"/>
                </a:cxn>
                <a:cxn ang="0">
                  <a:pos x="38" y="2"/>
                </a:cxn>
                <a:cxn ang="0">
                  <a:pos x="27" y="0"/>
                </a:cxn>
                <a:cxn ang="0">
                  <a:pos x="16" y="2"/>
                </a:cxn>
                <a:cxn ang="0">
                  <a:pos x="8" y="7"/>
                </a:cxn>
                <a:cxn ang="0">
                  <a:pos x="2" y="16"/>
                </a:cxn>
                <a:cxn ang="0">
                  <a:pos x="0" y="27"/>
                </a:cxn>
                <a:cxn ang="0">
                  <a:pos x="2" y="37"/>
                </a:cxn>
                <a:cxn ang="0">
                  <a:pos x="8" y="46"/>
                </a:cxn>
                <a:cxn ang="0">
                  <a:pos x="16" y="53"/>
                </a:cxn>
                <a:cxn ang="0">
                  <a:pos x="27" y="55"/>
                </a:cxn>
              </a:cxnLst>
              <a:rect l="txL" t="txT" r="txR" b="txB"/>
              <a:pathLst>
                <a:path w="55" h="55">
                  <a:moveTo>
                    <a:pt x="27" y="55"/>
                  </a:moveTo>
                  <a:lnTo>
                    <a:pt x="38" y="53"/>
                  </a:lnTo>
                  <a:lnTo>
                    <a:pt x="48" y="46"/>
                  </a:lnTo>
                  <a:lnTo>
                    <a:pt x="53" y="37"/>
                  </a:lnTo>
                  <a:lnTo>
                    <a:pt x="55" y="27"/>
                  </a:lnTo>
                  <a:lnTo>
                    <a:pt x="53" y="16"/>
                  </a:lnTo>
                  <a:lnTo>
                    <a:pt x="48" y="7"/>
                  </a:lnTo>
                  <a:lnTo>
                    <a:pt x="38" y="2"/>
                  </a:lnTo>
                  <a:lnTo>
                    <a:pt x="27" y="0"/>
                  </a:lnTo>
                  <a:lnTo>
                    <a:pt x="16" y="2"/>
                  </a:lnTo>
                  <a:lnTo>
                    <a:pt x="8" y="7"/>
                  </a:lnTo>
                  <a:lnTo>
                    <a:pt x="2" y="16"/>
                  </a:lnTo>
                  <a:lnTo>
                    <a:pt x="0" y="27"/>
                  </a:lnTo>
                  <a:lnTo>
                    <a:pt x="2" y="37"/>
                  </a:lnTo>
                  <a:lnTo>
                    <a:pt x="8" y="46"/>
                  </a:lnTo>
                  <a:lnTo>
                    <a:pt x="16" y="53"/>
                  </a:lnTo>
                  <a:lnTo>
                    <a:pt x="27" y="55"/>
                  </a:lnTo>
                  <a:close/>
                </a:path>
              </a:pathLst>
            </a:custGeom>
            <a:solidFill>
              <a:srgbClr val="808080">
                <a:alpha val="100000"/>
              </a:srgbClr>
            </a:solidFill>
            <a:ln w="9525">
              <a:noFill/>
            </a:ln>
          </p:spPr>
          <p:txBody>
            <a:bodyPr/>
            <a:p>
              <a:endParaRPr lang="zh-CN" altLang="en-US"/>
            </a:p>
          </p:txBody>
        </p:sp>
        <p:sp>
          <p:nvSpPr>
            <p:cNvPr id="101582" name="Freeform 137"/>
            <p:cNvSpPr/>
            <p:nvPr/>
          </p:nvSpPr>
          <p:spPr>
            <a:xfrm>
              <a:off x="6770" y="14345"/>
              <a:ext cx="55" cy="55"/>
            </a:xfrm>
            <a:custGeom>
              <a:avLst/>
              <a:gdLst>
                <a:gd name="txL" fmla="*/ 0 w 55"/>
                <a:gd name="txT" fmla="*/ 0 h 55"/>
                <a:gd name="txR" fmla="*/ 55 w 55"/>
                <a:gd name="txB" fmla="*/ 55 h 55"/>
              </a:gdLst>
              <a:ahLst/>
              <a:cxnLst>
                <a:cxn ang="0">
                  <a:pos x="28" y="55"/>
                </a:cxn>
                <a:cxn ang="0">
                  <a:pos x="39" y="53"/>
                </a:cxn>
                <a:cxn ang="0">
                  <a:pos x="47" y="47"/>
                </a:cxn>
                <a:cxn ang="0">
                  <a:pos x="53" y="39"/>
                </a:cxn>
                <a:cxn ang="0">
                  <a:pos x="55" y="28"/>
                </a:cxn>
                <a:cxn ang="0">
                  <a:pos x="53" y="17"/>
                </a:cxn>
                <a:cxn ang="0">
                  <a:pos x="47" y="8"/>
                </a:cxn>
                <a:cxn ang="0">
                  <a:pos x="39" y="2"/>
                </a:cxn>
                <a:cxn ang="0">
                  <a:pos x="28" y="0"/>
                </a:cxn>
                <a:cxn ang="0">
                  <a:pos x="17" y="2"/>
                </a:cxn>
                <a:cxn ang="0">
                  <a:pos x="9" y="8"/>
                </a:cxn>
                <a:cxn ang="0">
                  <a:pos x="2" y="17"/>
                </a:cxn>
                <a:cxn ang="0">
                  <a:pos x="0" y="28"/>
                </a:cxn>
                <a:cxn ang="0">
                  <a:pos x="2" y="39"/>
                </a:cxn>
                <a:cxn ang="0">
                  <a:pos x="9" y="47"/>
                </a:cxn>
                <a:cxn ang="0">
                  <a:pos x="17" y="53"/>
                </a:cxn>
                <a:cxn ang="0">
                  <a:pos x="28" y="55"/>
                </a:cxn>
              </a:cxnLst>
              <a:rect l="txL" t="txT" r="txR" b="txB"/>
              <a:pathLst>
                <a:path w="55" h="55">
                  <a:moveTo>
                    <a:pt x="28" y="55"/>
                  </a:moveTo>
                  <a:lnTo>
                    <a:pt x="39" y="53"/>
                  </a:lnTo>
                  <a:lnTo>
                    <a:pt x="47" y="47"/>
                  </a:lnTo>
                  <a:lnTo>
                    <a:pt x="53" y="39"/>
                  </a:lnTo>
                  <a:lnTo>
                    <a:pt x="55" y="28"/>
                  </a:lnTo>
                  <a:lnTo>
                    <a:pt x="53" y="17"/>
                  </a:lnTo>
                  <a:lnTo>
                    <a:pt x="47" y="8"/>
                  </a:lnTo>
                  <a:lnTo>
                    <a:pt x="39" y="2"/>
                  </a:lnTo>
                  <a:lnTo>
                    <a:pt x="28" y="0"/>
                  </a:lnTo>
                  <a:lnTo>
                    <a:pt x="17" y="2"/>
                  </a:lnTo>
                  <a:lnTo>
                    <a:pt x="9" y="8"/>
                  </a:lnTo>
                  <a:lnTo>
                    <a:pt x="2" y="17"/>
                  </a:lnTo>
                  <a:lnTo>
                    <a:pt x="0" y="28"/>
                  </a:lnTo>
                  <a:lnTo>
                    <a:pt x="2" y="39"/>
                  </a:lnTo>
                  <a:lnTo>
                    <a:pt x="9" y="47"/>
                  </a:lnTo>
                  <a:lnTo>
                    <a:pt x="17" y="53"/>
                  </a:lnTo>
                  <a:lnTo>
                    <a:pt x="28" y="55"/>
                  </a:lnTo>
                  <a:close/>
                </a:path>
              </a:pathLst>
            </a:custGeom>
            <a:solidFill>
              <a:srgbClr val="808080">
                <a:alpha val="100000"/>
              </a:srgbClr>
            </a:solidFill>
            <a:ln w="9525">
              <a:noFill/>
            </a:ln>
          </p:spPr>
          <p:txBody>
            <a:bodyPr/>
            <a:p>
              <a:endParaRPr lang="zh-CN" altLang="en-US"/>
            </a:p>
          </p:txBody>
        </p:sp>
        <p:sp>
          <p:nvSpPr>
            <p:cNvPr id="101583" name="Freeform 138"/>
            <p:cNvSpPr/>
            <p:nvPr/>
          </p:nvSpPr>
          <p:spPr>
            <a:xfrm>
              <a:off x="6401" y="13591"/>
              <a:ext cx="156" cy="752"/>
            </a:xfrm>
            <a:custGeom>
              <a:avLst/>
              <a:gdLst>
                <a:gd name="txL" fmla="*/ 0 w 156"/>
                <a:gd name="txT" fmla="*/ 0 h 752"/>
                <a:gd name="txR" fmla="*/ 156 w 156"/>
                <a:gd name="txB" fmla="*/ 752 h 752"/>
              </a:gdLst>
              <a:ahLst/>
              <a:cxnLst>
                <a:cxn ang="0">
                  <a:pos x="48" y="15"/>
                </a:cxn>
                <a:cxn ang="0">
                  <a:pos x="44" y="30"/>
                </a:cxn>
                <a:cxn ang="0">
                  <a:pos x="33" y="73"/>
                </a:cxn>
                <a:cxn ang="0">
                  <a:pos x="19" y="140"/>
                </a:cxn>
                <a:cxn ang="0">
                  <a:pos x="7" y="229"/>
                </a:cxn>
                <a:cxn ang="0">
                  <a:pos x="0" y="337"/>
                </a:cxn>
                <a:cxn ang="0">
                  <a:pos x="1" y="462"/>
                </a:cxn>
                <a:cxn ang="0">
                  <a:pos x="14" y="602"/>
                </a:cxn>
                <a:cxn ang="0">
                  <a:pos x="43" y="752"/>
                </a:cxn>
                <a:cxn ang="0">
                  <a:pos x="150" y="746"/>
                </a:cxn>
                <a:cxn ang="0">
                  <a:pos x="146" y="724"/>
                </a:cxn>
                <a:cxn ang="0">
                  <a:pos x="135" y="663"/>
                </a:cxn>
                <a:cxn ang="0">
                  <a:pos x="123" y="574"/>
                </a:cxn>
                <a:cxn ang="0">
                  <a:pos x="111" y="463"/>
                </a:cxn>
                <a:cxn ang="0">
                  <a:pos x="104" y="342"/>
                </a:cxn>
                <a:cxn ang="0">
                  <a:pos x="107" y="220"/>
                </a:cxn>
                <a:cxn ang="0">
                  <a:pos x="124" y="106"/>
                </a:cxn>
                <a:cxn ang="0">
                  <a:pos x="156" y="9"/>
                </a:cxn>
                <a:cxn ang="0">
                  <a:pos x="156" y="8"/>
                </a:cxn>
                <a:cxn ang="0">
                  <a:pos x="156" y="6"/>
                </a:cxn>
                <a:cxn ang="0">
                  <a:pos x="154" y="4"/>
                </a:cxn>
                <a:cxn ang="0">
                  <a:pos x="147" y="0"/>
                </a:cxn>
                <a:cxn ang="0">
                  <a:pos x="134" y="0"/>
                </a:cxn>
                <a:cxn ang="0">
                  <a:pos x="115" y="1"/>
                </a:cxn>
                <a:cxn ang="0">
                  <a:pos x="87" y="7"/>
                </a:cxn>
                <a:cxn ang="0">
                  <a:pos x="48" y="15"/>
                </a:cxn>
              </a:cxnLst>
              <a:rect l="txL" t="txT" r="txR" b="txB"/>
              <a:pathLst>
                <a:path w="156" h="752">
                  <a:moveTo>
                    <a:pt x="48" y="15"/>
                  </a:moveTo>
                  <a:lnTo>
                    <a:pt x="44" y="30"/>
                  </a:lnTo>
                  <a:lnTo>
                    <a:pt x="33" y="73"/>
                  </a:lnTo>
                  <a:lnTo>
                    <a:pt x="19" y="140"/>
                  </a:lnTo>
                  <a:lnTo>
                    <a:pt x="7" y="229"/>
                  </a:lnTo>
                  <a:lnTo>
                    <a:pt x="0" y="337"/>
                  </a:lnTo>
                  <a:lnTo>
                    <a:pt x="1" y="462"/>
                  </a:lnTo>
                  <a:lnTo>
                    <a:pt x="14" y="602"/>
                  </a:lnTo>
                  <a:lnTo>
                    <a:pt x="43" y="752"/>
                  </a:lnTo>
                  <a:lnTo>
                    <a:pt x="150" y="746"/>
                  </a:lnTo>
                  <a:lnTo>
                    <a:pt x="146" y="724"/>
                  </a:lnTo>
                  <a:lnTo>
                    <a:pt x="135" y="663"/>
                  </a:lnTo>
                  <a:lnTo>
                    <a:pt x="123" y="574"/>
                  </a:lnTo>
                  <a:lnTo>
                    <a:pt x="111" y="463"/>
                  </a:lnTo>
                  <a:lnTo>
                    <a:pt x="104" y="342"/>
                  </a:lnTo>
                  <a:lnTo>
                    <a:pt x="107" y="220"/>
                  </a:lnTo>
                  <a:lnTo>
                    <a:pt x="124" y="106"/>
                  </a:lnTo>
                  <a:lnTo>
                    <a:pt x="156" y="9"/>
                  </a:lnTo>
                  <a:lnTo>
                    <a:pt x="156" y="8"/>
                  </a:lnTo>
                  <a:lnTo>
                    <a:pt x="156" y="6"/>
                  </a:lnTo>
                  <a:lnTo>
                    <a:pt x="154" y="4"/>
                  </a:lnTo>
                  <a:lnTo>
                    <a:pt x="147" y="0"/>
                  </a:lnTo>
                  <a:lnTo>
                    <a:pt x="134" y="0"/>
                  </a:lnTo>
                  <a:lnTo>
                    <a:pt x="115" y="1"/>
                  </a:lnTo>
                  <a:lnTo>
                    <a:pt x="87" y="7"/>
                  </a:lnTo>
                  <a:lnTo>
                    <a:pt x="48" y="15"/>
                  </a:lnTo>
                  <a:close/>
                </a:path>
              </a:pathLst>
            </a:custGeom>
            <a:solidFill>
              <a:srgbClr val="808080">
                <a:alpha val="100000"/>
              </a:srgbClr>
            </a:solidFill>
            <a:ln w="9525">
              <a:noFill/>
            </a:ln>
          </p:spPr>
          <p:txBody>
            <a:bodyPr/>
            <a:p>
              <a:endParaRPr lang="zh-CN" altLang="en-US"/>
            </a:p>
          </p:txBody>
        </p:sp>
        <p:sp>
          <p:nvSpPr>
            <p:cNvPr id="101584" name="Freeform 139"/>
            <p:cNvSpPr/>
            <p:nvPr/>
          </p:nvSpPr>
          <p:spPr>
            <a:xfrm>
              <a:off x="7205" y="13498"/>
              <a:ext cx="212" cy="839"/>
            </a:xfrm>
            <a:custGeom>
              <a:avLst/>
              <a:gdLst>
                <a:gd name="txL" fmla="*/ 0 w 212"/>
                <a:gd name="txT" fmla="*/ 0 h 839"/>
                <a:gd name="txR" fmla="*/ 212 w 212"/>
                <a:gd name="txB" fmla="*/ 839 h 839"/>
              </a:gdLst>
              <a:ahLst/>
              <a:cxnLst>
                <a:cxn ang="0">
                  <a:pos x="212" y="6"/>
                </a:cxn>
                <a:cxn ang="0">
                  <a:pos x="206" y="11"/>
                </a:cxn>
                <a:cxn ang="0">
                  <a:pos x="192" y="33"/>
                </a:cxn>
                <a:cxn ang="0">
                  <a:pos x="174" y="77"/>
                </a:cxn>
                <a:cxn ang="0">
                  <a:pos x="156" y="148"/>
                </a:cxn>
                <a:cxn ang="0">
                  <a:pos x="141" y="254"/>
                </a:cxn>
                <a:cxn ang="0">
                  <a:pos x="133" y="401"/>
                </a:cxn>
                <a:cxn ang="0">
                  <a:pos x="137" y="593"/>
                </a:cxn>
                <a:cxn ang="0">
                  <a:pos x="158" y="839"/>
                </a:cxn>
                <a:cxn ang="0">
                  <a:pos x="38" y="839"/>
                </a:cxn>
                <a:cxn ang="0">
                  <a:pos x="34" y="814"/>
                </a:cxn>
                <a:cxn ang="0">
                  <a:pos x="24" y="746"/>
                </a:cxn>
                <a:cxn ang="0">
                  <a:pos x="12" y="645"/>
                </a:cxn>
                <a:cxn ang="0">
                  <a:pos x="3" y="521"/>
                </a:cxn>
                <a:cxn ang="0">
                  <a:pos x="0" y="384"/>
                </a:cxn>
                <a:cxn ang="0">
                  <a:pos x="6" y="244"/>
                </a:cxn>
                <a:cxn ang="0">
                  <a:pos x="29" y="114"/>
                </a:cxn>
                <a:cxn ang="0">
                  <a:pos x="68" y="0"/>
                </a:cxn>
                <a:cxn ang="0">
                  <a:pos x="212" y="6"/>
                </a:cxn>
              </a:cxnLst>
              <a:rect l="txL" t="txT" r="txR" b="txB"/>
              <a:pathLst>
                <a:path w="212" h="839">
                  <a:moveTo>
                    <a:pt x="212" y="6"/>
                  </a:moveTo>
                  <a:lnTo>
                    <a:pt x="206" y="11"/>
                  </a:lnTo>
                  <a:lnTo>
                    <a:pt x="192" y="33"/>
                  </a:lnTo>
                  <a:lnTo>
                    <a:pt x="174" y="77"/>
                  </a:lnTo>
                  <a:lnTo>
                    <a:pt x="156" y="148"/>
                  </a:lnTo>
                  <a:lnTo>
                    <a:pt x="141" y="254"/>
                  </a:lnTo>
                  <a:lnTo>
                    <a:pt x="133" y="401"/>
                  </a:lnTo>
                  <a:lnTo>
                    <a:pt x="137" y="593"/>
                  </a:lnTo>
                  <a:lnTo>
                    <a:pt x="158" y="839"/>
                  </a:lnTo>
                  <a:lnTo>
                    <a:pt x="38" y="839"/>
                  </a:lnTo>
                  <a:lnTo>
                    <a:pt x="34" y="814"/>
                  </a:lnTo>
                  <a:lnTo>
                    <a:pt x="24" y="746"/>
                  </a:lnTo>
                  <a:lnTo>
                    <a:pt x="12" y="645"/>
                  </a:lnTo>
                  <a:lnTo>
                    <a:pt x="3" y="521"/>
                  </a:lnTo>
                  <a:lnTo>
                    <a:pt x="0" y="384"/>
                  </a:lnTo>
                  <a:lnTo>
                    <a:pt x="6" y="244"/>
                  </a:lnTo>
                  <a:lnTo>
                    <a:pt x="29" y="114"/>
                  </a:lnTo>
                  <a:lnTo>
                    <a:pt x="68" y="0"/>
                  </a:lnTo>
                  <a:lnTo>
                    <a:pt x="212" y="6"/>
                  </a:lnTo>
                  <a:close/>
                </a:path>
              </a:pathLst>
            </a:custGeom>
            <a:solidFill>
              <a:srgbClr val="808080">
                <a:alpha val="100000"/>
              </a:srgbClr>
            </a:solidFill>
            <a:ln w="9525">
              <a:noFill/>
            </a:ln>
          </p:spPr>
          <p:txBody>
            <a:bodyPr/>
            <a:p>
              <a:endParaRPr lang="zh-CN" altLang="en-US"/>
            </a:p>
          </p:txBody>
        </p:sp>
        <p:sp>
          <p:nvSpPr>
            <p:cNvPr id="101585" name="Freeform 140"/>
            <p:cNvSpPr/>
            <p:nvPr/>
          </p:nvSpPr>
          <p:spPr>
            <a:xfrm>
              <a:off x="6406" y="13636"/>
              <a:ext cx="137" cy="656"/>
            </a:xfrm>
            <a:custGeom>
              <a:avLst/>
              <a:gdLst>
                <a:gd name="txL" fmla="*/ 0 w 137"/>
                <a:gd name="txT" fmla="*/ 0 h 656"/>
                <a:gd name="txR" fmla="*/ 137 w 137"/>
                <a:gd name="txB" fmla="*/ 656 h 656"/>
              </a:gdLst>
              <a:ahLst/>
              <a:cxnLst>
                <a:cxn ang="0">
                  <a:pos x="43" y="12"/>
                </a:cxn>
                <a:cxn ang="0">
                  <a:pos x="39" y="25"/>
                </a:cxn>
                <a:cxn ang="0">
                  <a:pos x="30" y="62"/>
                </a:cxn>
                <a:cxn ang="0">
                  <a:pos x="19" y="122"/>
                </a:cxn>
                <a:cxn ang="0">
                  <a:pos x="7" y="199"/>
                </a:cxn>
                <a:cxn ang="0">
                  <a:pos x="0" y="294"/>
                </a:cxn>
                <a:cxn ang="0">
                  <a:pos x="1" y="403"/>
                </a:cxn>
                <a:cxn ang="0">
                  <a:pos x="12" y="524"/>
                </a:cxn>
                <a:cxn ang="0">
                  <a:pos x="38" y="656"/>
                </a:cxn>
                <a:cxn ang="0">
                  <a:pos x="132" y="650"/>
                </a:cxn>
                <a:cxn ang="0">
                  <a:pos x="127" y="631"/>
                </a:cxn>
                <a:cxn ang="0">
                  <a:pos x="119" y="578"/>
                </a:cxn>
                <a:cxn ang="0">
                  <a:pos x="107" y="499"/>
                </a:cxn>
                <a:cxn ang="0">
                  <a:pos x="97" y="403"/>
                </a:cxn>
                <a:cxn ang="0">
                  <a:pos x="92" y="297"/>
                </a:cxn>
                <a:cxn ang="0">
                  <a:pos x="94" y="192"/>
                </a:cxn>
                <a:cxn ang="0">
                  <a:pos x="108" y="91"/>
                </a:cxn>
                <a:cxn ang="0">
                  <a:pos x="137" y="7"/>
                </a:cxn>
                <a:cxn ang="0">
                  <a:pos x="137" y="6"/>
                </a:cxn>
                <a:cxn ang="0">
                  <a:pos x="137" y="4"/>
                </a:cxn>
                <a:cxn ang="0">
                  <a:pos x="135" y="2"/>
                </a:cxn>
                <a:cxn ang="0">
                  <a:pos x="129" y="0"/>
                </a:cxn>
                <a:cxn ang="0">
                  <a:pos x="119" y="0"/>
                </a:cxn>
                <a:cxn ang="0">
                  <a:pos x="101" y="1"/>
                </a:cxn>
                <a:cxn ang="0">
                  <a:pos x="77" y="5"/>
                </a:cxn>
                <a:cxn ang="0">
                  <a:pos x="43" y="12"/>
                </a:cxn>
              </a:cxnLst>
              <a:rect l="txL" t="txT" r="txR" b="txB"/>
              <a:pathLst>
                <a:path w="137" h="656">
                  <a:moveTo>
                    <a:pt x="43" y="12"/>
                  </a:moveTo>
                  <a:lnTo>
                    <a:pt x="39" y="25"/>
                  </a:lnTo>
                  <a:lnTo>
                    <a:pt x="30" y="62"/>
                  </a:lnTo>
                  <a:lnTo>
                    <a:pt x="19" y="122"/>
                  </a:lnTo>
                  <a:lnTo>
                    <a:pt x="7" y="199"/>
                  </a:lnTo>
                  <a:lnTo>
                    <a:pt x="0" y="294"/>
                  </a:lnTo>
                  <a:lnTo>
                    <a:pt x="1" y="403"/>
                  </a:lnTo>
                  <a:lnTo>
                    <a:pt x="12" y="524"/>
                  </a:lnTo>
                  <a:lnTo>
                    <a:pt x="38" y="656"/>
                  </a:lnTo>
                  <a:lnTo>
                    <a:pt x="132" y="650"/>
                  </a:lnTo>
                  <a:lnTo>
                    <a:pt x="127" y="631"/>
                  </a:lnTo>
                  <a:lnTo>
                    <a:pt x="119" y="578"/>
                  </a:lnTo>
                  <a:lnTo>
                    <a:pt x="107" y="499"/>
                  </a:lnTo>
                  <a:lnTo>
                    <a:pt x="97" y="403"/>
                  </a:lnTo>
                  <a:lnTo>
                    <a:pt x="92" y="297"/>
                  </a:lnTo>
                  <a:lnTo>
                    <a:pt x="94" y="192"/>
                  </a:lnTo>
                  <a:lnTo>
                    <a:pt x="108" y="91"/>
                  </a:lnTo>
                  <a:lnTo>
                    <a:pt x="137" y="7"/>
                  </a:lnTo>
                  <a:lnTo>
                    <a:pt x="137" y="6"/>
                  </a:lnTo>
                  <a:lnTo>
                    <a:pt x="137" y="4"/>
                  </a:lnTo>
                  <a:lnTo>
                    <a:pt x="135" y="2"/>
                  </a:lnTo>
                  <a:lnTo>
                    <a:pt x="129" y="0"/>
                  </a:lnTo>
                  <a:lnTo>
                    <a:pt x="119" y="0"/>
                  </a:lnTo>
                  <a:lnTo>
                    <a:pt x="101" y="1"/>
                  </a:lnTo>
                  <a:lnTo>
                    <a:pt x="77" y="5"/>
                  </a:lnTo>
                  <a:lnTo>
                    <a:pt x="43" y="12"/>
                  </a:lnTo>
                  <a:close/>
                </a:path>
              </a:pathLst>
            </a:custGeom>
            <a:solidFill>
              <a:srgbClr val="808080">
                <a:alpha val="100000"/>
              </a:srgbClr>
            </a:solidFill>
            <a:ln w="9525">
              <a:noFill/>
            </a:ln>
          </p:spPr>
          <p:txBody>
            <a:bodyPr/>
            <a:p>
              <a:endParaRPr lang="zh-CN" altLang="en-US"/>
            </a:p>
          </p:txBody>
        </p:sp>
        <p:sp>
          <p:nvSpPr>
            <p:cNvPr id="101586" name="Freeform 141"/>
            <p:cNvSpPr/>
            <p:nvPr/>
          </p:nvSpPr>
          <p:spPr>
            <a:xfrm>
              <a:off x="6412" y="13680"/>
              <a:ext cx="116" cy="560"/>
            </a:xfrm>
            <a:custGeom>
              <a:avLst/>
              <a:gdLst>
                <a:gd name="txL" fmla="*/ 0 w 116"/>
                <a:gd name="txT" fmla="*/ 0 h 560"/>
                <a:gd name="txR" fmla="*/ 116 w 116"/>
                <a:gd name="txB" fmla="*/ 560 h 560"/>
              </a:gdLst>
              <a:ahLst/>
              <a:cxnLst>
                <a:cxn ang="0">
                  <a:pos x="36" y="11"/>
                </a:cxn>
                <a:cxn ang="0">
                  <a:pos x="33" y="21"/>
                </a:cxn>
                <a:cxn ang="0">
                  <a:pos x="24" y="53"/>
                </a:cxn>
                <a:cxn ang="0">
                  <a:pos x="15" y="103"/>
                </a:cxn>
                <a:cxn ang="0">
                  <a:pos x="5" y="169"/>
                </a:cxn>
                <a:cxn ang="0">
                  <a:pos x="0" y="250"/>
                </a:cxn>
                <a:cxn ang="0">
                  <a:pos x="1" y="344"/>
                </a:cxn>
                <a:cxn ang="0">
                  <a:pos x="10" y="448"/>
                </a:cxn>
                <a:cxn ang="0">
                  <a:pos x="32" y="560"/>
                </a:cxn>
                <a:cxn ang="0">
                  <a:pos x="112" y="555"/>
                </a:cxn>
                <a:cxn ang="0">
                  <a:pos x="108" y="538"/>
                </a:cxn>
                <a:cxn ang="0">
                  <a:pos x="101" y="493"/>
                </a:cxn>
                <a:cxn ang="0">
                  <a:pos x="91" y="426"/>
                </a:cxn>
                <a:cxn ang="0">
                  <a:pos x="82" y="344"/>
                </a:cxn>
                <a:cxn ang="0">
                  <a:pos x="77" y="255"/>
                </a:cxn>
                <a:cxn ang="0">
                  <a:pos x="79" y="164"/>
                </a:cxn>
                <a:cxn ang="0">
                  <a:pos x="91" y="79"/>
                </a:cxn>
                <a:cxn ang="0">
                  <a:pos x="116" y="6"/>
                </a:cxn>
                <a:cxn ang="0">
                  <a:pos x="116" y="5"/>
                </a:cxn>
                <a:cxn ang="0">
                  <a:pos x="116" y="4"/>
                </a:cxn>
                <a:cxn ang="0">
                  <a:pos x="114" y="2"/>
                </a:cxn>
                <a:cxn ang="0">
                  <a:pos x="109" y="0"/>
                </a:cxn>
                <a:cxn ang="0">
                  <a:pos x="100" y="0"/>
                </a:cxn>
                <a:cxn ang="0">
                  <a:pos x="86" y="1"/>
                </a:cxn>
                <a:cxn ang="0">
                  <a:pos x="65" y="4"/>
                </a:cxn>
                <a:cxn ang="0">
                  <a:pos x="36" y="11"/>
                </a:cxn>
              </a:cxnLst>
              <a:rect l="txL" t="txT" r="txR" b="txB"/>
              <a:pathLst>
                <a:path w="116" h="560">
                  <a:moveTo>
                    <a:pt x="36" y="11"/>
                  </a:moveTo>
                  <a:lnTo>
                    <a:pt x="33" y="21"/>
                  </a:lnTo>
                  <a:lnTo>
                    <a:pt x="24" y="53"/>
                  </a:lnTo>
                  <a:lnTo>
                    <a:pt x="15" y="103"/>
                  </a:lnTo>
                  <a:lnTo>
                    <a:pt x="5" y="169"/>
                  </a:lnTo>
                  <a:lnTo>
                    <a:pt x="0" y="250"/>
                  </a:lnTo>
                  <a:lnTo>
                    <a:pt x="1" y="344"/>
                  </a:lnTo>
                  <a:lnTo>
                    <a:pt x="10" y="448"/>
                  </a:lnTo>
                  <a:lnTo>
                    <a:pt x="32" y="560"/>
                  </a:lnTo>
                  <a:lnTo>
                    <a:pt x="112" y="555"/>
                  </a:lnTo>
                  <a:lnTo>
                    <a:pt x="108" y="538"/>
                  </a:lnTo>
                  <a:lnTo>
                    <a:pt x="101" y="493"/>
                  </a:lnTo>
                  <a:lnTo>
                    <a:pt x="91" y="426"/>
                  </a:lnTo>
                  <a:lnTo>
                    <a:pt x="82" y="344"/>
                  </a:lnTo>
                  <a:lnTo>
                    <a:pt x="77" y="255"/>
                  </a:lnTo>
                  <a:lnTo>
                    <a:pt x="79" y="164"/>
                  </a:lnTo>
                  <a:lnTo>
                    <a:pt x="91" y="79"/>
                  </a:lnTo>
                  <a:lnTo>
                    <a:pt x="116" y="6"/>
                  </a:lnTo>
                  <a:lnTo>
                    <a:pt x="116" y="5"/>
                  </a:lnTo>
                  <a:lnTo>
                    <a:pt x="116" y="4"/>
                  </a:lnTo>
                  <a:lnTo>
                    <a:pt x="114" y="2"/>
                  </a:lnTo>
                  <a:lnTo>
                    <a:pt x="109" y="0"/>
                  </a:lnTo>
                  <a:lnTo>
                    <a:pt x="100" y="0"/>
                  </a:lnTo>
                  <a:lnTo>
                    <a:pt x="86" y="1"/>
                  </a:lnTo>
                  <a:lnTo>
                    <a:pt x="65" y="4"/>
                  </a:lnTo>
                  <a:lnTo>
                    <a:pt x="36" y="11"/>
                  </a:lnTo>
                  <a:close/>
                </a:path>
              </a:pathLst>
            </a:custGeom>
            <a:solidFill>
              <a:srgbClr val="808080">
                <a:alpha val="100000"/>
              </a:srgbClr>
            </a:solidFill>
            <a:ln w="9525">
              <a:noFill/>
            </a:ln>
          </p:spPr>
          <p:txBody>
            <a:bodyPr/>
            <a:p>
              <a:endParaRPr lang="zh-CN" altLang="en-US"/>
            </a:p>
          </p:txBody>
        </p:sp>
        <p:sp>
          <p:nvSpPr>
            <p:cNvPr id="101587" name="Freeform 142"/>
            <p:cNvSpPr/>
            <p:nvPr/>
          </p:nvSpPr>
          <p:spPr>
            <a:xfrm>
              <a:off x="6417" y="13724"/>
              <a:ext cx="97" cy="463"/>
            </a:xfrm>
            <a:custGeom>
              <a:avLst/>
              <a:gdLst>
                <a:gd name="txL" fmla="*/ 0 w 97"/>
                <a:gd name="txT" fmla="*/ 0 h 463"/>
                <a:gd name="txR" fmla="*/ 97 w 97"/>
                <a:gd name="txB" fmla="*/ 463 h 463"/>
              </a:gdLst>
              <a:ahLst/>
              <a:cxnLst>
                <a:cxn ang="0">
                  <a:pos x="30" y="9"/>
                </a:cxn>
                <a:cxn ang="0">
                  <a:pos x="27" y="17"/>
                </a:cxn>
                <a:cxn ang="0">
                  <a:pos x="20" y="44"/>
                </a:cxn>
                <a:cxn ang="0">
                  <a:pos x="12" y="85"/>
                </a:cxn>
                <a:cxn ang="0">
                  <a:pos x="4" y="140"/>
                </a:cxn>
                <a:cxn ang="0">
                  <a:pos x="0" y="207"/>
                </a:cxn>
                <a:cxn ang="0">
                  <a:pos x="0" y="285"/>
                </a:cxn>
                <a:cxn ang="0">
                  <a:pos x="9" y="370"/>
                </a:cxn>
                <a:cxn ang="0">
                  <a:pos x="26" y="463"/>
                </a:cxn>
                <a:cxn ang="0">
                  <a:pos x="93" y="460"/>
                </a:cxn>
                <a:cxn ang="0">
                  <a:pos x="89" y="446"/>
                </a:cxn>
                <a:cxn ang="0">
                  <a:pos x="83" y="408"/>
                </a:cxn>
                <a:cxn ang="0">
                  <a:pos x="75" y="353"/>
                </a:cxn>
                <a:cxn ang="0">
                  <a:pos x="68" y="285"/>
                </a:cxn>
                <a:cxn ang="0">
                  <a:pos x="65" y="211"/>
                </a:cxn>
                <a:cxn ang="0">
                  <a:pos x="67" y="136"/>
                </a:cxn>
                <a:cxn ang="0">
                  <a:pos x="76" y="65"/>
                </a:cxn>
                <a:cxn ang="0">
                  <a:pos x="97" y="5"/>
                </a:cxn>
                <a:cxn ang="0">
                  <a:pos x="97" y="4"/>
                </a:cxn>
                <a:cxn ang="0">
                  <a:pos x="97" y="3"/>
                </a:cxn>
                <a:cxn ang="0">
                  <a:pos x="95" y="1"/>
                </a:cxn>
                <a:cxn ang="0">
                  <a:pos x="91" y="0"/>
                </a:cxn>
                <a:cxn ang="0">
                  <a:pos x="84" y="0"/>
                </a:cxn>
                <a:cxn ang="0">
                  <a:pos x="71" y="0"/>
                </a:cxn>
                <a:cxn ang="0">
                  <a:pos x="54" y="3"/>
                </a:cxn>
                <a:cxn ang="0">
                  <a:pos x="30" y="9"/>
                </a:cxn>
              </a:cxnLst>
              <a:rect l="txL" t="txT" r="txR" b="txB"/>
              <a:pathLst>
                <a:path w="97" h="463">
                  <a:moveTo>
                    <a:pt x="30" y="9"/>
                  </a:moveTo>
                  <a:lnTo>
                    <a:pt x="27" y="17"/>
                  </a:lnTo>
                  <a:lnTo>
                    <a:pt x="20" y="44"/>
                  </a:lnTo>
                  <a:lnTo>
                    <a:pt x="12" y="85"/>
                  </a:lnTo>
                  <a:lnTo>
                    <a:pt x="4" y="140"/>
                  </a:lnTo>
                  <a:lnTo>
                    <a:pt x="0" y="207"/>
                  </a:lnTo>
                  <a:lnTo>
                    <a:pt x="0" y="285"/>
                  </a:lnTo>
                  <a:lnTo>
                    <a:pt x="9" y="370"/>
                  </a:lnTo>
                  <a:lnTo>
                    <a:pt x="26" y="463"/>
                  </a:lnTo>
                  <a:lnTo>
                    <a:pt x="93" y="460"/>
                  </a:lnTo>
                  <a:lnTo>
                    <a:pt x="89" y="446"/>
                  </a:lnTo>
                  <a:lnTo>
                    <a:pt x="83" y="408"/>
                  </a:lnTo>
                  <a:lnTo>
                    <a:pt x="75" y="353"/>
                  </a:lnTo>
                  <a:lnTo>
                    <a:pt x="68" y="285"/>
                  </a:lnTo>
                  <a:lnTo>
                    <a:pt x="65" y="211"/>
                  </a:lnTo>
                  <a:lnTo>
                    <a:pt x="67" y="136"/>
                  </a:lnTo>
                  <a:lnTo>
                    <a:pt x="76" y="65"/>
                  </a:lnTo>
                  <a:lnTo>
                    <a:pt x="97" y="5"/>
                  </a:lnTo>
                  <a:lnTo>
                    <a:pt x="97" y="4"/>
                  </a:lnTo>
                  <a:lnTo>
                    <a:pt x="97" y="3"/>
                  </a:lnTo>
                  <a:lnTo>
                    <a:pt x="95" y="1"/>
                  </a:lnTo>
                  <a:lnTo>
                    <a:pt x="91" y="0"/>
                  </a:lnTo>
                  <a:lnTo>
                    <a:pt x="84" y="0"/>
                  </a:lnTo>
                  <a:lnTo>
                    <a:pt x="71" y="0"/>
                  </a:lnTo>
                  <a:lnTo>
                    <a:pt x="54" y="3"/>
                  </a:lnTo>
                  <a:lnTo>
                    <a:pt x="30" y="9"/>
                  </a:lnTo>
                  <a:close/>
                </a:path>
              </a:pathLst>
            </a:custGeom>
            <a:solidFill>
              <a:srgbClr val="808080">
                <a:alpha val="100000"/>
              </a:srgbClr>
            </a:solidFill>
            <a:ln w="9525">
              <a:noFill/>
            </a:ln>
          </p:spPr>
          <p:txBody>
            <a:bodyPr/>
            <a:p>
              <a:endParaRPr lang="zh-CN" altLang="en-US"/>
            </a:p>
          </p:txBody>
        </p:sp>
        <p:sp>
          <p:nvSpPr>
            <p:cNvPr id="101588" name="Freeform 143"/>
            <p:cNvSpPr/>
            <p:nvPr/>
          </p:nvSpPr>
          <p:spPr>
            <a:xfrm>
              <a:off x="6422" y="13768"/>
              <a:ext cx="77" cy="367"/>
            </a:xfrm>
            <a:custGeom>
              <a:avLst/>
              <a:gdLst>
                <a:gd name="txL" fmla="*/ 0 w 77"/>
                <a:gd name="txT" fmla="*/ 0 h 367"/>
                <a:gd name="txR" fmla="*/ 77 w 77"/>
                <a:gd name="txB" fmla="*/ 367 h 367"/>
              </a:gdLst>
              <a:ahLst/>
              <a:cxnLst>
                <a:cxn ang="0">
                  <a:pos x="24" y="8"/>
                </a:cxn>
                <a:cxn ang="0">
                  <a:pos x="22" y="15"/>
                </a:cxn>
                <a:cxn ang="0">
                  <a:pos x="17" y="36"/>
                </a:cxn>
                <a:cxn ang="0">
                  <a:pos x="10" y="68"/>
                </a:cxn>
                <a:cxn ang="0">
                  <a:pos x="4" y="112"/>
                </a:cxn>
                <a:cxn ang="0">
                  <a:pos x="0" y="164"/>
                </a:cxn>
                <a:cxn ang="0">
                  <a:pos x="0" y="226"/>
                </a:cxn>
                <a:cxn ang="0">
                  <a:pos x="7" y="294"/>
                </a:cxn>
                <a:cxn ang="0">
                  <a:pos x="21" y="367"/>
                </a:cxn>
                <a:cxn ang="0">
                  <a:pos x="74" y="364"/>
                </a:cxn>
                <a:cxn ang="0">
                  <a:pos x="71" y="353"/>
                </a:cxn>
                <a:cxn ang="0">
                  <a:pos x="66" y="323"/>
                </a:cxn>
                <a:cxn ang="0">
                  <a:pos x="60" y="280"/>
                </a:cxn>
                <a:cxn ang="0">
                  <a:pos x="54" y="226"/>
                </a:cxn>
                <a:cxn ang="0">
                  <a:pos x="51" y="168"/>
                </a:cxn>
                <a:cxn ang="0">
                  <a:pos x="53" y="107"/>
                </a:cxn>
                <a:cxn ang="0">
                  <a:pos x="61" y="52"/>
                </a:cxn>
                <a:cxn ang="0">
                  <a:pos x="77" y="5"/>
                </a:cxn>
                <a:cxn ang="0">
                  <a:pos x="77" y="5"/>
                </a:cxn>
                <a:cxn ang="0">
                  <a:pos x="77" y="2"/>
                </a:cxn>
                <a:cxn ang="0">
                  <a:pos x="76" y="1"/>
                </a:cxn>
                <a:cxn ang="0">
                  <a:pos x="72" y="0"/>
                </a:cxn>
                <a:cxn ang="0">
                  <a:pos x="66" y="0"/>
                </a:cxn>
                <a:cxn ang="0">
                  <a:pos x="56" y="1"/>
                </a:cxn>
                <a:cxn ang="0">
                  <a:pos x="43" y="4"/>
                </a:cxn>
                <a:cxn ang="0">
                  <a:pos x="24" y="8"/>
                </a:cxn>
              </a:cxnLst>
              <a:rect l="txL" t="txT" r="txR" b="txB"/>
              <a:pathLst>
                <a:path w="77" h="367">
                  <a:moveTo>
                    <a:pt x="24" y="8"/>
                  </a:moveTo>
                  <a:lnTo>
                    <a:pt x="22" y="15"/>
                  </a:lnTo>
                  <a:lnTo>
                    <a:pt x="17" y="36"/>
                  </a:lnTo>
                  <a:lnTo>
                    <a:pt x="10" y="68"/>
                  </a:lnTo>
                  <a:lnTo>
                    <a:pt x="4" y="112"/>
                  </a:lnTo>
                  <a:lnTo>
                    <a:pt x="0" y="164"/>
                  </a:lnTo>
                  <a:lnTo>
                    <a:pt x="0" y="226"/>
                  </a:lnTo>
                  <a:lnTo>
                    <a:pt x="7" y="294"/>
                  </a:lnTo>
                  <a:lnTo>
                    <a:pt x="21" y="367"/>
                  </a:lnTo>
                  <a:lnTo>
                    <a:pt x="74" y="364"/>
                  </a:lnTo>
                  <a:lnTo>
                    <a:pt x="71" y="353"/>
                  </a:lnTo>
                  <a:lnTo>
                    <a:pt x="66" y="323"/>
                  </a:lnTo>
                  <a:lnTo>
                    <a:pt x="60" y="280"/>
                  </a:lnTo>
                  <a:lnTo>
                    <a:pt x="54" y="226"/>
                  </a:lnTo>
                  <a:lnTo>
                    <a:pt x="51" y="168"/>
                  </a:lnTo>
                  <a:lnTo>
                    <a:pt x="53" y="107"/>
                  </a:lnTo>
                  <a:lnTo>
                    <a:pt x="61" y="52"/>
                  </a:lnTo>
                  <a:lnTo>
                    <a:pt x="77" y="5"/>
                  </a:lnTo>
                  <a:lnTo>
                    <a:pt x="77" y="2"/>
                  </a:lnTo>
                  <a:lnTo>
                    <a:pt x="76" y="1"/>
                  </a:lnTo>
                  <a:lnTo>
                    <a:pt x="72" y="0"/>
                  </a:lnTo>
                  <a:lnTo>
                    <a:pt x="66" y="0"/>
                  </a:lnTo>
                  <a:lnTo>
                    <a:pt x="56" y="1"/>
                  </a:lnTo>
                  <a:lnTo>
                    <a:pt x="43" y="4"/>
                  </a:lnTo>
                  <a:lnTo>
                    <a:pt x="24" y="8"/>
                  </a:lnTo>
                  <a:close/>
                </a:path>
              </a:pathLst>
            </a:custGeom>
            <a:solidFill>
              <a:srgbClr val="808080">
                <a:alpha val="100000"/>
              </a:srgbClr>
            </a:solidFill>
            <a:ln w="9525">
              <a:noFill/>
            </a:ln>
          </p:spPr>
          <p:txBody>
            <a:bodyPr/>
            <a:p>
              <a:endParaRPr lang="zh-CN" altLang="en-US"/>
            </a:p>
          </p:txBody>
        </p:sp>
        <p:sp>
          <p:nvSpPr>
            <p:cNvPr id="101589" name="Freeform 144"/>
            <p:cNvSpPr/>
            <p:nvPr/>
          </p:nvSpPr>
          <p:spPr>
            <a:xfrm>
              <a:off x="6428" y="13813"/>
              <a:ext cx="56" cy="271"/>
            </a:xfrm>
            <a:custGeom>
              <a:avLst/>
              <a:gdLst>
                <a:gd name="txL" fmla="*/ 0 w 56"/>
                <a:gd name="txT" fmla="*/ 0 h 271"/>
                <a:gd name="txR" fmla="*/ 56 w 56"/>
                <a:gd name="txB" fmla="*/ 271 h 271"/>
              </a:gdLst>
              <a:ahLst/>
              <a:cxnLst>
                <a:cxn ang="0">
                  <a:pos x="17" y="5"/>
                </a:cxn>
                <a:cxn ang="0">
                  <a:pos x="16" y="10"/>
                </a:cxn>
                <a:cxn ang="0">
                  <a:pos x="12" y="25"/>
                </a:cxn>
                <a:cxn ang="0">
                  <a:pos x="6" y="49"/>
                </a:cxn>
                <a:cxn ang="0">
                  <a:pos x="2" y="82"/>
                </a:cxn>
                <a:cxn ang="0">
                  <a:pos x="0" y="122"/>
                </a:cxn>
                <a:cxn ang="0">
                  <a:pos x="0" y="166"/>
                </a:cxn>
                <a:cxn ang="0">
                  <a:pos x="4" y="217"/>
                </a:cxn>
                <a:cxn ang="0">
                  <a:pos x="15" y="271"/>
                </a:cxn>
                <a:cxn ang="0">
                  <a:pos x="54" y="268"/>
                </a:cxn>
                <a:cxn ang="0">
                  <a:pos x="52" y="261"/>
                </a:cxn>
                <a:cxn ang="0">
                  <a:pos x="48" y="238"/>
                </a:cxn>
                <a:cxn ang="0">
                  <a:pos x="44" y="206"/>
                </a:cxn>
                <a:cxn ang="0">
                  <a:pos x="40" y="166"/>
                </a:cxn>
                <a:cxn ang="0">
                  <a:pos x="37" y="123"/>
                </a:cxn>
                <a:cxn ang="0">
                  <a:pos x="39" y="78"/>
                </a:cxn>
                <a:cxn ang="0">
                  <a:pos x="44" y="37"/>
                </a:cxn>
                <a:cxn ang="0">
                  <a:pos x="56" y="3"/>
                </a:cxn>
                <a:cxn ang="0">
                  <a:pos x="56" y="3"/>
                </a:cxn>
                <a:cxn ang="0">
                  <a:pos x="56" y="2"/>
                </a:cxn>
                <a:cxn ang="0">
                  <a:pos x="55" y="1"/>
                </a:cxn>
                <a:cxn ang="0">
                  <a:pos x="52" y="0"/>
                </a:cxn>
                <a:cxn ang="0">
                  <a:pos x="48" y="0"/>
                </a:cxn>
                <a:cxn ang="0">
                  <a:pos x="42" y="0"/>
                </a:cxn>
                <a:cxn ang="0">
                  <a:pos x="31" y="2"/>
                </a:cxn>
                <a:cxn ang="0">
                  <a:pos x="17" y="5"/>
                </a:cxn>
              </a:cxnLst>
              <a:rect l="txL" t="txT" r="txR" b="txB"/>
              <a:pathLst>
                <a:path w="56" h="271">
                  <a:moveTo>
                    <a:pt x="17" y="5"/>
                  </a:moveTo>
                  <a:lnTo>
                    <a:pt x="16" y="10"/>
                  </a:lnTo>
                  <a:lnTo>
                    <a:pt x="12" y="25"/>
                  </a:lnTo>
                  <a:lnTo>
                    <a:pt x="6" y="49"/>
                  </a:lnTo>
                  <a:lnTo>
                    <a:pt x="2" y="82"/>
                  </a:lnTo>
                  <a:lnTo>
                    <a:pt x="0" y="122"/>
                  </a:lnTo>
                  <a:lnTo>
                    <a:pt x="0" y="166"/>
                  </a:lnTo>
                  <a:lnTo>
                    <a:pt x="4" y="217"/>
                  </a:lnTo>
                  <a:lnTo>
                    <a:pt x="15" y="271"/>
                  </a:lnTo>
                  <a:lnTo>
                    <a:pt x="54" y="268"/>
                  </a:lnTo>
                  <a:lnTo>
                    <a:pt x="52" y="261"/>
                  </a:lnTo>
                  <a:lnTo>
                    <a:pt x="48" y="238"/>
                  </a:lnTo>
                  <a:lnTo>
                    <a:pt x="44" y="206"/>
                  </a:lnTo>
                  <a:lnTo>
                    <a:pt x="40" y="166"/>
                  </a:lnTo>
                  <a:lnTo>
                    <a:pt x="37" y="123"/>
                  </a:lnTo>
                  <a:lnTo>
                    <a:pt x="39" y="78"/>
                  </a:lnTo>
                  <a:lnTo>
                    <a:pt x="44" y="37"/>
                  </a:lnTo>
                  <a:lnTo>
                    <a:pt x="56" y="3"/>
                  </a:lnTo>
                  <a:lnTo>
                    <a:pt x="56" y="2"/>
                  </a:lnTo>
                  <a:lnTo>
                    <a:pt x="55" y="1"/>
                  </a:lnTo>
                  <a:lnTo>
                    <a:pt x="52" y="0"/>
                  </a:lnTo>
                  <a:lnTo>
                    <a:pt x="48" y="0"/>
                  </a:lnTo>
                  <a:lnTo>
                    <a:pt x="42" y="0"/>
                  </a:lnTo>
                  <a:lnTo>
                    <a:pt x="31" y="2"/>
                  </a:lnTo>
                  <a:lnTo>
                    <a:pt x="17" y="5"/>
                  </a:lnTo>
                  <a:close/>
                </a:path>
              </a:pathLst>
            </a:custGeom>
            <a:solidFill>
              <a:srgbClr val="808080">
                <a:alpha val="100000"/>
              </a:srgbClr>
            </a:solidFill>
            <a:ln w="9525">
              <a:noFill/>
            </a:ln>
          </p:spPr>
          <p:txBody>
            <a:bodyPr/>
            <a:p>
              <a:endParaRPr lang="zh-CN" altLang="en-US"/>
            </a:p>
          </p:txBody>
        </p:sp>
        <p:sp>
          <p:nvSpPr>
            <p:cNvPr id="101590" name="Freeform 145"/>
            <p:cNvSpPr/>
            <p:nvPr/>
          </p:nvSpPr>
          <p:spPr>
            <a:xfrm>
              <a:off x="7211" y="13549"/>
              <a:ext cx="186" cy="732"/>
            </a:xfrm>
            <a:custGeom>
              <a:avLst/>
              <a:gdLst>
                <a:gd name="txL" fmla="*/ 0 w 186"/>
                <a:gd name="txT" fmla="*/ 0 h 732"/>
                <a:gd name="txR" fmla="*/ 186 w 186"/>
                <a:gd name="txB" fmla="*/ 732 h 732"/>
              </a:gdLst>
              <a:ahLst/>
              <a:cxnLst>
                <a:cxn ang="0">
                  <a:pos x="186" y="6"/>
                </a:cxn>
                <a:cxn ang="0">
                  <a:pos x="182" y="11"/>
                </a:cxn>
                <a:cxn ang="0">
                  <a:pos x="169" y="29"/>
                </a:cxn>
                <a:cxn ang="0">
                  <a:pos x="153" y="67"/>
                </a:cxn>
                <a:cxn ang="0">
                  <a:pos x="137" y="130"/>
                </a:cxn>
                <a:cxn ang="0">
                  <a:pos x="124" y="221"/>
                </a:cxn>
                <a:cxn ang="0">
                  <a:pos x="117" y="350"/>
                </a:cxn>
                <a:cxn ang="0">
                  <a:pos x="122" y="517"/>
                </a:cxn>
                <a:cxn ang="0">
                  <a:pos x="139" y="732"/>
                </a:cxn>
                <a:cxn ang="0">
                  <a:pos x="34" y="732"/>
                </a:cxn>
                <a:cxn ang="0">
                  <a:pos x="31" y="711"/>
                </a:cxn>
                <a:cxn ang="0">
                  <a:pos x="22" y="651"/>
                </a:cxn>
                <a:cxn ang="0">
                  <a:pos x="12" y="563"/>
                </a:cxn>
                <a:cxn ang="0">
                  <a:pos x="3" y="454"/>
                </a:cxn>
                <a:cxn ang="0">
                  <a:pos x="0" y="335"/>
                </a:cxn>
                <a:cxn ang="0">
                  <a:pos x="6" y="213"/>
                </a:cxn>
                <a:cxn ang="0">
                  <a:pos x="25" y="98"/>
                </a:cxn>
                <a:cxn ang="0">
                  <a:pos x="60" y="0"/>
                </a:cxn>
                <a:cxn ang="0">
                  <a:pos x="186" y="6"/>
                </a:cxn>
              </a:cxnLst>
              <a:rect l="txL" t="txT" r="txR" b="txB"/>
              <a:pathLst>
                <a:path w="186" h="732">
                  <a:moveTo>
                    <a:pt x="186" y="6"/>
                  </a:moveTo>
                  <a:lnTo>
                    <a:pt x="182" y="11"/>
                  </a:lnTo>
                  <a:lnTo>
                    <a:pt x="169" y="29"/>
                  </a:lnTo>
                  <a:lnTo>
                    <a:pt x="153" y="67"/>
                  </a:lnTo>
                  <a:lnTo>
                    <a:pt x="137" y="130"/>
                  </a:lnTo>
                  <a:lnTo>
                    <a:pt x="124" y="221"/>
                  </a:lnTo>
                  <a:lnTo>
                    <a:pt x="117" y="350"/>
                  </a:lnTo>
                  <a:lnTo>
                    <a:pt x="122" y="517"/>
                  </a:lnTo>
                  <a:lnTo>
                    <a:pt x="139" y="732"/>
                  </a:lnTo>
                  <a:lnTo>
                    <a:pt x="34" y="732"/>
                  </a:lnTo>
                  <a:lnTo>
                    <a:pt x="31" y="711"/>
                  </a:lnTo>
                  <a:lnTo>
                    <a:pt x="22" y="651"/>
                  </a:lnTo>
                  <a:lnTo>
                    <a:pt x="12" y="563"/>
                  </a:lnTo>
                  <a:lnTo>
                    <a:pt x="3" y="454"/>
                  </a:lnTo>
                  <a:lnTo>
                    <a:pt x="0" y="335"/>
                  </a:lnTo>
                  <a:lnTo>
                    <a:pt x="6" y="213"/>
                  </a:lnTo>
                  <a:lnTo>
                    <a:pt x="25" y="98"/>
                  </a:lnTo>
                  <a:lnTo>
                    <a:pt x="60" y="0"/>
                  </a:lnTo>
                  <a:lnTo>
                    <a:pt x="186" y="6"/>
                  </a:lnTo>
                  <a:close/>
                </a:path>
              </a:pathLst>
            </a:custGeom>
            <a:solidFill>
              <a:srgbClr val="808080">
                <a:alpha val="100000"/>
              </a:srgbClr>
            </a:solidFill>
            <a:ln w="9525">
              <a:noFill/>
            </a:ln>
          </p:spPr>
          <p:txBody>
            <a:bodyPr/>
            <a:p>
              <a:endParaRPr lang="zh-CN" altLang="en-US"/>
            </a:p>
          </p:txBody>
        </p:sp>
        <p:sp>
          <p:nvSpPr>
            <p:cNvPr id="101591" name="Freeform 146"/>
            <p:cNvSpPr/>
            <p:nvPr/>
          </p:nvSpPr>
          <p:spPr>
            <a:xfrm>
              <a:off x="7219" y="13600"/>
              <a:ext cx="158" cy="625"/>
            </a:xfrm>
            <a:custGeom>
              <a:avLst/>
              <a:gdLst>
                <a:gd name="txL" fmla="*/ 0 w 158"/>
                <a:gd name="txT" fmla="*/ 0 h 625"/>
                <a:gd name="txR" fmla="*/ 158 w 158"/>
                <a:gd name="txB" fmla="*/ 625 h 625"/>
              </a:gdLst>
              <a:ahLst/>
              <a:cxnLst>
                <a:cxn ang="0">
                  <a:pos x="158" y="4"/>
                </a:cxn>
                <a:cxn ang="0">
                  <a:pos x="153" y="9"/>
                </a:cxn>
                <a:cxn ang="0">
                  <a:pos x="144" y="25"/>
                </a:cxn>
                <a:cxn ang="0">
                  <a:pos x="130" y="57"/>
                </a:cxn>
                <a:cxn ang="0">
                  <a:pos x="116" y="110"/>
                </a:cxn>
                <a:cxn ang="0">
                  <a:pos x="105" y="189"/>
                </a:cxn>
                <a:cxn ang="0">
                  <a:pos x="100" y="298"/>
                </a:cxn>
                <a:cxn ang="0">
                  <a:pos x="103" y="441"/>
                </a:cxn>
                <a:cxn ang="0">
                  <a:pos x="118" y="625"/>
                </a:cxn>
                <a:cxn ang="0">
                  <a:pos x="29" y="625"/>
                </a:cxn>
                <a:cxn ang="0">
                  <a:pos x="25" y="607"/>
                </a:cxn>
                <a:cxn ang="0">
                  <a:pos x="18" y="556"/>
                </a:cxn>
                <a:cxn ang="0">
                  <a:pos x="9" y="480"/>
                </a:cxn>
                <a:cxn ang="0">
                  <a:pos x="2" y="387"/>
                </a:cxn>
                <a:cxn ang="0">
                  <a:pos x="0" y="286"/>
                </a:cxn>
                <a:cxn ang="0">
                  <a:pos x="5" y="182"/>
                </a:cxn>
                <a:cxn ang="0">
                  <a:pos x="21" y="84"/>
                </a:cxn>
                <a:cxn ang="0">
                  <a:pos x="51" y="0"/>
                </a:cxn>
                <a:cxn ang="0">
                  <a:pos x="158" y="4"/>
                </a:cxn>
              </a:cxnLst>
              <a:rect l="txL" t="txT" r="txR" b="txB"/>
              <a:pathLst>
                <a:path w="158" h="625">
                  <a:moveTo>
                    <a:pt x="158" y="4"/>
                  </a:moveTo>
                  <a:lnTo>
                    <a:pt x="153" y="9"/>
                  </a:lnTo>
                  <a:lnTo>
                    <a:pt x="144" y="25"/>
                  </a:lnTo>
                  <a:lnTo>
                    <a:pt x="130" y="57"/>
                  </a:lnTo>
                  <a:lnTo>
                    <a:pt x="116" y="110"/>
                  </a:lnTo>
                  <a:lnTo>
                    <a:pt x="105" y="189"/>
                  </a:lnTo>
                  <a:lnTo>
                    <a:pt x="100" y="298"/>
                  </a:lnTo>
                  <a:lnTo>
                    <a:pt x="103" y="441"/>
                  </a:lnTo>
                  <a:lnTo>
                    <a:pt x="118" y="625"/>
                  </a:lnTo>
                  <a:lnTo>
                    <a:pt x="29" y="625"/>
                  </a:lnTo>
                  <a:lnTo>
                    <a:pt x="25" y="607"/>
                  </a:lnTo>
                  <a:lnTo>
                    <a:pt x="18" y="556"/>
                  </a:lnTo>
                  <a:lnTo>
                    <a:pt x="9" y="480"/>
                  </a:lnTo>
                  <a:lnTo>
                    <a:pt x="2" y="387"/>
                  </a:lnTo>
                  <a:lnTo>
                    <a:pt x="0" y="286"/>
                  </a:lnTo>
                  <a:lnTo>
                    <a:pt x="5" y="182"/>
                  </a:lnTo>
                  <a:lnTo>
                    <a:pt x="21" y="84"/>
                  </a:lnTo>
                  <a:lnTo>
                    <a:pt x="51" y="0"/>
                  </a:lnTo>
                  <a:lnTo>
                    <a:pt x="158" y="4"/>
                  </a:lnTo>
                  <a:close/>
                </a:path>
              </a:pathLst>
            </a:custGeom>
            <a:solidFill>
              <a:srgbClr val="808080">
                <a:alpha val="100000"/>
              </a:srgbClr>
            </a:solidFill>
            <a:ln w="9525">
              <a:noFill/>
            </a:ln>
          </p:spPr>
          <p:txBody>
            <a:bodyPr/>
            <a:p>
              <a:endParaRPr lang="zh-CN" altLang="en-US"/>
            </a:p>
          </p:txBody>
        </p:sp>
        <p:sp>
          <p:nvSpPr>
            <p:cNvPr id="101592" name="Freeform 147"/>
            <p:cNvSpPr/>
            <p:nvPr/>
          </p:nvSpPr>
          <p:spPr>
            <a:xfrm>
              <a:off x="7225" y="13651"/>
              <a:ext cx="131" cy="517"/>
            </a:xfrm>
            <a:custGeom>
              <a:avLst/>
              <a:gdLst>
                <a:gd name="txL" fmla="*/ 0 w 131"/>
                <a:gd name="txT" fmla="*/ 0 h 517"/>
                <a:gd name="txR" fmla="*/ 131 w 131"/>
                <a:gd name="txB" fmla="*/ 517 h 517"/>
              </a:gdLst>
              <a:ahLst/>
              <a:cxnLst>
                <a:cxn ang="0">
                  <a:pos x="131" y="4"/>
                </a:cxn>
                <a:cxn ang="0">
                  <a:pos x="128" y="7"/>
                </a:cxn>
                <a:cxn ang="0">
                  <a:pos x="119" y="21"/>
                </a:cxn>
                <a:cxn ang="0">
                  <a:pos x="109" y="47"/>
                </a:cxn>
                <a:cxn ang="0">
                  <a:pos x="97" y="91"/>
                </a:cxn>
                <a:cxn ang="0">
                  <a:pos x="88" y="156"/>
                </a:cxn>
                <a:cxn ang="0">
                  <a:pos x="84" y="247"/>
                </a:cxn>
                <a:cxn ang="0">
                  <a:pos x="86" y="366"/>
                </a:cxn>
                <a:cxn ang="0">
                  <a:pos x="99" y="517"/>
                </a:cxn>
                <a:cxn ang="0">
                  <a:pos x="25" y="517"/>
                </a:cxn>
                <a:cxn ang="0">
                  <a:pos x="23" y="502"/>
                </a:cxn>
                <a:cxn ang="0">
                  <a:pos x="16" y="460"/>
                </a:cxn>
                <a:cxn ang="0">
                  <a:pos x="9" y="397"/>
                </a:cxn>
                <a:cxn ang="0">
                  <a:pos x="2" y="320"/>
                </a:cxn>
                <a:cxn ang="0">
                  <a:pos x="0" y="236"/>
                </a:cxn>
                <a:cxn ang="0">
                  <a:pos x="4" y="151"/>
                </a:cxn>
                <a:cxn ang="0">
                  <a:pos x="18" y="70"/>
                </a:cxn>
                <a:cxn ang="0">
                  <a:pos x="43" y="0"/>
                </a:cxn>
                <a:cxn ang="0">
                  <a:pos x="131" y="4"/>
                </a:cxn>
              </a:cxnLst>
              <a:rect l="txL" t="txT" r="txR" b="txB"/>
              <a:pathLst>
                <a:path w="131" h="517">
                  <a:moveTo>
                    <a:pt x="131" y="4"/>
                  </a:moveTo>
                  <a:lnTo>
                    <a:pt x="128" y="7"/>
                  </a:lnTo>
                  <a:lnTo>
                    <a:pt x="119" y="21"/>
                  </a:lnTo>
                  <a:lnTo>
                    <a:pt x="109" y="47"/>
                  </a:lnTo>
                  <a:lnTo>
                    <a:pt x="97" y="91"/>
                  </a:lnTo>
                  <a:lnTo>
                    <a:pt x="88" y="156"/>
                  </a:lnTo>
                  <a:lnTo>
                    <a:pt x="84" y="247"/>
                  </a:lnTo>
                  <a:lnTo>
                    <a:pt x="86" y="366"/>
                  </a:lnTo>
                  <a:lnTo>
                    <a:pt x="99" y="517"/>
                  </a:lnTo>
                  <a:lnTo>
                    <a:pt x="25" y="517"/>
                  </a:lnTo>
                  <a:lnTo>
                    <a:pt x="23" y="502"/>
                  </a:lnTo>
                  <a:lnTo>
                    <a:pt x="16" y="460"/>
                  </a:lnTo>
                  <a:lnTo>
                    <a:pt x="9" y="397"/>
                  </a:lnTo>
                  <a:lnTo>
                    <a:pt x="2" y="320"/>
                  </a:lnTo>
                  <a:lnTo>
                    <a:pt x="0" y="236"/>
                  </a:lnTo>
                  <a:lnTo>
                    <a:pt x="4" y="151"/>
                  </a:lnTo>
                  <a:lnTo>
                    <a:pt x="18" y="70"/>
                  </a:lnTo>
                  <a:lnTo>
                    <a:pt x="43" y="0"/>
                  </a:lnTo>
                  <a:lnTo>
                    <a:pt x="131" y="4"/>
                  </a:lnTo>
                  <a:close/>
                </a:path>
              </a:pathLst>
            </a:custGeom>
            <a:solidFill>
              <a:srgbClr val="808080">
                <a:alpha val="100000"/>
              </a:srgbClr>
            </a:solidFill>
            <a:ln w="9525">
              <a:noFill/>
            </a:ln>
          </p:spPr>
          <p:txBody>
            <a:bodyPr/>
            <a:p>
              <a:endParaRPr lang="zh-CN" altLang="en-US"/>
            </a:p>
          </p:txBody>
        </p:sp>
        <p:sp>
          <p:nvSpPr>
            <p:cNvPr id="101593" name="Freeform 148"/>
            <p:cNvSpPr/>
            <p:nvPr/>
          </p:nvSpPr>
          <p:spPr>
            <a:xfrm>
              <a:off x="7233" y="13701"/>
              <a:ext cx="104" cy="411"/>
            </a:xfrm>
            <a:custGeom>
              <a:avLst/>
              <a:gdLst>
                <a:gd name="txL" fmla="*/ 0 w 104"/>
                <a:gd name="txT" fmla="*/ 0 h 411"/>
                <a:gd name="txR" fmla="*/ 104 w 104"/>
                <a:gd name="txB" fmla="*/ 411 h 411"/>
              </a:gdLst>
              <a:ahLst/>
              <a:cxnLst>
                <a:cxn ang="0">
                  <a:pos x="104" y="4"/>
                </a:cxn>
                <a:cxn ang="0">
                  <a:pos x="101" y="7"/>
                </a:cxn>
                <a:cxn ang="0">
                  <a:pos x="94" y="17"/>
                </a:cxn>
                <a:cxn ang="0">
                  <a:pos x="86" y="38"/>
                </a:cxn>
                <a:cxn ang="0">
                  <a:pos x="76" y="73"/>
                </a:cxn>
                <a:cxn ang="0">
                  <a:pos x="69" y="125"/>
                </a:cxn>
                <a:cxn ang="0">
                  <a:pos x="65" y="196"/>
                </a:cxn>
                <a:cxn ang="0">
                  <a:pos x="67" y="291"/>
                </a:cxn>
                <a:cxn ang="0">
                  <a:pos x="77" y="411"/>
                </a:cxn>
                <a:cxn ang="0">
                  <a:pos x="19" y="411"/>
                </a:cxn>
                <a:cxn ang="0">
                  <a:pos x="17" y="399"/>
                </a:cxn>
                <a:cxn ang="0">
                  <a:pos x="11" y="365"/>
                </a:cxn>
                <a:cxn ang="0">
                  <a:pos x="6" y="316"/>
                </a:cxn>
                <a:cxn ang="0">
                  <a:pos x="2" y="255"/>
                </a:cxn>
                <a:cxn ang="0">
                  <a:pos x="0" y="188"/>
                </a:cxn>
                <a:cxn ang="0">
                  <a:pos x="4" y="120"/>
                </a:cxn>
                <a:cxn ang="0">
                  <a:pos x="15" y="55"/>
                </a:cxn>
                <a:cxn ang="0">
                  <a:pos x="34" y="0"/>
                </a:cxn>
                <a:cxn ang="0">
                  <a:pos x="104" y="4"/>
                </a:cxn>
              </a:cxnLst>
              <a:rect l="txL" t="txT" r="txR" b="txB"/>
              <a:pathLst>
                <a:path w="104" h="411">
                  <a:moveTo>
                    <a:pt x="104" y="4"/>
                  </a:moveTo>
                  <a:lnTo>
                    <a:pt x="101" y="7"/>
                  </a:lnTo>
                  <a:lnTo>
                    <a:pt x="94" y="17"/>
                  </a:lnTo>
                  <a:lnTo>
                    <a:pt x="86" y="38"/>
                  </a:lnTo>
                  <a:lnTo>
                    <a:pt x="76" y="73"/>
                  </a:lnTo>
                  <a:lnTo>
                    <a:pt x="69" y="125"/>
                  </a:lnTo>
                  <a:lnTo>
                    <a:pt x="65" y="196"/>
                  </a:lnTo>
                  <a:lnTo>
                    <a:pt x="67" y="291"/>
                  </a:lnTo>
                  <a:lnTo>
                    <a:pt x="77" y="411"/>
                  </a:lnTo>
                  <a:lnTo>
                    <a:pt x="19" y="411"/>
                  </a:lnTo>
                  <a:lnTo>
                    <a:pt x="17" y="399"/>
                  </a:lnTo>
                  <a:lnTo>
                    <a:pt x="11" y="365"/>
                  </a:lnTo>
                  <a:lnTo>
                    <a:pt x="6" y="316"/>
                  </a:lnTo>
                  <a:lnTo>
                    <a:pt x="2" y="255"/>
                  </a:lnTo>
                  <a:lnTo>
                    <a:pt x="0" y="188"/>
                  </a:lnTo>
                  <a:lnTo>
                    <a:pt x="4" y="120"/>
                  </a:lnTo>
                  <a:lnTo>
                    <a:pt x="15" y="55"/>
                  </a:lnTo>
                  <a:lnTo>
                    <a:pt x="34" y="0"/>
                  </a:lnTo>
                  <a:lnTo>
                    <a:pt x="104" y="4"/>
                  </a:lnTo>
                  <a:close/>
                </a:path>
              </a:pathLst>
            </a:custGeom>
            <a:solidFill>
              <a:srgbClr val="808080">
                <a:alpha val="100000"/>
              </a:srgbClr>
            </a:solidFill>
            <a:ln w="9525">
              <a:noFill/>
            </a:ln>
          </p:spPr>
          <p:txBody>
            <a:bodyPr/>
            <a:p>
              <a:endParaRPr lang="zh-CN" altLang="en-US"/>
            </a:p>
          </p:txBody>
        </p:sp>
        <p:sp>
          <p:nvSpPr>
            <p:cNvPr id="101594" name="Freeform 149"/>
            <p:cNvSpPr/>
            <p:nvPr/>
          </p:nvSpPr>
          <p:spPr>
            <a:xfrm>
              <a:off x="7240" y="13752"/>
              <a:ext cx="76" cy="302"/>
            </a:xfrm>
            <a:custGeom>
              <a:avLst/>
              <a:gdLst>
                <a:gd name="txL" fmla="*/ 0 w 76"/>
                <a:gd name="txT" fmla="*/ 0 h 302"/>
                <a:gd name="txR" fmla="*/ 76 w 76"/>
                <a:gd name="txB" fmla="*/ 302 h 302"/>
              </a:gdLst>
              <a:ahLst/>
              <a:cxnLst>
                <a:cxn ang="0">
                  <a:pos x="76" y="2"/>
                </a:cxn>
                <a:cxn ang="0">
                  <a:pos x="74" y="4"/>
                </a:cxn>
                <a:cxn ang="0">
                  <a:pos x="70" y="12"/>
                </a:cxn>
                <a:cxn ang="0">
                  <a:pos x="62" y="28"/>
                </a:cxn>
                <a:cxn ang="0">
                  <a:pos x="56" y="53"/>
                </a:cxn>
                <a:cxn ang="0">
                  <a:pos x="51" y="92"/>
                </a:cxn>
                <a:cxn ang="0">
                  <a:pos x="49" y="145"/>
                </a:cxn>
                <a:cxn ang="0">
                  <a:pos x="50" y="214"/>
                </a:cxn>
                <a:cxn ang="0">
                  <a:pos x="57" y="302"/>
                </a:cxn>
                <a:cxn ang="0">
                  <a:pos x="14" y="302"/>
                </a:cxn>
                <a:cxn ang="0">
                  <a:pos x="13" y="294"/>
                </a:cxn>
                <a:cxn ang="0">
                  <a:pos x="9" y="269"/>
                </a:cxn>
                <a:cxn ang="0">
                  <a:pos x="4" y="232"/>
                </a:cxn>
                <a:cxn ang="0">
                  <a:pos x="1" y="188"/>
                </a:cxn>
                <a:cxn ang="0">
                  <a:pos x="0" y="138"/>
                </a:cxn>
                <a:cxn ang="0">
                  <a:pos x="2" y="89"/>
                </a:cxn>
                <a:cxn ang="0">
                  <a:pos x="10" y="41"/>
                </a:cxn>
                <a:cxn ang="0">
                  <a:pos x="25" y="0"/>
                </a:cxn>
                <a:cxn ang="0">
                  <a:pos x="76" y="2"/>
                </a:cxn>
              </a:cxnLst>
              <a:rect l="txL" t="txT" r="txR" b="txB"/>
              <a:pathLst>
                <a:path w="76" h="302">
                  <a:moveTo>
                    <a:pt x="76" y="2"/>
                  </a:moveTo>
                  <a:lnTo>
                    <a:pt x="74" y="4"/>
                  </a:lnTo>
                  <a:lnTo>
                    <a:pt x="70" y="12"/>
                  </a:lnTo>
                  <a:lnTo>
                    <a:pt x="62" y="28"/>
                  </a:lnTo>
                  <a:lnTo>
                    <a:pt x="56" y="53"/>
                  </a:lnTo>
                  <a:lnTo>
                    <a:pt x="51" y="92"/>
                  </a:lnTo>
                  <a:lnTo>
                    <a:pt x="49" y="145"/>
                  </a:lnTo>
                  <a:lnTo>
                    <a:pt x="50" y="214"/>
                  </a:lnTo>
                  <a:lnTo>
                    <a:pt x="57" y="302"/>
                  </a:lnTo>
                  <a:lnTo>
                    <a:pt x="14" y="302"/>
                  </a:lnTo>
                  <a:lnTo>
                    <a:pt x="13" y="294"/>
                  </a:lnTo>
                  <a:lnTo>
                    <a:pt x="9" y="269"/>
                  </a:lnTo>
                  <a:lnTo>
                    <a:pt x="4" y="232"/>
                  </a:lnTo>
                  <a:lnTo>
                    <a:pt x="1" y="188"/>
                  </a:lnTo>
                  <a:lnTo>
                    <a:pt x="0" y="138"/>
                  </a:lnTo>
                  <a:lnTo>
                    <a:pt x="2" y="89"/>
                  </a:lnTo>
                  <a:lnTo>
                    <a:pt x="10" y="41"/>
                  </a:lnTo>
                  <a:lnTo>
                    <a:pt x="25" y="0"/>
                  </a:lnTo>
                  <a:lnTo>
                    <a:pt x="76" y="2"/>
                  </a:lnTo>
                  <a:close/>
                </a:path>
              </a:pathLst>
            </a:custGeom>
            <a:solidFill>
              <a:srgbClr val="808080">
                <a:alpha val="100000"/>
              </a:srgbClr>
            </a:solidFill>
            <a:ln w="9525">
              <a:noFill/>
            </a:ln>
          </p:spPr>
          <p:txBody>
            <a:bodyPr/>
            <a:p>
              <a:endParaRPr lang="zh-CN" altLang="en-US"/>
            </a:p>
          </p:txBody>
        </p:sp>
        <p:sp>
          <p:nvSpPr>
            <p:cNvPr id="101595" name="Rectangle 150"/>
            <p:cNvSpPr/>
            <p:nvPr/>
          </p:nvSpPr>
          <p:spPr>
            <a:xfrm>
              <a:off x="6241" y="13678"/>
              <a:ext cx="23" cy="958"/>
            </a:xfrm>
            <a:prstGeom prst="rect">
              <a:avLst/>
            </a:prstGeom>
            <a:solidFill>
              <a:srgbClr val="000000"/>
            </a:solidFill>
            <a:ln w="9525">
              <a:noFill/>
            </a:ln>
          </p:spPr>
          <p:txBody>
            <a:bodyPr/>
            <a:p>
              <a:endParaRPr lang="zh-CN" altLang="en-US" dirty="0">
                <a:latin typeface="Comic Sans MS" panose="030F0702030302020204" pitchFamily="66" charset="0"/>
              </a:endParaRPr>
            </a:p>
          </p:txBody>
        </p:sp>
        <p:sp>
          <p:nvSpPr>
            <p:cNvPr id="101596" name="Freeform 151"/>
            <p:cNvSpPr/>
            <p:nvPr/>
          </p:nvSpPr>
          <p:spPr>
            <a:xfrm>
              <a:off x="6579" y="13664"/>
              <a:ext cx="375" cy="440"/>
            </a:xfrm>
            <a:custGeom>
              <a:avLst/>
              <a:gdLst>
                <a:gd name="txL" fmla="*/ 0 w 375"/>
                <a:gd name="txT" fmla="*/ 0 h 440"/>
                <a:gd name="txR" fmla="*/ 375 w 375"/>
                <a:gd name="txB" fmla="*/ 440 h 440"/>
              </a:gdLst>
              <a:ahLst/>
              <a:cxnLst>
                <a:cxn ang="0">
                  <a:pos x="35" y="41"/>
                </a:cxn>
                <a:cxn ang="0">
                  <a:pos x="32" y="49"/>
                </a:cxn>
                <a:cxn ang="0">
                  <a:pos x="25" y="74"/>
                </a:cxn>
                <a:cxn ang="0">
                  <a:pos x="17" y="112"/>
                </a:cxn>
                <a:cxn ang="0">
                  <a:pos x="8" y="163"/>
                </a:cxn>
                <a:cxn ang="0">
                  <a:pos x="2" y="223"/>
                </a:cxn>
                <a:cxn ang="0">
                  <a:pos x="0" y="290"/>
                </a:cxn>
                <a:cxn ang="0">
                  <a:pos x="7" y="363"/>
                </a:cxn>
                <a:cxn ang="0">
                  <a:pos x="23" y="440"/>
                </a:cxn>
                <a:cxn ang="0">
                  <a:pos x="23" y="437"/>
                </a:cxn>
                <a:cxn ang="0">
                  <a:pos x="23" y="427"/>
                </a:cxn>
                <a:cxn ang="0">
                  <a:pos x="23" y="411"/>
                </a:cxn>
                <a:cxn ang="0">
                  <a:pos x="23" y="391"/>
                </a:cxn>
                <a:cxn ang="0">
                  <a:pos x="25" y="367"/>
                </a:cxn>
                <a:cxn ang="0">
                  <a:pos x="28" y="341"/>
                </a:cxn>
                <a:cxn ang="0">
                  <a:pos x="33" y="312"/>
                </a:cxn>
                <a:cxn ang="0">
                  <a:pos x="39" y="281"/>
                </a:cxn>
                <a:cxn ang="0">
                  <a:pos x="49" y="251"/>
                </a:cxn>
                <a:cxn ang="0">
                  <a:pos x="61" y="222"/>
                </a:cxn>
                <a:cxn ang="0">
                  <a:pos x="75" y="194"/>
                </a:cxn>
                <a:cxn ang="0">
                  <a:pos x="93" y="168"/>
                </a:cxn>
                <a:cxn ang="0">
                  <a:pos x="116" y="145"/>
                </a:cxn>
                <a:cxn ang="0">
                  <a:pos x="141" y="127"/>
                </a:cxn>
                <a:cxn ang="0">
                  <a:pos x="173" y="114"/>
                </a:cxn>
                <a:cxn ang="0">
                  <a:pos x="208" y="106"/>
                </a:cxn>
                <a:cxn ang="0">
                  <a:pos x="210" y="104"/>
                </a:cxn>
                <a:cxn ang="0">
                  <a:pos x="217" y="100"/>
                </a:cxn>
                <a:cxn ang="0">
                  <a:pos x="227" y="92"/>
                </a:cxn>
                <a:cxn ang="0">
                  <a:pos x="245" y="82"/>
                </a:cxn>
                <a:cxn ang="0">
                  <a:pos x="267" y="69"/>
                </a:cxn>
                <a:cxn ang="0">
                  <a:pos x="296" y="54"/>
                </a:cxn>
                <a:cxn ang="0">
                  <a:pos x="332" y="36"/>
                </a:cxn>
                <a:cxn ang="0">
                  <a:pos x="375" y="17"/>
                </a:cxn>
                <a:cxn ang="0">
                  <a:pos x="373" y="16"/>
                </a:cxn>
                <a:cxn ang="0">
                  <a:pos x="366" y="15"/>
                </a:cxn>
                <a:cxn ang="0">
                  <a:pos x="357" y="13"/>
                </a:cxn>
                <a:cxn ang="0">
                  <a:pos x="343" y="10"/>
                </a:cxn>
                <a:cxn ang="0">
                  <a:pos x="326" y="7"/>
                </a:cxn>
                <a:cxn ang="0">
                  <a:pos x="307" y="5"/>
                </a:cxn>
                <a:cxn ang="0">
                  <a:pos x="285" y="3"/>
                </a:cxn>
                <a:cxn ang="0">
                  <a:pos x="261" y="1"/>
                </a:cxn>
                <a:cxn ang="0">
                  <a:pos x="235" y="0"/>
                </a:cxn>
                <a:cxn ang="0">
                  <a:pos x="208" y="1"/>
                </a:cxn>
                <a:cxn ang="0">
                  <a:pos x="180" y="2"/>
                </a:cxn>
                <a:cxn ang="0">
                  <a:pos x="151" y="5"/>
                </a:cxn>
                <a:cxn ang="0">
                  <a:pos x="122" y="10"/>
                </a:cxn>
                <a:cxn ang="0">
                  <a:pos x="92" y="18"/>
                </a:cxn>
                <a:cxn ang="0">
                  <a:pos x="63" y="28"/>
                </a:cxn>
                <a:cxn ang="0">
                  <a:pos x="35" y="41"/>
                </a:cxn>
              </a:cxnLst>
              <a:rect l="txL" t="txT" r="txR" b="txB"/>
              <a:pathLst>
                <a:path w="375" h="440">
                  <a:moveTo>
                    <a:pt x="35" y="41"/>
                  </a:moveTo>
                  <a:lnTo>
                    <a:pt x="32" y="49"/>
                  </a:lnTo>
                  <a:lnTo>
                    <a:pt x="25" y="74"/>
                  </a:lnTo>
                  <a:lnTo>
                    <a:pt x="17" y="112"/>
                  </a:lnTo>
                  <a:lnTo>
                    <a:pt x="8" y="163"/>
                  </a:lnTo>
                  <a:lnTo>
                    <a:pt x="2" y="223"/>
                  </a:lnTo>
                  <a:lnTo>
                    <a:pt x="0" y="290"/>
                  </a:lnTo>
                  <a:lnTo>
                    <a:pt x="7" y="363"/>
                  </a:lnTo>
                  <a:lnTo>
                    <a:pt x="23" y="440"/>
                  </a:lnTo>
                  <a:lnTo>
                    <a:pt x="23" y="437"/>
                  </a:lnTo>
                  <a:lnTo>
                    <a:pt x="23" y="427"/>
                  </a:lnTo>
                  <a:lnTo>
                    <a:pt x="23" y="411"/>
                  </a:lnTo>
                  <a:lnTo>
                    <a:pt x="23" y="391"/>
                  </a:lnTo>
                  <a:lnTo>
                    <a:pt x="25" y="367"/>
                  </a:lnTo>
                  <a:lnTo>
                    <a:pt x="28" y="341"/>
                  </a:lnTo>
                  <a:lnTo>
                    <a:pt x="33" y="312"/>
                  </a:lnTo>
                  <a:lnTo>
                    <a:pt x="39" y="281"/>
                  </a:lnTo>
                  <a:lnTo>
                    <a:pt x="49" y="251"/>
                  </a:lnTo>
                  <a:lnTo>
                    <a:pt x="61" y="222"/>
                  </a:lnTo>
                  <a:lnTo>
                    <a:pt x="75" y="194"/>
                  </a:lnTo>
                  <a:lnTo>
                    <a:pt x="93" y="168"/>
                  </a:lnTo>
                  <a:lnTo>
                    <a:pt x="116" y="145"/>
                  </a:lnTo>
                  <a:lnTo>
                    <a:pt x="141" y="127"/>
                  </a:lnTo>
                  <a:lnTo>
                    <a:pt x="173" y="114"/>
                  </a:lnTo>
                  <a:lnTo>
                    <a:pt x="208" y="106"/>
                  </a:lnTo>
                  <a:lnTo>
                    <a:pt x="210" y="104"/>
                  </a:lnTo>
                  <a:lnTo>
                    <a:pt x="217" y="100"/>
                  </a:lnTo>
                  <a:lnTo>
                    <a:pt x="227" y="92"/>
                  </a:lnTo>
                  <a:lnTo>
                    <a:pt x="245" y="82"/>
                  </a:lnTo>
                  <a:lnTo>
                    <a:pt x="267" y="69"/>
                  </a:lnTo>
                  <a:lnTo>
                    <a:pt x="296" y="54"/>
                  </a:lnTo>
                  <a:lnTo>
                    <a:pt x="332" y="36"/>
                  </a:lnTo>
                  <a:lnTo>
                    <a:pt x="375" y="17"/>
                  </a:lnTo>
                  <a:lnTo>
                    <a:pt x="373" y="16"/>
                  </a:lnTo>
                  <a:lnTo>
                    <a:pt x="366" y="15"/>
                  </a:lnTo>
                  <a:lnTo>
                    <a:pt x="357" y="13"/>
                  </a:lnTo>
                  <a:lnTo>
                    <a:pt x="343" y="10"/>
                  </a:lnTo>
                  <a:lnTo>
                    <a:pt x="326" y="7"/>
                  </a:lnTo>
                  <a:lnTo>
                    <a:pt x="307" y="5"/>
                  </a:lnTo>
                  <a:lnTo>
                    <a:pt x="285" y="3"/>
                  </a:lnTo>
                  <a:lnTo>
                    <a:pt x="261" y="1"/>
                  </a:lnTo>
                  <a:lnTo>
                    <a:pt x="235" y="0"/>
                  </a:lnTo>
                  <a:lnTo>
                    <a:pt x="208" y="1"/>
                  </a:lnTo>
                  <a:lnTo>
                    <a:pt x="180" y="2"/>
                  </a:lnTo>
                  <a:lnTo>
                    <a:pt x="151" y="5"/>
                  </a:lnTo>
                  <a:lnTo>
                    <a:pt x="122" y="10"/>
                  </a:lnTo>
                  <a:lnTo>
                    <a:pt x="92" y="18"/>
                  </a:lnTo>
                  <a:lnTo>
                    <a:pt x="63" y="28"/>
                  </a:lnTo>
                  <a:lnTo>
                    <a:pt x="35" y="41"/>
                  </a:lnTo>
                  <a:close/>
                </a:path>
              </a:pathLst>
            </a:custGeom>
            <a:solidFill>
              <a:srgbClr val="808080">
                <a:alpha val="100000"/>
              </a:srgbClr>
            </a:solidFill>
            <a:ln w="9525">
              <a:noFill/>
            </a:ln>
          </p:spPr>
          <p:txBody>
            <a:bodyPr/>
            <a:p>
              <a:endParaRPr lang="zh-CN" altLang="en-US"/>
            </a:p>
          </p:txBody>
        </p:sp>
        <p:sp>
          <p:nvSpPr>
            <p:cNvPr id="101597" name="Freeform 152"/>
            <p:cNvSpPr/>
            <p:nvPr/>
          </p:nvSpPr>
          <p:spPr>
            <a:xfrm>
              <a:off x="6061" y="13991"/>
              <a:ext cx="305" cy="83"/>
            </a:xfrm>
            <a:custGeom>
              <a:avLst/>
              <a:gdLst>
                <a:gd name="txL" fmla="*/ 0 w 305"/>
                <a:gd name="txT" fmla="*/ 0 h 83"/>
                <a:gd name="txR" fmla="*/ 305 w 305"/>
                <a:gd name="txB" fmla="*/ 83 h 83"/>
              </a:gdLst>
              <a:ahLst/>
              <a:cxnLst>
                <a:cxn ang="0">
                  <a:pos x="0" y="53"/>
                </a:cxn>
                <a:cxn ang="0">
                  <a:pos x="0" y="52"/>
                </a:cxn>
                <a:cxn ang="0">
                  <a:pos x="2" y="48"/>
                </a:cxn>
                <a:cxn ang="0">
                  <a:pos x="5" y="44"/>
                </a:cxn>
                <a:cxn ang="0">
                  <a:pos x="11" y="37"/>
                </a:cxn>
                <a:cxn ang="0">
                  <a:pos x="18" y="31"/>
                </a:cxn>
                <a:cxn ang="0">
                  <a:pos x="27" y="25"/>
                </a:cxn>
                <a:cxn ang="0">
                  <a:pos x="39" y="18"/>
                </a:cxn>
                <a:cxn ang="0">
                  <a:pos x="54" y="12"/>
                </a:cxn>
                <a:cxn ang="0">
                  <a:pos x="72" y="6"/>
                </a:cxn>
                <a:cxn ang="0">
                  <a:pos x="92" y="2"/>
                </a:cxn>
                <a:cxn ang="0">
                  <a:pos x="118" y="0"/>
                </a:cxn>
                <a:cxn ang="0">
                  <a:pos x="146" y="0"/>
                </a:cxn>
                <a:cxn ang="0">
                  <a:pos x="180" y="2"/>
                </a:cxn>
                <a:cxn ang="0">
                  <a:pos x="216" y="7"/>
                </a:cxn>
                <a:cxn ang="0">
                  <a:pos x="258" y="16"/>
                </a:cxn>
                <a:cxn ang="0">
                  <a:pos x="305" y="29"/>
                </a:cxn>
                <a:cxn ang="0">
                  <a:pos x="299" y="47"/>
                </a:cxn>
                <a:cxn ang="0">
                  <a:pos x="297" y="46"/>
                </a:cxn>
                <a:cxn ang="0">
                  <a:pos x="289" y="44"/>
                </a:cxn>
                <a:cxn ang="0">
                  <a:pos x="277" y="41"/>
                </a:cxn>
                <a:cxn ang="0">
                  <a:pos x="262" y="36"/>
                </a:cxn>
                <a:cxn ang="0">
                  <a:pos x="244" y="32"/>
                </a:cxn>
                <a:cxn ang="0">
                  <a:pos x="224" y="28"/>
                </a:cxn>
                <a:cxn ang="0">
                  <a:pos x="201" y="25"/>
                </a:cxn>
                <a:cxn ang="0">
                  <a:pos x="176" y="22"/>
                </a:cxn>
                <a:cxn ang="0">
                  <a:pos x="152" y="21"/>
                </a:cxn>
                <a:cxn ang="0">
                  <a:pos x="126" y="21"/>
                </a:cxn>
                <a:cxn ang="0">
                  <a:pos x="101" y="23"/>
                </a:cxn>
                <a:cxn ang="0">
                  <a:pos x="77" y="29"/>
                </a:cxn>
                <a:cxn ang="0">
                  <a:pos x="55" y="37"/>
                </a:cxn>
                <a:cxn ang="0">
                  <a:pos x="33" y="48"/>
                </a:cxn>
                <a:cxn ang="0">
                  <a:pos x="15" y="63"/>
                </a:cxn>
                <a:cxn ang="0">
                  <a:pos x="0" y="83"/>
                </a:cxn>
                <a:cxn ang="0">
                  <a:pos x="0" y="53"/>
                </a:cxn>
              </a:cxnLst>
              <a:rect l="txL" t="txT" r="txR" b="txB"/>
              <a:pathLst>
                <a:path w="305" h="83">
                  <a:moveTo>
                    <a:pt x="0" y="53"/>
                  </a:moveTo>
                  <a:lnTo>
                    <a:pt x="0" y="52"/>
                  </a:lnTo>
                  <a:lnTo>
                    <a:pt x="2" y="48"/>
                  </a:lnTo>
                  <a:lnTo>
                    <a:pt x="5" y="44"/>
                  </a:lnTo>
                  <a:lnTo>
                    <a:pt x="11" y="37"/>
                  </a:lnTo>
                  <a:lnTo>
                    <a:pt x="18" y="31"/>
                  </a:lnTo>
                  <a:lnTo>
                    <a:pt x="27" y="25"/>
                  </a:lnTo>
                  <a:lnTo>
                    <a:pt x="39" y="18"/>
                  </a:lnTo>
                  <a:lnTo>
                    <a:pt x="54" y="12"/>
                  </a:lnTo>
                  <a:lnTo>
                    <a:pt x="72" y="6"/>
                  </a:lnTo>
                  <a:lnTo>
                    <a:pt x="92" y="2"/>
                  </a:lnTo>
                  <a:lnTo>
                    <a:pt x="118" y="0"/>
                  </a:lnTo>
                  <a:lnTo>
                    <a:pt x="146" y="0"/>
                  </a:lnTo>
                  <a:lnTo>
                    <a:pt x="180" y="2"/>
                  </a:lnTo>
                  <a:lnTo>
                    <a:pt x="216" y="7"/>
                  </a:lnTo>
                  <a:lnTo>
                    <a:pt x="258" y="16"/>
                  </a:lnTo>
                  <a:lnTo>
                    <a:pt x="305" y="29"/>
                  </a:lnTo>
                  <a:lnTo>
                    <a:pt x="299" y="47"/>
                  </a:lnTo>
                  <a:lnTo>
                    <a:pt x="297" y="46"/>
                  </a:lnTo>
                  <a:lnTo>
                    <a:pt x="289" y="44"/>
                  </a:lnTo>
                  <a:lnTo>
                    <a:pt x="277" y="41"/>
                  </a:lnTo>
                  <a:lnTo>
                    <a:pt x="262" y="36"/>
                  </a:lnTo>
                  <a:lnTo>
                    <a:pt x="244" y="32"/>
                  </a:lnTo>
                  <a:lnTo>
                    <a:pt x="224" y="28"/>
                  </a:lnTo>
                  <a:lnTo>
                    <a:pt x="201" y="25"/>
                  </a:lnTo>
                  <a:lnTo>
                    <a:pt x="176" y="22"/>
                  </a:lnTo>
                  <a:lnTo>
                    <a:pt x="152" y="21"/>
                  </a:lnTo>
                  <a:lnTo>
                    <a:pt x="126" y="21"/>
                  </a:lnTo>
                  <a:lnTo>
                    <a:pt x="101" y="23"/>
                  </a:lnTo>
                  <a:lnTo>
                    <a:pt x="77" y="29"/>
                  </a:lnTo>
                  <a:lnTo>
                    <a:pt x="55" y="37"/>
                  </a:lnTo>
                  <a:lnTo>
                    <a:pt x="33" y="48"/>
                  </a:lnTo>
                  <a:lnTo>
                    <a:pt x="15" y="63"/>
                  </a:lnTo>
                  <a:lnTo>
                    <a:pt x="0" y="83"/>
                  </a:lnTo>
                  <a:lnTo>
                    <a:pt x="0" y="53"/>
                  </a:lnTo>
                  <a:close/>
                </a:path>
              </a:pathLst>
            </a:custGeom>
            <a:solidFill>
              <a:srgbClr val="808080">
                <a:alpha val="100000"/>
              </a:srgbClr>
            </a:solidFill>
            <a:ln w="9525">
              <a:noFill/>
            </a:ln>
          </p:spPr>
          <p:txBody>
            <a:bodyPr/>
            <a:p>
              <a:endParaRPr lang="zh-CN" altLang="en-US"/>
            </a:p>
          </p:txBody>
        </p:sp>
        <p:sp>
          <p:nvSpPr>
            <p:cNvPr id="101598" name="Freeform 153"/>
            <p:cNvSpPr/>
            <p:nvPr/>
          </p:nvSpPr>
          <p:spPr>
            <a:xfrm>
              <a:off x="6061" y="13793"/>
              <a:ext cx="305" cy="83"/>
            </a:xfrm>
            <a:custGeom>
              <a:avLst/>
              <a:gdLst>
                <a:gd name="txL" fmla="*/ 0 w 305"/>
                <a:gd name="txT" fmla="*/ 0 h 83"/>
                <a:gd name="txR" fmla="*/ 305 w 305"/>
                <a:gd name="txB" fmla="*/ 83 h 83"/>
              </a:gdLst>
              <a:ahLst/>
              <a:cxnLst>
                <a:cxn ang="0">
                  <a:pos x="0" y="53"/>
                </a:cxn>
                <a:cxn ang="0">
                  <a:pos x="0" y="52"/>
                </a:cxn>
                <a:cxn ang="0">
                  <a:pos x="2" y="49"/>
                </a:cxn>
                <a:cxn ang="0">
                  <a:pos x="5" y="44"/>
                </a:cxn>
                <a:cxn ang="0">
                  <a:pos x="11" y="38"/>
                </a:cxn>
                <a:cxn ang="0">
                  <a:pos x="18" y="31"/>
                </a:cxn>
                <a:cxn ang="0">
                  <a:pos x="27" y="25"/>
                </a:cxn>
                <a:cxn ang="0">
                  <a:pos x="39" y="17"/>
                </a:cxn>
                <a:cxn ang="0">
                  <a:pos x="54" y="12"/>
                </a:cxn>
                <a:cxn ang="0">
                  <a:pos x="72" y="7"/>
                </a:cxn>
                <a:cxn ang="0">
                  <a:pos x="92" y="2"/>
                </a:cxn>
                <a:cxn ang="0">
                  <a:pos x="118" y="0"/>
                </a:cxn>
                <a:cxn ang="0">
                  <a:pos x="146" y="0"/>
                </a:cxn>
                <a:cxn ang="0">
                  <a:pos x="180" y="2"/>
                </a:cxn>
                <a:cxn ang="0">
                  <a:pos x="216" y="8"/>
                </a:cxn>
                <a:cxn ang="0">
                  <a:pos x="258" y="16"/>
                </a:cxn>
                <a:cxn ang="0">
                  <a:pos x="305" y="29"/>
                </a:cxn>
                <a:cxn ang="0">
                  <a:pos x="299" y="47"/>
                </a:cxn>
                <a:cxn ang="0">
                  <a:pos x="297" y="45"/>
                </a:cxn>
                <a:cxn ang="0">
                  <a:pos x="289" y="43"/>
                </a:cxn>
                <a:cxn ang="0">
                  <a:pos x="277" y="40"/>
                </a:cxn>
                <a:cxn ang="0">
                  <a:pos x="262" y="36"/>
                </a:cxn>
                <a:cxn ang="0">
                  <a:pos x="244" y="33"/>
                </a:cxn>
                <a:cxn ang="0">
                  <a:pos x="224" y="28"/>
                </a:cxn>
                <a:cxn ang="0">
                  <a:pos x="201" y="25"/>
                </a:cxn>
                <a:cxn ang="0">
                  <a:pos x="176" y="22"/>
                </a:cxn>
                <a:cxn ang="0">
                  <a:pos x="152" y="21"/>
                </a:cxn>
                <a:cxn ang="0">
                  <a:pos x="126" y="22"/>
                </a:cxn>
                <a:cxn ang="0">
                  <a:pos x="101" y="24"/>
                </a:cxn>
                <a:cxn ang="0">
                  <a:pos x="77" y="29"/>
                </a:cxn>
                <a:cxn ang="0">
                  <a:pos x="55" y="38"/>
                </a:cxn>
                <a:cxn ang="0">
                  <a:pos x="33" y="49"/>
                </a:cxn>
                <a:cxn ang="0">
                  <a:pos x="15" y="64"/>
                </a:cxn>
                <a:cxn ang="0">
                  <a:pos x="0" y="83"/>
                </a:cxn>
                <a:cxn ang="0">
                  <a:pos x="0" y="53"/>
                </a:cxn>
              </a:cxnLst>
              <a:rect l="txL" t="txT" r="txR" b="txB"/>
              <a:pathLst>
                <a:path w="305" h="83">
                  <a:moveTo>
                    <a:pt x="0" y="53"/>
                  </a:moveTo>
                  <a:lnTo>
                    <a:pt x="0" y="52"/>
                  </a:lnTo>
                  <a:lnTo>
                    <a:pt x="2" y="49"/>
                  </a:lnTo>
                  <a:lnTo>
                    <a:pt x="5" y="44"/>
                  </a:lnTo>
                  <a:lnTo>
                    <a:pt x="11" y="38"/>
                  </a:lnTo>
                  <a:lnTo>
                    <a:pt x="18" y="31"/>
                  </a:lnTo>
                  <a:lnTo>
                    <a:pt x="27" y="25"/>
                  </a:lnTo>
                  <a:lnTo>
                    <a:pt x="39" y="17"/>
                  </a:lnTo>
                  <a:lnTo>
                    <a:pt x="54" y="12"/>
                  </a:lnTo>
                  <a:lnTo>
                    <a:pt x="72" y="7"/>
                  </a:lnTo>
                  <a:lnTo>
                    <a:pt x="92" y="2"/>
                  </a:lnTo>
                  <a:lnTo>
                    <a:pt x="118" y="0"/>
                  </a:lnTo>
                  <a:lnTo>
                    <a:pt x="146" y="0"/>
                  </a:lnTo>
                  <a:lnTo>
                    <a:pt x="180" y="2"/>
                  </a:lnTo>
                  <a:lnTo>
                    <a:pt x="216" y="8"/>
                  </a:lnTo>
                  <a:lnTo>
                    <a:pt x="258" y="16"/>
                  </a:lnTo>
                  <a:lnTo>
                    <a:pt x="305" y="29"/>
                  </a:lnTo>
                  <a:lnTo>
                    <a:pt x="299" y="47"/>
                  </a:lnTo>
                  <a:lnTo>
                    <a:pt x="297" y="45"/>
                  </a:lnTo>
                  <a:lnTo>
                    <a:pt x="289" y="43"/>
                  </a:lnTo>
                  <a:lnTo>
                    <a:pt x="277" y="40"/>
                  </a:lnTo>
                  <a:lnTo>
                    <a:pt x="262" y="36"/>
                  </a:lnTo>
                  <a:lnTo>
                    <a:pt x="244" y="33"/>
                  </a:lnTo>
                  <a:lnTo>
                    <a:pt x="224" y="28"/>
                  </a:lnTo>
                  <a:lnTo>
                    <a:pt x="201" y="25"/>
                  </a:lnTo>
                  <a:lnTo>
                    <a:pt x="176" y="22"/>
                  </a:lnTo>
                  <a:lnTo>
                    <a:pt x="152" y="21"/>
                  </a:lnTo>
                  <a:lnTo>
                    <a:pt x="126" y="22"/>
                  </a:lnTo>
                  <a:lnTo>
                    <a:pt x="101" y="24"/>
                  </a:lnTo>
                  <a:lnTo>
                    <a:pt x="77" y="29"/>
                  </a:lnTo>
                  <a:lnTo>
                    <a:pt x="55" y="38"/>
                  </a:lnTo>
                  <a:lnTo>
                    <a:pt x="33" y="49"/>
                  </a:lnTo>
                  <a:lnTo>
                    <a:pt x="15" y="64"/>
                  </a:lnTo>
                  <a:lnTo>
                    <a:pt x="0" y="83"/>
                  </a:lnTo>
                  <a:lnTo>
                    <a:pt x="0" y="53"/>
                  </a:lnTo>
                  <a:close/>
                </a:path>
              </a:pathLst>
            </a:custGeom>
            <a:solidFill>
              <a:srgbClr val="808080">
                <a:alpha val="100000"/>
              </a:srgbClr>
            </a:solidFill>
            <a:ln w="9525">
              <a:noFill/>
            </a:ln>
          </p:spPr>
          <p:txBody>
            <a:bodyPr/>
            <a:p>
              <a:endParaRPr lang="zh-CN" altLang="en-US"/>
            </a:p>
          </p:txBody>
        </p:sp>
        <p:sp>
          <p:nvSpPr>
            <p:cNvPr id="101599" name="Freeform 154"/>
            <p:cNvSpPr/>
            <p:nvPr/>
          </p:nvSpPr>
          <p:spPr>
            <a:xfrm>
              <a:off x="6348" y="13696"/>
              <a:ext cx="496" cy="917"/>
            </a:xfrm>
            <a:custGeom>
              <a:avLst/>
              <a:gdLst>
                <a:gd name="txL" fmla="*/ 0 w 496"/>
                <a:gd name="txT" fmla="*/ 0 h 917"/>
                <a:gd name="txR" fmla="*/ 496 w 496"/>
                <a:gd name="txB" fmla="*/ 917 h 917"/>
              </a:gdLst>
              <a:ahLst/>
              <a:cxnLst>
                <a:cxn ang="0">
                  <a:pos x="0" y="0"/>
                </a:cxn>
                <a:cxn ang="0">
                  <a:pos x="0" y="886"/>
                </a:cxn>
                <a:cxn ang="0">
                  <a:pos x="150" y="917"/>
                </a:cxn>
                <a:cxn ang="0">
                  <a:pos x="143" y="797"/>
                </a:cxn>
                <a:cxn ang="0">
                  <a:pos x="496" y="851"/>
                </a:cxn>
                <a:cxn ang="0">
                  <a:pos x="490" y="803"/>
                </a:cxn>
                <a:cxn ang="0">
                  <a:pos x="245" y="773"/>
                </a:cxn>
                <a:cxn ang="0">
                  <a:pos x="239" y="670"/>
                </a:cxn>
                <a:cxn ang="0">
                  <a:pos x="72" y="670"/>
                </a:cxn>
                <a:cxn ang="0">
                  <a:pos x="68" y="657"/>
                </a:cxn>
                <a:cxn ang="0">
                  <a:pos x="56" y="620"/>
                </a:cxn>
                <a:cxn ang="0">
                  <a:pos x="41" y="559"/>
                </a:cxn>
                <a:cxn ang="0">
                  <a:pos x="26" y="480"/>
                </a:cxn>
                <a:cxn ang="0">
                  <a:pos x="15" y="385"/>
                </a:cxn>
                <a:cxn ang="0">
                  <a:pos x="11" y="276"/>
                </a:cxn>
                <a:cxn ang="0">
                  <a:pos x="20" y="158"/>
                </a:cxn>
                <a:cxn ang="0">
                  <a:pos x="42" y="30"/>
                </a:cxn>
                <a:cxn ang="0">
                  <a:pos x="0" y="0"/>
                </a:cxn>
              </a:cxnLst>
              <a:rect l="txL" t="txT" r="txR" b="txB"/>
              <a:pathLst>
                <a:path w="496" h="917">
                  <a:moveTo>
                    <a:pt x="0" y="0"/>
                  </a:moveTo>
                  <a:lnTo>
                    <a:pt x="0" y="886"/>
                  </a:lnTo>
                  <a:lnTo>
                    <a:pt x="150" y="917"/>
                  </a:lnTo>
                  <a:lnTo>
                    <a:pt x="143" y="797"/>
                  </a:lnTo>
                  <a:lnTo>
                    <a:pt x="496" y="851"/>
                  </a:lnTo>
                  <a:lnTo>
                    <a:pt x="490" y="803"/>
                  </a:lnTo>
                  <a:lnTo>
                    <a:pt x="245" y="773"/>
                  </a:lnTo>
                  <a:lnTo>
                    <a:pt x="239" y="670"/>
                  </a:lnTo>
                  <a:lnTo>
                    <a:pt x="72" y="670"/>
                  </a:lnTo>
                  <a:lnTo>
                    <a:pt x="68" y="657"/>
                  </a:lnTo>
                  <a:lnTo>
                    <a:pt x="56" y="620"/>
                  </a:lnTo>
                  <a:lnTo>
                    <a:pt x="41" y="559"/>
                  </a:lnTo>
                  <a:lnTo>
                    <a:pt x="26" y="480"/>
                  </a:lnTo>
                  <a:lnTo>
                    <a:pt x="15" y="385"/>
                  </a:lnTo>
                  <a:lnTo>
                    <a:pt x="11" y="276"/>
                  </a:lnTo>
                  <a:lnTo>
                    <a:pt x="20" y="158"/>
                  </a:lnTo>
                  <a:lnTo>
                    <a:pt x="42" y="30"/>
                  </a:lnTo>
                  <a:lnTo>
                    <a:pt x="0" y="0"/>
                  </a:lnTo>
                  <a:close/>
                </a:path>
              </a:pathLst>
            </a:custGeom>
            <a:solidFill>
              <a:srgbClr val="808080">
                <a:alpha val="100000"/>
              </a:srgbClr>
            </a:solidFill>
            <a:ln w="9525">
              <a:noFill/>
            </a:ln>
          </p:spPr>
          <p:txBody>
            <a:bodyPr/>
            <a:p>
              <a:endParaRPr lang="zh-CN" altLang="en-US"/>
            </a:p>
          </p:txBody>
        </p:sp>
        <p:sp>
          <p:nvSpPr>
            <p:cNvPr id="101600" name="Freeform 155"/>
            <p:cNvSpPr/>
            <p:nvPr/>
          </p:nvSpPr>
          <p:spPr>
            <a:xfrm>
              <a:off x="6593" y="13487"/>
              <a:ext cx="638" cy="125"/>
            </a:xfrm>
            <a:custGeom>
              <a:avLst/>
              <a:gdLst>
                <a:gd name="txL" fmla="*/ 0 w 638"/>
                <a:gd name="txT" fmla="*/ 0 h 125"/>
                <a:gd name="txR" fmla="*/ 638 w 638"/>
                <a:gd name="txB" fmla="*/ 125 h 125"/>
              </a:gdLst>
              <a:ahLst/>
              <a:cxnLst>
                <a:cxn ang="0">
                  <a:pos x="0" y="125"/>
                </a:cxn>
                <a:cxn ang="0">
                  <a:pos x="4" y="124"/>
                </a:cxn>
                <a:cxn ang="0">
                  <a:pos x="14" y="119"/>
                </a:cxn>
                <a:cxn ang="0">
                  <a:pos x="31" y="114"/>
                </a:cxn>
                <a:cxn ang="0">
                  <a:pos x="53" y="106"/>
                </a:cxn>
                <a:cxn ang="0">
                  <a:pos x="81" y="98"/>
                </a:cxn>
                <a:cxn ang="0">
                  <a:pos x="113" y="89"/>
                </a:cxn>
                <a:cxn ang="0">
                  <a:pos x="151" y="81"/>
                </a:cxn>
                <a:cxn ang="0">
                  <a:pos x="192" y="73"/>
                </a:cxn>
                <a:cxn ang="0">
                  <a:pos x="237" y="65"/>
                </a:cxn>
                <a:cxn ang="0">
                  <a:pos x="286" y="60"/>
                </a:cxn>
                <a:cxn ang="0">
                  <a:pos x="337" y="56"/>
                </a:cxn>
                <a:cxn ang="0">
                  <a:pos x="390" y="55"/>
                </a:cxn>
                <a:cxn ang="0">
                  <a:pos x="446" y="56"/>
                </a:cxn>
                <a:cxn ang="0">
                  <a:pos x="503" y="61"/>
                </a:cxn>
                <a:cxn ang="0">
                  <a:pos x="561" y="70"/>
                </a:cxn>
                <a:cxn ang="0">
                  <a:pos x="620" y="83"/>
                </a:cxn>
                <a:cxn ang="0">
                  <a:pos x="638" y="0"/>
                </a:cxn>
                <a:cxn ang="0">
                  <a:pos x="634" y="0"/>
                </a:cxn>
                <a:cxn ang="0">
                  <a:pos x="620" y="0"/>
                </a:cxn>
                <a:cxn ang="0">
                  <a:pos x="599" y="0"/>
                </a:cxn>
                <a:cxn ang="0">
                  <a:pos x="571" y="1"/>
                </a:cxn>
                <a:cxn ang="0">
                  <a:pos x="536" y="2"/>
                </a:cxn>
                <a:cxn ang="0">
                  <a:pos x="496" y="3"/>
                </a:cxn>
                <a:cxn ang="0">
                  <a:pos x="452" y="6"/>
                </a:cxn>
                <a:cxn ang="0">
                  <a:pos x="405" y="8"/>
                </a:cxn>
                <a:cxn ang="0">
                  <a:pos x="354" y="13"/>
                </a:cxn>
                <a:cxn ang="0">
                  <a:pos x="302" y="17"/>
                </a:cxn>
                <a:cxn ang="0">
                  <a:pos x="249" y="22"/>
                </a:cxn>
                <a:cxn ang="0">
                  <a:pos x="196" y="30"/>
                </a:cxn>
                <a:cxn ang="0">
                  <a:pos x="144" y="37"/>
                </a:cxn>
                <a:cxn ang="0">
                  <a:pos x="93" y="47"/>
                </a:cxn>
                <a:cxn ang="0">
                  <a:pos x="45" y="58"/>
                </a:cxn>
                <a:cxn ang="0">
                  <a:pos x="0" y="71"/>
                </a:cxn>
                <a:cxn ang="0">
                  <a:pos x="0" y="125"/>
                </a:cxn>
              </a:cxnLst>
              <a:rect l="txL" t="txT" r="txR" b="txB"/>
              <a:pathLst>
                <a:path w="638" h="125">
                  <a:moveTo>
                    <a:pt x="0" y="125"/>
                  </a:moveTo>
                  <a:lnTo>
                    <a:pt x="4" y="124"/>
                  </a:lnTo>
                  <a:lnTo>
                    <a:pt x="14" y="119"/>
                  </a:lnTo>
                  <a:lnTo>
                    <a:pt x="31" y="114"/>
                  </a:lnTo>
                  <a:lnTo>
                    <a:pt x="53" y="106"/>
                  </a:lnTo>
                  <a:lnTo>
                    <a:pt x="81" y="98"/>
                  </a:lnTo>
                  <a:lnTo>
                    <a:pt x="113" y="89"/>
                  </a:lnTo>
                  <a:lnTo>
                    <a:pt x="151" y="81"/>
                  </a:lnTo>
                  <a:lnTo>
                    <a:pt x="192" y="73"/>
                  </a:lnTo>
                  <a:lnTo>
                    <a:pt x="237" y="65"/>
                  </a:lnTo>
                  <a:lnTo>
                    <a:pt x="286" y="60"/>
                  </a:lnTo>
                  <a:lnTo>
                    <a:pt x="337" y="56"/>
                  </a:lnTo>
                  <a:lnTo>
                    <a:pt x="390" y="55"/>
                  </a:lnTo>
                  <a:lnTo>
                    <a:pt x="446" y="56"/>
                  </a:lnTo>
                  <a:lnTo>
                    <a:pt x="503" y="61"/>
                  </a:lnTo>
                  <a:lnTo>
                    <a:pt x="561" y="70"/>
                  </a:lnTo>
                  <a:lnTo>
                    <a:pt x="620" y="83"/>
                  </a:lnTo>
                  <a:lnTo>
                    <a:pt x="638" y="0"/>
                  </a:lnTo>
                  <a:lnTo>
                    <a:pt x="634" y="0"/>
                  </a:lnTo>
                  <a:lnTo>
                    <a:pt x="620" y="0"/>
                  </a:lnTo>
                  <a:lnTo>
                    <a:pt x="599" y="0"/>
                  </a:lnTo>
                  <a:lnTo>
                    <a:pt x="571" y="1"/>
                  </a:lnTo>
                  <a:lnTo>
                    <a:pt x="536" y="2"/>
                  </a:lnTo>
                  <a:lnTo>
                    <a:pt x="496" y="3"/>
                  </a:lnTo>
                  <a:lnTo>
                    <a:pt x="452" y="6"/>
                  </a:lnTo>
                  <a:lnTo>
                    <a:pt x="405" y="8"/>
                  </a:lnTo>
                  <a:lnTo>
                    <a:pt x="354" y="13"/>
                  </a:lnTo>
                  <a:lnTo>
                    <a:pt x="302" y="17"/>
                  </a:lnTo>
                  <a:lnTo>
                    <a:pt x="249" y="22"/>
                  </a:lnTo>
                  <a:lnTo>
                    <a:pt x="196" y="30"/>
                  </a:lnTo>
                  <a:lnTo>
                    <a:pt x="144" y="37"/>
                  </a:lnTo>
                  <a:lnTo>
                    <a:pt x="93" y="47"/>
                  </a:lnTo>
                  <a:lnTo>
                    <a:pt x="45" y="58"/>
                  </a:lnTo>
                  <a:lnTo>
                    <a:pt x="0" y="71"/>
                  </a:lnTo>
                  <a:lnTo>
                    <a:pt x="0" y="125"/>
                  </a:lnTo>
                  <a:close/>
                </a:path>
              </a:pathLst>
            </a:custGeom>
            <a:solidFill>
              <a:srgbClr val="808080">
                <a:alpha val="100000"/>
              </a:srgbClr>
            </a:solidFill>
            <a:ln w="9525">
              <a:noFill/>
            </a:ln>
          </p:spPr>
          <p:txBody>
            <a:bodyPr/>
            <a:p>
              <a:endParaRPr lang="zh-CN" altLang="en-US"/>
            </a:p>
          </p:txBody>
        </p:sp>
        <p:sp>
          <p:nvSpPr>
            <p:cNvPr id="101601" name="Freeform 156"/>
            <p:cNvSpPr/>
            <p:nvPr/>
          </p:nvSpPr>
          <p:spPr>
            <a:xfrm>
              <a:off x="6217" y="14634"/>
              <a:ext cx="1075" cy="356"/>
            </a:xfrm>
            <a:custGeom>
              <a:avLst/>
              <a:gdLst>
                <a:gd name="txL" fmla="*/ 0 w 1075"/>
                <a:gd name="txT" fmla="*/ 0 h 356"/>
                <a:gd name="txR" fmla="*/ 1075 w 1075"/>
                <a:gd name="txB" fmla="*/ 356 h 356"/>
              </a:gdLst>
              <a:ahLst/>
              <a:cxnLst>
                <a:cxn ang="0">
                  <a:pos x="454" y="344"/>
                </a:cxn>
                <a:cxn ang="0">
                  <a:pos x="456" y="343"/>
                </a:cxn>
                <a:cxn ang="0">
                  <a:pos x="463" y="341"/>
                </a:cxn>
                <a:cxn ang="0">
                  <a:pos x="472" y="337"/>
                </a:cxn>
                <a:cxn ang="0">
                  <a:pos x="485" y="332"/>
                </a:cxn>
                <a:cxn ang="0">
                  <a:pos x="501" y="325"/>
                </a:cxn>
                <a:cxn ang="0">
                  <a:pos x="518" y="317"/>
                </a:cxn>
                <a:cxn ang="0">
                  <a:pos x="538" y="308"/>
                </a:cxn>
                <a:cxn ang="0">
                  <a:pos x="558" y="298"/>
                </a:cxn>
                <a:cxn ang="0">
                  <a:pos x="580" y="287"/>
                </a:cxn>
                <a:cxn ang="0">
                  <a:pos x="600" y="274"/>
                </a:cxn>
                <a:cxn ang="0">
                  <a:pos x="621" y="262"/>
                </a:cxn>
                <a:cxn ang="0">
                  <a:pos x="640" y="248"/>
                </a:cxn>
                <a:cxn ang="0">
                  <a:pos x="658" y="234"/>
                </a:cxn>
                <a:cxn ang="0">
                  <a:pos x="674" y="219"/>
                </a:cxn>
                <a:cxn ang="0">
                  <a:pos x="688" y="204"/>
                </a:cxn>
                <a:cxn ang="0">
                  <a:pos x="699" y="189"/>
                </a:cxn>
                <a:cxn ang="0">
                  <a:pos x="0" y="18"/>
                </a:cxn>
                <a:cxn ang="0">
                  <a:pos x="54" y="0"/>
                </a:cxn>
                <a:cxn ang="0">
                  <a:pos x="1075" y="251"/>
                </a:cxn>
                <a:cxn ang="0">
                  <a:pos x="1033" y="274"/>
                </a:cxn>
                <a:cxn ang="0">
                  <a:pos x="738" y="199"/>
                </a:cxn>
                <a:cxn ang="0">
                  <a:pos x="737" y="200"/>
                </a:cxn>
                <a:cxn ang="0">
                  <a:pos x="735" y="203"/>
                </a:cxn>
                <a:cxn ang="0">
                  <a:pos x="730" y="207"/>
                </a:cxn>
                <a:cxn ang="0">
                  <a:pos x="724" y="214"/>
                </a:cxn>
                <a:cxn ang="0">
                  <a:pos x="716" y="222"/>
                </a:cxn>
                <a:cxn ang="0">
                  <a:pos x="706" y="231"/>
                </a:cxn>
                <a:cxn ang="0">
                  <a:pos x="694" y="242"/>
                </a:cxn>
                <a:cxn ang="0">
                  <a:pos x="679" y="253"/>
                </a:cxn>
                <a:cxn ang="0">
                  <a:pos x="662" y="265"/>
                </a:cxn>
                <a:cxn ang="0">
                  <a:pos x="643" y="278"/>
                </a:cxn>
                <a:cxn ang="0">
                  <a:pos x="621" y="291"/>
                </a:cxn>
                <a:cxn ang="0">
                  <a:pos x="597" y="303"/>
                </a:cxn>
                <a:cxn ang="0">
                  <a:pos x="570" y="317"/>
                </a:cxn>
                <a:cxn ang="0">
                  <a:pos x="540" y="330"/>
                </a:cxn>
                <a:cxn ang="0">
                  <a:pos x="508" y="343"/>
                </a:cxn>
                <a:cxn ang="0">
                  <a:pos x="472" y="356"/>
                </a:cxn>
                <a:cxn ang="0">
                  <a:pos x="454" y="344"/>
                </a:cxn>
              </a:cxnLst>
              <a:rect l="txL" t="txT" r="txR" b="txB"/>
              <a:pathLst>
                <a:path w="1075" h="356">
                  <a:moveTo>
                    <a:pt x="454" y="344"/>
                  </a:moveTo>
                  <a:lnTo>
                    <a:pt x="456" y="343"/>
                  </a:lnTo>
                  <a:lnTo>
                    <a:pt x="463" y="341"/>
                  </a:lnTo>
                  <a:lnTo>
                    <a:pt x="472" y="337"/>
                  </a:lnTo>
                  <a:lnTo>
                    <a:pt x="485" y="332"/>
                  </a:lnTo>
                  <a:lnTo>
                    <a:pt x="501" y="325"/>
                  </a:lnTo>
                  <a:lnTo>
                    <a:pt x="518" y="317"/>
                  </a:lnTo>
                  <a:lnTo>
                    <a:pt x="538" y="308"/>
                  </a:lnTo>
                  <a:lnTo>
                    <a:pt x="558" y="298"/>
                  </a:lnTo>
                  <a:lnTo>
                    <a:pt x="580" y="287"/>
                  </a:lnTo>
                  <a:lnTo>
                    <a:pt x="600" y="274"/>
                  </a:lnTo>
                  <a:lnTo>
                    <a:pt x="621" y="262"/>
                  </a:lnTo>
                  <a:lnTo>
                    <a:pt x="640" y="248"/>
                  </a:lnTo>
                  <a:lnTo>
                    <a:pt x="658" y="234"/>
                  </a:lnTo>
                  <a:lnTo>
                    <a:pt x="674" y="219"/>
                  </a:lnTo>
                  <a:lnTo>
                    <a:pt x="688" y="204"/>
                  </a:lnTo>
                  <a:lnTo>
                    <a:pt x="699" y="189"/>
                  </a:lnTo>
                  <a:lnTo>
                    <a:pt x="0" y="18"/>
                  </a:lnTo>
                  <a:lnTo>
                    <a:pt x="54" y="0"/>
                  </a:lnTo>
                  <a:lnTo>
                    <a:pt x="1075" y="251"/>
                  </a:lnTo>
                  <a:lnTo>
                    <a:pt x="1033" y="274"/>
                  </a:lnTo>
                  <a:lnTo>
                    <a:pt x="738" y="199"/>
                  </a:lnTo>
                  <a:lnTo>
                    <a:pt x="737" y="200"/>
                  </a:lnTo>
                  <a:lnTo>
                    <a:pt x="735" y="203"/>
                  </a:lnTo>
                  <a:lnTo>
                    <a:pt x="730" y="207"/>
                  </a:lnTo>
                  <a:lnTo>
                    <a:pt x="724" y="214"/>
                  </a:lnTo>
                  <a:lnTo>
                    <a:pt x="716" y="222"/>
                  </a:lnTo>
                  <a:lnTo>
                    <a:pt x="706" y="231"/>
                  </a:lnTo>
                  <a:lnTo>
                    <a:pt x="694" y="242"/>
                  </a:lnTo>
                  <a:lnTo>
                    <a:pt x="679" y="253"/>
                  </a:lnTo>
                  <a:lnTo>
                    <a:pt x="662" y="265"/>
                  </a:lnTo>
                  <a:lnTo>
                    <a:pt x="643" y="278"/>
                  </a:lnTo>
                  <a:lnTo>
                    <a:pt x="621" y="291"/>
                  </a:lnTo>
                  <a:lnTo>
                    <a:pt x="597" y="303"/>
                  </a:lnTo>
                  <a:lnTo>
                    <a:pt x="570" y="317"/>
                  </a:lnTo>
                  <a:lnTo>
                    <a:pt x="540" y="330"/>
                  </a:lnTo>
                  <a:lnTo>
                    <a:pt x="508" y="343"/>
                  </a:lnTo>
                  <a:lnTo>
                    <a:pt x="472" y="356"/>
                  </a:lnTo>
                  <a:lnTo>
                    <a:pt x="454" y="344"/>
                  </a:lnTo>
                  <a:close/>
                </a:path>
              </a:pathLst>
            </a:custGeom>
            <a:solidFill>
              <a:srgbClr val="000000">
                <a:alpha val="100000"/>
              </a:srgbClr>
            </a:solidFill>
            <a:ln w="9525">
              <a:noFill/>
            </a:ln>
          </p:spPr>
          <p:txBody>
            <a:bodyPr/>
            <a:p>
              <a:endParaRPr lang="zh-CN" altLang="en-US"/>
            </a:p>
          </p:txBody>
        </p:sp>
        <p:sp>
          <p:nvSpPr>
            <p:cNvPr id="101602" name="Freeform 157"/>
            <p:cNvSpPr/>
            <p:nvPr/>
          </p:nvSpPr>
          <p:spPr>
            <a:xfrm>
              <a:off x="5997" y="14727"/>
              <a:ext cx="1095" cy="319"/>
            </a:xfrm>
            <a:custGeom>
              <a:avLst/>
              <a:gdLst>
                <a:gd name="txL" fmla="*/ 0 w 1095"/>
                <a:gd name="txT" fmla="*/ 0 h 319"/>
                <a:gd name="txR" fmla="*/ 1095 w 1095"/>
                <a:gd name="txB" fmla="*/ 319 h 319"/>
              </a:gdLst>
              <a:ahLst/>
              <a:cxnLst>
                <a:cxn ang="0">
                  <a:pos x="0" y="0"/>
                </a:cxn>
                <a:cxn ang="0">
                  <a:pos x="1071" y="319"/>
                </a:cxn>
                <a:cxn ang="0">
                  <a:pos x="1095" y="319"/>
                </a:cxn>
                <a:cxn ang="0">
                  <a:pos x="33" y="0"/>
                </a:cxn>
                <a:cxn ang="0">
                  <a:pos x="0" y="0"/>
                </a:cxn>
              </a:cxnLst>
              <a:rect l="txL" t="txT" r="txR" b="txB"/>
              <a:pathLst>
                <a:path w="1095" h="319">
                  <a:moveTo>
                    <a:pt x="0" y="0"/>
                  </a:moveTo>
                  <a:lnTo>
                    <a:pt x="1071" y="319"/>
                  </a:lnTo>
                  <a:lnTo>
                    <a:pt x="1095" y="319"/>
                  </a:lnTo>
                  <a:lnTo>
                    <a:pt x="33" y="0"/>
                  </a:lnTo>
                  <a:lnTo>
                    <a:pt x="0" y="0"/>
                  </a:lnTo>
                  <a:close/>
                </a:path>
              </a:pathLst>
            </a:custGeom>
            <a:solidFill>
              <a:srgbClr val="000000">
                <a:alpha val="100000"/>
              </a:srgbClr>
            </a:solidFill>
            <a:ln w="9525">
              <a:noFill/>
            </a:ln>
          </p:spPr>
          <p:txBody>
            <a:bodyPr/>
            <a:p>
              <a:endParaRPr lang="zh-CN" altLang="en-US"/>
            </a:p>
          </p:txBody>
        </p:sp>
        <p:sp>
          <p:nvSpPr>
            <p:cNvPr id="101603" name="Freeform 158"/>
            <p:cNvSpPr/>
            <p:nvPr/>
          </p:nvSpPr>
          <p:spPr>
            <a:xfrm>
              <a:off x="6181" y="14684"/>
              <a:ext cx="1082" cy="285"/>
            </a:xfrm>
            <a:custGeom>
              <a:avLst/>
              <a:gdLst>
                <a:gd name="txL" fmla="*/ 0 w 1082"/>
                <a:gd name="txT" fmla="*/ 0 h 285"/>
                <a:gd name="txR" fmla="*/ 1082 w 1082"/>
                <a:gd name="txB" fmla="*/ 285 h 285"/>
              </a:gdLst>
              <a:ahLst/>
              <a:cxnLst>
                <a:cxn ang="0">
                  <a:pos x="0" y="1"/>
                </a:cxn>
                <a:cxn ang="0">
                  <a:pos x="1058" y="285"/>
                </a:cxn>
                <a:cxn ang="0">
                  <a:pos x="1082" y="284"/>
                </a:cxn>
                <a:cxn ang="0">
                  <a:pos x="33" y="0"/>
                </a:cxn>
                <a:cxn ang="0">
                  <a:pos x="0" y="1"/>
                </a:cxn>
              </a:cxnLst>
              <a:rect l="txL" t="txT" r="txR" b="txB"/>
              <a:pathLst>
                <a:path w="1082" h="285">
                  <a:moveTo>
                    <a:pt x="0" y="1"/>
                  </a:moveTo>
                  <a:lnTo>
                    <a:pt x="1058" y="285"/>
                  </a:lnTo>
                  <a:lnTo>
                    <a:pt x="1082" y="284"/>
                  </a:lnTo>
                  <a:lnTo>
                    <a:pt x="33" y="0"/>
                  </a:lnTo>
                  <a:lnTo>
                    <a:pt x="0" y="1"/>
                  </a:lnTo>
                  <a:close/>
                </a:path>
              </a:pathLst>
            </a:custGeom>
            <a:solidFill>
              <a:srgbClr val="000000">
                <a:alpha val="100000"/>
              </a:srgbClr>
            </a:solidFill>
            <a:ln w="9525">
              <a:noFill/>
            </a:ln>
          </p:spPr>
          <p:txBody>
            <a:bodyPr/>
            <a:p>
              <a:endParaRPr lang="zh-CN" altLang="en-US"/>
            </a:p>
          </p:txBody>
        </p:sp>
        <p:sp>
          <p:nvSpPr>
            <p:cNvPr id="101604" name="Freeform 159"/>
            <p:cNvSpPr/>
            <p:nvPr/>
          </p:nvSpPr>
          <p:spPr>
            <a:xfrm>
              <a:off x="6093" y="14699"/>
              <a:ext cx="1087" cy="315"/>
            </a:xfrm>
            <a:custGeom>
              <a:avLst/>
              <a:gdLst>
                <a:gd name="txL" fmla="*/ 0 w 1087"/>
                <a:gd name="txT" fmla="*/ 0 h 315"/>
                <a:gd name="txR" fmla="*/ 1087 w 1087"/>
                <a:gd name="txB" fmla="*/ 315 h 315"/>
              </a:gdLst>
              <a:ahLst/>
              <a:cxnLst>
                <a:cxn ang="0">
                  <a:pos x="0" y="0"/>
                </a:cxn>
                <a:cxn ang="0">
                  <a:pos x="1066" y="315"/>
                </a:cxn>
                <a:cxn ang="0">
                  <a:pos x="1087" y="308"/>
                </a:cxn>
                <a:cxn ang="0">
                  <a:pos x="31" y="0"/>
                </a:cxn>
                <a:cxn ang="0">
                  <a:pos x="0" y="0"/>
                </a:cxn>
              </a:cxnLst>
              <a:rect l="txL" t="txT" r="txR" b="txB"/>
              <a:pathLst>
                <a:path w="1087" h="315">
                  <a:moveTo>
                    <a:pt x="0" y="0"/>
                  </a:moveTo>
                  <a:lnTo>
                    <a:pt x="1066" y="315"/>
                  </a:lnTo>
                  <a:lnTo>
                    <a:pt x="1087" y="308"/>
                  </a:lnTo>
                  <a:lnTo>
                    <a:pt x="31" y="0"/>
                  </a:lnTo>
                  <a:lnTo>
                    <a:pt x="0" y="0"/>
                  </a:lnTo>
                  <a:close/>
                </a:path>
              </a:pathLst>
            </a:custGeom>
            <a:solidFill>
              <a:srgbClr val="000000">
                <a:alpha val="100000"/>
              </a:srgbClr>
            </a:solidFill>
            <a:ln w="9525">
              <a:noFill/>
            </a:ln>
          </p:spPr>
          <p:txBody>
            <a:bodyPr/>
            <a:p>
              <a:endParaRPr lang="zh-CN" altLang="en-US"/>
            </a:p>
          </p:txBody>
        </p:sp>
      </p:grpSp>
      <p:grpSp>
        <p:nvGrpSpPr>
          <p:cNvPr id="101397" name="Group 160"/>
          <p:cNvGrpSpPr/>
          <p:nvPr/>
        </p:nvGrpSpPr>
        <p:grpSpPr>
          <a:xfrm>
            <a:off x="7138988" y="3006725"/>
            <a:ext cx="649287" cy="904875"/>
            <a:chOff x="12762" y="10336"/>
            <a:chExt cx="1027" cy="1700"/>
          </a:xfrm>
        </p:grpSpPr>
        <p:sp>
          <p:nvSpPr>
            <p:cNvPr id="101560" name="Rectangle 161"/>
            <p:cNvSpPr/>
            <p:nvPr/>
          </p:nvSpPr>
          <p:spPr>
            <a:xfrm>
              <a:off x="12824" y="10394"/>
              <a:ext cx="965" cy="1642"/>
            </a:xfrm>
            <a:prstGeom prst="rect">
              <a:avLst/>
            </a:prstGeom>
            <a:solidFill>
              <a:srgbClr val="969696"/>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1561" name="Rectangle 162"/>
            <p:cNvSpPr/>
            <p:nvPr/>
          </p:nvSpPr>
          <p:spPr>
            <a:xfrm>
              <a:off x="12766" y="10336"/>
              <a:ext cx="965" cy="1642"/>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1562" name="Line 163"/>
            <p:cNvSpPr/>
            <p:nvPr/>
          </p:nvSpPr>
          <p:spPr>
            <a:xfrm>
              <a:off x="12766" y="10682"/>
              <a:ext cx="965" cy="2"/>
            </a:xfrm>
            <a:prstGeom prst="line">
              <a:avLst/>
            </a:prstGeom>
            <a:ln w="9525" cap="flat" cmpd="sng">
              <a:solidFill>
                <a:srgbClr val="000000"/>
              </a:solidFill>
              <a:prstDash val="solid"/>
              <a:headEnd type="none" w="med" len="med"/>
              <a:tailEnd type="none" w="med" len="med"/>
            </a:ln>
          </p:spPr>
        </p:sp>
        <p:sp>
          <p:nvSpPr>
            <p:cNvPr id="101563" name="Line 164"/>
            <p:cNvSpPr/>
            <p:nvPr/>
          </p:nvSpPr>
          <p:spPr>
            <a:xfrm>
              <a:off x="12780" y="11042"/>
              <a:ext cx="980" cy="1"/>
            </a:xfrm>
            <a:prstGeom prst="line">
              <a:avLst/>
            </a:prstGeom>
            <a:ln w="9525" cap="flat" cmpd="sng">
              <a:solidFill>
                <a:srgbClr val="000000"/>
              </a:solidFill>
              <a:prstDash val="solid"/>
              <a:headEnd type="none" w="med" len="med"/>
              <a:tailEnd type="none" w="med" len="med"/>
            </a:ln>
          </p:spPr>
        </p:sp>
        <p:sp>
          <p:nvSpPr>
            <p:cNvPr id="101564" name="Line 165"/>
            <p:cNvSpPr/>
            <p:nvPr/>
          </p:nvSpPr>
          <p:spPr>
            <a:xfrm>
              <a:off x="12764" y="11374"/>
              <a:ext cx="980" cy="1"/>
            </a:xfrm>
            <a:prstGeom prst="line">
              <a:avLst/>
            </a:prstGeom>
            <a:ln w="9525" cap="flat" cmpd="sng">
              <a:solidFill>
                <a:srgbClr val="000000"/>
              </a:solidFill>
              <a:prstDash val="solid"/>
              <a:headEnd type="none" w="med" len="med"/>
              <a:tailEnd type="none" w="med" len="med"/>
            </a:ln>
          </p:spPr>
        </p:sp>
        <p:sp>
          <p:nvSpPr>
            <p:cNvPr id="101565" name="Line 166"/>
            <p:cNvSpPr/>
            <p:nvPr/>
          </p:nvSpPr>
          <p:spPr>
            <a:xfrm>
              <a:off x="12762" y="11675"/>
              <a:ext cx="967" cy="2"/>
            </a:xfrm>
            <a:prstGeom prst="line">
              <a:avLst/>
            </a:prstGeom>
            <a:ln w="9525" cap="flat" cmpd="sng">
              <a:solidFill>
                <a:srgbClr val="000000"/>
              </a:solidFill>
              <a:prstDash val="solid"/>
              <a:headEnd type="none" w="med" len="med"/>
              <a:tailEnd type="none" w="med" len="med"/>
            </a:ln>
          </p:spPr>
        </p:sp>
      </p:grpSp>
      <p:grpSp>
        <p:nvGrpSpPr>
          <p:cNvPr id="101398" name="Group 167"/>
          <p:cNvGrpSpPr/>
          <p:nvPr/>
        </p:nvGrpSpPr>
        <p:grpSpPr>
          <a:xfrm>
            <a:off x="6196013" y="5273675"/>
            <a:ext cx="981075" cy="901700"/>
            <a:chOff x="5850" y="13487"/>
            <a:chExt cx="2023" cy="1840"/>
          </a:xfrm>
        </p:grpSpPr>
        <p:sp>
          <p:nvSpPr>
            <p:cNvPr id="101521" name="Freeform 168"/>
            <p:cNvSpPr/>
            <p:nvPr/>
          </p:nvSpPr>
          <p:spPr>
            <a:xfrm>
              <a:off x="5850" y="13632"/>
              <a:ext cx="2023" cy="1695"/>
            </a:xfrm>
            <a:custGeom>
              <a:avLst/>
              <a:gdLst>
                <a:gd name="txL" fmla="*/ 0 w 2023"/>
                <a:gd name="txT" fmla="*/ 0 h 1695"/>
                <a:gd name="txR" fmla="*/ 2023 w 2023"/>
                <a:gd name="txB" fmla="*/ 1695 h 1695"/>
              </a:gdLst>
              <a:ahLst/>
              <a:cxnLst>
                <a:cxn ang="0">
                  <a:pos x="570" y="121"/>
                </a:cxn>
                <a:cxn ang="0">
                  <a:pos x="575" y="120"/>
                </a:cxn>
                <a:cxn ang="0">
                  <a:pos x="586" y="116"/>
                </a:cxn>
                <a:cxn ang="0">
                  <a:pos x="607" y="108"/>
                </a:cxn>
                <a:cxn ang="0">
                  <a:pos x="636" y="101"/>
                </a:cxn>
                <a:cxn ang="0">
                  <a:pos x="672" y="90"/>
                </a:cxn>
                <a:cxn ang="0">
                  <a:pos x="718" y="79"/>
                </a:cxn>
                <a:cxn ang="0">
                  <a:pos x="771" y="67"/>
                </a:cxn>
                <a:cxn ang="0">
                  <a:pos x="834" y="55"/>
                </a:cxn>
                <a:cxn ang="0">
                  <a:pos x="904" y="43"/>
                </a:cxn>
                <a:cxn ang="0">
                  <a:pos x="982" y="33"/>
                </a:cxn>
                <a:cxn ang="0">
                  <a:pos x="1071" y="22"/>
                </a:cxn>
                <a:cxn ang="0">
                  <a:pos x="1166" y="13"/>
                </a:cxn>
                <a:cxn ang="0">
                  <a:pos x="1271" y="7"/>
                </a:cxn>
                <a:cxn ang="0">
                  <a:pos x="1384" y="1"/>
                </a:cxn>
                <a:cxn ang="0">
                  <a:pos x="1506" y="0"/>
                </a:cxn>
                <a:cxn ang="0">
                  <a:pos x="1636" y="1"/>
                </a:cxn>
                <a:cxn ang="0">
                  <a:pos x="1692" y="233"/>
                </a:cxn>
                <a:cxn ang="0">
                  <a:pos x="1713" y="243"/>
                </a:cxn>
                <a:cxn ang="0">
                  <a:pos x="1758" y="274"/>
                </a:cxn>
                <a:cxn ang="0">
                  <a:pos x="1806" y="329"/>
                </a:cxn>
                <a:cxn ang="0">
                  <a:pos x="1836" y="409"/>
                </a:cxn>
                <a:cxn ang="0">
                  <a:pos x="1955" y="948"/>
                </a:cxn>
                <a:cxn ang="0">
                  <a:pos x="2003" y="1171"/>
                </a:cxn>
                <a:cxn ang="0">
                  <a:pos x="2011" y="1188"/>
                </a:cxn>
                <a:cxn ang="0">
                  <a:pos x="2022" y="1231"/>
                </a:cxn>
                <a:cxn ang="0">
                  <a:pos x="2021" y="1297"/>
                </a:cxn>
                <a:cxn ang="0">
                  <a:pos x="1992" y="1380"/>
                </a:cxn>
                <a:cxn ang="0">
                  <a:pos x="0" y="1328"/>
                </a:cxn>
                <a:cxn ang="0">
                  <a:pos x="199" y="1223"/>
                </a:cxn>
                <a:cxn ang="0">
                  <a:pos x="200" y="232"/>
                </a:cxn>
                <a:cxn ang="0">
                  <a:pos x="210" y="226"/>
                </a:cxn>
                <a:cxn ang="0">
                  <a:pos x="230" y="214"/>
                </a:cxn>
                <a:cxn ang="0">
                  <a:pos x="259" y="201"/>
                </a:cxn>
                <a:cxn ang="0">
                  <a:pos x="297" y="189"/>
                </a:cxn>
                <a:cxn ang="0">
                  <a:pos x="344" y="183"/>
                </a:cxn>
                <a:cxn ang="0">
                  <a:pos x="399" y="181"/>
                </a:cxn>
                <a:cxn ang="0">
                  <a:pos x="464" y="191"/>
                </a:cxn>
                <a:cxn ang="0">
                  <a:pos x="548" y="225"/>
                </a:cxn>
              </a:cxnLst>
              <a:rect l="txL" t="txT" r="txR" b="txB"/>
              <a:pathLst>
                <a:path w="2023" h="1695">
                  <a:moveTo>
                    <a:pt x="548" y="225"/>
                  </a:moveTo>
                  <a:lnTo>
                    <a:pt x="570" y="121"/>
                  </a:lnTo>
                  <a:lnTo>
                    <a:pt x="571" y="121"/>
                  </a:lnTo>
                  <a:lnTo>
                    <a:pt x="575" y="120"/>
                  </a:lnTo>
                  <a:lnTo>
                    <a:pt x="580" y="118"/>
                  </a:lnTo>
                  <a:lnTo>
                    <a:pt x="586" y="116"/>
                  </a:lnTo>
                  <a:lnTo>
                    <a:pt x="596" y="112"/>
                  </a:lnTo>
                  <a:lnTo>
                    <a:pt x="607" y="108"/>
                  </a:lnTo>
                  <a:lnTo>
                    <a:pt x="620" y="105"/>
                  </a:lnTo>
                  <a:lnTo>
                    <a:pt x="636" y="101"/>
                  </a:lnTo>
                  <a:lnTo>
                    <a:pt x="653" y="95"/>
                  </a:lnTo>
                  <a:lnTo>
                    <a:pt x="672" y="90"/>
                  </a:lnTo>
                  <a:lnTo>
                    <a:pt x="694" y="84"/>
                  </a:lnTo>
                  <a:lnTo>
                    <a:pt x="718" y="79"/>
                  </a:lnTo>
                  <a:lnTo>
                    <a:pt x="743" y="74"/>
                  </a:lnTo>
                  <a:lnTo>
                    <a:pt x="771" y="67"/>
                  </a:lnTo>
                  <a:lnTo>
                    <a:pt x="802" y="61"/>
                  </a:lnTo>
                  <a:lnTo>
                    <a:pt x="834" y="55"/>
                  </a:lnTo>
                  <a:lnTo>
                    <a:pt x="867" y="49"/>
                  </a:lnTo>
                  <a:lnTo>
                    <a:pt x="904" y="43"/>
                  </a:lnTo>
                  <a:lnTo>
                    <a:pt x="943" y="38"/>
                  </a:lnTo>
                  <a:lnTo>
                    <a:pt x="982" y="33"/>
                  </a:lnTo>
                  <a:lnTo>
                    <a:pt x="1025" y="27"/>
                  </a:lnTo>
                  <a:lnTo>
                    <a:pt x="1071" y="22"/>
                  </a:lnTo>
                  <a:lnTo>
                    <a:pt x="1117" y="17"/>
                  </a:lnTo>
                  <a:lnTo>
                    <a:pt x="1166" y="13"/>
                  </a:lnTo>
                  <a:lnTo>
                    <a:pt x="1218" y="10"/>
                  </a:lnTo>
                  <a:lnTo>
                    <a:pt x="1271" y="7"/>
                  </a:lnTo>
                  <a:lnTo>
                    <a:pt x="1327" y="3"/>
                  </a:lnTo>
                  <a:lnTo>
                    <a:pt x="1384" y="1"/>
                  </a:lnTo>
                  <a:lnTo>
                    <a:pt x="1444" y="0"/>
                  </a:lnTo>
                  <a:lnTo>
                    <a:pt x="1506" y="0"/>
                  </a:lnTo>
                  <a:lnTo>
                    <a:pt x="1570" y="0"/>
                  </a:lnTo>
                  <a:lnTo>
                    <a:pt x="1636" y="1"/>
                  </a:lnTo>
                  <a:lnTo>
                    <a:pt x="1709" y="41"/>
                  </a:lnTo>
                  <a:lnTo>
                    <a:pt x="1692" y="233"/>
                  </a:lnTo>
                  <a:lnTo>
                    <a:pt x="1698" y="235"/>
                  </a:lnTo>
                  <a:lnTo>
                    <a:pt x="1713" y="243"/>
                  </a:lnTo>
                  <a:lnTo>
                    <a:pt x="1733" y="256"/>
                  </a:lnTo>
                  <a:lnTo>
                    <a:pt x="1758" y="274"/>
                  </a:lnTo>
                  <a:lnTo>
                    <a:pt x="1784" y="299"/>
                  </a:lnTo>
                  <a:lnTo>
                    <a:pt x="1806" y="329"/>
                  </a:lnTo>
                  <a:lnTo>
                    <a:pt x="1825" y="366"/>
                  </a:lnTo>
                  <a:lnTo>
                    <a:pt x="1836" y="409"/>
                  </a:lnTo>
                  <a:lnTo>
                    <a:pt x="1999" y="557"/>
                  </a:lnTo>
                  <a:lnTo>
                    <a:pt x="1955" y="948"/>
                  </a:lnTo>
                  <a:lnTo>
                    <a:pt x="1692" y="1080"/>
                  </a:lnTo>
                  <a:lnTo>
                    <a:pt x="2003" y="1171"/>
                  </a:lnTo>
                  <a:lnTo>
                    <a:pt x="2006" y="1176"/>
                  </a:lnTo>
                  <a:lnTo>
                    <a:pt x="2011" y="1188"/>
                  </a:lnTo>
                  <a:lnTo>
                    <a:pt x="2016" y="1206"/>
                  </a:lnTo>
                  <a:lnTo>
                    <a:pt x="2022" y="1231"/>
                  </a:lnTo>
                  <a:lnTo>
                    <a:pt x="2023" y="1261"/>
                  </a:lnTo>
                  <a:lnTo>
                    <a:pt x="2021" y="1297"/>
                  </a:lnTo>
                  <a:lnTo>
                    <a:pt x="2010" y="1337"/>
                  </a:lnTo>
                  <a:lnTo>
                    <a:pt x="1992" y="1380"/>
                  </a:lnTo>
                  <a:lnTo>
                    <a:pt x="1171" y="1695"/>
                  </a:lnTo>
                  <a:lnTo>
                    <a:pt x="0" y="1328"/>
                  </a:lnTo>
                  <a:lnTo>
                    <a:pt x="20" y="1285"/>
                  </a:lnTo>
                  <a:lnTo>
                    <a:pt x="199" y="1223"/>
                  </a:lnTo>
                  <a:lnTo>
                    <a:pt x="199" y="233"/>
                  </a:lnTo>
                  <a:lnTo>
                    <a:pt x="200" y="232"/>
                  </a:lnTo>
                  <a:lnTo>
                    <a:pt x="204" y="229"/>
                  </a:lnTo>
                  <a:lnTo>
                    <a:pt x="210" y="226"/>
                  </a:lnTo>
                  <a:lnTo>
                    <a:pt x="218" y="220"/>
                  </a:lnTo>
                  <a:lnTo>
                    <a:pt x="230" y="214"/>
                  </a:lnTo>
                  <a:lnTo>
                    <a:pt x="243" y="207"/>
                  </a:lnTo>
                  <a:lnTo>
                    <a:pt x="259" y="201"/>
                  </a:lnTo>
                  <a:lnTo>
                    <a:pt x="277" y="194"/>
                  </a:lnTo>
                  <a:lnTo>
                    <a:pt x="297" y="189"/>
                  </a:lnTo>
                  <a:lnTo>
                    <a:pt x="320" y="185"/>
                  </a:lnTo>
                  <a:lnTo>
                    <a:pt x="344" y="183"/>
                  </a:lnTo>
                  <a:lnTo>
                    <a:pt x="370" y="180"/>
                  </a:lnTo>
                  <a:lnTo>
                    <a:pt x="399" y="181"/>
                  </a:lnTo>
                  <a:lnTo>
                    <a:pt x="430" y="185"/>
                  </a:lnTo>
                  <a:lnTo>
                    <a:pt x="464" y="191"/>
                  </a:lnTo>
                  <a:lnTo>
                    <a:pt x="498" y="201"/>
                  </a:lnTo>
                  <a:lnTo>
                    <a:pt x="548" y="225"/>
                  </a:lnTo>
                  <a:close/>
                </a:path>
              </a:pathLst>
            </a:custGeom>
            <a:solidFill>
              <a:srgbClr val="969696">
                <a:alpha val="100000"/>
              </a:srgbClr>
            </a:solidFill>
            <a:ln w="9525">
              <a:noFill/>
            </a:ln>
          </p:spPr>
          <p:txBody>
            <a:bodyPr/>
            <a:p>
              <a:endParaRPr lang="zh-CN" altLang="en-US"/>
            </a:p>
          </p:txBody>
        </p:sp>
        <p:sp>
          <p:nvSpPr>
            <p:cNvPr id="101522" name="Freeform 169"/>
            <p:cNvSpPr/>
            <p:nvPr/>
          </p:nvSpPr>
          <p:spPr>
            <a:xfrm>
              <a:off x="6551" y="13597"/>
              <a:ext cx="650" cy="735"/>
            </a:xfrm>
            <a:custGeom>
              <a:avLst/>
              <a:gdLst>
                <a:gd name="txL" fmla="*/ 0 w 650"/>
                <a:gd name="txT" fmla="*/ 0 h 735"/>
                <a:gd name="txR" fmla="*/ 650 w 650"/>
                <a:gd name="txB" fmla="*/ 735 h 735"/>
              </a:gdLst>
              <a:ahLst/>
              <a:cxnLst>
                <a:cxn ang="0">
                  <a:pos x="645" y="27"/>
                </a:cxn>
                <a:cxn ang="0">
                  <a:pos x="642" y="26"/>
                </a:cxn>
                <a:cxn ang="0">
                  <a:pos x="631" y="23"/>
                </a:cxn>
                <a:cxn ang="0">
                  <a:pos x="615" y="19"/>
                </a:cxn>
                <a:cxn ang="0">
                  <a:pos x="592" y="15"/>
                </a:cxn>
                <a:cxn ang="0">
                  <a:pos x="565" y="10"/>
                </a:cxn>
                <a:cxn ang="0">
                  <a:pos x="533" y="6"/>
                </a:cxn>
                <a:cxn ang="0">
                  <a:pos x="496" y="3"/>
                </a:cxn>
                <a:cxn ang="0">
                  <a:pos x="456" y="1"/>
                </a:cxn>
                <a:cxn ang="0">
                  <a:pos x="411" y="0"/>
                </a:cxn>
                <a:cxn ang="0">
                  <a:pos x="364" y="2"/>
                </a:cxn>
                <a:cxn ang="0">
                  <a:pos x="315" y="6"/>
                </a:cxn>
                <a:cxn ang="0">
                  <a:pos x="262" y="15"/>
                </a:cxn>
                <a:cxn ang="0">
                  <a:pos x="209" y="26"/>
                </a:cxn>
                <a:cxn ang="0">
                  <a:pos x="154" y="42"/>
                </a:cxn>
                <a:cxn ang="0">
                  <a:pos x="98" y="61"/>
                </a:cxn>
                <a:cxn ang="0">
                  <a:pos x="42" y="87"/>
                </a:cxn>
                <a:cxn ang="0">
                  <a:pos x="38" y="101"/>
                </a:cxn>
                <a:cxn ang="0">
                  <a:pos x="28" y="141"/>
                </a:cxn>
                <a:cxn ang="0">
                  <a:pos x="17" y="203"/>
                </a:cxn>
                <a:cxn ang="0">
                  <a:pos x="6" y="283"/>
                </a:cxn>
                <a:cxn ang="0">
                  <a:pos x="0" y="378"/>
                </a:cxn>
                <a:cxn ang="0">
                  <a:pos x="5" y="484"/>
                </a:cxn>
                <a:cxn ang="0">
                  <a:pos x="21" y="599"/>
                </a:cxn>
                <a:cxn ang="0">
                  <a:pos x="54" y="716"/>
                </a:cxn>
                <a:cxn ang="0">
                  <a:pos x="58" y="716"/>
                </a:cxn>
                <a:cxn ang="0">
                  <a:pos x="66" y="715"/>
                </a:cxn>
                <a:cxn ang="0">
                  <a:pos x="80" y="713"/>
                </a:cxn>
                <a:cxn ang="0">
                  <a:pos x="99" y="712"/>
                </a:cxn>
                <a:cxn ang="0">
                  <a:pos x="124" y="710"/>
                </a:cxn>
                <a:cxn ang="0">
                  <a:pos x="153" y="708"/>
                </a:cxn>
                <a:cxn ang="0">
                  <a:pos x="188" y="707"/>
                </a:cxn>
                <a:cxn ang="0">
                  <a:pos x="225" y="706"/>
                </a:cxn>
                <a:cxn ang="0">
                  <a:pos x="267" y="705"/>
                </a:cxn>
                <a:cxn ang="0">
                  <a:pos x="313" y="706"/>
                </a:cxn>
                <a:cxn ang="0">
                  <a:pos x="362" y="707"/>
                </a:cxn>
                <a:cxn ang="0">
                  <a:pos x="415" y="709"/>
                </a:cxn>
                <a:cxn ang="0">
                  <a:pos x="470" y="713"/>
                </a:cxn>
                <a:cxn ang="0">
                  <a:pos x="528" y="719"/>
                </a:cxn>
                <a:cxn ang="0">
                  <a:pos x="588" y="726"/>
                </a:cxn>
                <a:cxn ang="0">
                  <a:pos x="650" y="735"/>
                </a:cxn>
                <a:cxn ang="0">
                  <a:pos x="647" y="713"/>
                </a:cxn>
                <a:cxn ang="0">
                  <a:pos x="641" y="655"/>
                </a:cxn>
                <a:cxn ang="0">
                  <a:pos x="631" y="568"/>
                </a:cxn>
                <a:cxn ang="0">
                  <a:pos x="623" y="462"/>
                </a:cxn>
                <a:cxn ang="0">
                  <a:pos x="618" y="345"/>
                </a:cxn>
                <a:cxn ang="0">
                  <a:pos x="618" y="229"/>
                </a:cxn>
                <a:cxn ang="0">
                  <a:pos x="627" y="119"/>
                </a:cxn>
                <a:cxn ang="0">
                  <a:pos x="645" y="27"/>
                </a:cxn>
              </a:cxnLst>
              <a:rect l="txL" t="txT" r="txR" b="txB"/>
              <a:pathLst>
                <a:path w="650" h="735">
                  <a:moveTo>
                    <a:pt x="645" y="27"/>
                  </a:moveTo>
                  <a:lnTo>
                    <a:pt x="642" y="26"/>
                  </a:lnTo>
                  <a:lnTo>
                    <a:pt x="631" y="23"/>
                  </a:lnTo>
                  <a:lnTo>
                    <a:pt x="615" y="19"/>
                  </a:lnTo>
                  <a:lnTo>
                    <a:pt x="592" y="15"/>
                  </a:lnTo>
                  <a:lnTo>
                    <a:pt x="565" y="10"/>
                  </a:lnTo>
                  <a:lnTo>
                    <a:pt x="533" y="6"/>
                  </a:lnTo>
                  <a:lnTo>
                    <a:pt x="496" y="3"/>
                  </a:lnTo>
                  <a:lnTo>
                    <a:pt x="456" y="1"/>
                  </a:lnTo>
                  <a:lnTo>
                    <a:pt x="411" y="0"/>
                  </a:lnTo>
                  <a:lnTo>
                    <a:pt x="364" y="2"/>
                  </a:lnTo>
                  <a:lnTo>
                    <a:pt x="315" y="6"/>
                  </a:lnTo>
                  <a:lnTo>
                    <a:pt x="262" y="15"/>
                  </a:lnTo>
                  <a:lnTo>
                    <a:pt x="209" y="26"/>
                  </a:lnTo>
                  <a:lnTo>
                    <a:pt x="154" y="42"/>
                  </a:lnTo>
                  <a:lnTo>
                    <a:pt x="98" y="61"/>
                  </a:lnTo>
                  <a:lnTo>
                    <a:pt x="42" y="87"/>
                  </a:lnTo>
                  <a:lnTo>
                    <a:pt x="38" y="101"/>
                  </a:lnTo>
                  <a:lnTo>
                    <a:pt x="28" y="141"/>
                  </a:lnTo>
                  <a:lnTo>
                    <a:pt x="17" y="203"/>
                  </a:lnTo>
                  <a:lnTo>
                    <a:pt x="6" y="283"/>
                  </a:lnTo>
                  <a:lnTo>
                    <a:pt x="0" y="378"/>
                  </a:lnTo>
                  <a:lnTo>
                    <a:pt x="5" y="484"/>
                  </a:lnTo>
                  <a:lnTo>
                    <a:pt x="21" y="599"/>
                  </a:lnTo>
                  <a:lnTo>
                    <a:pt x="54" y="716"/>
                  </a:lnTo>
                  <a:lnTo>
                    <a:pt x="58" y="716"/>
                  </a:lnTo>
                  <a:lnTo>
                    <a:pt x="66" y="715"/>
                  </a:lnTo>
                  <a:lnTo>
                    <a:pt x="80" y="713"/>
                  </a:lnTo>
                  <a:lnTo>
                    <a:pt x="99" y="712"/>
                  </a:lnTo>
                  <a:lnTo>
                    <a:pt x="124" y="710"/>
                  </a:lnTo>
                  <a:lnTo>
                    <a:pt x="153" y="708"/>
                  </a:lnTo>
                  <a:lnTo>
                    <a:pt x="188" y="707"/>
                  </a:lnTo>
                  <a:lnTo>
                    <a:pt x="225" y="706"/>
                  </a:lnTo>
                  <a:lnTo>
                    <a:pt x="267" y="705"/>
                  </a:lnTo>
                  <a:lnTo>
                    <a:pt x="313" y="706"/>
                  </a:lnTo>
                  <a:lnTo>
                    <a:pt x="362" y="707"/>
                  </a:lnTo>
                  <a:lnTo>
                    <a:pt x="415" y="709"/>
                  </a:lnTo>
                  <a:lnTo>
                    <a:pt x="470" y="713"/>
                  </a:lnTo>
                  <a:lnTo>
                    <a:pt x="528" y="719"/>
                  </a:lnTo>
                  <a:lnTo>
                    <a:pt x="588" y="726"/>
                  </a:lnTo>
                  <a:lnTo>
                    <a:pt x="650" y="735"/>
                  </a:lnTo>
                  <a:lnTo>
                    <a:pt x="647" y="713"/>
                  </a:lnTo>
                  <a:lnTo>
                    <a:pt x="641" y="655"/>
                  </a:lnTo>
                  <a:lnTo>
                    <a:pt x="631" y="568"/>
                  </a:lnTo>
                  <a:lnTo>
                    <a:pt x="623" y="462"/>
                  </a:lnTo>
                  <a:lnTo>
                    <a:pt x="618" y="345"/>
                  </a:lnTo>
                  <a:lnTo>
                    <a:pt x="618" y="229"/>
                  </a:lnTo>
                  <a:lnTo>
                    <a:pt x="627" y="119"/>
                  </a:lnTo>
                  <a:lnTo>
                    <a:pt x="645" y="27"/>
                  </a:lnTo>
                  <a:close/>
                </a:path>
              </a:pathLst>
            </a:custGeom>
            <a:solidFill>
              <a:srgbClr val="808080">
                <a:alpha val="100000"/>
              </a:srgbClr>
            </a:solidFill>
            <a:ln w="9525">
              <a:noFill/>
            </a:ln>
          </p:spPr>
          <p:txBody>
            <a:bodyPr/>
            <a:p>
              <a:endParaRPr lang="zh-CN" altLang="en-US"/>
            </a:p>
          </p:txBody>
        </p:sp>
        <p:sp>
          <p:nvSpPr>
            <p:cNvPr id="101523" name="Freeform 170"/>
            <p:cNvSpPr/>
            <p:nvPr/>
          </p:nvSpPr>
          <p:spPr>
            <a:xfrm>
              <a:off x="6623" y="13797"/>
              <a:ext cx="1071" cy="731"/>
            </a:xfrm>
            <a:custGeom>
              <a:avLst/>
              <a:gdLst>
                <a:gd name="txL" fmla="*/ 0 w 1071"/>
                <a:gd name="txT" fmla="*/ 0 h 731"/>
                <a:gd name="txR" fmla="*/ 1071 w 1071"/>
                <a:gd name="txB" fmla="*/ 731 h 731"/>
              </a:gdLst>
              <a:ahLst/>
              <a:cxnLst>
                <a:cxn ang="0">
                  <a:pos x="6" y="552"/>
                </a:cxn>
                <a:cxn ang="0">
                  <a:pos x="0" y="642"/>
                </a:cxn>
                <a:cxn ang="0">
                  <a:pos x="698" y="731"/>
                </a:cxn>
                <a:cxn ang="0">
                  <a:pos x="703" y="729"/>
                </a:cxn>
                <a:cxn ang="0">
                  <a:pos x="717" y="722"/>
                </a:cxn>
                <a:cxn ang="0">
                  <a:pos x="740" y="710"/>
                </a:cxn>
                <a:cxn ang="0">
                  <a:pos x="768" y="694"/>
                </a:cxn>
                <a:cxn ang="0">
                  <a:pos x="801" y="672"/>
                </a:cxn>
                <a:cxn ang="0">
                  <a:pos x="838" y="645"/>
                </a:cxn>
                <a:cxn ang="0">
                  <a:pos x="876" y="614"/>
                </a:cxn>
                <a:cxn ang="0">
                  <a:pos x="915" y="577"/>
                </a:cxn>
                <a:cxn ang="0">
                  <a:pos x="953" y="536"/>
                </a:cxn>
                <a:cxn ang="0">
                  <a:pos x="988" y="491"/>
                </a:cxn>
                <a:cxn ang="0">
                  <a:pos x="1018" y="439"/>
                </a:cxn>
                <a:cxn ang="0">
                  <a:pos x="1043" y="383"/>
                </a:cxn>
                <a:cxn ang="0">
                  <a:pos x="1061" y="322"/>
                </a:cxn>
                <a:cxn ang="0">
                  <a:pos x="1071" y="255"/>
                </a:cxn>
                <a:cxn ang="0">
                  <a:pos x="1070" y="185"/>
                </a:cxn>
                <a:cxn ang="0">
                  <a:pos x="1057" y="108"/>
                </a:cxn>
                <a:cxn ang="0">
                  <a:pos x="1055" y="104"/>
                </a:cxn>
                <a:cxn ang="0">
                  <a:pos x="1049" y="92"/>
                </a:cxn>
                <a:cxn ang="0">
                  <a:pos x="1037" y="76"/>
                </a:cxn>
                <a:cxn ang="0">
                  <a:pos x="1022" y="57"/>
                </a:cxn>
                <a:cxn ang="0">
                  <a:pos x="1002" y="37"/>
                </a:cxn>
                <a:cxn ang="0">
                  <a:pos x="979" y="20"/>
                </a:cxn>
                <a:cxn ang="0">
                  <a:pos x="951" y="7"/>
                </a:cxn>
                <a:cxn ang="0">
                  <a:pos x="919" y="0"/>
                </a:cxn>
                <a:cxn ang="0">
                  <a:pos x="924" y="12"/>
                </a:cxn>
                <a:cxn ang="0">
                  <a:pos x="934" y="44"/>
                </a:cxn>
                <a:cxn ang="0">
                  <a:pos x="947" y="94"/>
                </a:cxn>
                <a:cxn ang="0">
                  <a:pos x="958" y="159"/>
                </a:cxn>
                <a:cxn ang="0">
                  <a:pos x="961" y="238"/>
                </a:cxn>
                <a:cxn ang="0">
                  <a:pos x="953" y="324"/>
                </a:cxn>
                <a:cxn ang="0">
                  <a:pos x="928" y="418"/>
                </a:cxn>
                <a:cxn ang="0">
                  <a:pos x="884" y="516"/>
                </a:cxn>
                <a:cxn ang="0">
                  <a:pos x="883" y="518"/>
                </a:cxn>
                <a:cxn ang="0">
                  <a:pos x="879" y="521"/>
                </a:cxn>
                <a:cxn ang="0">
                  <a:pos x="872" y="526"/>
                </a:cxn>
                <a:cxn ang="0">
                  <a:pos x="862" y="534"/>
                </a:cxn>
                <a:cxn ang="0">
                  <a:pos x="851" y="541"/>
                </a:cxn>
                <a:cxn ang="0">
                  <a:pos x="837" y="550"/>
                </a:cxn>
                <a:cxn ang="0">
                  <a:pos x="819" y="559"/>
                </a:cxn>
                <a:cxn ang="0">
                  <a:pos x="800" y="567"/>
                </a:cxn>
                <a:cxn ang="0">
                  <a:pos x="778" y="575"/>
                </a:cxn>
                <a:cxn ang="0">
                  <a:pos x="754" y="582"/>
                </a:cxn>
                <a:cxn ang="0">
                  <a:pos x="727" y="588"/>
                </a:cxn>
                <a:cxn ang="0">
                  <a:pos x="697" y="592"/>
                </a:cxn>
                <a:cxn ang="0">
                  <a:pos x="666" y="593"/>
                </a:cxn>
                <a:cxn ang="0">
                  <a:pos x="631" y="592"/>
                </a:cxn>
                <a:cxn ang="0">
                  <a:pos x="593" y="589"/>
                </a:cxn>
                <a:cxn ang="0">
                  <a:pos x="555" y="581"/>
                </a:cxn>
                <a:cxn ang="0">
                  <a:pos x="555" y="677"/>
                </a:cxn>
                <a:cxn ang="0">
                  <a:pos x="24" y="623"/>
                </a:cxn>
                <a:cxn ang="0">
                  <a:pos x="6" y="552"/>
                </a:cxn>
              </a:cxnLst>
              <a:rect l="txL" t="txT" r="txR" b="txB"/>
              <a:pathLst>
                <a:path w="1071" h="731">
                  <a:moveTo>
                    <a:pt x="6" y="552"/>
                  </a:moveTo>
                  <a:lnTo>
                    <a:pt x="0" y="642"/>
                  </a:lnTo>
                  <a:lnTo>
                    <a:pt x="698" y="731"/>
                  </a:lnTo>
                  <a:lnTo>
                    <a:pt x="703" y="729"/>
                  </a:lnTo>
                  <a:lnTo>
                    <a:pt x="717" y="722"/>
                  </a:lnTo>
                  <a:lnTo>
                    <a:pt x="740" y="710"/>
                  </a:lnTo>
                  <a:lnTo>
                    <a:pt x="768" y="694"/>
                  </a:lnTo>
                  <a:lnTo>
                    <a:pt x="801" y="672"/>
                  </a:lnTo>
                  <a:lnTo>
                    <a:pt x="838" y="645"/>
                  </a:lnTo>
                  <a:lnTo>
                    <a:pt x="876" y="614"/>
                  </a:lnTo>
                  <a:lnTo>
                    <a:pt x="915" y="577"/>
                  </a:lnTo>
                  <a:lnTo>
                    <a:pt x="953" y="536"/>
                  </a:lnTo>
                  <a:lnTo>
                    <a:pt x="988" y="491"/>
                  </a:lnTo>
                  <a:lnTo>
                    <a:pt x="1018" y="439"/>
                  </a:lnTo>
                  <a:lnTo>
                    <a:pt x="1043" y="383"/>
                  </a:lnTo>
                  <a:lnTo>
                    <a:pt x="1061" y="322"/>
                  </a:lnTo>
                  <a:lnTo>
                    <a:pt x="1071" y="255"/>
                  </a:lnTo>
                  <a:lnTo>
                    <a:pt x="1070" y="185"/>
                  </a:lnTo>
                  <a:lnTo>
                    <a:pt x="1057" y="108"/>
                  </a:lnTo>
                  <a:lnTo>
                    <a:pt x="1055" y="104"/>
                  </a:lnTo>
                  <a:lnTo>
                    <a:pt x="1049" y="92"/>
                  </a:lnTo>
                  <a:lnTo>
                    <a:pt x="1037" y="76"/>
                  </a:lnTo>
                  <a:lnTo>
                    <a:pt x="1022" y="57"/>
                  </a:lnTo>
                  <a:lnTo>
                    <a:pt x="1002" y="37"/>
                  </a:lnTo>
                  <a:lnTo>
                    <a:pt x="979" y="20"/>
                  </a:lnTo>
                  <a:lnTo>
                    <a:pt x="951" y="7"/>
                  </a:lnTo>
                  <a:lnTo>
                    <a:pt x="919" y="0"/>
                  </a:lnTo>
                  <a:lnTo>
                    <a:pt x="924" y="12"/>
                  </a:lnTo>
                  <a:lnTo>
                    <a:pt x="934" y="44"/>
                  </a:lnTo>
                  <a:lnTo>
                    <a:pt x="947" y="94"/>
                  </a:lnTo>
                  <a:lnTo>
                    <a:pt x="958" y="159"/>
                  </a:lnTo>
                  <a:lnTo>
                    <a:pt x="961" y="238"/>
                  </a:lnTo>
                  <a:lnTo>
                    <a:pt x="953" y="324"/>
                  </a:lnTo>
                  <a:lnTo>
                    <a:pt x="928" y="418"/>
                  </a:lnTo>
                  <a:lnTo>
                    <a:pt x="884" y="516"/>
                  </a:lnTo>
                  <a:lnTo>
                    <a:pt x="883" y="518"/>
                  </a:lnTo>
                  <a:lnTo>
                    <a:pt x="879" y="521"/>
                  </a:lnTo>
                  <a:lnTo>
                    <a:pt x="872" y="526"/>
                  </a:lnTo>
                  <a:lnTo>
                    <a:pt x="862" y="534"/>
                  </a:lnTo>
                  <a:lnTo>
                    <a:pt x="851" y="541"/>
                  </a:lnTo>
                  <a:lnTo>
                    <a:pt x="837" y="550"/>
                  </a:lnTo>
                  <a:lnTo>
                    <a:pt x="819" y="559"/>
                  </a:lnTo>
                  <a:lnTo>
                    <a:pt x="800" y="567"/>
                  </a:lnTo>
                  <a:lnTo>
                    <a:pt x="778" y="575"/>
                  </a:lnTo>
                  <a:lnTo>
                    <a:pt x="754" y="582"/>
                  </a:lnTo>
                  <a:lnTo>
                    <a:pt x="727" y="588"/>
                  </a:lnTo>
                  <a:lnTo>
                    <a:pt x="697" y="592"/>
                  </a:lnTo>
                  <a:lnTo>
                    <a:pt x="666" y="593"/>
                  </a:lnTo>
                  <a:lnTo>
                    <a:pt x="631" y="592"/>
                  </a:lnTo>
                  <a:lnTo>
                    <a:pt x="593" y="589"/>
                  </a:lnTo>
                  <a:lnTo>
                    <a:pt x="555" y="581"/>
                  </a:lnTo>
                  <a:lnTo>
                    <a:pt x="555" y="677"/>
                  </a:lnTo>
                  <a:lnTo>
                    <a:pt x="24" y="623"/>
                  </a:lnTo>
                  <a:lnTo>
                    <a:pt x="6" y="552"/>
                  </a:lnTo>
                  <a:close/>
                </a:path>
              </a:pathLst>
            </a:custGeom>
            <a:solidFill>
              <a:srgbClr val="FFFFFF">
                <a:alpha val="100000"/>
              </a:srgbClr>
            </a:solidFill>
            <a:ln w="9525">
              <a:noFill/>
            </a:ln>
          </p:spPr>
          <p:txBody>
            <a:bodyPr/>
            <a:p>
              <a:endParaRPr lang="zh-CN" altLang="en-US"/>
            </a:p>
          </p:txBody>
        </p:sp>
        <p:sp>
          <p:nvSpPr>
            <p:cNvPr id="101524" name="Freeform 171"/>
            <p:cNvSpPr/>
            <p:nvPr/>
          </p:nvSpPr>
          <p:spPr>
            <a:xfrm>
              <a:off x="6486" y="14516"/>
              <a:ext cx="787" cy="253"/>
            </a:xfrm>
            <a:custGeom>
              <a:avLst/>
              <a:gdLst>
                <a:gd name="txL" fmla="*/ 0 w 787"/>
                <a:gd name="txT" fmla="*/ 0 h 253"/>
                <a:gd name="txR" fmla="*/ 787 w 787"/>
                <a:gd name="txB" fmla="*/ 253 h 253"/>
              </a:gdLst>
              <a:ahLst/>
              <a:cxnLst>
                <a:cxn ang="0">
                  <a:pos x="787" y="91"/>
                </a:cxn>
                <a:cxn ang="0">
                  <a:pos x="12" y="0"/>
                </a:cxn>
                <a:cxn ang="0">
                  <a:pos x="0" y="91"/>
                </a:cxn>
                <a:cxn ang="0">
                  <a:pos x="764" y="253"/>
                </a:cxn>
                <a:cxn ang="0">
                  <a:pos x="787" y="91"/>
                </a:cxn>
              </a:cxnLst>
              <a:rect l="txL" t="txT" r="txR" b="txB"/>
              <a:pathLst>
                <a:path w="787" h="253">
                  <a:moveTo>
                    <a:pt x="787" y="91"/>
                  </a:moveTo>
                  <a:lnTo>
                    <a:pt x="12" y="0"/>
                  </a:lnTo>
                  <a:lnTo>
                    <a:pt x="0" y="91"/>
                  </a:lnTo>
                  <a:lnTo>
                    <a:pt x="764" y="253"/>
                  </a:lnTo>
                  <a:lnTo>
                    <a:pt x="787" y="91"/>
                  </a:lnTo>
                  <a:close/>
                </a:path>
              </a:pathLst>
            </a:custGeom>
            <a:solidFill>
              <a:srgbClr val="808080">
                <a:alpha val="100000"/>
              </a:srgbClr>
            </a:solidFill>
            <a:ln w="9525">
              <a:noFill/>
            </a:ln>
          </p:spPr>
          <p:txBody>
            <a:bodyPr/>
            <a:p>
              <a:endParaRPr lang="zh-CN" altLang="en-US"/>
            </a:p>
          </p:txBody>
        </p:sp>
        <p:sp>
          <p:nvSpPr>
            <p:cNvPr id="101525" name="Freeform 172"/>
            <p:cNvSpPr/>
            <p:nvPr/>
          </p:nvSpPr>
          <p:spPr>
            <a:xfrm>
              <a:off x="6879" y="14597"/>
              <a:ext cx="336" cy="115"/>
            </a:xfrm>
            <a:custGeom>
              <a:avLst/>
              <a:gdLst>
                <a:gd name="txL" fmla="*/ 0 w 336"/>
                <a:gd name="txT" fmla="*/ 0 h 115"/>
                <a:gd name="txR" fmla="*/ 336 w 336"/>
                <a:gd name="txB" fmla="*/ 115 h 115"/>
              </a:gdLst>
              <a:ahLst/>
              <a:cxnLst>
                <a:cxn ang="0">
                  <a:pos x="336" y="50"/>
                </a:cxn>
                <a:cxn ang="0">
                  <a:pos x="4" y="0"/>
                </a:cxn>
                <a:cxn ang="0">
                  <a:pos x="0" y="48"/>
                </a:cxn>
                <a:cxn ang="0">
                  <a:pos x="327" y="115"/>
                </a:cxn>
                <a:cxn ang="0">
                  <a:pos x="336" y="50"/>
                </a:cxn>
              </a:cxnLst>
              <a:rect l="txL" t="txT" r="txR" b="txB"/>
              <a:pathLst>
                <a:path w="336" h="115">
                  <a:moveTo>
                    <a:pt x="336" y="50"/>
                  </a:moveTo>
                  <a:lnTo>
                    <a:pt x="4" y="0"/>
                  </a:lnTo>
                  <a:lnTo>
                    <a:pt x="0" y="48"/>
                  </a:lnTo>
                  <a:lnTo>
                    <a:pt x="327" y="115"/>
                  </a:lnTo>
                  <a:lnTo>
                    <a:pt x="336" y="50"/>
                  </a:lnTo>
                  <a:close/>
                </a:path>
              </a:pathLst>
            </a:custGeom>
            <a:solidFill>
              <a:srgbClr val="808080">
                <a:alpha val="100000"/>
              </a:srgbClr>
            </a:solidFill>
            <a:ln w="9525">
              <a:noFill/>
            </a:ln>
          </p:spPr>
          <p:txBody>
            <a:bodyPr/>
            <a:p>
              <a:endParaRPr lang="zh-CN" altLang="en-US"/>
            </a:p>
          </p:txBody>
        </p:sp>
        <p:sp>
          <p:nvSpPr>
            <p:cNvPr id="101526" name="Freeform 173"/>
            <p:cNvSpPr/>
            <p:nvPr/>
          </p:nvSpPr>
          <p:spPr>
            <a:xfrm>
              <a:off x="6536" y="14540"/>
              <a:ext cx="225" cy="85"/>
            </a:xfrm>
            <a:custGeom>
              <a:avLst/>
              <a:gdLst>
                <a:gd name="txL" fmla="*/ 0 w 225"/>
                <a:gd name="txT" fmla="*/ 0 h 85"/>
                <a:gd name="txR" fmla="*/ 225 w 225"/>
                <a:gd name="txB" fmla="*/ 85 h 85"/>
              </a:gdLst>
              <a:ahLst/>
              <a:cxnLst>
                <a:cxn ang="0">
                  <a:pos x="225" y="39"/>
                </a:cxn>
                <a:cxn ang="0">
                  <a:pos x="0" y="0"/>
                </a:cxn>
                <a:cxn ang="0">
                  <a:pos x="3" y="41"/>
                </a:cxn>
                <a:cxn ang="0">
                  <a:pos x="218" y="85"/>
                </a:cxn>
                <a:cxn ang="0">
                  <a:pos x="225" y="39"/>
                </a:cxn>
              </a:cxnLst>
              <a:rect l="txL" t="txT" r="txR" b="txB"/>
              <a:pathLst>
                <a:path w="225" h="85">
                  <a:moveTo>
                    <a:pt x="225" y="39"/>
                  </a:moveTo>
                  <a:lnTo>
                    <a:pt x="0" y="0"/>
                  </a:lnTo>
                  <a:lnTo>
                    <a:pt x="3" y="41"/>
                  </a:lnTo>
                  <a:lnTo>
                    <a:pt x="218" y="85"/>
                  </a:lnTo>
                  <a:lnTo>
                    <a:pt x="225" y="39"/>
                  </a:lnTo>
                  <a:close/>
                </a:path>
              </a:pathLst>
            </a:custGeom>
            <a:solidFill>
              <a:srgbClr val="808080">
                <a:alpha val="100000"/>
              </a:srgbClr>
            </a:solidFill>
            <a:ln w="9525">
              <a:noFill/>
            </a:ln>
          </p:spPr>
          <p:txBody>
            <a:bodyPr/>
            <a:p>
              <a:endParaRPr lang="zh-CN" altLang="en-US"/>
            </a:p>
          </p:txBody>
        </p:sp>
        <p:sp>
          <p:nvSpPr>
            <p:cNvPr id="101527" name="Freeform 174"/>
            <p:cNvSpPr/>
            <p:nvPr/>
          </p:nvSpPr>
          <p:spPr>
            <a:xfrm>
              <a:off x="5972" y="14624"/>
              <a:ext cx="1325" cy="439"/>
            </a:xfrm>
            <a:custGeom>
              <a:avLst/>
              <a:gdLst>
                <a:gd name="txL" fmla="*/ 0 w 1325"/>
                <a:gd name="txT" fmla="*/ 0 h 439"/>
                <a:gd name="txR" fmla="*/ 1325 w 1325"/>
                <a:gd name="txB" fmla="*/ 439 h 439"/>
              </a:gdLst>
              <a:ahLst/>
              <a:cxnLst>
                <a:cxn ang="0">
                  <a:pos x="0" y="132"/>
                </a:cxn>
                <a:cxn ang="0">
                  <a:pos x="3" y="132"/>
                </a:cxn>
                <a:cxn ang="0">
                  <a:pos x="10" y="130"/>
                </a:cxn>
                <a:cxn ang="0">
                  <a:pos x="24" y="128"/>
                </a:cxn>
                <a:cxn ang="0">
                  <a:pos x="42" y="125"/>
                </a:cxn>
                <a:cxn ang="0">
                  <a:pos x="62" y="121"/>
                </a:cxn>
                <a:cxn ang="0">
                  <a:pos x="86" y="116"/>
                </a:cxn>
                <a:cxn ang="0">
                  <a:pos x="113" y="109"/>
                </a:cxn>
                <a:cxn ang="0">
                  <a:pos x="141" y="102"/>
                </a:cxn>
                <a:cxn ang="0">
                  <a:pos x="170" y="94"/>
                </a:cxn>
                <a:cxn ang="0">
                  <a:pos x="199" y="85"/>
                </a:cxn>
                <a:cxn ang="0">
                  <a:pos x="228" y="74"/>
                </a:cxn>
                <a:cxn ang="0">
                  <a:pos x="257" y="62"/>
                </a:cxn>
                <a:cxn ang="0">
                  <a:pos x="285" y="48"/>
                </a:cxn>
                <a:cxn ang="0">
                  <a:pos x="309" y="34"/>
                </a:cxn>
                <a:cxn ang="0">
                  <a:pos x="333" y="18"/>
                </a:cxn>
                <a:cxn ang="0">
                  <a:pos x="352" y="0"/>
                </a:cxn>
                <a:cxn ang="0">
                  <a:pos x="1325" y="223"/>
                </a:cxn>
                <a:cxn ang="0">
                  <a:pos x="1323" y="225"/>
                </a:cxn>
                <a:cxn ang="0">
                  <a:pos x="1318" y="230"/>
                </a:cxn>
                <a:cxn ang="0">
                  <a:pos x="1309" y="239"/>
                </a:cxn>
                <a:cxn ang="0">
                  <a:pos x="1297" y="250"/>
                </a:cxn>
                <a:cxn ang="0">
                  <a:pos x="1282" y="263"/>
                </a:cxn>
                <a:cxn ang="0">
                  <a:pos x="1265" y="278"/>
                </a:cxn>
                <a:cxn ang="0">
                  <a:pos x="1247" y="295"/>
                </a:cxn>
                <a:cxn ang="0">
                  <a:pos x="1225" y="312"/>
                </a:cxn>
                <a:cxn ang="0">
                  <a:pos x="1202" y="331"/>
                </a:cxn>
                <a:cxn ang="0">
                  <a:pos x="1179" y="349"/>
                </a:cxn>
                <a:cxn ang="0">
                  <a:pos x="1154" y="367"/>
                </a:cxn>
                <a:cxn ang="0">
                  <a:pos x="1128" y="385"/>
                </a:cxn>
                <a:cxn ang="0">
                  <a:pos x="1102" y="401"/>
                </a:cxn>
                <a:cxn ang="0">
                  <a:pos x="1077" y="415"/>
                </a:cxn>
                <a:cxn ang="0">
                  <a:pos x="1051" y="428"/>
                </a:cxn>
                <a:cxn ang="0">
                  <a:pos x="1026" y="439"/>
                </a:cxn>
                <a:cxn ang="0">
                  <a:pos x="0" y="132"/>
                </a:cxn>
              </a:cxnLst>
              <a:rect l="txL" t="txT" r="txR" b="txB"/>
              <a:pathLst>
                <a:path w="1325" h="439">
                  <a:moveTo>
                    <a:pt x="0" y="132"/>
                  </a:moveTo>
                  <a:lnTo>
                    <a:pt x="3" y="132"/>
                  </a:lnTo>
                  <a:lnTo>
                    <a:pt x="10" y="130"/>
                  </a:lnTo>
                  <a:lnTo>
                    <a:pt x="24" y="128"/>
                  </a:lnTo>
                  <a:lnTo>
                    <a:pt x="42" y="125"/>
                  </a:lnTo>
                  <a:lnTo>
                    <a:pt x="62" y="121"/>
                  </a:lnTo>
                  <a:lnTo>
                    <a:pt x="86" y="116"/>
                  </a:lnTo>
                  <a:lnTo>
                    <a:pt x="113" y="109"/>
                  </a:lnTo>
                  <a:lnTo>
                    <a:pt x="141" y="102"/>
                  </a:lnTo>
                  <a:lnTo>
                    <a:pt x="170" y="94"/>
                  </a:lnTo>
                  <a:lnTo>
                    <a:pt x="199" y="85"/>
                  </a:lnTo>
                  <a:lnTo>
                    <a:pt x="228" y="74"/>
                  </a:lnTo>
                  <a:lnTo>
                    <a:pt x="257" y="62"/>
                  </a:lnTo>
                  <a:lnTo>
                    <a:pt x="285" y="48"/>
                  </a:lnTo>
                  <a:lnTo>
                    <a:pt x="309" y="34"/>
                  </a:lnTo>
                  <a:lnTo>
                    <a:pt x="333" y="18"/>
                  </a:lnTo>
                  <a:lnTo>
                    <a:pt x="352" y="0"/>
                  </a:lnTo>
                  <a:lnTo>
                    <a:pt x="1325" y="223"/>
                  </a:lnTo>
                  <a:lnTo>
                    <a:pt x="1323" y="225"/>
                  </a:lnTo>
                  <a:lnTo>
                    <a:pt x="1318" y="230"/>
                  </a:lnTo>
                  <a:lnTo>
                    <a:pt x="1309" y="239"/>
                  </a:lnTo>
                  <a:lnTo>
                    <a:pt x="1297" y="250"/>
                  </a:lnTo>
                  <a:lnTo>
                    <a:pt x="1282" y="263"/>
                  </a:lnTo>
                  <a:lnTo>
                    <a:pt x="1265" y="278"/>
                  </a:lnTo>
                  <a:lnTo>
                    <a:pt x="1247" y="295"/>
                  </a:lnTo>
                  <a:lnTo>
                    <a:pt x="1225" y="312"/>
                  </a:lnTo>
                  <a:lnTo>
                    <a:pt x="1202" y="331"/>
                  </a:lnTo>
                  <a:lnTo>
                    <a:pt x="1179" y="349"/>
                  </a:lnTo>
                  <a:lnTo>
                    <a:pt x="1154" y="367"/>
                  </a:lnTo>
                  <a:lnTo>
                    <a:pt x="1128" y="385"/>
                  </a:lnTo>
                  <a:lnTo>
                    <a:pt x="1102" y="401"/>
                  </a:lnTo>
                  <a:lnTo>
                    <a:pt x="1077" y="415"/>
                  </a:lnTo>
                  <a:lnTo>
                    <a:pt x="1051" y="428"/>
                  </a:lnTo>
                  <a:lnTo>
                    <a:pt x="1026" y="439"/>
                  </a:lnTo>
                  <a:lnTo>
                    <a:pt x="0" y="132"/>
                  </a:lnTo>
                  <a:close/>
                </a:path>
              </a:pathLst>
            </a:custGeom>
            <a:solidFill>
              <a:srgbClr val="808080">
                <a:alpha val="100000"/>
              </a:srgbClr>
            </a:solidFill>
            <a:ln w="9525">
              <a:noFill/>
            </a:ln>
          </p:spPr>
          <p:txBody>
            <a:bodyPr/>
            <a:p>
              <a:endParaRPr lang="zh-CN" altLang="en-US"/>
            </a:p>
          </p:txBody>
        </p:sp>
        <p:sp>
          <p:nvSpPr>
            <p:cNvPr id="101528" name="Freeform 175"/>
            <p:cNvSpPr/>
            <p:nvPr/>
          </p:nvSpPr>
          <p:spPr>
            <a:xfrm>
              <a:off x="7292" y="14577"/>
              <a:ext cx="472" cy="209"/>
            </a:xfrm>
            <a:custGeom>
              <a:avLst/>
              <a:gdLst>
                <a:gd name="txL" fmla="*/ 0 w 472"/>
                <a:gd name="txT" fmla="*/ 0 h 209"/>
                <a:gd name="txR" fmla="*/ 472 w 472"/>
                <a:gd name="txB" fmla="*/ 209 h 209"/>
              </a:gdLst>
              <a:ahLst/>
              <a:cxnLst>
                <a:cxn ang="0">
                  <a:pos x="47" y="209"/>
                </a:cxn>
                <a:cxn ang="0">
                  <a:pos x="472" y="84"/>
                </a:cxn>
                <a:cxn ang="0">
                  <a:pos x="215" y="0"/>
                </a:cxn>
                <a:cxn ang="0">
                  <a:pos x="5" y="24"/>
                </a:cxn>
                <a:cxn ang="0">
                  <a:pos x="0" y="197"/>
                </a:cxn>
                <a:cxn ang="0">
                  <a:pos x="47" y="209"/>
                </a:cxn>
              </a:cxnLst>
              <a:rect l="txL" t="txT" r="txR" b="txB"/>
              <a:pathLst>
                <a:path w="472" h="209">
                  <a:moveTo>
                    <a:pt x="47" y="209"/>
                  </a:moveTo>
                  <a:lnTo>
                    <a:pt x="472" y="84"/>
                  </a:lnTo>
                  <a:lnTo>
                    <a:pt x="215" y="0"/>
                  </a:lnTo>
                  <a:lnTo>
                    <a:pt x="5" y="24"/>
                  </a:lnTo>
                  <a:lnTo>
                    <a:pt x="0" y="197"/>
                  </a:lnTo>
                  <a:lnTo>
                    <a:pt x="47" y="209"/>
                  </a:lnTo>
                  <a:close/>
                </a:path>
              </a:pathLst>
            </a:custGeom>
            <a:solidFill>
              <a:srgbClr val="808080">
                <a:alpha val="100000"/>
              </a:srgbClr>
            </a:solidFill>
            <a:ln w="9525">
              <a:noFill/>
            </a:ln>
          </p:spPr>
          <p:txBody>
            <a:bodyPr/>
            <a:p>
              <a:endParaRPr lang="zh-CN" altLang="en-US"/>
            </a:p>
          </p:txBody>
        </p:sp>
        <p:sp>
          <p:nvSpPr>
            <p:cNvPr id="101529" name="Freeform 176"/>
            <p:cNvSpPr/>
            <p:nvPr/>
          </p:nvSpPr>
          <p:spPr>
            <a:xfrm>
              <a:off x="6073" y="13679"/>
              <a:ext cx="251" cy="999"/>
            </a:xfrm>
            <a:custGeom>
              <a:avLst/>
              <a:gdLst>
                <a:gd name="txL" fmla="*/ 0 w 251"/>
                <a:gd name="txT" fmla="*/ 0 h 999"/>
                <a:gd name="txR" fmla="*/ 251 w 251"/>
                <a:gd name="txB" fmla="*/ 999 h 999"/>
              </a:gdLst>
              <a:ahLst/>
              <a:cxnLst>
                <a:cxn ang="0">
                  <a:pos x="251" y="23"/>
                </a:cxn>
                <a:cxn ang="0">
                  <a:pos x="250" y="22"/>
                </a:cxn>
                <a:cxn ang="0">
                  <a:pos x="246" y="20"/>
                </a:cxn>
                <a:cxn ang="0">
                  <a:pos x="239" y="18"/>
                </a:cxn>
                <a:cxn ang="0">
                  <a:pos x="230" y="15"/>
                </a:cxn>
                <a:cxn ang="0">
                  <a:pos x="218" y="11"/>
                </a:cxn>
                <a:cxn ang="0">
                  <a:pos x="205" y="7"/>
                </a:cxn>
                <a:cxn ang="0">
                  <a:pos x="190" y="4"/>
                </a:cxn>
                <a:cxn ang="0">
                  <a:pos x="173" y="1"/>
                </a:cxn>
                <a:cxn ang="0">
                  <a:pos x="155" y="0"/>
                </a:cxn>
                <a:cxn ang="0">
                  <a:pos x="134" y="0"/>
                </a:cxn>
                <a:cxn ang="0">
                  <a:pos x="114" y="2"/>
                </a:cxn>
                <a:cxn ang="0">
                  <a:pos x="92" y="5"/>
                </a:cxn>
                <a:cxn ang="0">
                  <a:pos x="70" y="12"/>
                </a:cxn>
                <a:cxn ang="0">
                  <a:pos x="47" y="20"/>
                </a:cxn>
                <a:cxn ang="0">
                  <a:pos x="23" y="32"/>
                </a:cxn>
                <a:cxn ang="0">
                  <a:pos x="0" y="47"/>
                </a:cxn>
                <a:cxn ang="0">
                  <a:pos x="0" y="999"/>
                </a:cxn>
                <a:cxn ang="0">
                  <a:pos x="1" y="999"/>
                </a:cxn>
                <a:cxn ang="0">
                  <a:pos x="6" y="999"/>
                </a:cxn>
                <a:cxn ang="0">
                  <a:pos x="14" y="998"/>
                </a:cxn>
                <a:cxn ang="0">
                  <a:pos x="23" y="997"/>
                </a:cxn>
                <a:cxn ang="0">
                  <a:pos x="35" y="995"/>
                </a:cxn>
                <a:cxn ang="0">
                  <a:pos x="49" y="993"/>
                </a:cxn>
                <a:cxn ang="0">
                  <a:pos x="65" y="990"/>
                </a:cxn>
                <a:cxn ang="0">
                  <a:pos x="83" y="985"/>
                </a:cxn>
                <a:cxn ang="0">
                  <a:pos x="102" y="980"/>
                </a:cxn>
                <a:cxn ang="0">
                  <a:pos x="121" y="973"/>
                </a:cxn>
                <a:cxn ang="0">
                  <a:pos x="143" y="966"/>
                </a:cxn>
                <a:cxn ang="0">
                  <a:pos x="164" y="956"/>
                </a:cxn>
                <a:cxn ang="0">
                  <a:pos x="186" y="945"/>
                </a:cxn>
                <a:cxn ang="0">
                  <a:pos x="208" y="934"/>
                </a:cxn>
                <a:cxn ang="0">
                  <a:pos x="230" y="919"/>
                </a:cxn>
                <a:cxn ang="0">
                  <a:pos x="251" y="903"/>
                </a:cxn>
                <a:cxn ang="0">
                  <a:pos x="251" y="23"/>
                </a:cxn>
              </a:cxnLst>
              <a:rect l="txL" t="txT" r="txR" b="txB"/>
              <a:pathLst>
                <a:path w="251" h="999">
                  <a:moveTo>
                    <a:pt x="251" y="23"/>
                  </a:moveTo>
                  <a:lnTo>
                    <a:pt x="250" y="22"/>
                  </a:lnTo>
                  <a:lnTo>
                    <a:pt x="246" y="20"/>
                  </a:lnTo>
                  <a:lnTo>
                    <a:pt x="239" y="18"/>
                  </a:lnTo>
                  <a:lnTo>
                    <a:pt x="230" y="15"/>
                  </a:lnTo>
                  <a:lnTo>
                    <a:pt x="218" y="11"/>
                  </a:lnTo>
                  <a:lnTo>
                    <a:pt x="205" y="7"/>
                  </a:lnTo>
                  <a:lnTo>
                    <a:pt x="190" y="4"/>
                  </a:lnTo>
                  <a:lnTo>
                    <a:pt x="173" y="1"/>
                  </a:lnTo>
                  <a:lnTo>
                    <a:pt x="155" y="0"/>
                  </a:lnTo>
                  <a:lnTo>
                    <a:pt x="134" y="0"/>
                  </a:lnTo>
                  <a:lnTo>
                    <a:pt x="114" y="2"/>
                  </a:lnTo>
                  <a:lnTo>
                    <a:pt x="92" y="5"/>
                  </a:lnTo>
                  <a:lnTo>
                    <a:pt x="70" y="12"/>
                  </a:lnTo>
                  <a:lnTo>
                    <a:pt x="47" y="20"/>
                  </a:lnTo>
                  <a:lnTo>
                    <a:pt x="23" y="32"/>
                  </a:lnTo>
                  <a:lnTo>
                    <a:pt x="0" y="47"/>
                  </a:lnTo>
                  <a:lnTo>
                    <a:pt x="0" y="999"/>
                  </a:lnTo>
                  <a:lnTo>
                    <a:pt x="1" y="999"/>
                  </a:lnTo>
                  <a:lnTo>
                    <a:pt x="6" y="999"/>
                  </a:lnTo>
                  <a:lnTo>
                    <a:pt x="14" y="998"/>
                  </a:lnTo>
                  <a:lnTo>
                    <a:pt x="23" y="997"/>
                  </a:lnTo>
                  <a:lnTo>
                    <a:pt x="35" y="995"/>
                  </a:lnTo>
                  <a:lnTo>
                    <a:pt x="49" y="993"/>
                  </a:lnTo>
                  <a:lnTo>
                    <a:pt x="65" y="990"/>
                  </a:lnTo>
                  <a:lnTo>
                    <a:pt x="83" y="985"/>
                  </a:lnTo>
                  <a:lnTo>
                    <a:pt x="102" y="980"/>
                  </a:lnTo>
                  <a:lnTo>
                    <a:pt x="121" y="973"/>
                  </a:lnTo>
                  <a:lnTo>
                    <a:pt x="143" y="966"/>
                  </a:lnTo>
                  <a:lnTo>
                    <a:pt x="164" y="956"/>
                  </a:lnTo>
                  <a:lnTo>
                    <a:pt x="186" y="945"/>
                  </a:lnTo>
                  <a:lnTo>
                    <a:pt x="208" y="934"/>
                  </a:lnTo>
                  <a:lnTo>
                    <a:pt x="230" y="919"/>
                  </a:lnTo>
                  <a:lnTo>
                    <a:pt x="251" y="903"/>
                  </a:lnTo>
                  <a:lnTo>
                    <a:pt x="251" y="23"/>
                  </a:lnTo>
                  <a:close/>
                </a:path>
              </a:pathLst>
            </a:custGeom>
            <a:solidFill>
              <a:srgbClr val="808080">
                <a:alpha val="100000"/>
              </a:srgbClr>
            </a:solidFill>
            <a:ln w="9525">
              <a:noFill/>
            </a:ln>
          </p:spPr>
          <p:txBody>
            <a:bodyPr/>
            <a:p>
              <a:endParaRPr lang="zh-CN" altLang="en-US"/>
            </a:p>
          </p:txBody>
        </p:sp>
        <p:sp>
          <p:nvSpPr>
            <p:cNvPr id="101530" name="Freeform 177"/>
            <p:cNvSpPr/>
            <p:nvPr/>
          </p:nvSpPr>
          <p:spPr>
            <a:xfrm>
              <a:off x="6080" y="13687"/>
              <a:ext cx="215" cy="843"/>
            </a:xfrm>
            <a:custGeom>
              <a:avLst/>
              <a:gdLst>
                <a:gd name="txL" fmla="*/ 0 w 215"/>
                <a:gd name="txT" fmla="*/ 0 h 843"/>
                <a:gd name="txR" fmla="*/ 215 w 215"/>
                <a:gd name="txB" fmla="*/ 843 h 843"/>
              </a:gdLst>
              <a:ahLst/>
              <a:cxnLst>
                <a:cxn ang="0">
                  <a:pos x="215" y="20"/>
                </a:cxn>
                <a:cxn ang="0">
                  <a:pos x="214" y="19"/>
                </a:cxn>
                <a:cxn ang="0">
                  <a:pos x="211" y="18"/>
                </a:cxn>
                <a:cxn ang="0">
                  <a:pos x="205" y="15"/>
                </a:cxn>
                <a:cxn ang="0">
                  <a:pos x="197" y="12"/>
                </a:cxn>
                <a:cxn ang="0">
                  <a:pos x="187" y="9"/>
                </a:cxn>
                <a:cxn ang="0">
                  <a:pos x="176" y="6"/>
                </a:cxn>
                <a:cxn ang="0">
                  <a:pos x="163" y="4"/>
                </a:cxn>
                <a:cxn ang="0">
                  <a:pos x="149" y="1"/>
                </a:cxn>
                <a:cxn ang="0">
                  <a:pos x="133" y="0"/>
                </a:cxn>
                <a:cxn ang="0">
                  <a:pos x="115" y="0"/>
                </a:cxn>
                <a:cxn ang="0">
                  <a:pos x="98" y="1"/>
                </a:cxn>
                <a:cxn ang="0">
                  <a:pos x="79" y="5"/>
                </a:cxn>
                <a:cxn ang="0">
                  <a:pos x="60" y="10"/>
                </a:cxn>
                <a:cxn ang="0">
                  <a:pos x="40" y="18"/>
                </a:cxn>
                <a:cxn ang="0">
                  <a:pos x="21" y="27"/>
                </a:cxn>
                <a:cxn ang="0">
                  <a:pos x="0" y="40"/>
                </a:cxn>
                <a:cxn ang="0">
                  <a:pos x="0" y="843"/>
                </a:cxn>
                <a:cxn ang="0">
                  <a:pos x="1" y="843"/>
                </a:cxn>
                <a:cxn ang="0">
                  <a:pos x="6" y="843"/>
                </a:cxn>
                <a:cxn ang="0">
                  <a:pos x="12" y="842"/>
                </a:cxn>
                <a:cxn ang="0">
                  <a:pos x="21" y="841"/>
                </a:cxn>
                <a:cxn ang="0">
                  <a:pos x="30" y="840"/>
                </a:cxn>
                <a:cxn ang="0">
                  <a:pos x="43" y="838"/>
                </a:cxn>
                <a:cxn ang="0">
                  <a:pos x="56" y="835"/>
                </a:cxn>
                <a:cxn ang="0">
                  <a:pos x="71" y="831"/>
                </a:cxn>
                <a:cxn ang="0">
                  <a:pos x="87" y="826"/>
                </a:cxn>
                <a:cxn ang="0">
                  <a:pos x="105" y="821"/>
                </a:cxn>
                <a:cxn ang="0">
                  <a:pos x="123" y="814"/>
                </a:cxn>
                <a:cxn ang="0">
                  <a:pos x="141" y="806"/>
                </a:cxn>
                <a:cxn ang="0">
                  <a:pos x="159" y="797"/>
                </a:cxn>
                <a:cxn ang="0">
                  <a:pos x="179" y="786"/>
                </a:cxn>
                <a:cxn ang="0">
                  <a:pos x="197" y="774"/>
                </a:cxn>
                <a:cxn ang="0">
                  <a:pos x="215" y="760"/>
                </a:cxn>
                <a:cxn ang="0">
                  <a:pos x="215" y="20"/>
                </a:cxn>
              </a:cxnLst>
              <a:rect l="txL" t="txT" r="txR" b="txB"/>
              <a:pathLst>
                <a:path w="215" h="843">
                  <a:moveTo>
                    <a:pt x="215" y="20"/>
                  </a:moveTo>
                  <a:lnTo>
                    <a:pt x="214" y="19"/>
                  </a:lnTo>
                  <a:lnTo>
                    <a:pt x="211" y="18"/>
                  </a:lnTo>
                  <a:lnTo>
                    <a:pt x="205" y="15"/>
                  </a:lnTo>
                  <a:lnTo>
                    <a:pt x="197" y="12"/>
                  </a:lnTo>
                  <a:lnTo>
                    <a:pt x="187" y="9"/>
                  </a:lnTo>
                  <a:lnTo>
                    <a:pt x="176" y="6"/>
                  </a:lnTo>
                  <a:lnTo>
                    <a:pt x="163" y="4"/>
                  </a:lnTo>
                  <a:lnTo>
                    <a:pt x="149" y="1"/>
                  </a:lnTo>
                  <a:lnTo>
                    <a:pt x="133" y="0"/>
                  </a:lnTo>
                  <a:lnTo>
                    <a:pt x="115" y="0"/>
                  </a:lnTo>
                  <a:lnTo>
                    <a:pt x="98" y="1"/>
                  </a:lnTo>
                  <a:lnTo>
                    <a:pt x="79" y="5"/>
                  </a:lnTo>
                  <a:lnTo>
                    <a:pt x="60" y="10"/>
                  </a:lnTo>
                  <a:lnTo>
                    <a:pt x="40" y="18"/>
                  </a:lnTo>
                  <a:lnTo>
                    <a:pt x="21" y="27"/>
                  </a:lnTo>
                  <a:lnTo>
                    <a:pt x="0" y="40"/>
                  </a:lnTo>
                  <a:lnTo>
                    <a:pt x="0" y="843"/>
                  </a:lnTo>
                  <a:lnTo>
                    <a:pt x="1" y="843"/>
                  </a:lnTo>
                  <a:lnTo>
                    <a:pt x="6" y="843"/>
                  </a:lnTo>
                  <a:lnTo>
                    <a:pt x="12" y="842"/>
                  </a:lnTo>
                  <a:lnTo>
                    <a:pt x="21" y="841"/>
                  </a:lnTo>
                  <a:lnTo>
                    <a:pt x="30" y="840"/>
                  </a:lnTo>
                  <a:lnTo>
                    <a:pt x="43" y="838"/>
                  </a:lnTo>
                  <a:lnTo>
                    <a:pt x="56" y="835"/>
                  </a:lnTo>
                  <a:lnTo>
                    <a:pt x="71" y="831"/>
                  </a:lnTo>
                  <a:lnTo>
                    <a:pt x="87" y="826"/>
                  </a:lnTo>
                  <a:lnTo>
                    <a:pt x="105" y="821"/>
                  </a:lnTo>
                  <a:lnTo>
                    <a:pt x="123" y="814"/>
                  </a:lnTo>
                  <a:lnTo>
                    <a:pt x="141" y="806"/>
                  </a:lnTo>
                  <a:lnTo>
                    <a:pt x="159" y="797"/>
                  </a:lnTo>
                  <a:lnTo>
                    <a:pt x="179" y="786"/>
                  </a:lnTo>
                  <a:lnTo>
                    <a:pt x="197" y="774"/>
                  </a:lnTo>
                  <a:lnTo>
                    <a:pt x="215" y="760"/>
                  </a:lnTo>
                  <a:lnTo>
                    <a:pt x="215" y="20"/>
                  </a:lnTo>
                  <a:close/>
                </a:path>
              </a:pathLst>
            </a:custGeom>
            <a:solidFill>
              <a:srgbClr val="808080">
                <a:alpha val="100000"/>
              </a:srgbClr>
            </a:solidFill>
            <a:ln w="9525">
              <a:noFill/>
            </a:ln>
          </p:spPr>
          <p:txBody>
            <a:bodyPr/>
            <a:p>
              <a:endParaRPr lang="zh-CN" altLang="en-US"/>
            </a:p>
          </p:txBody>
        </p:sp>
        <p:sp>
          <p:nvSpPr>
            <p:cNvPr id="101531" name="Freeform 178"/>
            <p:cNvSpPr/>
            <p:nvPr/>
          </p:nvSpPr>
          <p:spPr>
            <a:xfrm>
              <a:off x="6087" y="13696"/>
              <a:ext cx="180" cy="685"/>
            </a:xfrm>
            <a:custGeom>
              <a:avLst/>
              <a:gdLst>
                <a:gd name="txL" fmla="*/ 0 w 180"/>
                <a:gd name="txT" fmla="*/ 0 h 685"/>
                <a:gd name="txR" fmla="*/ 180 w 180"/>
                <a:gd name="txB" fmla="*/ 685 h 685"/>
              </a:gdLst>
              <a:ahLst/>
              <a:cxnLst>
                <a:cxn ang="0">
                  <a:pos x="180" y="16"/>
                </a:cxn>
                <a:cxn ang="0">
                  <a:pos x="179" y="16"/>
                </a:cxn>
                <a:cxn ang="0">
                  <a:pos x="176" y="14"/>
                </a:cxn>
                <a:cxn ang="0">
                  <a:pos x="172" y="12"/>
                </a:cxn>
                <a:cxn ang="0">
                  <a:pos x="165" y="10"/>
                </a:cxn>
                <a:cxn ang="0">
                  <a:pos x="157" y="8"/>
                </a:cxn>
                <a:cxn ang="0">
                  <a:pos x="147" y="4"/>
                </a:cxn>
                <a:cxn ang="0">
                  <a:pos x="136" y="2"/>
                </a:cxn>
                <a:cxn ang="0">
                  <a:pos x="125" y="0"/>
                </a:cxn>
                <a:cxn ang="0">
                  <a:pos x="111" y="0"/>
                </a:cxn>
                <a:cxn ang="0">
                  <a:pos x="97" y="0"/>
                </a:cxn>
                <a:cxn ang="0">
                  <a:pos x="81" y="1"/>
                </a:cxn>
                <a:cxn ang="0">
                  <a:pos x="66" y="3"/>
                </a:cxn>
                <a:cxn ang="0">
                  <a:pos x="50" y="8"/>
                </a:cxn>
                <a:cxn ang="0">
                  <a:pos x="33" y="14"/>
                </a:cxn>
                <a:cxn ang="0">
                  <a:pos x="17" y="23"/>
                </a:cxn>
                <a:cxn ang="0">
                  <a:pos x="0" y="33"/>
                </a:cxn>
                <a:cxn ang="0">
                  <a:pos x="0" y="685"/>
                </a:cxn>
                <a:cxn ang="0">
                  <a:pos x="1" y="685"/>
                </a:cxn>
                <a:cxn ang="0">
                  <a:pos x="4" y="685"/>
                </a:cxn>
                <a:cxn ang="0">
                  <a:pos x="9" y="684"/>
                </a:cxn>
                <a:cxn ang="0">
                  <a:pos x="17" y="683"/>
                </a:cxn>
                <a:cxn ang="0">
                  <a:pos x="26" y="682"/>
                </a:cxn>
                <a:cxn ang="0">
                  <a:pos x="35" y="681"/>
                </a:cxn>
                <a:cxn ang="0">
                  <a:pos x="47" y="678"/>
                </a:cxn>
                <a:cxn ang="0">
                  <a:pos x="60" y="676"/>
                </a:cxn>
                <a:cxn ang="0">
                  <a:pos x="73" y="671"/>
                </a:cxn>
                <a:cxn ang="0">
                  <a:pos x="87" y="667"/>
                </a:cxn>
                <a:cxn ang="0">
                  <a:pos x="102" y="662"/>
                </a:cxn>
                <a:cxn ang="0">
                  <a:pos x="118" y="655"/>
                </a:cxn>
                <a:cxn ang="0">
                  <a:pos x="133" y="648"/>
                </a:cxn>
                <a:cxn ang="0">
                  <a:pos x="149" y="639"/>
                </a:cxn>
                <a:cxn ang="0">
                  <a:pos x="165" y="628"/>
                </a:cxn>
                <a:cxn ang="0">
                  <a:pos x="180" y="617"/>
                </a:cxn>
                <a:cxn ang="0">
                  <a:pos x="180" y="16"/>
                </a:cxn>
              </a:cxnLst>
              <a:rect l="txL" t="txT" r="txR" b="txB"/>
              <a:pathLst>
                <a:path w="180" h="685">
                  <a:moveTo>
                    <a:pt x="180" y="16"/>
                  </a:moveTo>
                  <a:lnTo>
                    <a:pt x="179" y="16"/>
                  </a:lnTo>
                  <a:lnTo>
                    <a:pt x="176" y="14"/>
                  </a:lnTo>
                  <a:lnTo>
                    <a:pt x="172" y="12"/>
                  </a:lnTo>
                  <a:lnTo>
                    <a:pt x="165" y="10"/>
                  </a:lnTo>
                  <a:lnTo>
                    <a:pt x="157" y="8"/>
                  </a:lnTo>
                  <a:lnTo>
                    <a:pt x="147" y="4"/>
                  </a:lnTo>
                  <a:lnTo>
                    <a:pt x="136" y="2"/>
                  </a:lnTo>
                  <a:lnTo>
                    <a:pt x="125" y="0"/>
                  </a:lnTo>
                  <a:lnTo>
                    <a:pt x="111" y="0"/>
                  </a:lnTo>
                  <a:lnTo>
                    <a:pt x="97" y="0"/>
                  </a:lnTo>
                  <a:lnTo>
                    <a:pt x="81" y="1"/>
                  </a:lnTo>
                  <a:lnTo>
                    <a:pt x="66" y="3"/>
                  </a:lnTo>
                  <a:lnTo>
                    <a:pt x="50" y="8"/>
                  </a:lnTo>
                  <a:lnTo>
                    <a:pt x="33" y="14"/>
                  </a:lnTo>
                  <a:lnTo>
                    <a:pt x="17" y="23"/>
                  </a:lnTo>
                  <a:lnTo>
                    <a:pt x="0" y="33"/>
                  </a:lnTo>
                  <a:lnTo>
                    <a:pt x="0" y="685"/>
                  </a:lnTo>
                  <a:lnTo>
                    <a:pt x="1" y="685"/>
                  </a:lnTo>
                  <a:lnTo>
                    <a:pt x="4" y="685"/>
                  </a:lnTo>
                  <a:lnTo>
                    <a:pt x="9" y="684"/>
                  </a:lnTo>
                  <a:lnTo>
                    <a:pt x="17" y="683"/>
                  </a:lnTo>
                  <a:lnTo>
                    <a:pt x="26" y="682"/>
                  </a:lnTo>
                  <a:lnTo>
                    <a:pt x="35" y="681"/>
                  </a:lnTo>
                  <a:lnTo>
                    <a:pt x="47" y="678"/>
                  </a:lnTo>
                  <a:lnTo>
                    <a:pt x="60" y="676"/>
                  </a:lnTo>
                  <a:lnTo>
                    <a:pt x="73" y="671"/>
                  </a:lnTo>
                  <a:lnTo>
                    <a:pt x="87" y="667"/>
                  </a:lnTo>
                  <a:lnTo>
                    <a:pt x="102" y="662"/>
                  </a:lnTo>
                  <a:lnTo>
                    <a:pt x="118" y="655"/>
                  </a:lnTo>
                  <a:lnTo>
                    <a:pt x="133" y="648"/>
                  </a:lnTo>
                  <a:lnTo>
                    <a:pt x="149" y="639"/>
                  </a:lnTo>
                  <a:lnTo>
                    <a:pt x="165" y="628"/>
                  </a:lnTo>
                  <a:lnTo>
                    <a:pt x="180" y="617"/>
                  </a:lnTo>
                  <a:lnTo>
                    <a:pt x="180" y="16"/>
                  </a:lnTo>
                  <a:close/>
                </a:path>
              </a:pathLst>
            </a:custGeom>
            <a:solidFill>
              <a:srgbClr val="808080">
                <a:alpha val="100000"/>
              </a:srgbClr>
            </a:solidFill>
            <a:ln w="9525">
              <a:noFill/>
            </a:ln>
          </p:spPr>
          <p:txBody>
            <a:bodyPr/>
            <a:p>
              <a:endParaRPr lang="zh-CN" altLang="en-US"/>
            </a:p>
          </p:txBody>
        </p:sp>
        <p:sp>
          <p:nvSpPr>
            <p:cNvPr id="101532" name="Freeform 179"/>
            <p:cNvSpPr/>
            <p:nvPr/>
          </p:nvSpPr>
          <p:spPr>
            <a:xfrm>
              <a:off x="6093" y="13704"/>
              <a:ext cx="146" cy="530"/>
            </a:xfrm>
            <a:custGeom>
              <a:avLst/>
              <a:gdLst>
                <a:gd name="txL" fmla="*/ 0 w 146"/>
                <a:gd name="txT" fmla="*/ 0 h 530"/>
                <a:gd name="txR" fmla="*/ 146 w 146"/>
                <a:gd name="txB" fmla="*/ 530 h 530"/>
              </a:gdLst>
              <a:ahLst/>
              <a:cxnLst>
                <a:cxn ang="0">
                  <a:pos x="146" y="14"/>
                </a:cxn>
                <a:cxn ang="0">
                  <a:pos x="143" y="12"/>
                </a:cxn>
                <a:cxn ang="0">
                  <a:pos x="134" y="8"/>
                </a:cxn>
                <a:cxn ang="0">
                  <a:pos x="120" y="4"/>
                </a:cxn>
                <a:cxn ang="0">
                  <a:pos x="101" y="1"/>
                </a:cxn>
                <a:cxn ang="0">
                  <a:pos x="79" y="0"/>
                </a:cxn>
                <a:cxn ang="0">
                  <a:pos x="54" y="3"/>
                </a:cxn>
                <a:cxn ang="0">
                  <a:pos x="27" y="11"/>
                </a:cxn>
                <a:cxn ang="0">
                  <a:pos x="0" y="27"/>
                </a:cxn>
                <a:cxn ang="0">
                  <a:pos x="0" y="530"/>
                </a:cxn>
                <a:cxn ang="0">
                  <a:pos x="3" y="530"/>
                </a:cxn>
                <a:cxn ang="0">
                  <a:pos x="14" y="529"/>
                </a:cxn>
                <a:cxn ang="0">
                  <a:pos x="29" y="526"/>
                </a:cxn>
                <a:cxn ang="0">
                  <a:pos x="49" y="521"/>
                </a:cxn>
                <a:cxn ang="0">
                  <a:pos x="71" y="514"/>
                </a:cxn>
                <a:cxn ang="0">
                  <a:pos x="96" y="505"/>
                </a:cxn>
                <a:cxn ang="0">
                  <a:pos x="121" y="492"/>
                </a:cxn>
                <a:cxn ang="0">
                  <a:pos x="146" y="475"/>
                </a:cxn>
                <a:cxn ang="0">
                  <a:pos x="146" y="14"/>
                </a:cxn>
              </a:cxnLst>
              <a:rect l="txL" t="txT" r="txR" b="txB"/>
              <a:pathLst>
                <a:path w="146" h="530">
                  <a:moveTo>
                    <a:pt x="146" y="14"/>
                  </a:moveTo>
                  <a:lnTo>
                    <a:pt x="143" y="12"/>
                  </a:lnTo>
                  <a:lnTo>
                    <a:pt x="134" y="8"/>
                  </a:lnTo>
                  <a:lnTo>
                    <a:pt x="120" y="4"/>
                  </a:lnTo>
                  <a:lnTo>
                    <a:pt x="101" y="1"/>
                  </a:lnTo>
                  <a:lnTo>
                    <a:pt x="79" y="0"/>
                  </a:lnTo>
                  <a:lnTo>
                    <a:pt x="54" y="3"/>
                  </a:lnTo>
                  <a:lnTo>
                    <a:pt x="27" y="11"/>
                  </a:lnTo>
                  <a:lnTo>
                    <a:pt x="0" y="27"/>
                  </a:lnTo>
                  <a:lnTo>
                    <a:pt x="0" y="530"/>
                  </a:lnTo>
                  <a:lnTo>
                    <a:pt x="3" y="530"/>
                  </a:lnTo>
                  <a:lnTo>
                    <a:pt x="14" y="529"/>
                  </a:lnTo>
                  <a:lnTo>
                    <a:pt x="29" y="526"/>
                  </a:lnTo>
                  <a:lnTo>
                    <a:pt x="49" y="521"/>
                  </a:lnTo>
                  <a:lnTo>
                    <a:pt x="71" y="514"/>
                  </a:lnTo>
                  <a:lnTo>
                    <a:pt x="96" y="505"/>
                  </a:lnTo>
                  <a:lnTo>
                    <a:pt x="121" y="492"/>
                  </a:lnTo>
                  <a:lnTo>
                    <a:pt x="146" y="475"/>
                  </a:lnTo>
                  <a:lnTo>
                    <a:pt x="146" y="14"/>
                  </a:lnTo>
                  <a:close/>
                </a:path>
              </a:pathLst>
            </a:custGeom>
            <a:solidFill>
              <a:srgbClr val="808080">
                <a:alpha val="100000"/>
              </a:srgbClr>
            </a:solidFill>
            <a:ln w="9525">
              <a:noFill/>
            </a:ln>
          </p:spPr>
          <p:txBody>
            <a:bodyPr/>
            <a:p>
              <a:endParaRPr lang="zh-CN" altLang="en-US"/>
            </a:p>
          </p:txBody>
        </p:sp>
        <p:sp>
          <p:nvSpPr>
            <p:cNvPr id="101533" name="Freeform 180"/>
            <p:cNvSpPr/>
            <p:nvPr/>
          </p:nvSpPr>
          <p:spPr>
            <a:xfrm>
              <a:off x="6101" y="13712"/>
              <a:ext cx="109" cy="373"/>
            </a:xfrm>
            <a:custGeom>
              <a:avLst/>
              <a:gdLst>
                <a:gd name="txL" fmla="*/ 0 w 109"/>
                <a:gd name="txT" fmla="*/ 0 h 373"/>
                <a:gd name="txR" fmla="*/ 109 w 109"/>
                <a:gd name="txB" fmla="*/ 373 h 373"/>
              </a:gdLst>
              <a:ahLst/>
              <a:cxnLst>
                <a:cxn ang="0">
                  <a:pos x="109" y="10"/>
                </a:cxn>
                <a:cxn ang="0">
                  <a:pos x="107" y="9"/>
                </a:cxn>
                <a:cxn ang="0">
                  <a:pos x="100" y="6"/>
                </a:cxn>
                <a:cxn ang="0">
                  <a:pos x="89" y="2"/>
                </a:cxn>
                <a:cxn ang="0">
                  <a:pos x="75" y="0"/>
                </a:cxn>
                <a:cxn ang="0">
                  <a:pos x="59" y="0"/>
                </a:cxn>
                <a:cxn ang="0">
                  <a:pos x="39" y="2"/>
                </a:cxn>
                <a:cxn ang="0">
                  <a:pos x="20" y="9"/>
                </a:cxn>
                <a:cxn ang="0">
                  <a:pos x="0" y="21"/>
                </a:cxn>
                <a:cxn ang="0">
                  <a:pos x="0" y="373"/>
                </a:cxn>
                <a:cxn ang="0">
                  <a:pos x="2" y="373"/>
                </a:cxn>
                <a:cxn ang="0">
                  <a:pos x="9" y="372"/>
                </a:cxn>
                <a:cxn ang="0">
                  <a:pos x="21" y="369"/>
                </a:cxn>
                <a:cxn ang="0">
                  <a:pos x="36" y="366"/>
                </a:cxn>
                <a:cxn ang="0">
                  <a:pos x="53" y="362"/>
                </a:cxn>
                <a:cxn ang="0">
                  <a:pos x="72" y="354"/>
                </a:cxn>
                <a:cxn ang="0">
                  <a:pos x="90" y="343"/>
                </a:cxn>
                <a:cxn ang="0">
                  <a:pos x="109" y="331"/>
                </a:cxn>
                <a:cxn ang="0">
                  <a:pos x="109" y="10"/>
                </a:cxn>
              </a:cxnLst>
              <a:rect l="txL" t="txT" r="txR" b="txB"/>
              <a:pathLst>
                <a:path w="109" h="373">
                  <a:moveTo>
                    <a:pt x="109" y="10"/>
                  </a:moveTo>
                  <a:lnTo>
                    <a:pt x="107" y="9"/>
                  </a:lnTo>
                  <a:lnTo>
                    <a:pt x="100" y="6"/>
                  </a:lnTo>
                  <a:lnTo>
                    <a:pt x="89" y="2"/>
                  </a:lnTo>
                  <a:lnTo>
                    <a:pt x="75" y="0"/>
                  </a:lnTo>
                  <a:lnTo>
                    <a:pt x="59" y="0"/>
                  </a:lnTo>
                  <a:lnTo>
                    <a:pt x="39" y="2"/>
                  </a:lnTo>
                  <a:lnTo>
                    <a:pt x="20" y="9"/>
                  </a:lnTo>
                  <a:lnTo>
                    <a:pt x="0" y="21"/>
                  </a:lnTo>
                  <a:lnTo>
                    <a:pt x="0" y="373"/>
                  </a:lnTo>
                  <a:lnTo>
                    <a:pt x="2" y="373"/>
                  </a:lnTo>
                  <a:lnTo>
                    <a:pt x="9" y="372"/>
                  </a:lnTo>
                  <a:lnTo>
                    <a:pt x="21" y="369"/>
                  </a:lnTo>
                  <a:lnTo>
                    <a:pt x="36" y="366"/>
                  </a:lnTo>
                  <a:lnTo>
                    <a:pt x="53" y="362"/>
                  </a:lnTo>
                  <a:lnTo>
                    <a:pt x="72" y="354"/>
                  </a:lnTo>
                  <a:lnTo>
                    <a:pt x="90" y="343"/>
                  </a:lnTo>
                  <a:lnTo>
                    <a:pt x="109" y="331"/>
                  </a:lnTo>
                  <a:lnTo>
                    <a:pt x="109" y="10"/>
                  </a:lnTo>
                  <a:close/>
                </a:path>
              </a:pathLst>
            </a:custGeom>
            <a:solidFill>
              <a:srgbClr val="808080">
                <a:alpha val="100000"/>
              </a:srgbClr>
            </a:solidFill>
            <a:ln w="9525">
              <a:noFill/>
            </a:ln>
          </p:spPr>
          <p:txBody>
            <a:bodyPr/>
            <a:p>
              <a:endParaRPr lang="zh-CN" altLang="en-US"/>
            </a:p>
          </p:txBody>
        </p:sp>
        <p:sp>
          <p:nvSpPr>
            <p:cNvPr id="101534" name="Freeform 181"/>
            <p:cNvSpPr/>
            <p:nvPr/>
          </p:nvSpPr>
          <p:spPr>
            <a:xfrm>
              <a:off x="6107" y="13721"/>
              <a:ext cx="75" cy="216"/>
            </a:xfrm>
            <a:custGeom>
              <a:avLst/>
              <a:gdLst>
                <a:gd name="txL" fmla="*/ 0 w 75"/>
                <a:gd name="txT" fmla="*/ 0 h 216"/>
                <a:gd name="txR" fmla="*/ 75 w 75"/>
                <a:gd name="txB" fmla="*/ 216 h 216"/>
              </a:gdLst>
              <a:ahLst/>
              <a:cxnLst>
                <a:cxn ang="0">
                  <a:pos x="75" y="6"/>
                </a:cxn>
                <a:cxn ang="0">
                  <a:pos x="73" y="5"/>
                </a:cxn>
                <a:cxn ang="0">
                  <a:pos x="69" y="4"/>
                </a:cxn>
                <a:cxn ang="0">
                  <a:pos x="61" y="2"/>
                </a:cxn>
                <a:cxn ang="0">
                  <a:pos x="52" y="0"/>
                </a:cxn>
                <a:cxn ang="0">
                  <a:pos x="41" y="0"/>
                </a:cxn>
                <a:cxn ang="0">
                  <a:pos x="28" y="1"/>
                </a:cxn>
                <a:cxn ang="0">
                  <a:pos x="14" y="6"/>
                </a:cxn>
                <a:cxn ang="0">
                  <a:pos x="0" y="14"/>
                </a:cxn>
                <a:cxn ang="0">
                  <a:pos x="0" y="216"/>
                </a:cxn>
                <a:cxn ang="0">
                  <a:pos x="2" y="216"/>
                </a:cxn>
                <a:cxn ang="0">
                  <a:pos x="7" y="215"/>
                </a:cxn>
                <a:cxn ang="0">
                  <a:pos x="15" y="214"/>
                </a:cxn>
                <a:cxn ang="0">
                  <a:pos x="25" y="211"/>
                </a:cxn>
                <a:cxn ang="0">
                  <a:pos x="37" y="208"/>
                </a:cxn>
                <a:cxn ang="0">
                  <a:pos x="50" y="203"/>
                </a:cxn>
                <a:cxn ang="0">
                  <a:pos x="63" y="195"/>
                </a:cxn>
                <a:cxn ang="0">
                  <a:pos x="75" y="187"/>
                </a:cxn>
                <a:cxn ang="0">
                  <a:pos x="75" y="6"/>
                </a:cxn>
              </a:cxnLst>
              <a:rect l="txL" t="txT" r="txR" b="txB"/>
              <a:pathLst>
                <a:path w="75" h="216">
                  <a:moveTo>
                    <a:pt x="75" y="6"/>
                  </a:moveTo>
                  <a:lnTo>
                    <a:pt x="73" y="5"/>
                  </a:lnTo>
                  <a:lnTo>
                    <a:pt x="69" y="4"/>
                  </a:lnTo>
                  <a:lnTo>
                    <a:pt x="61" y="2"/>
                  </a:lnTo>
                  <a:lnTo>
                    <a:pt x="52" y="0"/>
                  </a:lnTo>
                  <a:lnTo>
                    <a:pt x="41" y="0"/>
                  </a:lnTo>
                  <a:lnTo>
                    <a:pt x="28" y="1"/>
                  </a:lnTo>
                  <a:lnTo>
                    <a:pt x="14" y="6"/>
                  </a:lnTo>
                  <a:lnTo>
                    <a:pt x="0" y="14"/>
                  </a:lnTo>
                  <a:lnTo>
                    <a:pt x="0" y="216"/>
                  </a:lnTo>
                  <a:lnTo>
                    <a:pt x="2" y="216"/>
                  </a:lnTo>
                  <a:lnTo>
                    <a:pt x="7" y="215"/>
                  </a:lnTo>
                  <a:lnTo>
                    <a:pt x="15" y="214"/>
                  </a:lnTo>
                  <a:lnTo>
                    <a:pt x="25" y="211"/>
                  </a:lnTo>
                  <a:lnTo>
                    <a:pt x="37" y="208"/>
                  </a:lnTo>
                  <a:lnTo>
                    <a:pt x="50" y="203"/>
                  </a:lnTo>
                  <a:lnTo>
                    <a:pt x="63" y="195"/>
                  </a:lnTo>
                  <a:lnTo>
                    <a:pt x="75" y="187"/>
                  </a:lnTo>
                  <a:lnTo>
                    <a:pt x="75" y="6"/>
                  </a:lnTo>
                  <a:close/>
                </a:path>
              </a:pathLst>
            </a:custGeom>
            <a:solidFill>
              <a:srgbClr val="808080">
                <a:alpha val="100000"/>
              </a:srgbClr>
            </a:solidFill>
            <a:ln w="9525">
              <a:noFill/>
            </a:ln>
          </p:spPr>
          <p:txBody>
            <a:bodyPr/>
            <a:p>
              <a:endParaRPr lang="zh-CN" altLang="en-US"/>
            </a:p>
          </p:txBody>
        </p:sp>
        <p:sp>
          <p:nvSpPr>
            <p:cNvPr id="101535" name="Freeform 182"/>
            <p:cNvSpPr/>
            <p:nvPr/>
          </p:nvSpPr>
          <p:spPr>
            <a:xfrm>
              <a:off x="7013" y="14340"/>
              <a:ext cx="110" cy="111"/>
            </a:xfrm>
            <a:custGeom>
              <a:avLst/>
              <a:gdLst>
                <a:gd name="txL" fmla="*/ 0 w 110"/>
                <a:gd name="txT" fmla="*/ 0 h 111"/>
                <a:gd name="txR" fmla="*/ 110 w 110"/>
                <a:gd name="txB" fmla="*/ 111 h 111"/>
              </a:gdLst>
              <a:ahLst/>
              <a:cxnLst>
                <a:cxn ang="0">
                  <a:pos x="55" y="111"/>
                </a:cxn>
                <a:cxn ang="0">
                  <a:pos x="66" y="110"/>
                </a:cxn>
                <a:cxn ang="0">
                  <a:pos x="76" y="106"/>
                </a:cxn>
                <a:cxn ang="0">
                  <a:pos x="85" y="101"/>
                </a:cxn>
                <a:cxn ang="0">
                  <a:pos x="94" y="94"/>
                </a:cxn>
                <a:cxn ang="0">
                  <a:pos x="100" y="86"/>
                </a:cxn>
                <a:cxn ang="0">
                  <a:pos x="106" y="77"/>
                </a:cxn>
                <a:cxn ang="0">
                  <a:pos x="109" y="66"/>
                </a:cxn>
                <a:cxn ang="0">
                  <a:pos x="110" y="56"/>
                </a:cxn>
                <a:cxn ang="0">
                  <a:pos x="109" y="44"/>
                </a:cxn>
                <a:cxn ang="0">
                  <a:pos x="106" y="34"/>
                </a:cxn>
                <a:cxn ang="0">
                  <a:pos x="100" y="24"/>
                </a:cxn>
                <a:cxn ang="0">
                  <a:pos x="94" y="17"/>
                </a:cxn>
                <a:cxn ang="0">
                  <a:pos x="85" y="9"/>
                </a:cxn>
                <a:cxn ang="0">
                  <a:pos x="76" y="5"/>
                </a:cxn>
                <a:cxn ang="0">
                  <a:pos x="66" y="2"/>
                </a:cxn>
                <a:cxn ang="0">
                  <a:pos x="55" y="0"/>
                </a:cxn>
                <a:cxn ang="0">
                  <a:pos x="44" y="2"/>
                </a:cxn>
                <a:cxn ang="0">
                  <a:pos x="33" y="5"/>
                </a:cxn>
                <a:cxn ang="0">
                  <a:pos x="25" y="9"/>
                </a:cxn>
                <a:cxn ang="0">
                  <a:pos x="16" y="17"/>
                </a:cxn>
                <a:cxn ang="0">
                  <a:pos x="10" y="24"/>
                </a:cxn>
                <a:cxn ang="0">
                  <a:pos x="4" y="34"/>
                </a:cxn>
                <a:cxn ang="0">
                  <a:pos x="1" y="44"/>
                </a:cxn>
                <a:cxn ang="0">
                  <a:pos x="0" y="56"/>
                </a:cxn>
                <a:cxn ang="0">
                  <a:pos x="1" y="66"/>
                </a:cxn>
                <a:cxn ang="0">
                  <a:pos x="4" y="77"/>
                </a:cxn>
                <a:cxn ang="0">
                  <a:pos x="10" y="86"/>
                </a:cxn>
                <a:cxn ang="0">
                  <a:pos x="16" y="94"/>
                </a:cxn>
                <a:cxn ang="0">
                  <a:pos x="25" y="101"/>
                </a:cxn>
                <a:cxn ang="0">
                  <a:pos x="33" y="106"/>
                </a:cxn>
                <a:cxn ang="0">
                  <a:pos x="44" y="110"/>
                </a:cxn>
                <a:cxn ang="0">
                  <a:pos x="55" y="111"/>
                </a:cxn>
              </a:cxnLst>
              <a:rect l="txL" t="txT" r="txR" b="txB"/>
              <a:pathLst>
                <a:path w="110" h="111">
                  <a:moveTo>
                    <a:pt x="55" y="111"/>
                  </a:moveTo>
                  <a:lnTo>
                    <a:pt x="66" y="110"/>
                  </a:lnTo>
                  <a:lnTo>
                    <a:pt x="76" y="106"/>
                  </a:lnTo>
                  <a:lnTo>
                    <a:pt x="85" y="101"/>
                  </a:lnTo>
                  <a:lnTo>
                    <a:pt x="94" y="94"/>
                  </a:lnTo>
                  <a:lnTo>
                    <a:pt x="100" y="86"/>
                  </a:lnTo>
                  <a:lnTo>
                    <a:pt x="106" y="77"/>
                  </a:lnTo>
                  <a:lnTo>
                    <a:pt x="109" y="66"/>
                  </a:lnTo>
                  <a:lnTo>
                    <a:pt x="110" y="56"/>
                  </a:lnTo>
                  <a:lnTo>
                    <a:pt x="109" y="44"/>
                  </a:lnTo>
                  <a:lnTo>
                    <a:pt x="106" y="34"/>
                  </a:lnTo>
                  <a:lnTo>
                    <a:pt x="100" y="24"/>
                  </a:lnTo>
                  <a:lnTo>
                    <a:pt x="94" y="17"/>
                  </a:lnTo>
                  <a:lnTo>
                    <a:pt x="85" y="9"/>
                  </a:lnTo>
                  <a:lnTo>
                    <a:pt x="76" y="5"/>
                  </a:lnTo>
                  <a:lnTo>
                    <a:pt x="66" y="2"/>
                  </a:lnTo>
                  <a:lnTo>
                    <a:pt x="55" y="0"/>
                  </a:lnTo>
                  <a:lnTo>
                    <a:pt x="44" y="2"/>
                  </a:lnTo>
                  <a:lnTo>
                    <a:pt x="33" y="5"/>
                  </a:lnTo>
                  <a:lnTo>
                    <a:pt x="25" y="9"/>
                  </a:lnTo>
                  <a:lnTo>
                    <a:pt x="16" y="17"/>
                  </a:lnTo>
                  <a:lnTo>
                    <a:pt x="10" y="24"/>
                  </a:lnTo>
                  <a:lnTo>
                    <a:pt x="4" y="34"/>
                  </a:lnTo>
                  <a:lnTo>
                    <a:pt x="1" y="44"/>
                  </a:lnTo>
                  <a:lnTo>
                    <a:pt x="0" y="56"/>
                  </a:lnTo>
                  <a:lnTo>
                    <a:pt x="1" y="66"/>
                  </a:lnTo>
                  <a:lnTo>
                    <a:pt x="4" y="77"/>
                  </a:lnTo>
                  <a:lnTo>
                    <a:pt x="10" y="86"/>
                  </a:lnTo>
                  <a:lnTo>
                    <a:pt x="16" y="94"/>
                  </a:lnTo>
                  <a:lnTo>
                    <a:pt x="25" y="101"/>
                  </a:lnTo>
                  <a:lnTo>
                    <a:pt x="33" y="106"/>
                  </a:lnTo>
                  <a:lnTo>
                    <a:pt x="44" y="110"/>
                  </a:lnTo>
                  <a:lnTo>
                    <a:pt x="55" y="111"/>
                  </a:lnTo>
                  <a:close/>
                </a:path>
              </a:pathLst>
            </a:custGeom>
            <a:solidFill>
              <a:srgbClr val="808080">
                <a:alpha val="100000"/>
              </a:srgbClr>
            </a:solidFill>
            <a:ln w="9525">
              <a:noFill/>
            </a:ln>
          </p:spPr>
          <p:txBody>
            <a:bodyPr/>
            <a:p>
              <a:endParaRPr lang="zh-CN" altLang="en-US"/>
            </a:p>
          </p:txBody>
        </p:sp>
        <p:sp>
          <p:nvSpPr>
            <p:cNvPr id="101536" name="Freeform 183"/>
            <p:cNvSpPr/>
            <p:nvPr/>
          </p:nvSpPr>
          <p:spPr>
            <a:xfrm>
              <a:off x="6676" y="14343"/>
              <a:ext cx="55" cy="55"/>
            </a:xfrm>
            <a:custGeom>
              <a:avLst/>
              <a:gdLst>
                <a:gd name="txL" fmla="*/ 0 w 55"/>
                <a:gd name="txT" fmla="*/ 0 h 55"/>
                <a:gd name="txR" fmla="*/ 55 w 55"/>
                <a:gd name="txB" fmla="*/ 55 h 55"/>
              </a:gdLst>
              <a:ahLst/>
              <a:cxnLst>
                <a:cxn ang="0">
                  <a:pos x="27" y="55"/>
                </a:cxn>
                <a:cxn ang="0">
                  <a:pos x="38" y="53"/>
                </a:cxn>
                <a:cxn ang="0">
                  <a:pos x="48" y="46"/>
                </a:cxn>
                <a:cxn ang="0">
                  <a:pos x="53" y="37"/>
                </a:cxn>
                <a:cxn ang="0">
                  <a:pos x="55" y="27"/>
                </a:cxn>
                <a:cxn ang="0">
                  <a:pos x="53" y="16"/>
                </a:cxn>
                <a:cxn ang="0">
                  <a:pos x="48" y="7"/>
                </a:cxn>
                <a:cxn ang="0">
                  <a:pos x="38" y="2"/>
                </a:cxn>
                <a:cxn ang="0">
                  <a:pos x="27" y="0"/>
                </a:cxn>
                <a:cxn ang="0">
                  <a:pos x="16" y="2"/>
                </a:cxn>
                <a:cxn ang="0">
                  <a:pos x="8" y="7"/>
                </a:cxn>
                <a:cxn ang="0">
                  <a:pos x="2" y="16"/>
                </a:cxn>
                <a:cxn ang="0">
                  <a:pos x="0" y="27"/>
                </a:cxn>
                <a:cxn ang="0">
                  <a:pos x="2" y="37"/>
                </a:cxn>
                <a:cxn ang="0">
                  <a:pos x="8" y="46"/>
                </a:cxn>
                <a:cxn ang="0">
                  <a:pos x="16" y="53"/>
                </a:cxn>
                <a:cxn ang="0">
                  <a:pos x="27" y="55"/>
                </a:cxn>
              </a:cxnLst>
              <a:rect l="txL" t="txT" r="txR" b="txB"/>
              <a:pathLst>
                <a:path w="55" h="55">
                  <a:moveTo>
                    <a:pt x="27" y="55"/>
                  </a:moveTo>
                  <a:lnTo>
                    <a:pt x="38" y="53"/>
                  </a:lnTo>
                  <a:lnTo>
                    <a:pt x="48" y="46"/>
                  </a:lnTo>
                  <a:lnTo>
                    <a:pt x="53" y="37"/>
                  </a:lnTo>
                  <a:lnTo>
                    <a:pt x="55" y="27"/>
                  </a:lnTo>
                  <a:lnTo>
                    <a:pt x="53" y="16"/>
                  </a:lnTo>
                  <a:lnTo>
                    <a:pt x="48" y="7"/>
                  </a:lnTo>
                  <a:lnTo>
                    <a:pt x="38" y="2"/>
                  </a:lnTo>
                  <a:lnTo>
                    <a:pt x="27" y="0"/>
                  </a:lnTo>
                  <a:lnTo>
                    <a:pt x="16" y="2"/>
                  </a:lnTo>
                  <a:lnTo>
                    <a:pt x="8" y="7"/>
                  </a:lnTo>
                  <a:lnTo>
                    <a:pt x="2" y="16"/>
                  </a:lnTo>
                  <a:lnTo>
                    <a:pt x="0" y="27"/>
                  </a:lnTo>
                  <a:lnTo>
                    <a:pt x="2" y="37"/>
                  </a:lnTo>
                  <a:lnTo>
                    <a:pt x="8" y="46"/>
                  </a:lnTo>
                  <a:lnTo>
                    <a:pt x="16" y="53"/>
                  </a:lnTo>
                  <a:lnTo>
                    <a:pt x="27" y="55"/>
                  </a:lnTo>
                  <a:close/>
                </a:path>
              </a:pathLst>
            </a:custGeom>
            <a:solidFill>
              <a:srgbClr val="808080">
                <a:alpha val="100000"/>
              </a:srgbClr>
            </a:solidFill>
            <a:ln w="9525">
              <a:noFill/>
            </a:ln>
          </p:spPr>
          <p:txBody>
            <a:bodyPr/>
            <a:p>
              <a:endParaRPr lang="zh-CN" altLang="en-US"/>
            </a:p>
          </p:txBody>
        </p:sp>
        <p:sp>
          <p:nvSpPr>
            <p:cNvPr id="101537" name="Freeform 184"/>
            <p:cNvSpPr/>
            <p:nvPr/>
          </p:nvSpPr>
          <p:spPr>
            <a:xfrm>
              <a:off x="6770" y="14345"/>
              <a:ext cx="55" cy="55"/>
            </a:xfrm>
            <a:custGeom>
              <a:avLst/>
              <a:gdLst>
                <a:gd name="txL" fmla="*/ 0 w 55"/>
                <a:gd name="txT" fmla="*/ 0 h 55"/>
                <a:gd name="txR" fmla="*/ 55 w 55"/>
                <a:gd name="txB" fmla="*/ 55 h 55"/>
              </a:gdLst>
              <a:ahLst/>
              <a:cxnLst>
                <a:cxn ang="0">
                  <a:pos x="28" y="55"/>
                </a:cxn>
                <a:cxn ang="0">
                  <a:pos x="39" y="53"/>
                </a:cxn>
                <a:cxn ang="0">
                  <a:pos x="47" y="47"/>
                </a:cxn>
                <a:cxn ang="0">
                  <a:pos x="53" y="39"/>
                </a:cxn>
                <a:cxn ang="0">
                  <a:pos x="55" y="28"/>
                </a:cxn>
                <a:cxn ang="0">
                  <a:pos x="53" y="17"/>
                </a:cxn>
                <a:cxn ang="0">
                  <a:pos x="47" y="8"/>
                </a:cxn>
                <a:cxn ang="0">
                  <a:pos x="39" y="2"/>
                </a:cxn>
                <a:cxn ang="0">
                  <a:pos x="28" y="0"/>
                </a:cxn>
                <a:cxn ang="0">
                  <a:pos x="17" y="2"/>
                </a:cxn>
                <a:cxn ang="0">
                  <a:pos x="9" y="8"/>
                </a:cxn>
                <a:cxn ang="0">
                  <a:pos x="2" y="17"/>
                </a:cxn>
                <a:cxn ang="0">
                  <a:pos x="0" y="28"/>
                </a:cxn>
                <a:cxn ang="0">
                  <a:pos x="2" y="39"/>
                </a:cxn>
                <a:cxn ang="0">
                  <a:pos x="9" y="47"/>
                </a:cxn>
                <a:cxn ang="0">
                  <a:pos x="17" y="53"/>
                </a:cxn>
                <a:cxn ang="0">
                  <a:pos x="28" y="55"/>
                </a:cxn>
              </a:cxnLst>
              <a:rect l="txL" t="txT" r="txR" b="txB"/>
              <a:pathLst>
                <a:path w="55" h="55">
                  <a:moveTo>
                    <a:pt x="28" y="55"/>
                  </a:moveTo>
                  <a:lnTo>
                    <a:pt x="39" y="53"/>
                  </a:lnTo>
                  <a:lnTo>
                    <a:pt x="47" y="47"/>
                  </a:lnTo>
                  <a:lnTo>
                    <a:pt x="53" y="39"/>
                  </a:lnTo>
                  <a:lnTo>
                    <a:pt x="55" y="28"/>
                  </a:lnTo>
                  <a:lnTo>
                    <a:pt x="53" y="17"/>
                  </a:lnTo>
                  <a:lnTo>
                    <a:pt x="47" y="8"/>
                  </a:lnTo>
                  <a:lnTo>
                    <a:pt x="39" y="2"/>
                  </a:lnTo>
                  <a:lnTo>
                    <a:pt x="28" y="0"/>
                  </a:lnTo>
                  <a:lnTo>
                    <a:pt x="17" y="2"/>
                  </a:lnTo>
                  <a:lnTo>
                    <a:pt x="9" y="8"/>
                  </a:lnTo>
                  <a:lnTo>
                    <a:pt x="2" y="17"/>
                  </a:lnTo>
                  <a:lnTo>
                    <a:pt x="0" y="28"/>
                  </a:lnTo>
                  <a:lnTo>
                    <a:pt x="2" y="39"/>
                  </a:lnTo>
                  <a:lnTo>
                    <a:pt x="9" y="47"/>
                  </a:lnTo>
                  <a:lnTo>
                    <a:pt x="17" y="53"/>
                  </a:lnTo>
                  <a:lnTo>
                    <a:pt x="28" y="55"/>
                  </a:lnTo>
                  <a:close/>
                </a:path>
              </a:pathLst>
            </a:custGeom>
            <a:solidFill>
              <a:srgbClr val="808080">
                <a:alpha val="100000"/>
              </a:srgbClr>
            </a:solidFill>
            <a:ln w="9525">
              <a:noFill/>
            </a:ln>
          </p:spPr>
          <p:txBody>
            <a:bodyPr/>
            <a:p>
              <a:endParaRPr lang="zh-CN" altLang="en-US"/>
            </a:p>
          </p:txBody>
        </p:sp>
        <p:sp>
          <p:nvSpPr>
            <p:cNvPr id="101538" name="Freeform 185"/>
            <p:cNvSpPr/>
            <p:nvPr/>
          </p:nvSpPr>
          <p:spPr>
            <a:xfrm>
              <a:off x="6401" y="13591"/>
              <a:ext cx="156" cy="752"/>
            </a:xfrm>
            <a:custGeom>
              <a:avLst/>
              <a:gdLst>
                <a:gd name="txL" fmla="*/ 0 w 156"/>
                <a:gd name="txT" fmla="*/ 0 h 752"/>
                <a:gd name="txR" fmla="*/ 156 w 156"/>
                <a:gd name="txB" fmla="*/ 752 h 752"/>
              </a:gdLst>
              <a:ahLst/>
              <a:cxnLst>
                <a:cxn ang="0">
                  <a:pos x="48" y="15"/>
                </a:cxn>
                <a:cxn ang="0">
                  <a:pos x="44" y="30"/>
                </a:cxn>
                <a:cxn ang="0">
                  <a:pos x="33" y="73"/>
                </a:cxn>
                <a:cxn ang="0">
                  <a:pos x="19" y="140"/>
                </a:cxn>
                <a:cxn ang="0">
                  <a:pos x="7" y="229"/>
                </a:cxn>
                <a:cxn ang="0">
                  <a:pos x="0" y="337"/>
                </a:cxn>
                <a:cxn ang="0">
                  <a:pos x="1" y="462"/>
                </a:cxn>
                <a:cxn ang="0">
                  <a:pos x="14" y="602"/>
                </a:cxn>
                <a:cxn ang="0">
                  <a:pos x="43" y="752"/>
                </a:cxn>
                <a:cxn ang="0">
                  <a:pos x="150" y="746"/>
                </a:cxn>
                <a:cxn ang="0">
                  <a:pos x="146" y="724"/>
                </a:cxn>
                <a:cxn ang="0">
                  <a:pos x="135" y="663"/>
                </a:cxn>
                <a:cxn ang="0">
                  <a:pos x="123" y="574"/>
                </a:cxn>
                <a:cxn ang="0">
                  <a:pos x="111" y="463"/>
                </a:cxn>
                <a:cxn ang="0">
                  <a:pos x="104" y="342"/>
                </a:cxn>
                <a:cxn ang="0">
                  <a:pos x="107" y="220"/>
                </a:cxn>
                <a:cxn ang="0">
                  <a:pos x="124" y="106"/>
                </a:cxn>
                <a:cxn ang="0">
                  <a:pos x="156" y="9"/>
                </a:cxn>
                <a:cxn ang="0">
                  <a:pos x="156" y="8"/>
                </a:cxn>
                <a:cxn ang="0">
                  <a:pos x="156" y="6"/>
                </a:cxn>
                <a:cxn ang="0">
                  <a:pos x="154" y="4"/>
                </a:cxn>
                <a:cxn ang="0">
                  <a:pos x="147" y="0"/>
                </a:cxn>
                <a:cxn ang="0">
                  <a:pos x="134" y="0"/>
                </a:cxn>
                <a:cxn ang="0">
                  <a:pos x="115" y="1"/>
                </a:cxn>
                <a:cxn ang="0">
                  <a:pos x="87" y="7"/>
                </a:cxn>
                <a:cxn ang="0">
                  <a:pos x="48" y="15"/>
                </a:cxn>
              </a:cxnLst>
              <a:rect l="txL" t="txT" r="txR" b="txB"/>
              <a:pathLst>
                <a:path w="156" h="752">
                  <a:moveTo>
                    <a:pt x="48" y="15"/>
                  </a:moveTo>
                  <a:lnTo>
                    <a:pt x="44" y="30"/>
                  </a:lnTo>
                  <a:lnTo>
                    <a:pt x="33" y="73"/>
                  </a:lnTo>
                  <a:lnTo>
                    <a:pt x="19" y="140"/>
                  </a:lnTo>
                  <a:lnTo>
                    <a:pt x="7" y="229"/>
                  </a:lnTo>
                  <a:lnTo>
                    <a:pt x="0" y="337"/>
                  </a:lnTo>
                  <a:lnTo>
                    <a:pt x="1" y="462"/>
                  </a:lnTo>
                  <a:lnTo>
                    <a:pt x="14" y="602"/>
                  </a:lnTo>
                  <a:lnTo>
                    <a:pt x="43" y="752"/>
                  </a:lnTo>
                  <a:lnTo>
                    <a:pt x="150" y="746"/>
                  </a:lnTo>
                  <a:lnTo>
                    <a:pt x="146" y="724"/>
                  </a:lnTo>
                  <a:lnTo>
                    <a:pt x="135" y="663"/>
                  </a:lnTo>
                  <a:lnTo>
                    <a:pt x="123" y="574"/>
                  </a:lnTo>
                  <a:lnTo>
                    <a:pt x="111" y="463"/>
                  </a:lnTo>
                  <a:lnTo>
                    <a:pt x="104" y="342"/>
                  </a:lnTo>
                  <a:lnTo>
                    <a:pt x="107" y="220"/>
                  </a:lnTo>
                  <a:lnTo>
                    <a:pt x="124" y="106"/>
                  </a:lnTo>
                  <a:lnTo>
                    <a:pt x="156" y="9"/>
                  </a:lnTo>
                  <a:lnTo>
                    <a:pt x="156" y="8"/>
                  </a:lnTo>
                  <a:lnTo>
                    <a:pt x="156" y="6"/>
                  </a:lnTo>
                  <a:lnTo>
                    <a:pt x="154" y="4"/>
                  </a:lnTo>
                  <a:lnTo>
                    <a:pt x="147" y="0"/>
                  </a:lnTo>
                  <a:lnTo>
                    <a:pt x="134" y="0"/>
                  </a:lnTo>
                  <a:lnTo>
                    <a:pt x="115" y="1"/>
                  </a:lnTo>
                  <a:lnTo>
                    <a:pt x="87" y="7"/>
                  </a:lnTo>
                  <a:lnTo>
                    <a:pt x="48" y="15"/>
                  </a:lnTo>
                  <a:close/>
                </a:path>
              </a:pathLst>
            </a:custGeom>
            <a:solidFill>
              <a:srgbClr val="808080">
                <a:alpha val="100000"/>
              </a:srgbClr>
            </a:solidFill>
            <a:ln w="9525">
              <a:noFill/>
            </a:ln>
          </p:spPr>
          <p:txBody>
            <a:bodyPr/>
            <a:p>
              <a:endParaRPr lang="zh-CN" altLang="en-US"/>
            </a:p>
          </p:txBody>
        </p:sp>
        <p:sp>
          <p:nvSpPr>
            <p:cNvPr id="101539" name="Freeform 186"/>
            <p:cNvSpPr/>
            <p:nvPr/>
          </p:nvSpPr>
          <p:spPr>
            <a:xfrm>
              <a:off x="7205" y="13498"/>
              <a:ext cx="212" cy="839"/>
            </a:xfrm>
            <a:custGeom>
              <a:avLst/>
              <a:gdLst>
                <a:gd name="txL" fmla="*/ 0 w 212"/>
                <a:gd name="txT" fmla="*/ 0 h 839"/>
                <a:gd name="txR" fmla="*/ 212 w 212"/>
                <a:gd name="txB" fmla="*/ 839 h 839"/>
              </a:gdLst>
              <a:ahLst/>
              <a:cxnLst>
                <a:cxn ang="0">
                  <a:pos x="212" y="6"/>
                </a:cxn>
                <a:cxn ang="0">
                  <a:pos x="206" y="11"/>
                </a:cxn>
                <a:cxn ang="0">
                  <a:pos x="192" y="33"/>
                </a:cxn>
                <a:cxn ang="0">
                  <a:pos x="174" y="77"/>
                </a:cxn>
                <a:cxn ang="0">
                  <a:pos x="156" y="148"/>
                </a:cxn>
                <a:cxn ang="0">
                  <a:pos x="141" y="254"/>
                </a:cxn>
                <a:cxn ang="0">
                  <a:pos x="133" y="401"/>
                </a:cxn>
                <a:cxn ang="0">
                  <a:pos x="137" y="593"/>
                </a:cxn>
                <a:cxn ang="0">
                  <a:pos x="158" y="839"/>
                </a:cxn>
                <a:cxn ang="0">
                  <a:pos x="38" y="839"/>
                </a:cxn>
                <a:cxn ang="0">
                  <a:pos x="34" y="814"/>
                </a:cxn>
                <a:cxn ang="0">
                  <a:pos x="24" y="746"/>
                </a:cxn>
                <a:cxn ang="0">
                  <a:pos x="12" y="645"/>
                </a:cxn>
                <a:cxn ang="0">
                  <a:pos x="3" y="521"/>
                </a:cxn>
                <a:cxn ang="0">
                  <a:pos x="0" y="384"/>
                </a:cxn>
                <a:cxn ang="0">
                  <a:pos x="6" y="244"/>
                </a:cxn>
                <a:cxn ang="0">
                  <a:pos x="29" y="114"/>
                </a:cxn>
                <a:cxn ang="0">
                  <a:pos x="68" y="0"/>
                </a:cxn>
                <a:cxn ang="0">
                  <a:pos x="212" y="6"/>
                </a:cxn>
              </a:cxnLst>
              <a:rect l="txL" t="txT" r="txR" b="txB"/>
              <a:pathLst>
                <a:path w="212" h="839">
                  <a:moveTo>
                    <a:pt x="212" y="6"/>
                  </a:moveTo>
                  <a:lnTo>
                    <a:pt x="206" y="11"/>
                  </a:lnTo>
                  <a:lnTo>
                    <a:pt x="192" y="33"/>
                  </a:lnTo>
                  <a:lnTo>
                    <a:pt x="174" y="77"/>
                  </a:lnTo>
                  <a:lnTo>
                    <a:pt x="156" y="148"/>
                  </a:lnTo>
                  <a:lnTo>
                    <a:pt x="141" y="254"/>
                  </a:lnTo>
                  <a:lnTo>
                    <a:pt x="133" y="401"/>
                  </a:lnTo>
                  <a:lnTo>
                    <a:pt x="137" y="593"/>
                  </a:lnTo>
                  <a:lnTo>
                    <a:pt x="158" y="839"/>
                  </a:lnTo>
                  <a:lnTo>
                    <a:pt x="38" y="839"/>
                  </a:lnTo>
                  <a:lnTo>
                    <a:pt x="34" y="814"/>
                  </a:lnTo>
                  <a:lnTo>
                    <a:pt x="24" y="746"/>
                  </a:lnTo>
                  <a:lnTo>
                    <a:pt x="12" y="645"/>
                  </a:lnTo>
                  <a:lnTo>
                    <a:pt x="3" y="521"/>
                  </a:lnTo>
                  <a:lnTo>
                    <a:pt x="0" y="384"/>
                  </a:lnTo>
                  <a:lnTo>
                    <a:pt x="6" y="244"/>
                  </a:lnTo>
                  <a:lnTo>
                    <a:pt x="29" y="114"/>
                  </a:lnTo>
                  <a:lnTo>
                    <a:pt x="68" y="0"/>
                  </a:lnTo>
                  <a:lnTo>
                    <a:pt x="212" y="6"/>
                  </a:lnTo>
                  <a:close/>
                </a:path>
              </a:pathLst>
            </a:custGeom>
            <a:solidFill>
              <a:srgbClr val="808080">
                <a:alpha val="100000"/>
              </a:srgbClr>
            </a:solidFill>
            <a:ln w="9525">
              <a:noFill/>
            </a:ln>
          </p:spPr>
          <p:txBody>
            <a:bodyPr/>
            <a:p>
              <a:endParaRPr lang="zh-CN" altLang="en-US"/>
            </a:p>
          </p:txBody>
        </p:sp>
        <p:sp>
          <p:nvSpPr>
            <p:cNvPr id="101540" name="Freeform 187"/>
            <p:cNvSpPr/>
            <p:nvPr/>
          </p:nvSpPr>
          <p:spPr>
            <a:xfrm>
              <a:off x="6406" y="13636"/>
              <a:ext cx="137" cy="656"/>
            </a:xfrm>
            <a:custGeom>
              <a:avLst/>
              <a:gdLst>
                <a:gd name="txL" fmla="*/ 0 w 137"/>
                <a:gd name="txT" fmla="*/ 0 h 656"/>
                <a:gd name="txR" fmla="*/ 137 w 137"/>
                <a:gd name="txB" fmla="*/ 656 h 656"/>
              </a:gdLst>
              <a:ahLst/>
              <a:cxnLst>
                <a:cxn ang="0">
                  <a:pos x="43" y="12"/>
                </a:cxn>
                <a:cxn ang="0">
                  <a:pos x="39" y="25"/>
                </a:cxn>
                <a:cxn ang="0">
                  <a:pos x="30" y="62"/>
                </a:cxn>
                <a:cxn ang="0">
                  <a:pos x="19" y="122"/>
                </a:cxn>
                <a:cxn ang="0">
                  <a:pos x="7" y="199"/>
                </a:cxn>
                <a:cxn ang="0">
                  <a:pos x="0" y="294"/>
                </a:cxn>
                <a:cxn ang="0">
                  <a:pos x="1" y="403"/>
                </a:cxn>
                <a:cxn ang="0">
                  <a:pos x="12" y="524"/>
                </a:cxn>
                <a:cxn ang="0">
                  <a:pos x="38" y="656"/>
                </a:cxn>
                <a:cxn ang="0">
                  <a:pos x="132" y="650"/>
                </a:cxn>
                <a:cxn ang="0">
                  <a:pos x="127" y="631"/>
                </a:cxn>
                <a:cxn ang="0">
                  <a:pos x="119" y="578"/>
                </a:cxn>
                <a:cxn ang="0">
                  <a:pos x="107" y="499"/>
                </a:cxn>
                <a:cxn ang="0">
                  <a:pos x="97" y="403"/>
                </a:cxn>
                <a:cxn ang="0">
                  <a:pos x="92" y="297"/>
                </a:cxn>
                <a:cxn ang="0">
                  <a:pos x="94" y="192"/>
                </a:cxn>
                <a:cxn ang="0">
                  <a:pos x="108" y="91"/>
                </a:cxn>
                <a:cxn ang="0">
                  <a:pos x="137" y="7"/>
                </a:cxn>
                <a:cxn ang="0">
                  <a:pos x="137" y="6"/>
                </a:cxn>
                <a:cxn ang="0">
                  <a:pos x="137" y="4"/>
                </a:cxn>
                <a:cxn ang="0">
                  <a:pos x="135" y="2"/>
                </a:cxn>
                <a:cxn ang="0">
                  <a:pos x="129" y="0"/>
                </a:cxn>
                <a:cxn ang="0">
                  <a:pos x="119" y="0"/>
                </a:cxn>
                <a:cxn ang="0">
                  <a:pos x="101" y="1"/>
                </a:cxn>
                <a:cxn ang="0">
                  <a:pos x="77" y="5"/>
                </a:cxn>
                <a:cxn ang="0">
                  <a:pos x="43" y="12"/>
                </a:cxn>
              </a:cxnLst>
              <a:rect l="txL" t="txT" r="txR" b="txB"/>
              <a:pathLst>
                <a:path w="137" h="656">
                  <a:moveTo>
                    <a:pt x="43" y="12"/>
                  </a:moveTo>
                  <a:lnTo>
                    <a:pt x="39" y="25"/>
                  </a:lnTo>
                  <a:lnTo>
                    <a:pt x="30" y="62"/>
                  </a:lnTo>
                  <a:lnTo>
                    <a:pt x="19" y="122"/>
                  </a:lnTo>
                  <a:lnTo>
                    <a:pt x="7" y="199"/>
                  </a:lnTo>
                  <a:lnTo>
                    <a:pt x="0" y="294"/>
                  </a:lnTo>
                  <a:lnTo>
                    <a:pt x="1" y="403"/>
                  </a:lnTo>
                  <a:lnTo>
                    <a:pt x="12" y="524"/>
                  </a:lnTo>
                  <a:lnTo>
                    <a:pt x="38" y="656"/>
                  </a:lnTo>
                  <a:lnTo>
                    <a:pt x="132" y="650"/>
                  </a:lnTo>
                  <a:lnTo>
                    <a:pt x="127" y="631"/>
                  </a:lnTo>
                  <a:lnTo>
                    <a:pt x="119" y="578"/>
                  </a:lnTo>
                  <a:lnTo>
                    <a:pt x="107" y="499"/>
                  </a:lnTo>
                  <a:lnTo>
                    <a:pt x="97" y="403"/>
                  </a:lnTo>
                  <a:lnTo>
                    <a:pt x="92" y="297"/>
                  </a:lnTo>
                  <a:lnTo>
                    <a:pt x="94" y="192"/>
                  </a:lnTo>
                  <a:lnTo>
                    <a:pt x="108" y="91"/>
                  </a:lnTo>
                  <a:lnTo>
                    <a:pt x="137" y="7"/>
                  </a:lnTo>
                  <a:lnTo>
                    <a:pt x="137" y="6"/>
                  </a:lnTo>
                  <a:lnTo>
                    <a:pt x="137" y="4"/>
                  </a:lnTo>
                  <a:lnTo>
                    <a:pt x="135" y="2"/>
                  </a:lnTo>
                  <a:lnTo>
                    <a:pt x="129" y="0"/>
                  </a:lnTo>
                  <a:lnTo>
                    <a:pt x="119" y="0"/>
                  </a:lnTo>
                  <a:lnTo>
                    <a:pt x="101" y="1"/>
                  </a:lnTo>
                  <a:lnTo>
                    <a:pt x="77" y="5"/>
                  </a:lnTo>
                  <a:lnTo>
                    <a:pt x="43" y="12"/>
                  </a:lnTo>
                  <a:close/>
                </a:path>
              </a:pathLst>
            </a:custGeom>
            <a:solidFill>
              <a:srgbClr val="808080">
                <a:alpha val="100000"/>
              </a:srgbClr>
            </a:solidFill>
            <a:ln w="9525">
              <a:noFill/>
            </a:ln>
          </p:spPr>
          <p:txBody>
            <a:bodyPr/>
            <a:p>
              <a:endParaRPr lang="zh-CN" altLang="en-US"/>
            </a:p>
          </p:txBody>
        </p:sp>
        <p:sp>
          <p:nvSpPr>
            <p:cNvPr id="101541" name="Freeform 188"/>
            <p:cNvSpPr/>
            <p:nvPr/>
          </p:nvSpPr>
          <p:spPr>
            <a:xfrm>
              <a:off x="6412" y="13680"/>
              <a:ext cx="116" cy="560"/>
            </a:xfrm>
            <a:custGeom>
              <a:avLst/>
              <a:gdLst>
                <a:gd name="txL" fmla="*/ 0 w 116"/>
                <a:gd name="txT" fmla="*/ 0 h 560"/>
                <a:gd name="txR" fmla="*/ 116 w 116"/>
                <a:gd name="txB" fmla="*/ 560 h 560"/>
              </a:gdLst>
              <a:ahLst/>
              <a:cxnLst>
                <a:cxn ang="0">
                  <a:pos x="36" y="11"/>
                </a:cxn>
                <a:cxn ang="0">
                  <a:pos x="33" y="21"/>
                </a:cxn>
                <a:cxn ang="0">
                  <a:pos x="24" y="53"/>
                </a:cxn>
                <a:cxn ang="0">
                  <a:pos x="15" y="103"/>
                </a:cxn>
                <a:cxn ang="0">
                  <a:pos x="5" y="169"/>
                </a:cxn>
                <a:cxn ang="0">
                  <a:pos x="0" y="250"/>
                </a:cxn>
                <a:cxn ang="0">
                  <a:pos x="1" y="344"/>
                </a:cxn>
                <a:cxn ang="0">
                  <a:pos x="10" y="448"/>
                </a:cxn>
                <a:cxn ang="0">
                  <a:pos x="32" y="560"/>
                </a:cxn>
                <a:cxn ang="0">
                  <a:pos x="112" y="555"/>
                </a:cxn>
                <a:cxn ang="0">
                  <a:pos x="108" y="538"/>
                </a:cxn>
                <a:cxn ang="0">
                  <a:pos x="101" y="493"/>
                </a:cxn>
                <a:cxn ang="0">
                  <a:pos x="91" y="426"/>
                </a:cxn>
                <a:cxn ang="0">
                  <a:pos x="82" y="344"/>
                </a:cxn>
                <a:cxn ang="0">
                  <a:pos x="77" y="255"/>
                </a:cxn>
                <a:cxn ang="0">
                  <a:pos x="79" y="164"/>
                </a:cxn>
                <a:cxn ang="0">
                  <a:pos x="91" y="79"/>
                </a:cxn>
                <a:cxn ang="0">
                  <a:pos x="116" y="6"/>
                </a:cxn>
                <a:cxn ang="0">
                  <a:pos x="116" y="5"/>
                </a:cxn>
                <a:cxn ang="0">
                  <a:pos x="116" y="4"/>
                </a:cxn>
                <a:cxn ang="0">
                  <a:pos x="114" y="2"/>
                </a:cxn>
                <a:cxn ang="0">
                  <a:pos x="109" y="0"/>
                </a:cxn>
                <a:cxn ang="0">
                  <a:pos x="100" y="0"/>
                </a:cxn>
                <a:cxn ang="0">
                  <a:pos x="86" y="1"/>
                </a:cxn>
                <a:cxn ang="0">
                  <a:pos x="65" y="4"/>
                </a:cxn>
                <a:cxn ang="0">
                  <a:pos x="36" y="11"/>
                </a:cxn>
              </a:cxnLst>
              <a:rect l="txL" t="txT" r="txR" b="txB"/>
              <a:pathLst>
                <a:path w="116" h="560">
                  <a:moveTo>
                    <a:pt x="36" y="11"/>
                  </a:moveTo>
                  <a:lnTo>
                    <a:pt x="33" y="21"/>
                  </a:lnTo>
                  <a:lnTo>
                    <a:pt x="24" y="53"/>
                  </a:lnTo>
                  <a:lnTo>
                    <a:pt x="15" y="103"/>
                  </a:lnTo>
                  <a:lnTo>
                    <a:pt x="5" y="169"/>
                  </a:lnTo>
                  <a:lnTo>
                    <a:pt x="0" y="250"/>
                  </a:lnTo>
                  <a:lnTo>
                    <a:pt x="1" y="344"/>
                  </a:lnTo>
                  <a:lnTo>
                    <a:pt x="10" y="448"/>
                  </a:lnTo>
                  <a:lnTo>
                    <a:pt x="32" y="560"/>
                  </a:lnTo>
                  <a:lnTo>
                    <a:pt x="112" y="555"/>
                  </a:lnTo>
                  <a:lnTo>
                    <a:pt x="108" y="538"/>
                  </a:lnTo>
                  <a:lnTo>
                    <a:pt x="101" y="493"/>
                  </a:lnTo>
                  <a:lnTo>
                    <a:pt x="91" y="426"/>
                  </a:lnTo>
                  <a:lnTo>
                    <a:pt x="82" y="344"/>
                  </a:lnTo>
                  <a:lnTo>
                    <a:pt x="77" y="255"/>
                  </a:lnTo>
                  <a:lnTo>
                    <a:pt x="79" y="164"/>
                  </a:lnTo>
                  <a:lnTo>
                    <a:pt x="91" y="79"/>
                  </a:lnTo>
                  <a:lnTo>
                    <a:pt x="116" y="6"/>
                  </a:lnTo>
                  <a:lnTo>
                    <a:pt x="116" y="5"/>
                  </a:lnTo>
                  <a:lnTo>
                    <a:pt x="116" y="4"/>
                  </a:lnTo>
                  <a:lnTo>
                    <a:pt x="114" y="2"/>
                  </a:lnTo>
                  <a:lnTo>
                    <a:pt x="109" y="0"/>
                  </a:lnTo>
                  <a:lnTo>
                    <a:pt x="100" y="0"/>
                  </a:lnTo>
                  <a:lnTo>
                    <a:pt x="86" y="1"/>
                  </a:lnTo>
                  <a:lnTo>
                    <a:pt x="65" y="4"/>
                  </a:lnTo>
                  <a:lnTo>
                    <a:pt x="36" y="11"/>
                  </a:lnTo>
                  <a:close/>
                </a:path>
              </a:pathLst>
            </a:custGeom>
            <a:solidFill>
              <a:srgbClr val="808080">
                <a:alpha val="100000"/>
              </a:srgbClr>
            </a:solidFill>
            <a:ln w="9525">
              <a:noFill/>
            </a:ln>
          </p:spPr>
          <p:txBody>
            <a:bodyPr/>
            <a:p>
              <a:endParaRPr lang="zh-CN" altLang="en-US"/>
            </a:p>
          </p:txBody>
        </p:sp>
        <p:sp>
          <p:nvSpPr>
            <p:cNvPr id="101542" name="Freeform 189"/>
            <p:cNvSpPr/>
            <p:nvPr/>
          </p:nvSpPr>
          <p:spPr>
            <a:xfrm>
              <a:off x="6417" y="13724"/>
              <a:ext cx="97" cy="463"/>
            </a:xfrm>
            <a:custGeom>
              <a:avLst/>
              <a:gdLst>
                <a:gd name="txL" fmla="*/ 0 w 97"/>
                <a:gd name="txT" fmla="*/ 0 h 463"/>
                <a:gd name="txR" fmla="*/ 97 w 97"/>
                <a:gd name="txB" fmla="*/ 463 h 463"/>
              </a:gdLst>
              <a:ahLst/>
              <a:cxnLst>
                <a:cxn ang="0">
                  <a:pos x="30" y="9"/>
                </a:cxn>
                <a:cxn ang="0">
                  <a:pos x="27" y="17"/>
                </a:cxn>
                <a:cxn ang="0">
                  <a:pos x="20" y="44"/>
                </a:cxn>
                <a:cxn ang="0">
                  <a:pos x="12" y="85"/>
                </a:cxn>
                <a:cxn ang="0">
                  <a:pos x="4" y="140"/>
                </a:cxn>
                <a:cxn ang="0">
                  <a:pos x="0" y="207"/>
                </a:cxn>
                <a:cxn ang="0">
                  <a:pos x="0" y="285"/>
                </a:cxn>
                <a:cxn ang="0">
                  <a:pos x="9" y="370"/>
                </a:cxn>
                <a:cxn ang="0">
                  <a:pos x="26" y="463"/>
                </a:cxn>
                <a:cxn ang="0">
                  <a:pos x="93" y="460"/>
                </a:cxn>
                <a:cxn ang="0">
                  <a:pos x="89" y="446"/>
                </a:cxn>
                <a:cxn ang="0">
                  <a:pos x="83" y="408"/>
                </a:cxn>
                <a:cxn ang="0">
                  <a:pos x="75" y="353"/>
                </a:cxn>
                <a:cxn ang="0">
                  <a:pos x="68" y="285"/>
                </a:cxn>
                <a:cxn ang="0">
                  <a:pos x="65" y="211"/>
                </a:cxn>
                <a:cxn ang="0">
                  <a:pos x="67" y="136"/>
                </a:cxn>
                <a:cxn ang="0">
                  <a:pos x="76" y="65"/>
                </a:cxn>
                <a:cxn ang="0">
                  <a:pos x="97" y="5"/>
                </a:cxn>
                <a:cxn ang="0">
                  <a:pos x="97" y="4"/>
                </a:cxn>
                <a:cxn ang="0">
                  <a:pos x="97" y="3"/>
                </a:cxn>
                <a:cxn ang="0">
                  <a:pos x="95" y="1"/>
                </a:cxn>
                <a:cxn ang="0">
                  <a:pos x="91" y="0"/>
                </a:cxn>
                <a:cxn ang="0">
                  <a:pos x="84" y="0"/>
                </a:cxn>
                <a:cxn ang="0">
                  <a:pos x="71" y="0"/>
                </a:cxn>
                <a:cxn ang="0">
                  <a:pos x="54" y="3"/>
                </a:cxn>
                <a:cxn ang="0">
                  <a:pos x="30" y="9"/>
                </a:cxn>
              </a:cxnLst>
              <a:rect l="txL" t="txT" r="txR" b="txB"/>
              <a:pathLst>
                <a:path w="97" h="463">
                  <a:moveTo>
                    <a:pt x="30" y="9"/>
                  </a:moveTo>
                  <a:lnTo>
                    <a:pt x="27" y="17"/>
                  </a:lnTo>
                  <a:lnTo>
                    <a:pt x="20" y="44"/>
                  </a:lnTo>
                  <a:lnTo>
                    <a:pt x="12" y="85"/>
                  </a:lnTo>
                  <a:lnTo>
                    <a:pt x="4" y="140"/>
                  </a:lnTo>
                  <a:lnTo>
                    <a:pt x="0" y="207"/>
                  </a:lnTo>
                  <a:lnTo>
                    <a:pt x="0" y="285"/>
                  </a:lnTo>
                  <a:lnTo>
                    <a:pt x="9" y="370"/>
                  </a:lnTo>
                  <a:lnTo>
                    <a:pt x="26" y="463"/>
                  </a:lnTo>
                  <a:lnTo>
                    <a:pt x="93" y="460"/>
                  </a:lnTo>
                  <a:lnTo>
                    <a:pt x="89" y="446"/>
                  </a:lnTo>
                  <a:lnTo>
                    <a:pt x="83" y="408"/>
                  </a:lnTo>
                  <a:lnTo>
                    <a:pt x="75" y="353"/>
                  </a:lnTo>
                  <a:lnTo>
                    <a:pt x="68" y="285"/>
                  </a:lnTo>
                  <a:lnTo>
                    <a:pt x="65" y="211"/>
                  </a:lnTo>
                  <a:lnTo>
                    <a:pt x="67" y="136"/>
                  </a:lnTo>
                  <a:lnTo>
                    <a:pt x="76" y="65"/>
                  </a:lnTo>
                  <a:lnTo>
                    <a:pt x="97" y="5"/>
                  </a:lnTo>
                  <a:lnTo>
                    <a:pt x="97" y="4"/>
                  </a:lnTo>
                  <a:lnTo>
                    <a:pt x="97" y="3"/>
                  </a:lnTo>
                  <a:lnTo>
                    <a:pt x="95" y="1"/>
                  </a:lnTo>
                  <a:lnTo>
                    <a:pt x="91" y="0"/>
                  </a:lnTo>
                  <a:lnTo>
                    <a:pt x="84" y="0"/>
                  </a:lnTo>
                  <a:lnTo>
                    <a:pt x="71" y="0"/>
                  </a:lnTo>
                  <a:lnTo>
                    <a:pt x="54" y="3"/>
                  </a:lnTo>
                  <a:lnTo>
                    <a:pt x="30" y="9"/>
                  </a:lnTo>
                  <a:close/>
                </a:path>
              </a:pathLst>
            </a:custGeom>
            <a:solidFill>
              <a:srgbClr val="808080">
                <a:alpha val="100000"/>
              </a:srgbClr>
            </a:solidFill>
            <a:ln w="9525">
              <a:noFill/>
            </a:ln>
          </p:spPr>
          <p:txBody>
            <a:bodyPr/>
            <a:p>
              <a:endParaRPr lang="zh-CN" altLang="en-US"/>
            </a:p>
          </p:txBody>
        </p:sp>
        <p:sp>
          <p:nvSpPr>
            <p:cNvPr id="101543" name="Freeform 190"/>
            <p:cNvSpPr/>
            <p:nvPr/>
          </p:nvSpPr>
          <p:spPr>
            <a:xfrm>
              <a:off x="6422" y="13768"/>
              <a:ext cx="77" cy="367"/>
            </a:xfrm>
            <a:custGeom>
              <a:avLst/>
              <a:gdLst>
                <a:gd name="txL" fmla="*/ 0 w 77"/>
                <a:gd name="txT" fmla="*/ 0 h 367"/>
                <a:gd name="txR" fmla="*/ 77 w 77"/>
                <a:gd name="txB" fmla="*/ 367 h 367"/>
              </a:gdLst>
              <a:ahLst/>
              <a:cxnLst>
                <a:cxn ang="0">
                  <a:pos x="24" y="8"/>
                </a:cxn>
                <a:cxn ang="0">
                  <a:pos x="22" y="15"/>
                </a:cxn>
                <a:cxn ang="0">
                  <a:pos x="17" y="36"/>
                </a:cxn>
                <a:cxn ang="0">
                  <a:pos x="10" y="68"/>
                </a:cxn>
                <a:cxn ang="0">
                  <a:pos x="4" y="112"/>
                </a:cxn>
                <a:cxn ang="0">
                  <a:pos x="0" y="164"/>
                </a:cxn>
                <a:cxn ang="0">
                  <a:pos x="0" y="226"/>
                </a:cxn>
                <a:cxn ang="0">
                  <a:pos x="7" y="294"/>
                </a:cxn>
                <a:cxn ang="0">
                  <a:pos x="21" y="367"/>
                </a:cxn>
                <a:cxn ang="0">
                  <a:pos x="74" y="364"/>
                </a:cxn>
                <a:cxn ang="0">
                  <a:pos x="71" y="353"/>
                </a:cxn>
                <a:cxn ang="0">
                  <a:pos x="66" y="323"/>
                </a:cxn>
                <a:cxn ang="0">
                  <a:pos x="60" y="280"/>
                </a:cxn>
                <a:cxn ang="0">
                  <a:pos x="54" y="226"/>
                </a:cxn>
                <a:cxn ang="0">
                  <a:pos x="51" y="168"/>
                </a:cxn>
                <a:cxn ang="0">
                  <a:pos x="53" y="107"/>
                </a:cxn>
                <a:cxn ang="0">
                  <a:pos x="61" y="52"/>
                </a:cxn>
                <a:cxn ang="0">
                  <a:pos x="77" y="5"/>
                </a:cxn>
                <a:cxn ang="0">
                  <a:pos x="77" y="5"/>
                </a:cxn>
                <a:cxn ang="0">
                  <a:pos x="77" y="2"/>
                </a:cxn>
                <a:cxn ang="0">
                  <a:pos x="76" y="1"/>
                </a:cxn>
                <a:cxn ang="0">
                  <a:pos x="72" y="0"/>
                </a:cxn>
                <a:cxn ang="0">
                  <a:pos x="66" y="0"/>
                </a:cxn>
                <a:cxn ang="0">
                  <a:pos x="56" y="1"/>
                </a:cxn>
                <a:cxn ang="0">
                  <a:pos x="43" y="4"/>
                </a:cxn>
                <a:cxn ang="0">
                  <a:pos x="24" y="8"/>
                </a:cxn>
              </a:cxnLst>
              <a:rect l="txL" t="txT" r="txR" b="txB"/>
              <a:pathLst>
                <a:path w="77" h="367">
                  <a:moveTo>
                    <a:pt x="24" y="8"/>
                  </a:moveTo>
                  <a:lnTo>
                    <a:pt x="22" y="15"/>
                  </a:lnTo>
                  <a:lnTo>
                    <a:pt x="17" y="36"/>
                  </a:lnTo>
                  <a:lnTo>
                    <a:pt x="10" y="68"/>
                  </a:lnTo>
                  <a:lnTo>
                    <a:pt x="4" y="112"/>
                  </a:lnTo>
                  <a:lnTo>
                    <a:pt x="0" y="164"/>
                  </a:lnTo>
                  <a:lnTo>
                    <a:pt x="0" y="226"/>
                  </a:lnTo>
                  <a:lnTo>
                    <a:pt x="7" y="294"/>
                  </a:lnTo>
                  <a:lnTo>
                    <a:pt x="21" y="367"/>
                  </a:lnTo>
                  <a:lnTo>
                    <a:pt x="74" y="364"/>
                  </a:lnTo>
                  <a:lnTo>
                    <a:pt x="71" y="353"/>
                  </a:lnTo>
                  <a:lnTo>
                    <a:pt x="66" y="323"/>
                  </a:lnTo>
                  <a:lnTo>
                    <a:pt x="60" y="280"/>
                  </a:lnTo>
                  <a:lnTo>
                    <a:pt x="54" y="226"/>
                  </a:lnTo>
                  <a:lnTo>
                    <a:pt x="51" y="168"/>
                  </a:lnTo>
                  <a:lnTo>
                    <a:pt x="53" y="107"/>
                  </a:lnTo>
                  <a:lnTo>
                    <a:pt x="61" y="52"/>
                  </a:lnTo>
                  <a:lnTo>
                    <a:pt x="77" y="5"/>
                  </a:lnTo>
                  <a:lnTo>
                    <a:pt x="77" y="2"/>
                  </a:lnTo>
                  <a:lnTo>
                    <a:pt x="76" y="1"/>
                  </a:lnTo>
                  <a:lnTo>
                    <a:pt x="72" y="0"/>
                  </a:lnTo>
                  <a:lnTo>
                    <a:pt x="66" y="0"/>
                  </a:lnTo>
                  <a:lnTo>
                    <a:pt x="56" y="1"/>
                  </a:lnTo>
                  <a:lnTo>
                    <a:pt x="43" y="4"/>
                  </a:lnTo>
                  <a:lnTo>
                    <a:pt x="24" y="8"/>
                  </a:lnTo>
                  <a:close/>
                </a:path>
              </a:pathLst>
            </a:custGeom>
            <a:solidFill>
              <a:srgbClr val="808080">
                <a:alpha val="100000"/>
              </a:srgbClr>
            </a:solidFill>
            <a:ln w="9525">
              <a:noFill/>
            </a:ln>
          </p:spPr>
          <p:txBody>
            <a:bodyPr/>
            <a:p>
              <a:endParaRPr lang="zh-CN" altLang="en-US"/>
            </a:p>
          </p:txBody>
        </p:sp>
        <p:sp>
          <p:nvSpPr>
            <p:cNvPr id="101544" name="Freeform 191"/>
            <p:cNvSpPr/>
            <p:nvPr/>
          </p:nvSpPr>
          <p:spPr>
            <a:xfrm>
              <a:off x="6428" y="13813"/>
              <a:ext cx="56" cy="271"/>
            </a:xfrm>
            <a:custGeom>
              <a:avLst/>
              <a:gdLst>
                <a:gd name="txL" fmla="*/ 0 w 56"/>
                <a:gd name="txT" fmla="*/ 0 h 271"/>
                <a:gd name="txR" fmla="*/ 56 w 56"/>
                <a:gd name="txB" fmla="*/ 271 h 271"/>
              </a:gdLst>
              <a:ahLst/>
              <a:cxnLst>
                <a:cxn ang="0">
                  <a:pos x="17" y="5"/>
                </a:cxn>
                <a:cxn ang="0">
                  <a:pos x="16" y="10"/>
                </a:cxn>
                <a:cxn ang="0">
                  <a:pos x="12" y="25"/>
                </a:cxn>
                <a:cxn ang="0">
                  <a:pos x="6" y="49"/>
                </a:cxn>
                <a:cxn ang="0">
                  <a:pos x="2" y="82"/>
                </a:cxn>
                <a:cxn ang="0">
                  <a:pos x="0" y="122"/>
                </a:cxn>
                <a:cxn ang="0">
                  <a:pos x="0" y="166"/>
                </a:cxn>
                <a:cxn ang="0">
                  <a:pos x="4" y="217"/>
                </a:cxn>
                <a:cxn ang="0">
                  <a:pos x="15" y="271"/>
                </a:cxn>
                <a:cxn ang="0">
                  <a:pos x="54" y="268"/>
                </a:cxn>
                <a:cxn ang="0">
                  <a:pos x="52" y="261"/>
                </a:cxn>
                <a:cxn ang="0">
                  <a:pos x="48" y="238"/>
                </a:cxn>
                <a:cxn ang="0">
                  <a:pos x="44" y="206"/>
                </a:cxn>
                <a:cxn ang="0">
                  <a:pos x="40" y="166"/>
                </a:cxn>
                <a:cxn ang="0">
                  <a:pos x="37" y="123"/>
                </a:cxn>
                <a:cxn ang="0">
                  <a:pos x="39" y="78"/>
                </a:cxn>
                <a:cxn ang="0">
                  <a:pos x="44" y="37"/>
                </a:cxn>
                <a:cxn ang="0">
                  <a:pos x="56" y="3"/>
                </a:cxn>
                <a:cxn ang="0">
                  <a:pos x="56" y="3"/>
                </a:cxn>
                <a:cxn ang="0">
                  <a:pos x="56" y="2"/>
                </a:cxn>
                <a:cxn ang="0">
                  <a:pos x="55" y="1"/>
                </a:cxn>
                <a:cxn ang="0">
                  <a:pos x="52" y="0"/>
                </a:cxn>
                <a:cxn ang="0">
                  <a:pos x="48" y="0"/>
                </a:cxn>
                <a:cxn ang="0">
                  <a:pos x="42" y="0"/>
                </a:cxn>
                <a:cxn ang="0">
                  <a:pos x="31" y="2"/>
                </a:cxn>
                <a:cxn ang="0">
                  <a:pos x="17" y="5"/>
                </a:cxn>
              </a:cxnLst>
              <a:rect l="txL" t="txT" r="txR" b="txB"/>
              <a:pathLst>
                <a:path w="56" h="271">
                  <a:moveTo>
                    <a:pt x="17" y="5"/>
                  </a:moveTo>
                  <a:lnTo>
                    <a:pt x="16" y="10"/>
                  </a:lnTo>
                  <a:lnTo>
                    <a:pt x="12" y="25"/>
                  </a:lnTo>
                  <a:lnTo>
                    <a:pt x="6" y="49"/>
                  </a:lnTo>
                  <a:lnTo>
                    <a:pt x="2" y="82"/>
                  </a:lnTo>
                  <a:lnTo>
                    <a:pt x="0" y="122"/>
                  </a:lnTo>
                  <a:lnTo>
                    <a:pt x="0" y="166"/>
                  </a:lnTo>
                  <a:lnTo>
                    <a:pt x="4" y="217"/>
                  </a:lnTo>
                  <a:lnTo>
                    <a:pt x="15" y="271"/>
                  </a:lnTo>
                  <a:lnTo>
                    <a:pt x="54" y="268"/>
                  </a:lnTo>
                  <a:lnTo>
                    <a:pt x="52" y="261"/>
                  </a:lnTo>
                  <a:lnTo>
                    <a:pt x="48" y="238"/>
                  </a:lnTo>
                  <a:lnTo>
                    <a:pt x="44" y="206"/>
                  </a:lnTo>
                  <a:lnTo>
                    <a:pt x="40" y="166"/>
                  </a:lnTo>
                  <a:lnTo>
                    <a:pt x="37" y="123"/>
                  </a:lnTo>
                  <a:lnTo>
                    <a:pt x="39" y="78"/>
                  </a:lnTo>
                  <a:lnTo>
                    <a:pt x="44" y="37"/>
                  </a:lnTo>
                  <a:lnTo>
                    <a:pt x="56" y="3"/>
                  </a:lnTo>
                  <a:lnTo>
                    <a:pt x="56" y="2"/>
                  </a:lnTo>
                  <a:lnTo>
                    <a:pt x="55" y="1"/>
                  </a:lnTo>
                  <a:lnTo>
                    <a:pt x="52" y="0"/>
                  </a:lnTo>
                  <a:lnTo>
                    <a:pt x="48" y="0"/>
                  </a:lnTo>
                  <a:lnTo>
                    <a:pt x="42" y="0"/>
                  </a:lnTo>
                  <a:lnTo>
                    <a:pt x="31" y="2"/>
                  </a:lnTo>
                  <a:lnTo>
                    <a:pt x="17" y="5"/>
                  </a:lnTo>
                  <a:close/>
                </a:path>
              </a:pathLst>
            </a:custGeom>
            <a:solidFill>
              <a:srgbClr val="808080">
                <a:alpha val="100000"/>
              </a:srgbClr>
            </a:solidFill>
            <a:ln w="9525">
              <a:noFill/>
            </a:ln>
          </p:spPr>
          <p:txBody>
            <a:bodyPr/>
            <a:p>
              <a:endParaRPr lang="zh-CN" altLang="en-US"/>
            </a:p>
          </p:txBody>
        </p:sp>
        <p:sp>
          <p:nvSpPr>
            <p:cNvPr id="101545" name="Freeform 192"/>
            <p:cNvSpPr/>
            <p:nvPr/>
          </p:nvSpPr>
          <p:spPr>
            <a:xfrm>
              <a:off x="7211" y="13549"/>
              <a:ext cx="186" cy="732"/>
            </a:xfrm>
            <a:custGeom>
              <a:avLst/>
              <a:gdLst>
                <a:gd name="txL" fmla="*/ 0 w 186"/>
                <a:gd name="txT" fmla="*/ 0 h 732"/>
                <a:gd name="txR" fmla="*/ 186 w 186"/>
                <a:gd name="txB" fmla="*/ 732 h 732"/>
              </a:gdLst>
              <a:ahLst/>
              <a:cxnLst>
                <a:cxn ang="0">
                  <a:pos x="186" y="6"/>
                </a:cxn>
                <a:cxn ang="0">
                  <a:pos x="182" y="11"/>
                </a:cxn>
                <a:cxn ang="0">
                  <a:pos x="169" y="29"/>
                </a:cxn>
                <a:cxn ang="0">
                  <a:pos x="153" y="67"/>
                </a:cxn>
                <a:cxn ang="0">
                  <a:pos x="137" y="130"/>
                </a:cxn>
                <a:cxn ang="0">
                  <a:pos x="124" y="221"/>
                </a:cxn>
                <a:cxn ang="0">
                  <a:pos x="117" y="350"/>
                </a:cxn>
                <a:cxn ang="0">
                  <a:pos x="122" y="517"/>
                </a:cxn>
                <a:cxn ang="0">
                  <a:pos x="139" y="732"/>
                </a:cxn>
                <a:cxn ang="0">
                  <a:pos x="34" y="732"/>
                </a:cxn>
                <a:cxn ang="0">
                  <a:pos x="31" y="711"/>
                </a:cxn>
                <a:cxn ang="0">
                  <a:pos x="22" y="651"/>
                </a:cxn>
                <a:cxn ang="0">
                  <a:pos x="12" y="563"/>
                </a:cxn>
                <a:cxn ang="0">
                  <a:pos x="3" y="454"/>
                </a:cxn>
                <a:cxn ang="0">
                  <a:pos x="0" y="335"/>
                </a:cxn>
                <a:cxn ang="0">
                  <a:pos x="6" y="213"/>
                </a:cxn>
                <a:cxn ang="0">
                  <a:pos x="25" y="98"/>
                </a:cxn>
                <a:cxn ang="0">
                  <a:pos x="60" y="0"/>
                </a:cxn>
                <a:cxn ang="0">
                  <a:pos x="186" y="6"/>
                </a:cxn>
              </a:cxnLst>
              <a:rect l="txL" t="txT" r="txR" b="txB"/>
              <a:pathLst>
                <a:path w="186" h="732">
                  <a:moveTo>
                    <a:pt x="186" y="6"/>
                  </a:moveTo>
                  <a:lnTo>
                    <a:pt x="182" y="11"/>
                  </a:lnTo>
                  <a:lnTo>
                    <a:pt x="169" y="29"/>
                  </a:lnTo>
                  <a:lnTo>
                    <a:pt x="153" y="67"/>
                  </a:lnTo>
                  <a:lnTo>
                    <a:pt x="137" y="130"/>
                  </a:lnTo>
                  <a:lnTo>
                    <a:pt x="124" y="221"/>
                  </a:lnTo>
                  <a:lnTo>
                    <a:pt x="117" y="350"/>
                  </a:lnTo>
                  <a:lnTo>
                    <a:pt x="122" y="517"/>
                  </a:lnTo>
                  <a:lnTo>
                    <a:pt x="139" y="732"/>
                  </a:lnTo>
                  <a:lnTo>
                    <a:pt x="34" y="732"/>
                  </a:lnTo>
                  <a:lnTo>
                    <a:pt x="31" y="711"/>
                  </a:lnTo>
                  <a:lnTo>
                    <a:pt x="22" y="651"/>
                  </a:lnTo>
                  <a:lnTo>
                    <a:pt x="12" y="563"/>
                  </a:lnTo>
                  <a:lnTo>
                    <a:pt x="3" y="454"/>
                  </a:lnTo>
                  <a:lnTo>
                    <a:pt x="0" y="335"/>
                  </a:lnTo>
                  <a:lnTo>
                    <a:pt x="6" y="213"/>
                  </a:lnTo>
                  <a:lnTo>
                    <a:pt x="25" y="98"/>
                  </a:lnTo>
                  <a:lnTo>
                    <a:pt x="60" y="0"/>
                  </a:lnTo>
                  <a:lnTo>
                    <a:pt x="186" y="6"/>
                  </a:lnTo>
                  <a:close/>
                </a:path>
              </a:pathLst>
            </a:custGeom>
            <a:solidFill>
              <a:srgbClr val="808080">
                <a:alpha val="100000"/>
              </a:srgbClr>
            </a:solidFill>
            <a:ln w="9525">
              <a:noFill/>
            </a:ln>
          </p:spPr>
          <p:txBody>
            <a:bodyPr/>
            <a:p>
              <a:endParaRPr lang="zh-CN" altLang="en-US"/>
            </a:p>
          </p:txBody>
        </p:sp>
        <p:sp>
          <p:nvSpPr>
            <p:cNvPr id="101546" name="Freeform 193"/>
            <p:cNvSpPr/>
            <p:nvPr/>
          </p:nvSpPr>
          <p:spPr>
            <a:xfrm>
              <a:off x="7219" y="13600"/>
              <a:ext cx="158" cy="625"/>
            </a:xfrm>
            <a:custGeom>
              <a:avLst/>
              <a:gdLst>
                <a:gd name="txL" fmla="*/ 0 w 158"/>
                <a:gd name="txT" fmla="*/ 0 h 625"/>
                <a:gd name="txR" fmla="*/ 158 w 158"/>
                <a:gd name="txB" fmla="*/ 625 h 625"/>
              </a:gdLst>
              <a:ahLst/>
              <a:cxnLst>
                <a:cxn ang="0">
                  <a:pos x="158" y="4"/>
                </a:cxn>
                <a:cxn ang="0">
                  <a:pos x="153" y="9"/>
                </a:cxn>
                <a:cxn ang="0">
                  <a:pos x="144" y="25"/>
                </a:cxn>
                <a:cxn ang="0">
                  <a:pos x="130" y="57"/>
                </a:cxn>
                <a:cxn ang="0">
                  <a:pos x="116" y="110"/>
                </a:cxn>
                <a:cxn ang="0">
                  <a:pos x="105" y="189"/>
                </a:cxn>
                <a:cxn ang="0">
                  <a:pos x="100" y="298"/>
                </a:cxn>
                <a:cxn ang="0">
                  <a:pos x="103" y="441"/>
                </a:cxn>
                <a:cxn ang="0">
                  <a:pos x="118" y="625"/>
                </a:cxn>
                <a:cxn ang="0">
                  <a:pos x="29" y="625"/>
                </a:cxn>
                <a:cxn ang="0">
                  <a:pos x="25" y="607"/>
                </a:cxn>
                <a:cxn ang="0">
                  <a:pos x="18" y="556"/>
                </a:cxn>
                <a:cxn ang="0">
                  <a:pos x="9" y="480"/>
                </a:cxn>
                <a:cxn ang="0">
                  <a:pos x="2" y="387"/>
                </a:cxn>
                <a:cxn ang="0">
                  <a:pos x="0" y="286"/>
                </a:cxn>
                <a:cxn ang="0">
                  <a:pos x="5" y="182"/>
                </a:cxn>
                <a:cxn ang="0">
                  <a:pos x="21" y="84"/>
                </a:cxn>
                <a:cxn ang="0">
                  <a:pos x="51" y="0"/>
                </a:cxn>
                <a:cxn ang="0">
                  <a:pos x="158" y="4"/>
                </a:cxn>
              </a:cxnLst>
              <a:rect l="txL" t="txT" r="txR" b="txB"/>
              <a:pathLst>
                <a:path w="158" h="625">
                  <a:moveTo>
                    <a:pt x="158" y="4"/>
                  </a:moveTo>
                  <a:lnTo>
                    <a:pt x="153" y="9"/>
                  </a:lnTo>
                  <a:lnTo>
                    <a:pt x="144" y="25"/>
                  </a:lnTo>
                  <a:lnTo>
                    <a:pt x="130" y="57"/>
                  </a:lnTo>
                  <a:lnTo>
                    <a:pt x="116" y="110"/>
                  </a:lnTo>
                  <a:lnTo>
                    <a:pt x="105" y="189"/>
                  </a:lnTo>
                  <a:lnTo>
                    <a:pt x="100" y="298"/>
                  </a:lnTo>
                  <a:lnTo>
                    <a:pt x="103" y="441"/>
                  </a:lnTo>
                  <a:lnTo>
                    <a:pt x="118" y="625"/>
                  </a:lnTo>
                  <a:lnTo>
                    <a:pt x="29" y="625"/>
                  </a:lnTo>
                  <a:lnTo>
                    <a:pt x="25" y="607"/>
                  </a:lnTo>
                  <a:lnTo>
                    <a:pt x="18" y="556"/>
                  </a:lnTo>
                  <a:lnTo>
                    <a:pt x="9" y="480"/>
                  </a:lnTo>
                  <a:lnTo>
                    <a:pt x="2" y="387"/>
                  </a:lnTo>
                  <a:lnTo>
                    <a:pt x="0" y="286"/>
                  </a:lnTo>
                  <a:lnTo>
                    <a:pt x="5" y="182"/>
                  </a:lnTo>
                  <a:lnTo>
                    <a:pt x="21" y="84"/>
                  </a:lnTo>
                  <a:lnTo>
                    <a:pt x="51" y="0"/>
                  </a:lnTo>
                  <a:lnTo>
                    <a:pt x="158" y="4"/>
                  </a:lnTo>
                  <a:close/>
                </a:path>
              </a:pathLst>
            </a:custGeom>
            <a:solidFill>
              <a:srgbClr val="808080">
                <a:alpha val="100000"/>
              </a:srgbClr>
            </a:solidFill>
            <a:ln w="9525">
              <a:noFill/>
            </a:ln>
          </p:spPr>
          <p:txBody>
            <a:bodyPr/>
            <a:p>
              <a:endParaRPr lang="zh-CN" altLang="en-US"/>
            </a:p>
          </p:txBody>
        </p:sp>
        <p:sp>
          <p:nvSpPr>
            <p:cNvPr id="101547" name="Freeform 194"/>
            <p:cNvSpPr/>
            <p:nvPr/>
          </p:nvSpPr>
          <p:spPr>
            <a:xfrm>
              <a:off x="7225" y="13651"/>
              <a:ext cx="131" cy="517"/>
            </a:xfrm>
            <a:custGeom>
              <a:avLst/>
              <a:gdLst>
                <a:gd name="txL" fmla="*/ 0 w 131"/>
                <a:gd name="txT" fmla="*/ 0 h 517"/>
                <a:gd name="txR" fmla="*/ 131 w 131"/>
                <a:gd name="txB" fmla="*/ 517 h 517"/>
              </a:gdLst>
              <a:ahLst/>
              <a:cxnLst>
                <a:cxn ang="0">
                  <a:pos x="131" y="4"/>
                </a:cxn>
                <a:cxn ang="0">
                  <a:pos x="128" y="7"/>
                </a:cxn>
                <a:cxn ang="0">
                  <a:pos x="119" y="21"/>
                </a:cxn>
                <a:cxn ang="0">
                  <a:pos x="109" y="47"/>
                </a:cxn>
                <a:cxn ang="0">
                  <a:pos x="97" y="91"/>
                </a:cxn>
                <a:cxn ang="0">
                  <a:pos x="88" y="156"/>
                </a:cxn>
                <a:cxn ang="0">
                  <a:pos x="84" y="247"/>
                </a:cxn>
                <a:cxn ang="0">
                  <a:pos x="86" y="366"/>
                </a:cxn>
                <a:cxn ang="0">
                  <a:pos x="99" y="517"/>
                </a:cxn>
                <a:cxn ang="0">
                  <a:pos x="25" y="517"/>
                </a:cxn>
                <a:cxn ang="0">
                  <a:pos x="23" y="502"/>
                </a:cxn>
                <a:cxn ang="0">
                  <a:pos x="16" y="460"/>
                </a:cxn>
                <a:cxn ang="0">
                  <a:pos x="9" y="397"/>
                </a:cxn>
                <a:cxn ang="0">
                  <a:pos x="2" y="320"/>
                </a:cxn>
                <a:cxn ang="0">
                  <a:pos x="0" y="236"/>
                </a:cxn>
                <a:cxn ang="0">
                  <a:pos x="4" y="151"/>
                </a:cxn>
                <a:cxn ang="0">
                  <a:pos x="18" y="70"/>
                </a:cxn>
                <a:cxn ang="0">
                  <a:pos x="43" y="0"/>
                </a:cxn>
                <a:cxn ang="0">
                  <a:pos x="131" y="4"/>
                </a:cxn>
              </a:cxnLst>
              <a:rect l="txL" t="txT" r="txR" b="txB"/>
              <a:pathLst>
                <a:path w="131" h="517">
                  <a:moveTo>
                    <a:pt x="131" y="4"/>
                  </a:moveTo>
                  <a:lnTo>
                    <a:pt x="128" y="7"/>
                  </a:lnTo>
                  <a:lnTo>
                    <a:pt x="119" y="21"/>
                  </a:lnTo>
                  <a:lnTo>
                    <a:pt x="109" y="47"/>
                  </a:lnTo>
                  <a:lnTo>
                    <a:pt x="97" y="91"/>
                  </a:lnTo>
                  <a:lnTo>
                    <a:pt x="88" y="156"/>
                  </a:lnTo>
                  <a:lnTo>
                    <a:pt x="84" y="247"/>
                  </a:lnTo>
                  <a:lnTo>
                    <a:pt x="86" y="366"/>
                  </a:lnTo>
                  <a:lnTo>
                    <a:pt x="99" y="517"/>
                  </a:lnTo>
                  <a:lnTo>
                    <a:pt x="25" y="517"/>
                  </a:lnTo>
                  <a:lnTo>
                    <a:pt x="23" y="502"/>
                  </a:lnTo>
                  <a:lnTo>
                    <a:pt x="16" y="460"/>
                  </a:lnTo>
                  <a:lnTo>
                    <a:pt x="9" y="397"/>
                  </a:lnTo>
                  <a:lnTo>
                    <a:pt x="2" y="320"/>
                  </a:lnTo>
                  <a:lnTo>
                    <a:pt x="0" y="236"/>
                  </a:lnTo>
                  <a:lnTo>
                    <a:pt x="4" y="151"/>
                  </a:lnTo>
                  <a:lnTo>
                    <a:pt x="18" y="70"/>
                  </a:lnTo>
                  <a:lnTo>
                    <a:pt x="43" y="0"/>
                  </a:lnTo>
                  <a:lnTo>
                    <a:pt x="131" y="4"/>
                  </a:lnTo>
                  <a:close/>
                </a:path>
              </a:pathLst>
            </a:custGeom>
            <a:solidFill>
              <a:srgbClr val="808080">
                <a:alpha val="100000"/>
              </a:srgbClr>
            </a:solidFill>
            <a:ln w="9525">
              <a:noFill/>
            </a:ln>
          </p:spPr>
          <p:txBody>
            <a:bodyPr/>
            <a:p>
              <a:endParaRPr lang="zh-CN" altLang="en-US"/>
            </a:p>
          </p:txBody>
        </p:sp>
        <p:sp>
          <p:nvSpPr>
            <p:cNvPr id="101548" name="Freeform 195"/>
            <p:cNvSpPr/>
            <p:nvPr/>
          </p:nvSpPr>
          <p:spPr>
            <a:xfrm>
              <a:off x="7233" y="13701"/>
              <a:ext cx="104" cy="411"/>
            </a:xfrm>
            <a:custGeom>
              <a:avLst/>
              <a:gdLst>
                <a:gd name="txL" fmla="*/ 0 w 104"/>
                <a:gd name="txT" fmla="*/ 0 h 411"/>
                <a:gd name="txR" fmla="*/ 104 w 104"/>
                <a:gd name="txB" fmla="*/ 411 h 411"/>
              </a:gdLst>
              <a:ahLst/>
              <a:cxnLst>
                <a:cxn ang="0">
                  <a:pos x="104" y="4"/>
                </a:cxn>
                <a:cxn ang="0">
                  <a:pos x="101" y="7"/>
                </a:cxn>
                <a:cxn ang="0">
                  <a:pos x="94" y="17"/>
                </a:cxn>
                <a:cxn ang="0">
                  <a:pos x="86" y="38"/>
                </a:cxn>
                <a:cxn ang="0">
                  <a:pos x="76" y="73"/>
                </a:cxn>
                <a:cxn ang="0">
                  <a:pos x="69" y="125"/>
                </a:cxn>
                <a:cxn ang="0">
                  <a:pos x="65" y="196"/>
                </a:cxn>
                <a:cxn ang="0">
                  <a:pos x="67" y="291"/>
                </a:cxn>
                <a:cxn ang="0">
                  <a:pos x="77" y="411"/>
                </a:cxn>
                <a:cxn ang="0">
                  <a:pos x="19" y="411"/>
                </a:cxn>
                <a:cxn ang="0">
                  <a:pos x="17" y="399"/>
                </a:cxn>
                <a:cxn ang="0">
                  <a:pos x="11" y="365"/>
                </a:cxn>
                <a:cxn ang="0">
                  <a:pos x="6" y="316"/>
                </a:cxn>
                <a:cxn ang="0">
                  <a:pos x="2" y="255"/>
                </a:cxn>
                <a:cxn ang="0">
                  <a:pos x="0" y="188"/>
                </a:cxn>
                <a:cxn ang="0">
                  <a:pos x="4" y="120"/>
                </a:cxn>
                <a:cxn ang="0">
                  <a:pos x="15" y="55"/>
                </a:cxn>
                <a:cxn ang="0">
                  <a:pos x="34" y="0"/>
                </a:cxn>
                <a:cxn ang="0">
                  <a:pos x="104" y="4"/>
                </a:cxn>
              </a:cxnLst>
              <a:rect l="txL" t="txT" r="txR" b="txB"/>
              <a:pathLst>
                <a:path w="104" h="411">
                  <a:moveTo>
                    <a:pt x="104" y="4"/>
                  </a:moveTo>
                  <a:lnTo>
                    <a:pt x="101" y="7"/>
                  </a:lnTo>
                  <a:lnTo>
                    <a:pt x="94" y="17"/>
                  </a:lnTo>
                  <a:lnTo>
                    <a:pt x="86" y="38"/>
                  </a:lnTo>
                  <a:lnTo>
                    <a:pt x="76" y="73"/>
                  </a:lnTo>
                  <a:lnTo>
                    <a:pt x="69" y="125"/>
                  </a:lnTo>
                  <a:lnTo>
                    <a:pt x="65" y="196"/>
                  </a:lnTo>
                  <a:lnTo>
                    <a:pt x="67" y="291"/>
                  </a:lnTo>
                  <a:lnTo>
                    <a:pt x="77" y="411"/>
                  </a:lnTo>
                  <a:lnTo>
                    <a:pt x="19" y="411"/>
                  </a:lnTo>
                  <a:lnTo>
                    <a:pt x="17" y="399"/>
                  </a:lnTo>
                  <a:lnTo>
                    <a:pt x="11" y="365"/>
                  </a:lnTo>
                  <a:lnTo>
                    <a:pt x="6" y="316"/>
                  </a:lnTo>
                  <a:lnTo>
                    <a:pt x="2" y="255"/>
                  </a:lnTo>
                  <a:lnTo>
                    <a:pt x="0" y="188"/>
                  </a:lnTo>
                  <a:lnTo>
                    <a:pt x="4" y="120"/>
                  </a:lnTo>
                  <a:lnTo>
                    <a:pt x="15" y="55"/>
                  </a:lnTo>
                  <a:lnTo>
                    <a:pt x="34" y="0"/>
                  </a:lnTo>
                  <a:lnTo>
                    <a:pt x="104" y="4"/>
                  </a:lnTo>
                  <a:close/>
                </a:path>
              </a:pathLst>
            </a:custGeom>
            <a:solidFill>
              <a:srgbClr val="808080">
                <a:alpha val="100000"/>
              </a:srgbClr>
            </a:solidFill>
            <a:ln w="9525">
              <a:noFill/>
            </a:ln>
          </p:spPr>
          <p:txBody>
            <a:bodyPr/>
            <a:p>
              <a:endParaRPr lang="zh-CN" altLang="en-US"/>
            </a:p>
          </p:txBody>
        </p:sp>
        <p:sp>
          <p:nvSpPr>
            <p:cNvPr id="101549" name="Freeform 196"/>
            <p:cNvSpPr/>
            <p:nvPr/>
          </p:nvSpPr>
          <p:spPr>
            <a:xfrm>
              <a:off x="7240" y="13752"/>
              <a:ext cx="76" cy="302"/>
            </a:xfrm>
            <a:custGeom>
              <a:avLst/>
              <a:gdLst>
                <a:gd name="txL" fmla="*/ 0 w 76"/>
                <a:gd name="txT" fmla="*/ 0 h 302"/>
                <a:gd name="txR" fmla="*/ 76 w 76"/>
                <a:gd name="txB" fmla="*/ 302 h 302"/>
              </a:gdLst>
              <a:ahLst/>
              <a:cxnLst>
                <a:cxn ang="0">
                  <a:pos x="76" y="2"/>
                </a:cxn>
                <a:cxn ang="0">
                  <a:pos x="74" y="4"/>
                </a:cxn>
                <a:cxn ang="0">
                  <a:pos x="70" y="12"/>
                </a:cxn>
                <a:cxn ang="0">
                  <a:pos x="62" y="28"/>
                </a:cxn>
                <a:cxn ang="0">
                  <a:pos x="56" y="53"/>
                </a:cxn>
                <a:cxn ang="0">
                  <a:pos x="51" y="92"/>
                </a:cxn>
                <a:cxn ang="0">
                  <a:pos x="49" y="145"/>
                </a:cxn>
                <a:cxn ang="0">
                  <a:pos x="50" y="214"/>
                </a:cxn>
                <a:cxn ang="0">
                  <a:pos x="57" y="302"/>
                </a:cxn>
                <a:cxn ang="0">
                  <a:pos x="14" y="302"/>
                </a:cxn>
                <a:cxn ang="0">
                  <a:pos x="13" y="294"/>
                </a:cxn>
                <a:cxn ang="0">
                  <a:pos x="9" y="269"/>
                </a:cxn>
                <a:cxn ang="0">
                  <a:pos x="4" y="232"/>
                </a:cxn>
                <a:cxn ang="0">
                  <a:pos x="1" y="188"/>
                </a:cxn>
                <a:cxn ang="0">
                  <a:pos x="0" y="138"/>
                </a:cxn>
                <a:cxn ang="0">
                  <a:pos x="2" y="89"/>
                </a:cxn>
                <a:cxn ang="0">
                  <a:pos x="10" y="41"/>
                </a:cxn>
                <a:cxn ang="0">
                  <a:pos x="25" y="0"/>
                </a:cxn>
                <a:cxn ang="0">
                  <a:pos x="76" y="2"/>
                </a:cxn>
              </a:cxnLst>
              <a:rect l="txL" t="txT" r="txR" b="txB"/>
              <a:pathLst>
                <a:path w="76" h="302">
                  <a:moveTo>
                    <a:pt x="76" y="2"/>
                  </a:moveTo>
                  <a:lnTo>
                    <a:pt x="74" y="4"/>
                  </a:lnTo>
                  <a:lnTo>
                    <a:pt x="70" y="12"/>
                  </a:lnTo>
                  <a:lnTo>
                    <a:pt x="62" y="28"/>
                  </a:lnTo>
                  <a:lnTo>
                    <a:pt x="56" y="53"/>
                  </a:lnTo>
                  <a:lnTo>
                    <a:pt x="51" y="92"/>
                  </a:lnTo>
                  <a:lnTo>
                    <a:pt x="49" y="145"/>
                  </a:lnTo>
                  <a:lnTo>
                    <a:pt x="50" y="214"/>
                  </a:lnTo>
                  <a:lnTo>
                    <a:pt x="57" y="302"/>
                  </a:lnTo>
                  <a:lnTo>
                    <a:pt x="14" y="302"/>
                  </a:lnTo>
                  <a:lnTo>
                    <a:pt x="13" y="294"/>
                  </a:lnTo>
                  <a:lnTo>
                    <a:pt x="9" y="269"/>
                  </a:lnTo>
                  <a:lnTo>
                    <a:pt x="4" y="232"/>
                  </a:lnTo>
                  <a:lnTo>
                    <a:pt x="1" y="188"/>
                  </a:lnTo>
                  <a:lnTo>
                    <a:pt x="0" y="138"/>
                  </a:lnTo>
                  <a:lnTo>
                    <a:pt x="2" y="89"/>
                  </a:lnTo>
                  <a:lnTo>
                    <a:pt x="10" y="41"/>
                  </a:lnTo>
                  <a:lnTo>
                    <a:pt x="25" y="0"/>
                  </a:lnTo>
                  <a:lnTo>
                    <a:pt x="76" y="2"/>
                  </a:lnTo>
                  <a:close/>
                </a:path>
              </a:pathLst>
            </a:custGeom>
            <a:solidFill>
              <a:srgbClr val="808080">
                <a:alpha val="100000"/>
              </a:srgbClr>
            </a:solidFill>
            <a:ln w="9525">
              <a:noFill/>
            </a:ln>
          </p:spPr>
          <p:txBody>
            <a:bodyPr/>
            <a:p>
              <a:endParaRPr lang="zh-CN" altLang="en-US"/>
            </a:p>
          </p:txBody>
        </p:sp>
        <p:sp>
          <p:nvSpPr>
            <p:cNvPr id="101550" name="Rectangle 197"/>
            <p:cNvSpPr/>
            <p:nvPr/>
          </p:nvSpPr>
          <p:spPr>
            <a:xfrm>
              <a:off x="6241" y="13678"/>
              <a:ext cx="23" cy="958"/>
            </a:xfrm>
            <a:prstGeom prst="rect">
              <a:avLst/>
            </a:prstGeom>
            <a:solidFill>
              <a:srgbClr val="000000"/>
            </a:solidFill>
            <a:ln w="9525">
              <a:noFill/>
            </a:ln>
          </p:spPr>
          <p:txBody>
            <a:bodyPr/>
            <a:p>
              <a:endParaRPr lang="zh-CN" altLang="en-US" dirty="0">
                <a:latin typeface="Comic Sans MS" panose="030F0702030302020204" pitchFamily="66" charset="0"/>
              </a:endParaRPr>
            </a:p>
          </p:txBody>
        </p:sp>
        <p:sp>
          <p:nvSpPr>
            <p:cNvPr id="101551" name="Freeform 198"/>
            <p:cNvSpPr/>
            <p:nvPr/>
          </p:nvSpPr>
          <p:spPr>
            <a:xfrm>
              <a:off x="6579" y="13664"/>
              <a:ext cx="375" cy="440"/>
            </a:xfrm>
            <a:custGeom>
              <a:avLst/>
              <a:gdLst>
                <a:gd name="txL" fmla="*/ 0 w 375"/>
                <a:gd name="txT" fmla="*/ 0 h 440"/>
                <a:gd name="txR" fmla="*/ 375 w 375"/>
                <a:gd name="txB" fmla="*/ 440 h 440"/>
              </a:gdLst>
              <a:ahLst/>
              <a:cxnLst>
                <a:cxn ang="0">
                  <a:pos x="35" y="41"/>
                </a:cxn>
                <a:cxn ang="0">
                  <a:pos x="32" y="49"/>
                </a:cxn>
                <a:cxn ang="0">
                  <a:pos x="25" y="74"/>
                </a:cxn>
                <a:cxn ang="0">
                  <a:pos x="17" y="112"/>
                </a:cxn>
                <a:cxn ang="0">
                  <a:pos x="8" y="163"/>
                </a:cxn>
                <a:cxn ang="0">
                  <a:pos x="2" y="223"/>
                </a:cxn>
                <a:cxn ang="0">
                  <a:pos x="0" y="290"/>
                </a:cxn>
                <a:cxn ang="0">
                  <a:pos x="7" y="363"/>
                </a:cxn>
                <a:cxn ang="0">
                  <a:pos x="23" y="440"/>
                </a:cxn>
                <a:cxn ang="0">
                  <a:pos x="23" y="437"/>
                </a:cxn>
                <a:cxn ang="0">
                  <a:pos x="23" y="427"/>
                </a:cxn>
                <a:cxn ang="0">
                  <a:pos x="23" y="411"/>
                </a:cxn>
                <a:cxn ang="0">
                  <a:pos x="23" y="391"/>
                </a:cxn>
                <a:cxn ang="0">
                  <a:pos x="25" y="367"/>
                </a:cxn>
                <a:cxn ang="0">
                  <a:pos x="28" y="341"/>
                </a:cxn>
                <a:cxn ang="0">
                  <a:pos x="33" y="312"/>
                </a:cxn>
                <a:cxn ang="0">
                  <a:pos x="39" y="281"/>
                </a:cxn>
                <a:cxn ang="0">
                  <a:pos x="49" y="251"/>
                </a:cxn>
                <a:cxn ang="0">
                  <a:pos x="61" y="222"/>
                </a:cxn>
                <a:cxn ang="0">
                  <a:pos x="75" y="194"/>
                </a:cxn>
                <a:cxn ang="0">
                  <a:pos x="93" y="168"/>
                </a:cxn>
                <a:cxn ang="0">
                  <a:pos x="116" y="145"/>
                </a:cxn>
                <a:cxn ang="0">
                  <a:pos x="141" y="127"/>
                </a:cxn>
                <a:cxn ang="0">
                  <a:pos x="173" y="114"/>
                </a:cxn>
                <a:cxn ang="0">
                  <a:pos x="208" y="106"/>
                </a:cxn>
                <a:cxn ang="0">
                  <a:pos x="210" y="104"/>
                </a:cxn>
                <a:cxn ang="0">
                  <a:pos x="217" y="100"/>
                </a:cxn>
                <a:cxn ang="0">
                  <a:pos x="227" y="92"/>
                </a:cxn>
                <a:cxn ang="0">
                  <a:pos x="245" y="82"/>
                </a:cxn>
                <a:cxn ang="0">
                  <a:pos x="267" y="69"/>
                </a:cxn>
                <a:cxn ang="0">
                  <a:pos x="296" y="54"/>
                </a:cxn>
                <a:cxn ang="0">
                  <a:pos x="332" y="36"/>
                </a:cxn>
                <a:cxn ang="0">
                  <a:pos x="375" y="17"/>
                </a:cxn>
                <a:cxn ang="0">
                  <a:pos x="373" y="16"/>
                </a:cxn>
                <a:cxn ang="0">
                  <a:pos x="366" y="15"/>
                </a:cxn>
                <a:cxn ang="0">
                  <a:pos x="357" y="13"/>
                </a:cxn>
                <a:cxn ang="0">
                  <a:pos x="343" y="10"/>
                </a:cxn>
                <a:cxn ang="0">
                  <a:pos x="326" y="7"/>
                </a:cxn>
                <a:cxn ang="0">
                  <a:pos x="307" y="5"/>
                </a:cxn>
                <a:cxn ang="0">
                  <a:pos x="285" y="3"/>
                </a:cxn>
                <a:cxn ang="0">
                  <a:pos x="261" y="1"/>
                </a:cxn>
                <a:cxn ang="0">
                  <a:pos x="235" y="0"/>
                </a:cxn>
                <a:cxn ang="0">
                  <a:pos x="208" y="1"/>
                </a:cxn>
                <a:cxn ang="0">
                  <a:pos x="180" y="2"/>
                </a:cxn>
                <a:cxn ang="0">
                  <a:pos x="151" y="5"/>
                </a:cxn>
                <a:cxn ang="0">
                  <a:pos x="122" y="10"/>
                </a:cxn>
                <a:cxn ang="0">
                  <a:pos x="92" y="18"/>
                </a:cxn>
                <a:cxn ang="0">
                  <a:pos x="63" y="28"/>
                </a:cxn>
                <a:cxn ang="0">
                  <a:pos x="35" y="41"/>
                </a:cxn>
              </a:cxnLst>
              <a:rect l="txL" t="txT" r="txR" b="txB"/>
              <a:pathLst>
                <a:path w="375" h="440">
                  <a:moveTo>
                    <a:pt x="35" y="41"/>
                  </a:moveTo>
                  <a:lnTo>
                    <a:pt x="32" y="49"/>
                  </a:lnTo>
                  <a:lnTo>
                    <a:pt x="25" y="74"/>
                  </a:lnTo>
                  <a:lnTo>
                    <a:pt x="17" y="112"/>
                  </a:lnTo>
                  <a:lnTo>
                    <a:pt x="8" y="163"/>
                  </a:lnTo>
                  <a:lnTo>
                    <a:pt x="2" y="223"/>
                  </a:lnTo>
                  <a:lnTo>
                    <a:pt x="0" y="290"/>
                  </a:lnTo>
                  <a:lnTo>
                    <a:pt x="7" y="363"/>
                  </a:lnTo>
                  <a:lnTo>
                    <a:pt x="23" y="440"/>
                  </a:lnTo>
                  <a:lnTo>
                    <a:pt x="23" y="437"/>
                  </a:lnTo>
                  <a:lnTo>
                    <a:pt x="23" y="427"/>
                  </a:lnTo>
                  <a:lnTo>
                    <a:pt x="23" y="411"/>
                  </a:lnTo>
                  <a:lnTo>
                    <a:pt x="23" y="391"/>
                  </a:lnTo>
                  <a:lnTo>
                    <a:pt x="25" y="367"/>
                  </a:lnTo>
                  <a:lnTo>
                    <a:pt x="28" y="341"/>
                  </a:lnTo>
                  <a:lnTo>
                    <a:pt x="33" y="312"/>
                  </a:lnTo>
                  <a:lnTo>
                    <a:pt x="39" y="281"/>
                  </a:lnTo>
                  <a:lnTo>
                    <a:pt x="49" y="251"/>
                  </a:lnTo>
                  <a:lnTo>
                    <a:pt x="61" y="222"/>
                  </a:lnTo>
                  <a:lnTo>
                    <a:pt x="75" y="194"/>
                  </a:lnTo>
                  <a:lnTo>
                    <a:pt x="93" y="168"/>
                  </a:lnTo>
                  <a:lnTo>
                    <a:pt x="116" y="145"/>
                  </a:lnTo>
                  <a:lnTo>
                    <a:pt x="141" y="127"/>
                  </a:lnTo>
                  <a:lnTo>
                    <a:pt x="173" y="114"/>
                  </a:lnTo>
                  <a:lnTo>
                    <a:pt x="208" y="106"/>
                  </a:lnTo>
                  <a:lnTo>
                    <a:pt x="210" y="104"/>
                  </a:lnTo>
                  <a:lnTo>
                    <a:pt x="217" y="100"/>
                  </a:lnTo>
                  <a:lnTo>
                    <a:pt x="227" y="92"/>
                  </a:lnTo>
                  <a:lnTo>
                    <a:pt x="245" y="82"/>
                  </a:lnTo>
                  <a:lnTo>
                    <a:pt x="267" y="69"/>
                  </a:lnTo>
                  <a:lnTo>
                    <a:pt x="296" y="54"/>
                  </a:lnTo>
                  <a:lnTo>
                    <a:pt x="332" y="36"/>
                  </a:lnTo>
                  <a:lnTo>
                    <a:pt x="375" y="17"/>
                  </a:lnTo>
                  <a:lnTo>
                    <a:pt x="373" y="16"/>
                  </a:lnTo>
                  <a:lnTo>
                    <a:pt x="366" y="15"/>
                  </a:lnTo>
                  <a:lnTo>
                    <a:pt x="357" y="13"/>
                  </a:lnTo>
                  <a:lnTo>
                    <a:pt x="343" y="10"/>
                  </a:lnTo>
                  <a:lnTo>
                    <a:pt x="326" y="7"/>
                  </a:lnTo>
                  <a:lnTo>
                    <a:pt x="307" y="5"/>
                  </a:lnTo>
                  <a:lnTo>
                    <a:pt x="285" y="3"/>
                  </a:lnTo>
                  <a:lnTo>
                    <a:pt x="261" y="1"/>
                  </a:lnTo>
                  <a:lnTo>
                    <a:pt x="235" y="0"/>
                  </a:lnTo>
                  <a:lnTo>
                    <a:pt x="208" y="1"/>
                  </a:lnTo>
                  <a:lnTo>
                    <a:pt x="180" y="2"/>
                  </a:lnTo>
                  <a:lnTo>
                    <a:pt x="151" y="5"/>
                  </a:lnTo>
                  <a:lnTo>
                    <a:pt x="122" y="10"/>
                  </a:lnTo>
                  <a:lnTo>
                    <a:pt x="92" y="18"/>
                  </a:lnTo>
                  <a:lnTo>
                    <a:pt x="63" y="28"/>
                  </a:lnTo>
                  <a:lnTo>
                    <a:pt x="35" y="41"/>
                  </a:lnTo>
                  <a:close/>
                </a:path>
              </a:pathLst>
            </a:custGeom>
            <a:solidFill>
              <a:srgbClr val="808080">
                <a:alpha val="100000"/>
              </a:srgbClr>
            </a:solidFill>
            <a:ln w="9525">
              <a:noFill/>
            </a:ln>
          </p:spPr>
          <p:txBody>
            <a:bodyPr/>
            <a:p>
              <a:endParaRPr lang="zh-CN" altLang="en-US"/>
            </a:p>
          </p:txBody>
        </p:sp>
        <p:sp>
          <p:nvSpPr>
            <p:cNvPr id="101552" name="Freeform 199"/>
            <p:cNvSpPr/>
            <p:nvPr/>
          </p:nvSpPr>
          <p:spPr>
            <a:xfrm>
              <a:off x="6061" y="13991"/>
              <a:ext cx="305" cy="83"/>
            </a:xfrm>
            <a:custGeom>
              <a:avLst/>
              <a:gdLst>
                <a:gd name="txL" fmla="*/ 0 w 305"/>
                <a:gd name="txT" fmla="*/ 0 h 83"/>
                <a:gd name="txR" fmla="*/ 305 w 305"/>
                <a:gd name="txB" fmla="*/ 83 h 83"/>
              </a:gdLst>
              <a:ahLst/>
              <a:cxnLst>
                <a:cxn ang="0">
                  <a:pos x="0" y="53"/>
                </a:cxn>
                <a:cxn ang="0">
                  <a:pos x="0" y="52"/>
                </a:cxn>
                <a:cxn ang="0">
                  <a:pos x="2" y="48"/>
                </a:cxn>
                <a:cxn ang="0">
                  <a:pos x="5" y="44"/>
                </a:cxn>
                <a:cxn ang="0">
                  <a:pos x="11" y="37"/>
                </a:cxn>
                <a:cxn ang="0">
                  <a:pos x="18" y="31"/>
                </a:cxn>
                <a:cxn ang="0">
                  <a:pos x="27" y="25"/>
                </a:cxn>
                <a:cxn ang="0">
                  <a:pos x="39" y="18"/>
                </a:cxn>
                <a:cxn ang="0">
                  <a:pos x="54" y="12"/>
                </a:cxn>
                <a:cxn ang="0">
                  <a:pos x="72" y="6"/>
                </a:cxn>
                <a:cxn ang="0">
                  <a:pos x="92" y="2"/>
                </a:cxn>
                <a:cxn ang="0">
                  <a:pos x="118" y="0"/>
                </a:cxn>
                <a:cxn ang="0">
                  <a:pos x="146" y="0"/>
                </a:cxn>
                <a:cxn ang="0">
                  <a:pos x="180" y="2"/>
                </a:cxn>
                <a:cxn ang="0">
                  <a:pos x="216" y="7"/>
                </a:cxn>
                <a:cxn ang="0">
                  <a:pos x="258" y="16"/>
                </a:cxn>
                <a:cxn ang="0">
                  <a:pos x="305" y="29"/>
                </a:cxn>
                <a:cxn ang="0">
                  <a:pos x="299" y="47"/>
                </a:cxn>
                <a:cxn ang="0">
                  <a:pos x="297" y="46"/>
                </a:cxn>
                <a:cxn ang="0">
                  <a:pos x="289" y="44"/>
                </a:cxn>
                <a:cxn ang="0">
                  <a:pos x="277" y="41"/>
                </a:cxn>
                <a:cxn ang="0">
                  <a:pos x="262" y="36"/>
                </a:cxn>
                <a:cxn ang="0">
                  <a:pos x="244" y="32"/>
                </a:cxn>
                <a:cxn ang="0">
                  <a:pos x="224" y="28"/>
                </a:cxn>
                <a:cxn ang="0">
                  <a:pos x="201" y="25"/>
                </a:cxn>
                <a:cxn ang="0">
                  <a:pos x="176" y="22"/>
                </a:cxn>
                <a:cxn ang="0">
                  <a:pos x="152" y="21"/>
                </a:cxn>
                <a:cxn ang="0">
                  <a:pos x="126" y="21"/>
                </a:cxn>
                <a:cxn ang="0">
                  <a:pos x="101" y="23"/>
                </a:cxn>
                <a:cxn ang="0">
                  <a:pos x="77" y="29"/>
                </a:cxn>
                <a:cxn ang="0">
                  <a:pos x="55" y="37"/>
                </a:cxn>
                <a:cxn ang="0">
                  <a:pos x="33" y="48"/>
                </a:cxn>
                <a:cxn ang="0">
                  <a:pos x="15" y="63"/>
                </a:cxn>
                <a:cxn ang="0">
                  <a:pos x="0" y="83"/>
                </a:cxn>
                <a:cxn ang="0">
                  <a:pos x="0" y="53"/>
                </a:cxn>
              </a:cxnLst>
              <a:rect l="txL" t="txT" r="txR" b="txB"/>
              <a:pathLst>
                <a:path w="305" h="83">
                  <a:moveTo>
                    <a:pt x="0" y="53"/>
                  </a:moveTo>
                  <a:lnTo>
                    <a:pt x="0" y="52"/>
                  </a:lnTo>
                  <a:lnTo>
                    <a:pt x="2" y="48"/>
                  </a:lnTo>
                  <a:lnTo>
                    <a:pt x="5" y="44"/>
                  </a:lnTo>
                  <a:lnTo>
                    <a:pt x="11" y="37"/>
                  </a:lnTo>
                  <a:lnTo>
                    <a:pt x="18" y="31"/>
                  </a:lnTo>
                  <a:lnTo>
                    <a:pt x="27" y="25"/>
                  </a:lnTo>
                  <a:lnTo>
                    <a:pt x="39" y="18"/>
                  </a:lnTo>
                  <a:lnTo>
                    <a:pt x="54" y="12"/>
                  </a:lnTo>
                  <a:lnTo>
                    <a:pt x="72" y="6"/>
                  </a:lnTo>
                  <a:lnTo>
                    <a:pt x="92" y="2"/>
                  </a:lnTo>
                  <a:lnTo>
                    <a:pt x="118" y="0"/>
                  </a:lnTo>
                  <a:lnTo>
                    <a:pt x="146" y="0"/>
                  </a:lnTo>
                  <a:lnTo>
                    <a:pt x="180" y="2"/>
                  </a:lnTo>
                  <a:lnTo>
                    <a:pt x="216" y="7"/>
                  </a:lnTo>
                  <a:lnTo>
                    <a:pt x="258" y="16"/>
                  </a:lnTo>
                  <a:lnTo>
                    <a:pt x="305" y="29"/>
                  </a:lnTo>
                  <a:lnTo>
                    <a:pt x="299" y="47"/>
                  </a:lnTo>
                  <a:lnTo>
                    <a:pt x="297" y="46"/>
                  </a:lnTo>
                  <a:lnTo>
                    <a:pt x="289" y="44"/>
                  </a:lnTo>
                  <a:lnTo>
                    <a:pt x="277" y="41"/>
                  </a:lnTo>
                  <a:lnTo>
                    <a:pt x="262" y="36"/>
                  </a:lnTo>
                  <a:lnTo>
                    <a:pt x="244" y="32"/>
                  </a:lnTo>
                  <a:lnTo>
                    <a:pt x="224" y="28"/>
                  </a:lnTo>
                  <a:lnTo>
                    <a:pt x="201" y="25"/>
                  </a:lnTo>
                  <a:lnTo>
                    <a:pt x="176" y="22"/>
                  </a:lnTo>
                  <a:lnTo>
                    <a:pt x="152" y="21"/>
                  </a:lnTo>
                  <a:lnTo>
                    <a:pt x="126" y="21"/>
                  </a:lnTo>
                  <a:lnTo>
                    <a:pt x="101" y="23"/>
                  </a:lnTo>
                  <a:lnTo>
                    <a:pt x="77" y="29"/>
                  </a:lnTo>
                  <a:lnTo>
                    <a:pt x="55" y="37"/>
                  </a:lnTo>
                  <a:lnTo>
                    <a:pt x="33" y="48"/>
                  </a:lnTo>
                  <a:lnTo>
                    <a:pt x="15" y="63"/>
                  </a:lnTo>
                  <a:lnTo>
                    <a:pt x="0" y="83"/>
                  </a:lnTo>
                  <a:lnTo>
                    <a:pt x="0" y="53"/>
                  </a:lnTo>
                  <a:close/>
                </a:path>
              </a:pathLst>
            </a:custGeom>
            <a:solidFill>
              <a:srgbClr val="808080">
                <a:alpha val="100000"/>
              </a:srgbClr>
            </a:solidFill>
            <a:ln w="9525">
              <a:noFill/>
            </a:ln>
          </p:spPr>
          <p:txBody>
            <a:bodyPr/>
            <a:p>
              <a:endParaRPr lang="zh-CN" altLang="en-US"/>
            </a:p>
          </p:txBody>
        </p:sp>
        <p:sp>
          <p:nvSpPr>
            <p:cNvPr id="101553" name="Freeform 200"/>
            <p:cNvSpPr/>
            <p:nvPr/>
          </p:nvSpPr>
          <p:spPr>
            <a:xfrm>
              <a:off x="6061" y="13793"/>
              <a:ext cx="305" cy="83"/>
            </a:xfrm>
            <a:custGeom>
              <a:avLst/>
              <a:gdLst>
                <a:gd name="txL" fmla="*/ 0 w 305"/>
                <a:gd name="txT" fmla="*/ 0 h 83"/>
                <a:gd name="txR" fmla="*/ 305 w 305"/>
                <a:gd name="txB" fmla="*/ 83 h 83"/>
              </a:gdLst>
              <a:ahLst/>
              <a:cxnLst>
                <a:cxn ang="0">
                  <a:pos x="0" y="53"/>
                </a:cxn>
                <a:cxn ang="0">
                  <a:pos x="0" y="52"/>
                </a:cxn>
                <a:cxn ang="0">
                  <a:pos x="2" y="49"/>
                </a:cxn>
                <a:cxn ang="0">
                  <a:pos x="5" y="44"/>
                </a:cxn>
                <a:cxn ang="0">
                  <a:pos x="11" y="38"/>
                </a:cxn>
                <a:cxn ang="0">
                  <a:pos x="18" y="31"/>
                </a:cxn>
                <a:cxn ang="0">
                  <a:pos x="27" y="25"/>
                </a:cxn>
                <a:cxn ang="0">
                  <a:pos x="39" y="17"/>
                </a:cxn>
                <a:cxn ang="0">
                  <a:pos x="54" y="12"/>
                </a:cxn>
                <a:cxn ang="0">
                  <a:pos x="72" y="7"/>
                </a:cxn>
                <a:cxn ang="0">
                  <a:pos x="92" y="2"/>
                </a:cxn>
                <a:cxn ang="0">
                  <a:pos x="118" y="0"/>
                </a:cxn>
                <a:cxn ang="0">
                  <a:pos x="146" y="0"/>
                </a:cxn>
                <a:cxn ang="0">
                  <a:pos x="180" y="2"/>
                </a:cxn>
                <a:cxn ang="0">
                  <a:pos x="216" y="8"/>
                </a:cxn>
                <a:cxn ang="0">
                  <a:pos x="258" y="16"/>
                </a:cxn>
                <a:cxn ang="0">
                  <a:pos x="305" y="29"/>
                </a:cxn>
                <a:cxn ang="0">
                  <a:pos x="299" y="47"/>
                </a:cxn>
                <a:cxn ang="0">
                  <a:pos x="297" y="45"/>
                </a:cxn>
                <a:cxn ang="0">
                  <a:pos x="289" y="43"/>
                </a:cxn>
                <a:cxn ang="0">
                  <a:pos x="277" y="40"/>
                </a:cxn>
                <a:cxn ang="0">
                  <a:pos x="262" y="36"/>
                </a:cxn>
                <a:cxn ang="0">
                  <a:pos x="244" y="33"/>
                </a:cxn>
                <a:cxn ang="0">
                  <a:pos x="224" y="28"/>
                </a:cxn>
                <a:cxn ang="0">
                  <a:pos x="201" y="25"/>
                </a:cxn>
                <a:cxn ang="0">
                  <a:pos x="176" y="22"/>
                </a:cxn>
                <a:cxn ang="0">
                  <a:pos x="152" y="21"/>
                </a:cxn>
                <a:cxn ang="0">
                  <a:pos x="126" y="22"/>
                </a:cxn>
                <a:cxn ang="0">
                  <a:pos x="101" y="24"/>
                </a:cxn>
                <a:cxn ang="0">
                  <a:pos x="77" y="29"/>
                </a:cxn>
                <a:cxn ang="0">
                  <a:pos x="55" y="38"/>
                </a:cxn>
                <a:cxn ang="0">
                  <a:pos x="33" y="49"/>
                </a:cxn>
                <a:cxn ang="0">
                  <a:pos x="15" y="64"/>
                </a:cxn>
                <a:cxn ang="0">
                  <a:pos x="0" y="83"/>
                </a:cxn>
                <a:cxn ang="0">
                  <a:pos x="0" y="53"/>
                </a:cxn>
              </a:cxnLst>
              <a:rect l="txL" t="txT" r="txR" b="txB"/>
              <a:pathLst>
                <a:path w="305" h="83">
                  <a:moveTo>
                    <a:pt x="0" y="53"/>
                  </a:moveTo>
                  <a:lnTo>
                    <a:pt x="0" y="52"/>
                  </a:lnTo>
                  <a:lnTo>
                    <a:pt x="2" y="49"/>
                  </a:lnTo>
                  <a:lnTo>
                    <a:pt x="5" y="44"/>
                  </a:lnTo>
                  <a:lnTo>
                    <a:pt x="11" y="38"/>
                  </a:lnTo>
                  <a:lnTo>
                    <a:pt x="18" y="31"/>
                  </a:lnTo>
                  <a:lnTo>
                    <a:pt x="27" y="25"/>
                  </a:lnTo>
                  <a:lnTo>
                    <a:pt x="39" y="17"/>
                  </a:lnTo>
                  <a:lnTo>
                    <a:pt x="54" y="12"/>
                  </a:lnTo>
                  <a:lnTo>
                    <a:pt x="72" y="7"/>
                  </a:lnTo>
                  <a:lnTo>
                    <a:pt x="92" y="2"/>
                  </a:lnTo>
                  <a:lnTo>
                    <a:pt x="118" y="0"/>
                  </a:lnTo>
                  <a:lnTo>
                    <a:pt x="146" y="0"/>
                  </a:lnTo>
                  <a:lnTo>
                    <a:pt x="180" y="2"/>
                  </a:lnTo>
                  <a:lnTo>
                    <a:pt x="216" y="8"/>
                  </a:lnTo>
                  <a:lnTo>
                    <a:pt x="258" y="16"/>
                  </a:lnTo>
                  <a:lnTo>
                    <a:pt x="305" y="29"/>
                  </a:lnTo>
                  <a:lnTo>
                    <a:pt x="299" y="47"/>
                  </a:lnTo>
                  <a:lnTo>
                    <a:pt x="297" y="45"/>
                  </a:lnTo>
                  <a:lnTo>
                    <a:pt x="289" y="43"/>
                  </a:lnTo>
                  <a:lnTo>
                    <a:pt x="277" y="40"/>
                  </a:lnTo>
                  <a:lnTo>
                    <a:pt x="262" y="36"/>
                  </a:lnTo>
                  <a:lnTo>
                    <a:pt x="244" y="33"/>
                  </a:lnTo>
                  <a:lnTo>
                    <a:pt x="224" y="28"/>
                  </a:lnTo>
                  <a:lnTo>
                    <a:pt x="201" y="25"/>
                  </a:lnTo>
                  <a:lnTo>
                    <a:pt x="176" y="22"/>
                  </a:lnTo>
                  <a:lnTo>
                    <a:pt x="152" y="21"/>
                  </a:lnTo>
                  <a:lnTo>
                    <a:pt x="126" y="22"/>
                  </a:lnTo>
                  <a:lnTo>
                    <a:pt x="101" y="24"/>
                  </a:lnTo>
                  <a:lnTo>
                    <a:pt x="77" y="29"/>
                  </a:lnTo>
                  <a:lnTo>
                    <a:pt x="55" y="38"/>
                  </a:lnTo>
                  <a:lnTo>
                    <a:pt x="33" y="49"/>
                  </a:lnTo>
                  <a:lnTo>
                    <a:pt x="15" y="64"/>
                  </a:lnTo>
                  <a:lnTo>
                    <a:pt x="0" y="83"/>
                  </a:lnTo>
                  <a:lnTo>
                    <a:pt x="0" y="53"/>
                  </a:lnTo>
                  <a:close/>
                </a:path>
              </a:pathLst>
            </a:custGeom>
            <a:solidFill>
              <a:srgbClr val="808080">
                <a:alpha val="100000"/>
              </a:srgbClr>
            </a:solidFill>
            <a:ln w="9525">
              <a:noFill/>
            </a:ln>
          </p:spPr>
          <p:txBody>
            <a:bodyPr/>
            <a:p>
              <a:endParaRPr lang="zh-CN" altLang="en-US"/>
            </a:p>
          </p:txBody>
        </p:sp>
        <p:sp>
          <p:nvSpPr>
            <p:cNvPr id="101554" name="Freeform 201"/>
            <p:cNvSpPr/>
            <p:nvPr/>
          </p:nvSpPr>
          <p:spPr>
            <a:xfrm>
              <a:off x="6348" y="13696"/>
              <a:ext cx="496" cy="917"/>
            </a:xfrm>
            <a:custGeom>
              <a:avLst/>
              <a:gdLst>
                <a:gd name="txL" fmla="*/ 0 w 496"/>
                <a:gd name="txT" fmla="*/ 0 h 917"/>
                <a:gd name="txR" fmla="*/ 496 w 496"/>
                <a:gd name="txB" fmla="*/ 917 h 917"/>
              </a:gdLst>
              <a:ahLst/>
              <a:cxnLst>
                <a:cxn ang="0">
                  <a:pos x="0" y="0"/>
                </a:cxn>
                <a:cxn ang="0">
                  <a:pos x="0" y="886"/>
                </a:cxn>
                <a:cxn ang="0">
                  <a:pos x="150" y="917"/>
                </a:cxn>
                <a:cxn ang="0">
                  <a:pos x="143" y="797"/>
                </a:cxn>
                <a:cxn ang="0">
                  <a:pos x="496" y="851"/>
                </a:cxn>
                <a:cxn ang="0">
                  <a:pos x="490" y="803"/>
                </a:cxn>
                <a:cxn ang="0">
                  <a:pos x="245" y="773"/>
                </a:cxn>
                <a:cxn ang="0">
                  <a:pos x="239" y="670"/>
                </a:cxn>
                <a:cxn ang="0">
                  <a:pos x="72" y="670"/>
                </a:cxn>
                <a:cxn ang="0">
                  <a:pos x="68" y="657"/>
                </a:cxn>
                <a:cxn ang="0">
                  <a:pos x="56" y="620"/>
                </a:cxn>
                <a:cxn ang="0">
                  <a:pos x="41" y="559"/>
                </a:cxn>
                <a:cxn ang="0">
                  <a:pos x="26" y="480"/>
                </a:cxn>
                <a:cxn ang="0">
                  <a:pos x="15" y="385"/>
                </a:cxn>
                <a:cxn ang="0">
                  <a:pos x="11" y="276"/>
                </a:cxn>
                <a:cxn ang="0">
                  <a:pos x="20" y="158"/>
                </a:cxn>
                <a:cxn ang="0">
                  <a:pos x="42" y="30"/>
                </a:cxn>
                <a:cxn ang="0">
                  <a:pos x="0" y="0"/>
                </a:cxn>
              </a:cxnLst>
              <a:rect l="txL" t="txT" r="txR" b="txB"/>
              <a:pathLst>
                <a:path w="496" h="917">
                  <a:moveTo>
                    <a:pt x="0" y="0"/>
                  </a:moveTo>
                  <a:lnTo>
                    <a:pt x="0" y="886"/>
                  </a:lnTo>
                  <a:lnTo>
                    <a:pt x="150" y="917"/>
                  </a:lnTo>
                  <a:lnTo>
                    <a:pt x="143" y="797"/>
                  </a:lnTo>
                  <a:lnTo>
                    <a:pt x="496" y="851"/>
                  </a:lnTo>
                  <a:lnTo>
                    <a:pt x="490" y="803"/>
                  </a:lnTo>
                  <a:lnTo>
                    <a:pt x="245" y="773"/>
                  </a:lnTo>
                  <a:lnTo>
                    <a:pt x="239" y="670"/>
                  </a:lnTo>
                  <a:lnTo>
                    <a:pt x="72" y="670"/>
                  </a:lnTo>
                  <a:lnTo>
                    <a:pt x="68" y="657"/>
                  </a:lnTo>
                  <a:lnTo>
                    <a:pt x="56" y="620"/>
                  </a:lnTo>
                  <a:lnTo>
                    <a:pt x="41" y="559"/>
                  </a:lnTo>
                  <a:lnTo>
                    <a:pt x="26" y="480"/>
                  </a:lnTo>
                  <a:lnTo>
                    <a:pt x="15" y="385"/>
                  </a:lnTo>
                  <a:lnTo>
                    <a:pt x="11" y="276"/>
                  </a:lnTo>
                  <a:lnTo>
                    <a:pt x="20" y="158"/>
                  </a:lnTo>
                  <a:lnTo>
                    <a:pt x="42" y="30"/>
                  </a:lnTo>
                  <a:lnTo>
                    <a:pt x="0" y="0"/>
                  </a:lnTo>
                  <a:close/>
                </a:path>
              </a:pathLst>
            </a:custGeom>
            <a:solidFill>
              <a:srgbClr val="808080">
                <a:alpha val="100000"/>
              </a:srgbClr>
            </a:solidFill>
            <a:ln w="9525">
              <a:noFill/>
            </a:ln>
          </p:spPr>
          <p:txBody>
            <a:bodyPr/>
            <a:p>
              <a:endParaRPr lang="zh-CN" altLang="en-US"/>
            </a:p>
          </p:txBody>
        </p:sp>
        <p:sp>
          <p:nvSpPr>
            <p:cNvPr id="101555" name="Freeform 202"/>
            <p:cNvSpPr/>
            <p:nvPr/>
          </p:nvSpPr>
          <p:spPr>
            <a:xfrm>
              <a:off x="6593" y="13487"/>
              <a:ext cx="638" cy="125"/>
            </a:xfrm>
            <a:custGeom>
              <a:avLst/>
              <a:gdLst>
                <a:gd name="txL" fmla="*/ 0 w 638"/>
                <a:gd name="txT" fmla="*/ 0 h 125"/>
                <a:gd name="txR" fmla="*/ 638 w 638"/>
                <a:gd name="txB" fmla="*/ 125 h 125"/>
              </a:gdLst>
              <a:ahLst/>
              <a:cxnLst>
                <a:cxn ang="0">
                  <a:pos x="0" y="125"/>
                </a:cxn>
                <a:cxn ang="0">
                  <a:pos x="4" y="124"/>
                </a:cxn>
                <a:cxn ang="0">
                  <a:pos x="14" y="119"/>
                </a:cxn>
                <a:cxn ang="0">
                  <a:pos x="31" y="114"/>
                </a:cxn>
                <a:cxn ang="0">
                  <a:pos x="53" y="106"/>
                </a:cxn>
                <a:cxn ang="0">
                  <a:pos x="81" y="98"/>
                </a:cxn>
                <a:cxn ang="0">
                  <a:pos x="113" y="89"/>
                </a:cxn>
                <a:cxn ang="0">
                  <a:pos x="151" y="81"/>
                </a:cxn>
                <a:cxn ang="0">
                  <a:pos x="192" y="73"/>
                </a:cxn>
                <a:cxn ang="0">
                  <a:pos x="237" y="65"/>
                </a:cxn>
                <a:cxn ang="0">
                  <a:pos x="286" y="60"/>
                </a:cxn>
                <a:cxn ang="0">
                  <a:pos x="337" y="56"/>
                </a:cxn>
                <a:cxn ang="0">
                  <a:pos x="390" y="55"/>
                </a:cxn>
                <a:cxn ang="0">
                  <a:pos x="446" y="56"/>
                </a:cxn>
                <a:cxn ang="0">
                  <a:pos x="503" y="61"/>
                </a:cxn>
                <a:cxn ang="0">
                  <a:pos x="561" y="70"/>
                </a:cxn>
                <a:cxn ang="0">
                  <a:pos x="620" y="83"/>
                </a:cxn>
                <a:cxn ang="0">
                  <a:pos x="638" y="0"/>
                </a:cxn>
                <a:cxn ang="0">
                  <a:pos x="634" y="0"/>
                </a:cxn>
                <a:cxn ang="0">
                  <a:pos x="620" y="0"/>
                </a:cxn>
                <a:cxn ang="0">
                  <a:pos x="599" y="0"/>
                </a:cxn>
                <a:cxn ang="0">
                  <a:pos x="571" y="1"/>
                </a:cxn>
                <a:cxn ang="0">
                  <a:pos x="536" y="2"/>
                </a:cxn>
                <a:cxn ang="0">
                  <a:pos x="496" y="3"/>
                </a:cxn>
                <a:cxn ang="0">
                  <a:pos x="452" y="6"/>
                </a:cxn>
                <a:cxn ang="0">
                  <a:pos x="405" y="8"/>
                </a:cxn>
                <a:cxn ang="0">
                  <a:pos x="354" y="13"/>
                </a:cxn>
                <a:cxn ang="0">
                  <a:pos x="302" y="17"/>
                </a:cxn>
                <a:cxn ang="0">
                  <a:pos x="249" y="22"/>
                </a:cxn>
                <a:cxn ang="0">
                  <a:pos x="196" y="30"/>
                </a:cxn>
                <a:cxn ang="0">
                  <a:pos x="144" y="37"/>
                </a:cxn>
                <a:cxn ang="0">
                  <a:pos x="93" y="47"/>
                </a:cxn>
                <a:cxn ang="0">
                  <a:pos x="45" y="58"/>
                </a:cxn>
                <a:cxn ang="0">
                  <a:pos x="0" y="71"/>
                </a:cxn>
                <a:cxn ang="0">
                  <a:pos x="0" y="125"/>
                </a:cxn>
              </a:cxnLst>
              <a:rect l="txL" t="txT" r="txR" b="txB"/>
              <a:pathLst>
                <a:path w="638" h="125">
                  <a:moveTo>
                    <a:pt x="0" y="125"/>
                  </a:moveTo>
                  <a:lnTo>
                    <a:pt x="4" y="124"/>
                  </a:lnTo>
                  <a:lnTo>
                    <a:pt x="14" y="119"/>
                  </a:lnTo>
                  <a:lnTo>
                    <a:pt x="31" y="114"/>
                  </a:lnTo>
                  <a:lnTo>
                    <a:pt x="53" y="106"/>
                  </a:lnTo>
                  <a:lnTo>
                    <a:pt x="81" y="98"/>
                  </a:lnTo>
                  <a:lnTo>
                    <a:pt x="113" y="89"/>
                  </a:lnTo>
                  <a:lnTo>
                    <a:pt x="151" y="81"/>
                  </a:lnTo>
                  <a:lnTo>
                    <a:pt x="192" y="73"/>
                  </a:lnTo>
                  <a:lnTo>
                    <a:pt x="237" y="65"/>
                  </a:lnTo>
                  <a:lnTo>
                    <a:pt x="286" y="60"/>
                  </a:lnTo>
                  <a:lnTo>
                    <a:pt x="337" y="56"/>
                  </a:lnTo>
                  <a:lnTo>
                    <a:pt x="390" y="55"/>
                  </a:lnTo>
                  <a:lnTo>
                    <a:pt x="446" y="56"/>
                  </a:lnTo>
                  <a:lnTo>
                    <a:pt x="503" y="61"/>
                  </a:lnTo>
                  <a:lnTo>
                    <a:pt x="561" y="70"/>
                  </a:lnTo>
                  <a:lnTo>
                    <a:pt x="620" y="83"/>
                  </a:lnTo>
                  <a:lnTo>
                    <a:pt x="638" y="0"/>
                  </a:lnTo>
                  <a:lnTo>
                    <a:pt x="634" y="0"/>
                  </a:lnTo>
                  <a:lnTo>
                    <a:pt x="620" y="0"/>
                  </a:lnTo>
                  <a:lnTo>
                    <a:pt x="599" y="0"/>
                  </a:lnTo>
                  <a:lnTo>
                    <a:pt x="571" y="1"/>
                  </a:lnTo>
                  <a:lnTo>
                    <a:pt x="536" y="2"/>
                  </a:lnTo>
                  <a:lnTo>
                    <a:pt x="496" y="3"/>
                  </a:lnTo>
                  <a:lnTo>
                    <a:pt x="452" y="6"/>
                  </a:lnTo>
                  <a:lnTo>
                    <a:pt x="405" y="8"/>
                  </a:lnTo>
                  <a:lnTo>
                    <a:pt x="354" y="13"/>
                  </a:lnTo>
                  <a:lnTo>
                    <a:pt x="302" y="17"/>
                  </a:lnTo>
                  <a:lnTo>
                    <a:pt x="249" y="22"/>
                  </a:lnTo>
                  <a:lnTo>
                    <a:pt x="196" y="30"/>
                  </a:lnTo>
                  <a:lnTo>
                    <a:pt x="144" y="37"/>
                  </a:lnTo>
                  <a:lnTo>
                    <a:pt x="93" y="47"/>
                  </a:lnTo>
                  <a:lnTo>
                    <a:pt x="45" y="58"/>
                  </a:lnTo>
                  <a:lnTo>
                    <a:pt x="0" y="71"/>
                  </a:lnTo>
                  <a:lnTo>
                    <a:pt x="0" y="125"/>
                  </a:lnTo>
                  <a:close/>
                </a:path>
              </a:pathLst>
            </a:custGeom>
            <a:solidFill>
              <a:srgbClr val="808080">
                <a:alpha val="100000"/>
              </a:srgbClr>
            </a:solidFill>
            <a:ln w="9525">
              <a:noFill/>
            </a:ln>
          </p:spPr>
          <p:txBody>
            <a:bodyPr/>
            <a:p>
              <a:endParaRPr lang="zh-CN" altLang="en-US"/>
            </a:p>
          </p:txBody>
        </p:sp>
        <p:sp>
          <p:nvSpPr>
            <p:cNvPr id="101556" name="Freeform 203"/>
            <p:cNvSpPr/>
            <p:nvPr/>
          </p:nvSpPr>
          <p:spPr>
            <a:xfrm>
              <a:off x="6217" y="14634"/>
              <a:ext cx="1075" cy="356"/>
            </a:xfrm>
            <a:custGeom>
              <a:avLst/>
              <a:gdLst>
                <a:gd name="txL" fmla="*/ 0 w 1075"/>
                <a:gd name="txT" fmla="*/ 0 h 356"/>
                <a:gd name="txR" fmla="*/ 1075 w 1075"/>
                <a:gd name="txB" fmla="*/ 356 h 356"/>
              </a:gdLst>
              <a:ahLst/>
              <a:cxnLst>
                <a:cxn ang="0">
                  <a:pos x="454" y="344"/>
                </a:cxn>
                <a:cxn ang="0">
                  <a:pos x="456" y="343"/>
                </a:cxn>
                <a:cxn ang="0">
                  <a:pos x="463" y="341"/>
                </a:cxn>
                <a:cxn ang="0">
                  <a:pos x="472" y="337"/>
                </a:cxn>
                <a:cxn ang="0">
                  <a:pos x="485" y="332"/>
                </a:cxn>
                <a:cxn ang="0">
                  <a:pos x="501" y="325"/>
                </a:cxn>
                <a:cxn ang="0">
                  <a:pos x="518" y="317"/>
                </a:cxn>
                <a:cxn ang="0">
                  <a:pos x="538" y="308"/>
                </a:cxn>
                <a:cxn ang="0">
                  <a:pos x="558" y="298"/>
                </a:cxn>
                <a:cxn ang="0">
                  <a:pos x="580" y="287"/>
                </a:cxn>
                <a:cxn ang="0">
                  <a:pos x="600" y="274"/>
                </a:cxn>
                <a:cxn ang="0">
                  <a:pos x="621" y="262"/>
                </a:cxn>
                <a:cxn ang="0">
                  <a:pos x="640" y="248"/>
                </a:cxn>
                <a:cxn ang="0">
                  <a:pos x="658" y="234"/>
                </a:cxn>
                <a:cxn ang="0">
                  <a:pos x="674" y="219"/>
                </a:cxn>
                <a:cxn ang="0">
                  <a:pos x="688" y="204"/>
                </a:cxn>
                <a:cxn ang="0">
                  <a:pos x="699" y="189"/>
                </a:cxn>
                <a:cxn ang="0">
                  <a:pos x="0" y="18"/>
                </a:cxn>
                <a:cxn ang="0">
                  <a:pos x="54" y="0"/>
                </a:cxn>
                <a:cxn ang="0">
                  <a:pos x="1075" y="251"/>
                </a:cxn>
                <a:cxn ang="0">
                  <a:pos x="1033" y="274"/>
                </a:cxn>
                <a:cxn ang="0">
                  <a:pos x="738" y="199"/>
                </a:cxn>
                <a:cxn ang="0">
                  <a:pos x="737" y="200"/>
                </a:cxn>
                <a:cxn ang="0">
                  <a:pos x="735" y="203"/>
                </a:cxn>
                <a:cxn ang="0">
                  <a:pos x="730" y="207"/>
                </a:cxn>
                <a:cxn ang="0">
                  <a:pos x="724" y="214"/>
                </a:cxn>
                <a:cxn ang="0">
                  <a:pos x="716" y="222"/>
                </a:cxn>
                <a:cxn ang="0">
                  <a:pos x="706" y="231"/>
                </a:cxn>
                <a:cxn ang="0">
                  <a:pos x="694" y="242"/>
                </a:cxn>
                <a:cxn ang="0">
                  <a:pos x="679" y="253"/>
                </a:cxn>
                <a:cxn ang="0">
                  <a:pos x="662" y="265"/>
                </a:cxn>
                <a:cxn ang="0">
                  <a:pos x="643" y="278"/>
                </a:cxn>
                <a:cxn ang="0">
                  <a:pos x="621" y="291"/>
                </a:cxn>
                <a:cxn ang="0">
                  <a:pos x="597" y="303"/>
                </a:cxn>
                <a:cxn ang="0">
                  <a:pos x="570" y="317"/>
                </a:cxn>
                <a:cxn ang="0">
                  <a:pos x="540" y="330"/>
                </a:cxn>
                <a:cxn ang="0">
                  <a:pos x="508" y="343"/>
                </a:cxn>
                <a:cxn ang="0">
                  <a:pos x="472" y="356"/>
                </a:cxn>
                <a:cxn ang="0">
                  <a:pos x="454" y="344"/>
                </a:cxn>
              </a:cxnLst>
              <a:rect l="txL" t="txT" r="txR" b="txB"/>
              <a:pathLst>
                <a:path w="1075" h="356">
                  <a:moveTo>
                    <a:pt x="454" y="344"/>
                  </a:moveTo>
                  <a:lnTo>
                    <a:pt x="456" y="343"/>
                  </a:lnTo>
                  <a:lnTo>
                    <a:pt x="463" y="341"/>
                  </a:lnTo>
                  <a:lnTo>
                    <a:pt x="472" y="337"/>
                  </a:lnTo>
                  <a:lnTo>
                    <a:pt x="485" y="332"/>
                  </a:lnTo>
                  <a:lnTo>
                    <a:pt x="501" y="325"/>
                  </a:lnTo>
                  <a:lnTo>
                    <a:pt x="518" y="317"/>
                  </a:lnTo>
                  <a:lnTo>
                    <a:pt x="538" y="308"/>
                  </a:lnTo>
                  <a:lnTo>
                    <a:pt x="558" y="298"/>
                  </a:lnTo>
                  <a:lnTo>
                    <a:pt x="580" y="287"/>
                  </a:lnTo>
                  <a:lnTo>
                    <a:pt x="600" y="274"/>
                  </a:lnTo>
                  <a:lnTo>
                    <a:pt x="621" y="262"/>
                  </a:lnTo>
                  <a:lnTo>
                    <a:pt x="640" y="248"/>
                  </a:lnTo>
                  <a:lnTo>
                    <a:pt x="658" y="234"/>
                  </a:lnTo>
                  <a:lnTo>
                    <a:pt x="674" y="219"/>
                  </a:lnTo>
                  <a:lnTo>
                    <a:pt x="688" y="204"/>
                  </a:lnTo>
                  <a:lnTo>
                    <a:pt x="699" y="189"/>
                  </a:lnTo>
                  <a:lnTo>
                    <a:pt x="0" y="18"/>
                  </a:lnTo>
                  <a:lnTo>
                    <a:pt x="54" y="0"/>
                  </a:lnTo>
                  <a:lnTo>
                    <a:pt x="1075" y="251"/>
                  </a:lnTo>
                  <a:lnTo>
                    <a:pt x="1033" y="274"/>
                  </a:lnTo>
                  <a:lnTo>
                    <a:pt x="738" y="199"/>
                  </a:lnTo>
                  <a:lnTo>
                    <a:pt x="737" y="200"/>
                  </a:lnTo>
                  <a:lnTo>
                    <a:pt x="735" y="203"/>
                  </a:lnTo>
                  <a:lnTo>
                    <a:pt x="730" y="207"/>
                  </a:lnTo>
                  <a:lnTo>
                    <a:pt x="724" y="214"/>
                  </a:lnTo>
                  <a:lnTo>
                    <a:pt x="716" y="222"/>
                  </a:lnTo>
                  <a:lnTo>
                    <a:pt x="706" y="231"/>
                  </a:lnTo>
                  <a:lnTo>
                    <a:pt x="694" y="242"/>
                  </a:lnTo>
                  <a:lnTo>
                    <a:pt x="679" y="253"/>
                  </a:lnTo>
                  <a:lnTo>
                    <a:pt x="662" y="265"/>
                  </a:lnTo>
                  <a:lnTo>
                    <a:pt x="643" y="278"/>
                  </a:lnTo>
                  <a:lnTo>
                    <a:pt x="621" y="291"/>
                  </a:lnTo>
                  <a:lnTo>
                    <a:pt x="597" y="303"/>
                  </a:lnTo>
                  <a:lnTo>
                    <a:pt x="570" y="317"/>
                  </a:lnTo>
                  <a:lnTo>
                    <a:pt x="540" y="330"/>
                  </a:lnTo>
                  <a:lnTo>
                    <a:pt x="508" y="343"/>
                  </a:lnTo>
                  <a:lnTo>
                    <a:pt x="472" y="356"/>
                  </a:lnTo>
                  <a:lnTo>
                    <a:pt x="454" y="344"/>
                  </a:lnTo>
                  <a:close/>
                </a:path>
              </a:pathLst>
            </a:custGeom>
            <a:solidFill>
              <a:srgbClr val="000000">
                <a:alpha val="100000"/>
              </a:srgbClr>
            </a:solidFill>
            <a:ln w="9525">
              <a:noFill/>
            </a:ln>
          </p:spPr>
          <p:txBody>
            <a:bodyPr/>
            <a:p>
              <a:endParaRPr lang="zh-CN" altLang="en-US"/>
            </a:p>
          </p:txBody>
        </p:sp>
        <p:sp>
          <p:nvSpPr>
            <p:cNvPr id="101557" name="Freeform 204"/>
            <p:cNvSpPr/>
            <p:nvPr/>
          </p:nvSpPr>
          <p:spPr>
            <a:xfrm>
              <a:off x="5997" y="14727"/>
              <a:ext cx="1095" cy="319"/>
            </a:xfrm>
            <a:custGeom>
              <a:avLst/>
              <a:gdLst>
                <a:gd name="txL" fmla="*/ 0 w 1095"/>
                <a:gd name="txT" fmla="*/ 0 h 319"/>
                <a:gd name="txR" fmla="*/ 1095 w 1095"/>
                <a:gd name="txB" fmla="*/ 319 h 319"/>
              </a:gdLst>
              <a:ahLst/>
              <a:cxnLst>
                <a:cxn ang="0">
                  <a:pos x="0" y="0"/>
                </a:cxn>
                <a:cxn ang="0">
                  <a:pos x="1071" y="319"/>
                </a:cxn>
                <a:cxn ang="0">
                  <a:pos x="1095" y="319"/>
                </a:cxn>
                <a:cxn ang="0">
                  <a:pos x="33" y="0"/>
                </a:cxn>
                <a:cxn ang="0">
                  <a:pos x="0" y="0"/>
                </a:cxn>
              </a:cxnLst>
              <a:rect l="txL" t="txT" r="txR" b="txB"/>
              <a:pathLst>
                <a:path w="1095" h="319">
                  <a:moveTo>
                    <a:pt x="0" y="0"/>
                  </a:moveTo>
                  <a:lnTo>
                    <a:pt x="1071" y="319"/>
                  </a:lnTo>
                  <a:lnTo>
                    <a:pt x="1095" y="319"/>
                  </a:lnTo>
                  <a:lnTo>
                    <a:pt x="33" y="0"/>
                  </a:lnTo>
                  <a:lnTo>
                    <a:pt x="0" y="0"/>
                  </a:lnTo>
                  <a:close/>
                </a:path>
              </a:pathLst>
            </a:custGeom>
            <a:solidFill>
              <a:srgbClr val="000000">
                <a:alpha val="100000"/>
              </a:srgbClr>
            </a:solidFill>
            <a:ln w="9525">
              <a:noFill/>
            </a:ln>
          </p:spPr>
          <p:txBody>
            <a:bodyPr/>
            <a:p>
              <a:endParaRPr lang="zh-CN" altLang="en-US"/>
            </a:p>
          </p:txBody>
        </p:sp>
        <p:sp>
          <p:nvSpPr>
            <p:cNvPr id="101558" name="Freeform 205"/>
            <p:cNvSpPr/>
            <p:nvPr/>
          </p:nvSpPr>
          <p:spPr>
            <a:xfrm>
              <a:off x="6181" y="14684"/>
              <a:ext cx="1082" cy="285"/>
            </a:xfrm>
            <a:custGeom>
              <a:avLst/>
              <a:gdLst>
                <a:gd name="txL" fmla="*/ 0 w 1082"/>
                <a:gd name="txT" fmla="*/ 0 h 285"/>
                <a:gd name="txR" fmla="*/ 1082 w 1082"/>
                <a:gd name="txB" fmla="*/ 285 h 285"/>
              </a:gdLst>
              <a:ahLst/>
              <a:cxnLst>
                <a:cxn ang="0">
                  <a:pos x="0" y="1"/>
                </a:cxn>
                <a:cxn ang="0">
                  <a:pos x="1058" y="285"/>
                </a:cxn>
                <a:cxn ang="0">
                  <a:pos x="1082" y="284"/>
                </a:cxn>
                <a:cxn ang="0">
                  <a:pos x="33" y="0"/>
                </a:cxn>
                <a:cxn ang="0">
                  <a:pos x="0" y="1"/>
                </a:cxn>
              </a:cxnLst>
              <a:rect l="txL" t="txT" r="txR" b="txB"/>
              <a:pathLst>
                <a:path w="1082" h="285">
                  <a:moveTo>
                    <a:pt x="0" y="1"/>
                  </a:moveTo>
                  <a:lnTo>
                    <a:pt x="1058" y="285"/>
                  </a:lnTo>
                  <a:lnTo>
                    <a:pt x="1082" y="284"/>
                  </a:lnTo>
                  <a:lnTo>
                    <a:pt x="33" y="0"/>
                  </a:lnTo>
                  <a:lnTo>
                    <a:pt x="0" y="1"/>
                  </a:lnTo>
                  <a:close/>
                </a:path>
              </a:pathLst>
            </a:custGeom>
            <a:solidFill>
              <a:srgbClr val="000000">
                <a:alpha val="100000"/>
              </a:srgbClr>
            </a:solidFill>
            <a:ln w="9525">
              <a:noFill/>
            </a:ln>
          </p:spPr>
          <p:txBody>
            <a:bodyPr/>
            <a:p>
              <a:endParaRPr lang="zh-CN" altLang="en-US"/>
            </a:p>
          </p:txBody>
        </p:sp>
        <p:sp>
          <p:nvSpPr>
            <p:cNvPr id="101559" name="Freeform 206"/>
            <p:cNvSpPr/>
            <p:nvPr/>
          </p:nvSpPr>
          <p:spPr>
            <a:xfrm>
              <a:off x="6093" y="14699"/>
              <a:ext cx="1087" cy="315"/>
            </a:xfrm>
            <a:custGeom>
              <a:avLst/>
              <a:gdLst>
                <a:gd name="txL" fmla="*/ 0 w 1087"/>
                <a:gd name="txT" fmla="*/ 0 h 315"/>
                <a:gd name="txR" fmla="*/ 1087 w 1087"/>
                <a:gd name="txB" fmla="*/ 315 h 315"/>
              </a:gdLst>
              <a:ahLst/>
              <a:cxnLst>
                <a:cxn ang="0">
                  <a:pos x="0" y="0"/>
                </a:cxn>
                <a:cxn ang="0">
                  <a:pos x="1066" y="315"/>
                </a:cxn>
                <a:cxn ang="0">
                  <a:pos x="1087" y="308"/>
                </a:cxn>
                <a:cxn ang="0">
                  <a:pos x="31" y="0"/>
                </a:cxn>
                <a:cxn ang="0">
                  <a:pos x="0" y="0"/>
                </a:cxn>
              </a:cxnLst>
              <a:rect l="txL" t="txT" r="txR" b="txB"/>
              <a:pathLst>
                <a:path w="1087" h="315">
                  <a:moveTo>
                    <a:pt x="0" y="0"/>
                  </a:moveTo>
                  <a:lnTo>
                    <a:pt x="1066" y="315"/>
                  </a:lnTo>
                  <a:lnTo>
                    <a:pt x="1087" y="308"/>
                  </a:lnTo>
                  <a:lnTo>
                    <a:pt x="31" y="0"/>
                  </a:lnTo>
                  <a:lnTo>
                    <a:pt x="0" y="0"/>
                  </a:lnTo>
                  <a:close/>
                </a:path>
              </a:pathLst>
            </a:custGeom>
            <a:solidFill>
              <a:srgbClr val="000000">
                <a:alpha val="100000"/>
              </a:srgbClr>
            </a:solidFill>
            <a:ln w="9525">
              <a:noFill/>
            </a:ln>
          </p:spPr>
          <p:txBody>
            <a:bodyPr/>
            <a:p>
              <a:endParaRPr lang="zh-CN" altLang="en-US"/>
            </a:p>
          </p:txBody>
        </p:sp>
      </p:grpSp>
      <p:grpSp>
        <p:nvGrpSpPr>
          <p:cNvPr id="101399" name="Group 207"/>
          <p:cNvGrpSpPr/>
          <p:nvPr/>
        </p:nvGrpSpPr>
        <p:grpSpPr>
          <a:xfrm>
            <a:off x="6653213" y="5081588"/>
            <a:ext cx="647700" cy="906462"/>
            <a:chOff x="12762" y="10336"/>
            <a:chExt cx="1027" cy="1700"/>
          </a:xfrm>
        </p:grpSpPr>
        <p:sp>
          <p:nvSpPr>
            <p:cNvPr id="101515" name="Rectangle 208"/>
            <p:cNvSpPr/>
            <p:nvPr/>
          </p:nvSpPr>
          <p:spPr>
            <a:xfrm>
              <a:off x="12824" y="10394"/>
              <a:ext cx="965" cy="1642"/>
            </a:xfrm>
            <a:prstGeom prst="rect">
              <a:avLst/>
            </a:prstGeom>
            <a:solidFill>
              <a:srgbClr val="969696"/>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1516" name="Rectangle 209"/>
            <p:cNvSpPr/>
            <p:nvPr/>
          </p:nvSpPr>
          <p:spPr>
            <a:xfrm>
              <a:off x="12766" y="10336"/>
              <a:ext cx="965" cy="1642"/>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1517" name="Line 210"/>
            <p:cNvSpPr/>
            <p:nvPr/>
          </p:nvSpPr>
          <p:spPr>
            <a:xfrm>
              <a:off x="12766" y="10682"/>
              <a:ext cx="965" cy="2"/>
            </a:xfrm>
            <a:prstGeom prst="line">
              <a:avLst/>
            </a:prstGeom>
            <a:ln w="9525" cap="flat" cmpd="sng">
              <a:solidFill>
                <a:srgbClr val="000000"/>
              </a:solidFill>
              <a:prstDash val="solid"/>
              <a:headEnd type="none" w="med" len="med"/>
              <a:tailEnd type="none" w="med" len="med"/>
            </a:ln>
          </p:spPr>
        </p:sp>
        <p:sp>
          <p:nvSpPr>
            <p:cNvPr id="101518" name="Line 211"/>
            <p:cNvSpPr/>
            <p:nvPr/>
          </p:nvSpPr>
          <p:spPr>
            <a:xfrm>
              <a:off x="12780" y="11042"/>
              <a:ext cx="980" cy="1"/>
            </a:xfrm>
            <a:prstGeom prst="line">
              <a:avLst/>
            </a:prstGeom>
            <a:ln w="9525" cap="flat" cmpd="sng">
              <a:solidFill>
                <a:srgbClr val="000000"/>
              </a:solidFill>
              <a:prstDash val="solid"/>
              <a:headEnd type="none" w="med" len="med"/>
              <a:tailEnd type="none" w="med" len="med"/>
            </a:ln>
          </p:spPr>
        </p:sp>
        <p:sp>
          <p:nvSpPr>
            <p:cNvPr id="101519" name="Line 212"/>
            <p:cNvSpPr/>
            <p:nvPr/>
          </p:nvSpPr>
          <p:spPr>
            <a:xfrm>
              <a:off x="12764" y="11374"/>
              <a:ext cx="980" cy="1"/>
            </a:xfrm>
            <a:prstGeom prst="line">
              <a:avLst/>
            </a:prstGeom>
            <a:ln w="9525" cap="flat" cmpd="sng">
              <a:solidFill>
                <a:srgbClr val="000000"/>
              </a:solidFill>
              <a:prstDash val="solid"/>
              <a:headEnd type="none" w="med" len="med"/>
              <a:tailEnd type="none" w="med" len="med"/>
            </a:ln>
          </p:spPr>
        </p:sp>
        <p:sp>
          <p:nvSpPr>
            <p:cNvPr id="101520" name="Line 213"/>
            <p:cNvSpPr/>
            <p:nvPr/>
          </p:nvSpPr>
          <p:spPr>
            <a:xfrm>
              <a:off x="12762" y="11675"/>
              <a:ext cx="967" cy="2"/>
            </a:xfrm>
            <a:prstGeom prst="line">
              <a:avLst/>
            </a:prstGeom>
            <a:ln w="9525" cap="flat" cmpd="sng">
              <a:solidFill>
                <a:srgbClr val="000000"/>
              </a:solidFill>
              <a:prstDash val="solid"/>
              <a:headEnd type="none" w="med" len="med"/>
              <a:tailEnd type="none" w="med" len="med"/>
            </a:ln>
          </p:spPr>
        </p:sp>
      </p:grpSp>
      <p:sp>
        <p:nvSpPr>
          <p:cNvPr id="101400" name="Line 214"/>
          <p:cNvSpPr/>
          <p:nvPr/>
        </p:nvSpPr>
        <p:spPr>
          <a:xfrm flipH="1">
            <a:off x="3749675" y="2835275"/>
            <a:ext cx="295275" cy="104775"/>
          </a:xfrm>
          <a:prstGeom prst="line">
            <a:avLst/>
          </a:prstGeom>
          <a:ln w="9525" cap="flat" cmpd="sng">
            <a:solidFill>
              <a:srgbClr val="000000"/>
            </a:solidFill>
            <a:prstDash val="solid"/>
            <a:headEnd type="none" w="med" len="med"/>
            <a:tailEnd type="triangle" w="med" len="med"/>
          </a:ln>
        </p:spPr>
      </p:sp>
      <p:sp>
        <p:nvSpPr>
          <p:cNvPr id="101401" name="Text Box 215"/>
          <p:cNvSpPr txBox="1"/>
          <p:nvPr/>
        </p:nvSpPr>
        <p:spPr>
          <a:xfrm>
            <a:off x="6781800" y="2535238"/>
            <a:ext cx="481013" cy="366712"/>
          </a:xfrm>
          <a:prstGeom prst="rect">
            <a:avLst/>
          </a:prstGeom>
          <a:noFill/>
          <a:ln w="9525">
            <a:noFill/>
          </a:ln>
        </p:spPr>
        <p:txBody>
          <a:bodyPr/>
          <a:p>
            <a:pPr algn="l" eaLnBrk="1" hangingPunct="1"/>
            <a:r>
              <a:rPr lang="en-US" altLang="zh-CN" sz="1400" dirty="0">
                <a:solidFill>
                  <a:srgbClr val="FF0000"/>
                </a:solidFill>
                <a:latin typeface="Symbol" panose="05050102010706020507" pitchFamily="18" charset="2"/>
              </a:rPr>
              <a:t>l</a:t>
            </a:r>
            <a:r>
              <a:rPr lang="en-US" altLang="zh-CN" sz="1400" baseline="-25000" dirty="0">
                <a:solidFill>
                  <a:srgbClr val="FF0000"/>
                </a:solidFill>
                <a:latin typeface="Arial" panose="020B0604020202020204" pitchFamily="34" charset="0"/>
              </a:rPr>
              <a:t>out</a:t>
            </a:r>
            <a:endParaRPr lang="en-US" altLang="zh-CN" sz="1400" dirty="0">
              <a:solidFill>
                <a:schemeClr val="tx2"/>
              </a:solidFill>
              <a:latin typeface="Comic Sans MS" panose="030F0702030302020204" pitchFamily="66" charset="0"/>
            </a:endParaRPr>
          </a:p>
        </p:txBody>
      </p:sp>
      <p:sp>
        <p:nvSpPr>
          <p:cNvPr id="101402" name="Line 216"/>
          <p:cNvSpPr/>
          <p:nvPr/>
        </p:nvSpPr>
        <p:spPr>
          <a:xfrm>
            <a:off x="7150100" y="2882900"/>
            <a:ext cx="200025" cy="219075"/>
          </a:xfrm>
          <a:prstGeom prst="line">
            <a:avLst/>
          </a:prstGeom>
          <a:ln w="9525" cap="flat" cmpd="sng">
            <a:solidFill>
              <a:srgbClr val="000000"/>
            </a:solidFill>
            <a:prstDash val="solid"/>
            <a:headEnd type="none" w="med" len="med"/>
            <a:tailEnd type="triangle" w="med" len="med"/>
          </a:ln>
        </p:spPr>
      </p:sp>
      <p:sp>
        <p:nvSpPr>
          <p:cNvPr id="101403" name="Line 217"/>
          <p:cNvSpPr/>
          <p:nvPr/>
        </p:nvSpPr>
        <p:spPr>
          <a:xfrm flipH="1">
            <a:off x="5457825" y="3946525"/>
            <a:ext cx="247650" cy="238125"/>
          </a:xfrm>
          <a:prstGeom prst="line">
            <a:avLst/>
          </a:prstGeom>
          <a:ln w="9525" cap="flat" cmpd="sng">
            <a:solidFill>
              <a:srgbClr val="000000"/>
            </a:solidFill>
            <a:prstDash val="solid"/>
            <a:headEnd type="none" w="med" len="med"/>
            <a:tailEnd type="triangle" w="med" len="med"/>
          </a:ln>
        </p:spPr>
      </p:sp>
      <p:grpSp>
        <p:nvGrpSpPr>
          <p:cNvPr id="101404" name="Group 218"/>
          <p:cNvGrpSpPr/>
          <p:nvPr/>
        </p:nvGrpSpPr>
        <p:grpSpPr>
          <a:xfrm>
            <a:off x="4541838" y="4089400"/>
            <a:ext cx="1073150" cy="422275"/>
            <a:chOff x="9542" y="11900"/>
            <a:chExt cx="1624" cy="640"/>
          </a:xfrm>
        </p:grpSpPr>
        <p:sp>
          <p:nvSpPr>
            <p:cNvPr id="101493" name="Oval 219"/>
            <p:cNvSpPr/>
            <p:nvPr/>
          </p:nvSpPr>
          <p:spPr>
            <a:xfrm>
              <a:off x="9557" y="12185"/>
              <a:ext cx="1608" cy="355"/>
            </a:xfrm>
            <a:prstGeom prst="ellipse">
              <a:avLst/>
            </a:prstGeom>
            <a:solidFill>
              <a:srgbClr val="C0C0C0"/>
            </a:solidFill>
            <a:ln w="12700" cap="flat" cmpd="sng">
              <a:solidFill>
                <a:srgbClr val="808080"/>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01494" name="Line 220"/>
            <p:cNvSpPr/>
            <p:nvPr/>
          </p:nvSpPr>
          <p:spPr>
            <a:xfrm>
              <a:off x="9557" y="12156"/>
              <a:ext cx="1" cy="219"/>
            </a:xfrm>
            <a:prstGeom prst="line">
              <a:avLst/>
            </a:prstGeom>
            <a:ln w="12700" cap="flat" cmpd="sng">
              <a:solidFill>
                <a:srgbClr val="000000"/>
              </a:solidFill>
              <a:prstDash val="solid"/>
              <a:headEnd type="none" w="med" len="med"/>
              <a:tailEnd type="none" w="med" len="med"/>
            </a:ln>
          </p:spPr>
        </p:sp>
        <p:sp>
          <p:nvSpPr>
            <p:cNvPr id="101495" name="Line 221"/>
            <p:cNvSpPr/>
            <p:nvPr/>
          </p:nvSpPr>
          <p:spPr>
            <a:xfrm>
              <a:off x="11165" y="12156"/>
              <a:ext cx="1" cy="219"/>
            </a:xfrm>
            <a:prstGeom prst="line">
              <a:avLst/>
            </a:prstGeom>
            <a:ln w="12700" cap="flat" cmpd="sng">
              <a:solidFill>
                <a:srgbClr val="808080"/>
              </a:solidFill>
              <a:prstDash val="solid"/>
              <a:headEnd type="none" w="med" len="med"/>
              <a:tailEnd type="none" w="med" len="med"/>
            </a:ln>
          </p:spPr>
        </p:sp>
        <p:sp>
          <p:nvSpPr>
            <p:cNvPr id="101496" name="Rectangle 222"/>
            <p:cNvSpPr/>
            <p:nvPr/>
          </p:nvSpPr>
          <p:spPr>
            <a:xfrm>
              <a:off x="9557" y="12156"/>
              <a:ext cx="381" cy="215"/>
            </a:xfrm>
            <a:prstGeom prst="rect">
              <a:avLst/>
            </a:prstGeom>
            <a:solidFill>
              <a:srgbClr val="C0C0C0"/>
            </a:solidFill>
            <a:ln w="12700">
              <a:noFill/>
            </a:ln>
          </p:spPr>
          <p:txBody>
            <a:bodyPr anchor="ctr" anchorCtr="0"/>
            <a:p>
              <a:pPr eaLnBrk="1" hangingPunct="1"/>
              <a:endParaRPr lang="zh-CN" altLang="en-US" sz="2000" dirty="0">
                <a:solidFill>
                  <a:schemeClr val="tx2"/>
                </a:solidFill>
                <a:latin typeface="Comic Sans MS" panose="030F0702030302020204" pitchFamily="66" charset="0"/>
              </a:endParaRPr>
            </a:p>
          </p:txBody>
        </p:sp>
        <p:sp>
          <p:nvSpPr>
            <p:cNvPr id="101497" name="Rectangle 223"/>
            <p:cNvSpPr/>
            <p:nvPr/>
          </p:nvSpPr>
          <p:spPr>
            <a:xfrm>
              <a:off x="10679" y="12141"/>
              <a:ext cx="486" cy="215"/>
            </a:xfrm>
            <a:prstGeom prst="rect">
              <a:avLst/>
            </a:prstGeom>
            <a:solidFill>
              <a:srgbClr val="C0C0C0"/>
            </a:solidFill>
            <a:ln w="12700">
              <a:noFill/>
            </a:ln>
          </p:spPr>
          <p:txBody>
            <a:bodyPr anchor="ctr" anchorCtr="0"/>
            <a:p>
              <a:pPr eaLnBrk="1" hangingPunct="1"/>
              <a:endParaRPr lang="zh-CN" altLang="en-US" sz="2000" dirty="0">
                <a:solidFill>
                  <a:schemeClr val="tx2"/>
                </a:solidFill>
                <a:latin typeface="Comic Sans MS" panose="030F0702030302020204" pitchFamily="66" charset="0"/>
              </a:endParaRPr>
            </a:p>
          </p:txBody>
        </p:sp>
        <p:sp>
          <p:nvSpPr>
            <p:cNvPr id="101498" name="Oval 224"/>
            <p:cNvSpPr/>
            <p:nvPr/>
          </p:nvSpPr>
          <p:spPr>
            <a:xfrm>
              <a:off x="9542" y="11900"/>
              <a:ext cx="1608" cy="414"/>
            </a:xfrm>
            <a:prstGeom prst="ellipse">
              <a:avLst/>
            </a:prstGeom>
            <a:solidFill>
              <a:srgbClr val="C0C0C0"/>
            </a:solidFill>
            <a:ln w="12700" cap="flat" cmpd="sng">
              <a:solidFill>
                <a:srgbClr val="808080"/>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101499" name="Group 225"/>
            <p:cNvGrpSpPr/>
            <p:nvPr/>
          </p:nvGrpSpPr>
          <p:grpSpPr>
            <a:xfrm>
              <a:off x="9930" y="11991"/>
              <a:ext cx="796" cy="242"/>
              <a:chOff x="2848" y="848"/>
              <a:chExt cx="140" cy="98"/>
            </a:xfrm>
          </p:grpSpPr>
          <p:sp>
            <p:nvSpPr>
              <p:cNvPr id="101512" name="Line 226"/>
              <p:cNvSpPr/>
              <p:nvPr/>
            </p:nvSpPr>
            <p:spPr>
              <a:xfrm flipV="1">
                <a:off x="2848" y="848"/>
                <a:ext cx="50" cy="2"/>
              </a:xfrm>
              <a:prstGeom prst="line">
                <a:avLst/>
              </a:prstGeom>
              <a:ln w="28575" cap="flat" cmpd="sng">
                <a:solidFill>
                  <a:srgbClr val="808080"/>
                </a:solidFill>
                <a:prstDash val="solid"/>
                <a:headEnd type="none" w="med" len="med"/>
                <a:tailEnd type="none" w="med" len="med"/>
              </a:ln>
            </p:spPr>
          </p:sp>
          <p:sp>
            <p:nvSpPr>
              <p:cNvPr id="101513" name="Line 227"/>
              <p:cNvSpPr/>
              <p:nvPr/>
            </p:nvSpPr>
            <p:spPr>
              <a:xfrm>
                <a:off x="2944" y="946"/>
                <a:ext cx="44" cy="0"/>
              </a:xfrm>
              <a:prstGeom prst="line">
                <a:avLst/>
              </a:prstGeom>
              <a:ln w="28575" cap="flat" cmpd="sng">
                <a:solidFill>
                  <a:srgbClr val="808080"/>
                </a:solidFill>
                <a:prstDash val="solid"/>
                <a:headEnd type="none" w="med" len="med"/>
                <a:tailEnd type="none" w="med" len="med"/>
              </a:ln>
            </p:spPr>
          </p:sp>
          <p:sp>
            <p:nvSpPr>
              <p:cNvPr id="101514" name="Line 228"/>
              <p:cNvSpPr/>
              <p:nvPr/>
            </p:nvSpPr>
            <p:spPr>
              <a:xfrm>
                <a:off x="2894" y="850"/>
                <a:ext cx="52" cy="96"/>
              </a:xfrm>
              <a:prstGeom prst="line">
                <a:avLst/>
              </a:prstGeom>
              <a:ln w="28575" cap="flat" cmpd="sng">
                <a:solidFill>
                  <a:srgbClr val="808080"/>
                </a:solidFill>
                <a:prstDash val="solid"/>
                <a:headEnd type="none" w="med" len="med"/>
                <a:tailEnd type="none" w="med" len="med"/>
              </a:ln>
            </p:spPr>
          </p:sp>
        </p:grpSp>
        <p:grpSp>
          <p:nvGrpSpPr>
            <p:cNvPr id="101500" name="Group 229"/>
            <p:cNvGrpSpPr/>
            <p:nvPr/>
          </p:nvGrpSpPr>
          <p:grpSpPr>
            <a:xfrm flipV="1">
              <a:off x="9930" y="11987"/>
              <a:ext cx="796" cy="242"/>
              <a:chOff x="2848" y="848"/>
              <a:chExt cx="140" cy="98"/>
            </a:xfrm>
          </p:grpSpPr>
          <p:sp>
            <p:nvSpPr>
              <p:cNvPr id="101509" name="Line 230"/>
              <p:cNvSpPr/>
              <p:nvPr/>
            </p:nvSpPr>
            <p:spPr>
              <a:xfrm flipV="1">
                <a:off x="2848" y="848"/>
                <a:ext cx="50" cy="2"/>
              </a:xfrm>
              <a:prstGeom prst="line">
                <a:avLst/>
              </a:prstGeom>
              <a:ln w="28575" cap="flat" cmpd="sng">
                <a:solidFill>
                  <a:srgbClr val="969696"/>
                </a:solidFill>
                <a:prstDash val="solid"/>
                <a:headEnd type="none" w="med" len="med"/>
                <a:tailEnd type="none" w="med" len="med"/>
              </a:ln>
            </p:spPr>
          </p:sp>
          <p:sp>
            <p:nvSpPr>
              <p:cNvPr id="101510" name="Line 231"/>
              <p:cNvSpPr/>
              <p:nvPr/>
            </p:nvSpPr>
            <p:spPr>
              <a:xfrm>
                <a:off x="2944" y="946"/>
                <a:ext cx="44" cy="0"/>
              </a:xfrm>
              <a:prstGeom prst="line">
                <a:avLst/>
              </a:prstGeom>
              <a:ln w="28575" cap="flat" cmpd="sng">
                <a:solidFill>
                  <a:srgbClr val="969696"/>
                </a:solidFill>
                <a:prstDash val="solid"/>
                <a:headEnd type="none" w="med" len="med"/>
                <a:tailEnd type="none" w="med" len="med"/>
              </a:ln>
            </p:spPr>
          </p:sp>
          <p:sp>
            <p:nvSpPr>
              <p:cNvPr id="101511" name="Line 232"/>
              <p:cNvSpPr/>
              <p:nvPr/>
            </p:nvSpPr>
            <p:spPr>
              <a:xfrm>
                <a:off x="2894" y="850"/>
                <a:ext cx="52" cy="96"/>
              </a:xfrm>
              <a:prstGeom prst="line">
                <a:avLst/>
              </a:prstGeom>
              <a:ln w="28575" cap="flat" cmpd="sng">
                <a:solidFill>
                  <a:srgbClr val="969696"/>
                </a:solidFill>
                <a:prstDash val="solid"/>
                <a:headEnd type="none" w="med" len="med"/>
                <a:tailEnd type="none" w="med" len="med"/>
              </a:ln>
            </p:spPr>
          </p:sp>
        </p:grpSp>
        <p:grpSp>
          <p:nvGrpSpPr>
            <p:cNvPr id="101501" name="Group 233"/>
            <p:cNvGrpSpPr/>
            <p:nvPr/>
          </p:nvGrpSpPr>
          <p:grpSpPr>
            <a:xfrm>
              <a:off x="10534" y="12050"/>
              <a:ext cx="476" cy="374"/>
              <a:chOff x="11283" y="10423"/>
              <a:chExt cx="475" cy="374"/>
            </a:xfrm>
          </p:grpSpPr>
          <p:sp>
            <p:nvSpPr>
              <p:cNvPr id="101502" name="Rectangle 234"/>
              <p:cNvSpPr/>
              <p:nvPr/>
            </p:nvSpPr>
            <p:spPr>
              <a:xfrm>
                <a:off x="11283" y="10423"/>
                <a:ext cx="475" cy="374"/>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1503" name="Line 235"/>
              <p:cNvSpPr/>
              <p:nvPr/>
            </p:nvSpPr>
            <p:spPr>
              <a:xfrm>
                <a:off x="11686" y="10502"/>
                <a:ext cx="1" cy="231"/>
              </a:xfrm>
              <a:prstGeom prst="line">
                <a:avLst/>
              </a:prstGeom>
              <a:ln w="9525" cap="flat" cmpd="sng">
                <a:solidFill>
                  <a:srgbClr val="000000"/>
                </a:solidFill>
                <a:prstDash val="solid"/>
                <a:headEnd type="none" w="med" len="med"/>
                <a:tailEnd type="none" w="med" len="med"/>
              </a:ln>
            </p:spPr>
          </p:sp>
          <p:sp>
            <p:nvSpPr>
              <p:cNvPr id="101504" name="Line 236"/>
              <p:cNvSpPr/>
              <p:nvPr/>
            </p:nvSpPr>
            <p:spPr>
              <a:xfrm>
                <a:off x="11621" y="10502"/>
                <a:ext cx="1" cy="231"/>
              </a:xfrm>
              <a:prstGeom prst="line">
                <a:avLst/>
              </a:prstGeom>
              <a:ln w="9525" cap="flat" cmpd="sng">
                <a:solidFill>
                  <a:srgbClr val="000000"/>
                </a:solidFill>
                <a:prstDash val="solid"/>
                <a:headEnd type="none" w="med" len="med"/>
                <a:tailEnd type="none" w="med" len="med"/>
              </a:ln>
            </p:spPr>
          </p:sp>
          <p:sp>
            <p:nvSpPr>
              <p:cNvPr id="101505" name="Line 237"/>
              <p:cNvSpPr/>
              <p:nvPr/>
            </p:nvSpPr>
            <p:spPr>
              <a:xfrm>
                <a:off x="11556" y="10502"/>
                <a:ext cx="1" cy="231"/>
              </a:xfrm>
              <a:prstGeom prst="line">
                <a:avLst/>
              </a:prstGeom>
              <a:ln w="9525" cap="flat" cmpd="sng">
                <a:solidFill>
                  <a:srgbClr val="000000"/>
                </a:solidFill>
                <a:prstDash val="solid"/>
                <a:headEnd type="none" w="med" len="med"/>
                <a:tailEnd type="none" w="med" len="med"/>
              </a:ln>
            </p:spPr>
          </p:sp>
          <p:sp>
            <p:nvSpPr>
              <p:cNvPr id="101506" name="Line 238"/>
              <p:cNvSpPr/>
              <p:nvPr/>
            </p:nvSpPr>
            <p:spPr>
              <a:xfrm>
                <a:off x="11491" y="10495"/>
                <a:ext cx="1" cy="231"/>
              </a:xfrm>
              <a:prstGeom prst="line">
                <a:avLst/>
              </a:prstGeom>
              <a:ln w="9525" cap="flat" cmpd="sng">
                <a:solidFill>
                  <a:srgbClr val="000000"/>
                </a:solidFill>
                <a:prstDash val="solid"/>
                <a:headEnd type="none" w="med" len="med"/>
                <a:tailEnd type="none" w="med" len="med"/>
              </a:ln>
            </p:spPr>
          </p:sp>
          <p:sp>
            <p:nvSpPr>
              <p:cNvPr id="101507" name="Line 239"/>
              <p:cNvSpPr/>
              <p:nvPr/>
            </p:nvSpPr>
            <p:spPr>
              <a:xfrm>
                <a:off x="11426" y="10495"/>
                <a:ext cx="2" cy="231"/>
              </a:xfrm>
              <a:prstGeom prst="line">
                <a:avLst/>
              </a:prstGeom>
              <a:ln w="9525" cap="flat" cmpd="sng">
                <a:solidFill>
                  <a:srgbClr val="000000"/>
                </a:solidFill>
                <a:prstDash val="solid"/>
                <a:headEnd type="none" w="med" len="med"/>
                <a:tailEnd type="none" w="med" len="med"/>
              </a:ln>
            </p:spPr>
          </p:sp>
          <p:sp>
            <p:nvSpPr>
              <p:cNvPr id="101508" name="Line 240"/>
              <p:cNvSpPr/>
              <p:nvPr/>
            </p:nvSpPr>
            <p:spPr>
              <a:xfrm>
                <a:off x="11360" y="10495"/>
                <a:ext cx="3" cy="231"/>
              </a:xfrm>
              <a:prstGeom prst="line">
                <a:avLst/>
              </a:prstGeom>
              <a:ln w="9525" cap="flat" cmpd="sng">
                <a:solidFill>
                  <a:srgbClr val="000000"/>
                </a:solidFill>
                <a:prstDash val="solid"/>
                <a:headEnd type="none" w="med" len="med"/>
                <a:tailEnd type="none" w="med" len="med"/>
              </a:ln>
            </p:spPr>
          </p:sp>
        </p:grpSp>
      </p:grpSp>
      <p:sp>
        <p:nvSpPr>
          <p:cNvPr id="101405" name="Line 241"/>
          <p:cNvSpPr/>
          <p:nvPr/>
        </p:nvSpPr>
        <p:spPr>
          <a:xfrm>
            <a:off x="5673725" y="3254375"/>
            <a:ext cx="276225" cy="1588"/>
          </a:xfrm>
          <a:prstGeom prst="line">
            <a:avLst/>
          </a:prstGeom>
          <a:ln w="38100" cap="flat" cmpd="sng">
            <a:solidFill>
              <a:srgbClr val="FFFFFF"/>
            </a:solidFill>
            <a:prstDash val="sysDot"/>
            <a:headEnd type="none" w="med" len="med"/>
            <a:tailEnd type="none" w="med" len="med"/>
          </a:ln>
        </p:spPr>
      </p:sp>
      <p:grpSp>
        <p:nvGrpSpPr>
          <p:cNvPr id="101406" name="Group 242"/>
          <p:cNvGrpSpPr/>
          <p:nvPr/>
        </p:nvGrpSpPr>
        <p:grpSpPr>
          <a:xfrm>
            <a:off x="3625850" y="2930525"/>
            <a:ext cx="90488" cy="271463"/>
            <a:chOff x="10104" y="10005"/>
            <a:chExt cx="137" cy="411"/>
          </a:xfrm>
        </p:grpSpPr>
        <p:sp>
          <p:nvSpPr>
            <p:cNvPr id="101491" name="Oval 243"/>
            <p:cNvSpPr/>
            <p:nvPr/>
          </p:nvSpPr>
          <p:spPr>
            <a:xfrm>
              <a:off x="10104" y="10005"/>
              <a:ext cx="137" cy="138"/>
            </a:xfrm>
            <a:prstGeom prst="ellipse">
              <a:avLst/>
            </a:prstGeom>
            <a:solidFill>
              <a:srgbClr val="FF0000"/>
            </a:solidFill>
            <a:ln w="9525" cap="flat" cmpd="sng">
              <a:solidFill>
                <a:srgbClr val="FF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101492" name="Oval 244"/>
            <p:cNvSpPr/>
            <p:nvPr/>
          </p:nvSpPr>
          <p:spPr>
            <a:xfrm>
              <a:off x="10104" y="10278"/>
              <a:ext cx="137" cy="138"/>
            </a:xfrm>
            <a:prstGeom prst="ellipse">
              <a:avLst/>
            </a:prstGeom>
            <a:solidFill>
              <a:srgbClr val="FF0000"/>
            </a:solidFill>
            <a:ln w="9525" cap="flat" cmpd="sng">
              <a:solidFill>
                <a:srgbClr val="FF0000"/>
              </a:solidFill>
              <a:prstDash val="solid"/>
              <a:headEnd type="none" w="med" len="med"/>
              <a:tailEnd type="none" w="med" len="med"/>
            </a:ln>
          </p:spPr>
          <p:txBody>
            <a:bodyPr/>
            <a:p>
              <a:endParaRPr lang="zh-CN" altLang="en-US" dirty="0">
                <a:latin typeface="Comic Sans MS" panose="030F0702030302020204" pitchFamily="66" charset="0"/>
              </a:endParaRPr>
            </a:p>
          </p:txBody>
        </p:sp>
      </p:grpSp>
      <p:sp>
        <p:nvSpPr>
          <p:cNvPr id="101407" name="Text Box 245"/>
          <p:cNvSpPr txBox="1"/>
          <p:nvPr/>
        </p:nvSpPr>
        <p:spPr>
          <a:xfrm>
            <a:off x="3884613" y="2949575"/>
            <a:ext cx="1404937" cy="479425"/>
          </a:xfrm>
          <a:prstGeom prst="rect">
            <a:avLst/>
          </a:prstGeom>
          <a:noFill/>
          <a:ln w="9525">
            <a:noFill/>
          </a:ln>
        </p:spPr>
        <p:txBody>
          <a:bodyPr/>
          <a:p>
            <a:pPr algn="r" eaLnBrk="1" hangingPunct="1"/>
            <a:r>
              <a:rPr lang="en-US" altLang="zh-CN" sz="1400" dirty="0">
                <a:solidFill>
                  <a:srgbClr val="FF0000"/>
                </a:solidFill>
                <a:latin typeface="Symbol" panose="05050102010706020507" pitchFamily="18" charset="2"/>
              </a:rPr>
              <a:t>l</a:t>
            </a:r>
            <a:r>
              <a:rPr lang="en-US" altLang="zh-CN" sz="1400" dirty="0">
                <a:solidFill>
                  <a:srgbClr val="FF0000"/>
                </a:solidFill>
                <a:latin typeface="Arial" panose="020B0604020202020204" pitchFamily="34" charset="0"/>
              </a:rPr>
              <a:t>‘</a:t>
            </a:r>
            <a:r>
              <a:rPr lang="en-US" altLang="zh-CN" sz="1400" baseline="-25000" dirty="0">
                <a:solidFill>
                  <a:srgbClr val="FF0000"/>
                </a:solidFill>
                <a:latin typeface="Arial" panose="020B0604020202020204" pitchFamily="34" charset="0"/>
              </a:rPr>
              <a:t>in </a:t>
            </a:r>
            <a:r>
              <a:rPr lang="en-US" altLang="zh-CN" sz="1400" dirty="0">
                <a:solidFill>
                  <a:srgbClr val="FF0000"/>
                </a:solidFill>
                <a:latin typeface="Arial" panose="020B0604020202020204" pitchFamily="34" charset="0"/>
              </a:rPr>
              <a:t>: </a:t>
            </a:r>
            <a:r>
              <a:rPr lang="zh-CN" altLang="en-US" sz="1400" dirty="0">
                <a:solidFill>
                  <a:srgbClr val="FF0000"/>
                </a:solidFill>
                <a:latin typeface="Arial" panose="020B0604020202020204" pitchFamily="34" charset="0"/>
              </a:rPr>
              <a:t>原始数据, </a:t>
            </a:r>
            <a:endParaRPr lang="zh-CN" altLang="en-US" sz="1400" dirty="0">
              <a:solidFill>
                <a:srgbClr val="FF0000"/>
              </a:solidFill>
              <a:latin typeface="Arial" panose="020B0604020202020204" pitchFamily="34" charset="0"/>
            </a:endParaRPr>
          </a:p>
          <a:p>
            <a:pPr algn="r" eaLnBrk="1" hangingPunct="1"/>
            <a:r>
              <a:rPr lang="zh-CN" altLang="en-US" sz="1400" dirty="0">
                <a:solidFill>
                  <a:srgbClr val="FF0000"/>
                </a:solidFill>
                <a:latin typeface="Arial" panose="020B0604020202020204" pitchFamily="34" charset="0"/>
              </a:rPr>
              <a:t>＋重传数据</a:t>
            </a:r>
            <a:endParaRPr lang="zh-CN" altLang="en-US" sz="1400" dirty="0">
              <a:solidFill>
                <a:schemeClr val="tx2"/>
              </a:solidFill>
              <a:latin typeface="Comic Sans MS" panose="030F0702030302020204" pitchFamily="66" charset="0"/>
            </a:endParaRPr>
          </a:p>
        </p:txBody>
      </p:sp>
      <p:sp>
        <p:nvSpPr>
          <p:cNvPr id="101408" name="Line 246"/>
          <p:cNvSpPr/>
          <p:nvPr/>
        </p:nvSpPr>
        <p:spPr>
          <a:xfrm flipH="1">
            <a:off x="3759200" y="3101975"/>
            <a:ext cx="304800" cy="38100"/>
          </a:xfrm>
          <a:prstGeom prst="line">
            <a:avLst/>
          </a:prstGeom>
          <a:ln w="9525" cap="flat" cmpd="sng">
            <a:solidFill>
              <a:srgbClr val="000000"/>
            </a:solidFill>
            <a:prstDash val="solid"/>
            <a:headEnd type="none" w="med" len="med"/>
            <a:tailEnd type="triangle" w="med" len="med"/>
          </a:ln>
        </p:spPr>
      </p:sp>
      <p:sp>
        <p:nvSpPr>
          <p:cNvPr id="101409" name="Oval 247"/>
          <p:cNvSpPr/>
          <p:nvPr/>
        </p:nvSpPr>
        <p:spPr>
          <a:xfrm>
            <a:off x="5235575" y="5000625"/>
            <a:ext cx="1065213" cy="234950"/>
          </a:xfrm>
          <a:prstGeom prst="ellipse">
            <a:avLst/>
          </a:prstGeom>
          <a:solidFill>
            <a:srgbClr val="C0C0C0"/>
          </a:solidFill>
          <a:ln w="12700" cap="flat" cmpd="sng">
            <a:solidFill>
              <a:srgbClr val="808080"/>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01410" name="Line 248"/>
          <p:cNvSpPr/>
          <p:nvPr/>
        </p:nvSpPr>
        <p:spPr>
          <a:xfrm>
            <a:off x="5235575" y="4981575"/>
            <a:ext cx="1588" cy="146050"/>
          </a:xfrm>
          <a:prstGeom prst="line">
            <a:avLst/>
          </a:prstGeom>
          <a:ln w="12700" cap="flat" cmpd="sng">
            <a:solidFill>
              <a:srgbClr val="000000"/>
            </a:solidFill>
            <a:prstDash val="solid"/>
            <a:headEnd type="none" w="med" len="med"/>
            <a:tailEnd type="none" w="med" len="med"/>
          </a:ln>
        </p:spPr>
      </p:sp>
      <p:sp>
        <p:nvSpPr>
          <p:cNvPr id="101411" name="Line 249"/>
          <p:cNvSpPr/>
          <p:nvPr/>
        </p:nvSpPr>
        <p:spPr>
          <a:xfrm>
            <a:off x="6300788" y="4981575"/>
            <a:ext cx="0" cy="146050"/>
          </a:xfrm>
          <a:prstGeom prst="line">
            <a:avLst/>
          </a:prstGeom>
          <a:ln w="12700" cap="flat" cmpd="sng">
            <a:solidFill>
              <a:srgbClr val="808080"/>
            </a:solidFill>
            <a:prstDash val="solid"/>
            <a:headEnd type="none" w="med" len="med"/>
            <a:tailEnd type="none" w="med" len="med"/>
          </a:ln>
        </p:spPr>
      </p:sp>
      <p:sp>
        <p:nvSpPr>
          <p:cNvPr id="101412" name="Rectangle 250"/>
          <p:cNvSpPr/>
          <p:nvPr/>
        </p:nvSpPr>
        <p:spPr>
          <a:xfrm>
            <a:off x="5235575" y="4981575"/>
            <a:ext cx="252413" cy="142875"/>
          </a:xfrm>
          <a:prstGeom prst="rect">
            <a:avLst/>
          </a:prstGeom>
          <a:solidFill>
            <a:srgbClr val="C0C0C0"/>
          </a:solidFill>
          <a:ln w="12700">
            <a:noFill/>
          </a:ln>
        </p:spPr>
        <p:txBody>
          <a:bodyPr anchor="ctr" anchorCtr="0"/>
          <a:p>
            <a:pPr eaLnBrk="1" hangingPunct="1"/>
            <a:endParaRPr lang="zh-CN" altLang="en-US" sz="2000" dirty="0">
              <a:solidFill>
                <a:schemeClr val="tx2"/>
              </a:solidFill>
              <a:latin typeface="Comic Sans MS" panose="030F0702030302020204" pitchFamily="66" charset="0"/>
            </a:endParaRPr>
          </a:p>
        </p:txBody>
      </p:sp>
      <p:sp>
        <p:nvSpPr>
          <p:cNvPr id="101413" name="Rectangle 251"/>
          <p:cNvSpPr/>
          <p:nvPr/>
        </p:nvSpPr>
        <p:spPr>
          <a:xfrm>
            <a:off x="5978525" y="4972050"/>
            <a:ext cx="322263" cy="142875"/>
          </a:xfrm>
          <a:prstGeom prst="rect">
            <a:avLst/>
          </a:prstGeom>
          <a:solidFill>
            <a:srgbClr val="C0C0C0"/>
          </a:solidFill>
          <a:ln w="12700">
            <a:noFill/>
          </a:ln>
        </p:spPr>
        <p:txBody>
          <a:bodyPr anchor="ctr" anchorCtr="0"/>
          <a:p>
            <a:pPr eaLnBrk="1" hangingPunct="1"/>
            <a:endParaRPr lang="zh-CN" altLang="en-US" sz="2000" dirty="0">
              <a:solidFill>
                <a:schemeClr val="tx2"/>
              </a:solidFill>
              <a:latin typeface="Comic Sans MS" panose="030F0702030302020204" pitchFamily="66" charset="0"/>
            </a:endParaRPr>
          </a:p>
        </p:txBody>
      </p:sp>
      <p:sp>
        <p:nvSpPr>
          <p:cNvPr id="101414" name="Oval 252"/>
          <p:cNvSpPr/>
          <p:nvPr/>
        </p:nvSpPr>
        <p:spPr>
          <a:xfrm>
            <a:off x="5216525" y="4813300"/>
            <a:ext cx="1063625" cy="273050"/>
          </a:xfrm>
          <a:prstGeom prst="ellipse">
            <a:avLst/>
          </a:prstGeom>
          <a:solidFill>
            <a:srgbClr val="C0C0C0"/>
          </a:solidFill>
          <a:ln w="12700" cap="flat" cmpd="sng">
            <a:solidFill>
              <a:srgbClr val="808080"/>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101415" name="Group 253"/>
          <p:cNvGrpSpPr/>
          <p:nvPr/>
        </p:nvGrpSpPr>
        <p:grpSpPr>
          <a:xfrm>
            <a:off x="5483225" y="4873625"/>
            <a:ext cx="527050" cy="158750"/>
            <a:chOff x="2848" y="848"/>
            <a:chExt cx="140" cy="98"/>
          </a:xfrm>
        </p:grpSpPr>
        <p:sp>
          <p:nvSpPr>
            <p:cNvPr id="101488" name="Line 254"/>
            <p:cNvSpPr/>
            <p:nvPr/>
          </p:nvSpPr>
          <p:spPr>
            <a:xfrm flipV="1">
              <a:off x="2848" y="848"/>
              <a:ext cx="50" cy="2"/>
            </a:xfrm>
            <a:prstGeom prst="line">
              <a:avLst/>
            </a:prstGeom>
            <a:ln w="28575" cap="flat" cmpd="sng">
              <a:solidFill>
                <a:srgbClr val="808080"/>
              </a:solidFill>
              <a:prstDash val="solid"/>
              <a:headEnd type="none" w="med" len="med"/>
              <a:tailEnd type="none" w="med" len="med"/>
            </a:ln>
          </p:spPr>
        </p:sp>
        <p:sp>
          <p:nvSpPr>
            <p:cNvPr id="101489" name="Line 255"/>
            <p:cNvSpPr/>
            <p:nvPr/>
          </p:nvSpPr>
          <p:spPr>
            <a:xfrm>
              <a:off x="2944" y="946"/>
              <a:ext cx="44" cy="0"/>
            </a:xfrm>
            <a:prstGeom prst="line">
              <a:avLst/>
            </a:prstGeom>
            <a:ln w="28575" cap="flat" cmpd="sng">
              <a:solidFill>
                <a:srgbClr val="808080"/>
              </a:solidFill>
              <a:prstDash val="solid"/>
              <a:headEnd type="none" w="med" len="med"/>
              <a:tailEnd type="none" w="med" len="med"/>
            </a:ln>
          </p:spPr>
        </p:sp>
        <p:sp>
          <p:nvSpPr>
            <p:cNvPr id="101490" name="Line 256"/>
            <p:cNvSpPr/>
            <p:nvPr/>
          </p:nvSpPr>
          <p:spPr>
            <a:xfrm>
              <a:off x="2894" y="850"/>
              <a:ext cx="52" cy="96"/>
            </a:xfrm>
            <a:prstGeom prst="line">
              <a:avLst/>
            </a:prstGeom>
            <a:ln w="28575" cap="flat" cmpd="sng">
              <a:solidFill>
                <a:srgbClr val="808080"/>
              </a:solidFill>
              <a:prstDash val="solid"/>
              <a:headEnd type="none" w="med" len="med"/>
              <a:tailEnd type="none" w="med" len="med"/>
            </a:ln>
          </p:spPr>
        </p:sp>
      </p:grpSp>
      <p:grpSp>
        <p:nvGrpSpPr>
          <p:cNvPr id="101416" name="Group 257"/>
          <p:cNvGrpSpPr/>
          <p:nvPr/>
        </p:nvGrpSpPr>
        <p:grpSpPr>
          <a:xfrm flipV="1">
            <a:off x="5483225" y="4870450"/>
            <a:ext cx="527050" cy="160338"/>
            <a:chOff x="2848" y="848"/>
            <a:chExt cx="140" cy="98"/>
          </a:xfrm>
        </p:grpSpPr>
        <p:sp>
          <p:nvSpPr>
            <p:cNvPr id="101485" name="Line 258"/>
            <p:cNvSpPr/>
            <p:nvPr/>
          </p:nvSpPr>
          <p:spPr>
            <a:xfrm flipV="1">
              <a:off x="2848" y="848"/>
              <a:ext cx="50" cy="2"/>
            </a:xfrm>
            <a:prstGeom prst="line">
              <a:avLst/>
            </a:prstGeom>
            <a:ln w="28575" cap="flat" cmpd="sng">
              <a:solidFill>
                <a:srgbClr val="969696"/>
              </a:solidFill>
              <a:prstDash val="solid"/>
              <a:headEnd type="none" w="med" len="med"/>
              <a:tailEnd type="none" w="med" len="med"/>
            </a:ln>
          </p:spPr>
        </p:sp>
        <p:sp>
          <p:nvSpPr>
            <p:cNvPr id="101486" name="Line 259"/>
            <p:cNvSpPr/>
            <p:nvPr/>
          </p:nvSpPr>
          <p:spPr>
            <a:xfrm>
              <a:off x="2944" y="946"/>
              <a:ext cx="44" cy="0"/>
            </a:xfrm>
            <a:prstGeom prst="line">
              <a:avLst/>
            </a:prstGeom>
            <a:ln w="28575" cap="flat" cmpd="sng">
              <a:solidFill>
                <a:srgbClr val="969696"/>
              </a:solidFill>
              <a:prstDash val="solid"/>
              <a:headEnd type="none" w="med" len="med"/>
              <a:tailEnd type="none" w="med" len="med"/>
            </a:ln>
          </p:spPr>
        </p:sp>
        <p:sp>
          <p:nvSpPr>
            <p:cNvPr id="101487" name="Line 260"/>
            <p:cNvSpPr/>
            <p:nvPr/>
          </p:nvSpPr>
          <p:spPr>
            <a:xfrm>
              <a:off x="2894" y="850"/>
              <a:ext cx="52" cy="96"/>
            </a:xfrm>
            <a:prstGeom prst="line">
              <a:avLst/>
            </a:prstGeom>
            <a:ln w="28575" cap="flat" cmpd="sng">
              <a:solidFill>
                <a:srgbClr val="969696"/>
              </a:solidFill>
              <a:prstDash val="solid"/>
              <a:headEnd type="none" w="med" len="med"/>
              <a:tailEnd type="none" w="med" len="med"/>
            </a:ln>
          </p:spPr>
        </p:sp>
      </p:grpSp>
      <p:grpSp>
        <p:nvGrpSpPr>
          <p:cNvPr id="101417" name="Group 261"/>
          <p:cNvGrpSpPr/>
          <p:nvPr/>
        </p:nvGrpSpPr>
        <p:grpSpPr>
          <a:xfrm rot="7844936">
            <a:off x="5483225" y="5002213"/>
            <a:ext cx="322263" cy="239712"/>
            <a:chOff x="11283" y="10423"/>
            <a:chExt cx="475" cy="374"/>
          </a:xfrm>
        </p:grpSpPr>
        <p:sp>
          <p:nvSpPr>
            <p:cNvPr id="101478" name="Rectangle 262"/>
            <p:cNvSpPr/>
            <p:nvPr/>
          </p:nvSpPr>
          <p:spPr>
            <a:xfrm>
              <a:off x="11283" y="10423"/>
              <a:ext cx="475" cy="374"/>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1479" name="Line 263"/>
            <p:cNvSpPr/>
            <p:nvPr/>
          </p:nvSpPr>
          <p:spPr>
            <a:xfrm>
              <a:off x="11686" y="10502"/>
              <a:ext cx="1" cy="231"/>
            </a:xfrm>
            <a:prstGeom prst="line">
              <a:avLst/>
            </a:prstGeom>
            <a:ln w="9525" cap="flat" cmpd="sng">
              <a:solidFill>
                <a:srgbClr val="000000"/>
              </a:solidFill>
              <a:prstDash val="solid"/>
              <a:headEnd type="none" w="med" len="med"/>
              <a:tailEnd type="none" w="med" len="med"/>
            </a:ln>
          </p:spPr>
        </p:sp>
        <p:sp>
          <p:nvSpPr>
            <p:cNvPr id="101480" name="Line 264"/>
            <p:cNvSpPr/>
            <p:nvPr/>
          </p:nvSpPr>
          <p:spPr>
            <a:xfrm>
              <a:off x="11621" y="10502"/>
              <a:ext cx="1" cy="231"/>
            </a:xfrm>
            <a:prstGeom prst="line">
              <a:avLst/>
            </a:prstGeom>
            <a:ln w="9525" cap="flat" cmpd="sng">
              <a:solidFill>
                <a:srgbClr val="000000"/>
              </a:solidFill>
              <a:prstDash val="solid"/>
              <a:headEnd type="none" w="med" len="med"/>
              <a:tailEnd type="none" w="med" len="med"/>
            </a:ln>
          </p:spPr>
        </p:sp>
        <p:sp>
          <p:nvSpPr>
            <p:cNvPr id="101481" name="Line 265"/>
            <p:cNvSpPr/>
            <p:nvPr/>
          </p:nvSpPr>
          <p:spPr>
            <a:xfrm>
              <a:off x="11556" y="10502"/>
              <a:ext cx="1" cy="231"/>
            </a:xfrm>
            <a:prstGeom prst="line">
              <a:avLst/>
            </a:prstGeom>
            <a:ln w="9525" cap="flat" cmpd="sng">
              <a:solidFill>
                <a:srgbClr val="000000"/>
              </a:solidFill>
              <a:prstDash val="solid"/>
              <a:headEnd type="none" w="med" len="med"/>
              <a:tailEnd type="none" w="med" len="med"/>
            </a:ln>
          </p:spPr>
        </p:sp>
        <p:sp>
          <p:nvSpPr>
            <p:cNvPr id="101482" name="Line 266"/>
            <p:cNvSpPr/>
            <p:nvPr/>
          </p:nvSpPr>
          <p:spPr>
            <a:xfrm>
              <a:off x="11491" y="10495"/>
              <a:ext cx="1" cy="231"/>
            </a:xfrm>
            <a:prstGeom prst="line">
              <a:avLst/>
            </a:prstGeom>
            <a:ln w="9525" cap="flat" cmpd="sng">
              <a:solidFill>
                <a:srgbClr val="000000"/>
              </a:solidFill>
              <a:prstDash val="solid"/>
              <a:headEnd type="none" w="med" len="med"/>
              <a:tailEnd type="none" w="med" len="med"/>
            </a:ln>
          </p:spPr>
        </p:sp>
        <p:sp>
          <p:nvSpPr>
            <p:cNvPr id="101483" name="Line 267"/>
            <p:cNvSpPr/>
            <p:nvPr/>
          </p:nvSpPr>
          <p:spPr>
            <a:xfrm>
              <a:off x="11426" y="10495"/>
              <a:ext cx="2" cy="231"/>
            </a:xfrm>
            <a:prstGeom prst="line">
              <a:avLst/>
            </a:prstGeom>
            <a:ln w="9525" cap="flat" cmpd="sng">
              <a:solidFill>
                <a:srgbClr val="000000"/>
              </a:solidFill>
              <a:prstDash val="solid"/>
              <a:headEnd type="none" w="med" len="med"/>
              <a:tailEnd type="none" w="med" len="med"/>
            </a:ln>
          </p:spPr>
        </p:sp>
        <p:sp>
          <p:nvSpPr>
            <p:cNvPr id="101484" name="Line 268"/>
            <p:cNvSpPr/>
            <p:nvPr/>
          </p:nvSpPr>
          <p:spPr>
            <a:xfrm>
              <a:off x="11360" y="10495"/>
              <a:ext cx="3" cy="231"/>
            </a:xfrm>
            <a:prstGeom prst="line">
              <a:avLst/>
            </a:prstGeom>
            <a:ln w="9525" cap="flat" cmpd="sng">
              <a:solidFill>
                <a:srgbClr val="000000"/>
              </a:solidFill>
              <a:prstDash val="solid"/>
              <a:headEnd type="none" w="med" len="med"/>
              <a:tailEnd type="none" w="med" len="med"/>
            </a:ln>
          </p:spPr>
        </p:sp>
      </p:grpSp>
      <p:sp>
        <p:nvSpPr>
          <p:cNvPr id="101418" name="Line 269"/>
          <p:cNvSpPr/>
          <p:nvPr/>
        </p:nvSpPr>
        <p:spPr>
          <a:xfrm flipH="1" flipV="1">
            <a:off x="4300538" y="5864225"/>
            <a:ext cx="1981200" cy="19050"/>
          </a:xfrm>
          <a:prstGeom prst="line">
            <a:avLst/>
          </a:prstGeom>
          <a:ln w="19050" cap="flat" cmpd="sng">
            <a:solidFill>
              <a:srgbClr val="000000"/>
            </a:solidFill>
            <a:prstDash val="solid"/>
            <a:headEnd type="none" w="med" len="med"/>
            <a:tailEnd type="none" w="med" len="med"/>
          </a:ln>
        </p:spPr>
      </p:sp>
      <p:sp>
        <p:nvSpPr>
          <p:cNvPr id="101419" name="Line 270"/>
          <p:cNvSpPr/>
          <p:nvPr/>
        </p:nvSpPr>
        <p:spPr>
          <a:xfrm flipH="1">
            <a:off x="4919663" y="5216525"/>
            <a:ext cx="620712" cy="657225"/>
          </a:xfrm>
          <a:prstGeom prst="line">
            <a:avLst/>
          </a:prstGeom>
          <a:ln w="19050" cap="flat" cmpd="sng">
            <a:solidFill>
              <a:srgbClr val="000000"/>
            </a:solidFill>
            <a:prstDash val="solid"/>
            <a:headEnd type="none" w="med" len="med"/>
            <a:tailEnd type="none" w="med" len="med"/>
          </a:ln>
        </p:spPr>
      </p:sp>
      <p:sp>
        <p:nvSpPr>
          <p:cNvPr id="101420" name="Freeform 271"/>
          <p:cNvSpPr/>
          <p:nvPr/>
        </p:nvSpPr>
        <p:spPr>
          <a:xfrm>
            <a:off x="3671888" y="2968625"/>
            <a:ext cx="3305175" cy="2857500"/>
          </a:xfrm>
          <a:custGeom>
            <a:avLst/>
            <a:gdLst>
              <a:gd name="txL" fmla="*/ 0 w 5205"/>
              <a:gd name="txT" fmla="*/ 0 h 4500"/>
              <a:gd name="txR" fmla="*/ 5205 w 5205"/>
              <a:gd name="txB" fmla="*/ 4500 h 4500"/>
            </a:gdLst>
            <a:ahLst/>
            <a:cxnLst>
              <a:cxn ang="0">
                <a:pos x="0"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205" h="4500">
                <a:moveTo>
                  <a:pt x="0" y="0"/>
                </a:moveTo>
                <a:lnTo>
                  <a:pt x="0" y="1320"/>
                </a:lnTo>
                <a:lnTo>
                  <a:pt x="1230" y="1350"/>
                </a:lnTo>
                <a:lnTo>
                  <a:pt x="495" y="2040"/>
                </a:lnTo>
                <a:lnTo>
                  <a:pt x="4515" y="2115"/>
                </a:lnTo>
                <a:lnTo>
                  <a:pt x="2220" y="4500"/>
                </a:lnTo>
                <a:lnTo>
                  <a:pt x="5205" y="4500"/>
                </a:lnTo>
                <a:lnTo>
                  <a:pt x="5205" y="3405"/>
                </a:lnTo>
              </a:path>
            </a:pathLst>
          </a:custGeom>
          <a:noFill/>
          <a:ln w="38100" cap="flat" cmpd="sng">
            <a:solidFill>
              <a:srgbClr val="FF0000">
                <a:alpha val="100000"/>
              </a:srgbClr>
            </a:solidFill>
            <a:prstDash val="solid"/>
            <a:round/>
            <a:headEnd type="none" w="med" len="med"/>
            <a:tailEnd type="triangle" w="med" len="med"/>
          </a:ln>
        </p:spPr>
        <p:txBody>
          <a:bodyPr/>
          <a:p>
            <a:endParaRPr lang="zh-CN" altLang="en-US"/>
          </a:p>
        </p:txBody>
      </p:sp>
      <p:sp>
        <p:nvSpPr>
          <p:cNvPr id="101421" name="Oval 272"/>
          <p:cNvSpPr/>
          <p:nvPr/>
        </p:nvSpPr>
        <p:spPr>
          <a:xfrm>
            <a:off x="3475038" y="5800725"/>
            <a:ext cx="1062037" cy="234950"/>
          </a:xfrm>
          <a:prstGeom prst="ellipse">
            <a:avLst/>
          </a:prstGeom>
          <a:solidFill>
            <a:srgbClr val="C0C0C0"/>
          </a:solidFill>
          <a:ln w="12700" cap="flat" cmpd="sng">
            <a:solidFill>
              <a:srgbClr val="808080"/>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01422" name="Line 273"/>
          <p:cNvSpPr/>
          <p:nvPr/>
        </p:nvSpPr>
        <p:spPr>
          <a:xfrm>
            <a:off x="3475038" y="5781675"/>
            <a:ext cx="0" cy="144463"/>
          </a:xfrm>
          <a:prstGeom prst="line">
            <a:avLst/>
          </a:prstGeom>
          <a:ln w="12700" cap="flat" cmpd="sng">
            <a:solidFill>
              <a:srgbClr val="000000"/>
            </a:solidFill>
            <a:prstDash val="solid"/>
            <a:headEnd type="none" w="med" len="med"/>
            <a:tailEnd type="none" w="med" len="med"/>
          </a:ln>
        </p:spPr>
      </p:sp>
      <p:sp>
        <p:nvSpPr>
          <p:cNvPr id="101423" name="Line 274"/>
          <p:cNvSpPr/>
          <p:nvPr/>
        </p:nvSpPr>
        <p:spPr>
          <a:xfrm>
            <a:off x="4537075" y="5781675"/>
            <a:ext cx="1588" cy="144463"/>
          </a:xfrm>
          <a:prstGeom prst="line">
            <a:avLst/>
          </a:prstGeom>
          <a:ln w="12700" cap="flat" cmpd="sng">
            <a:solidFill>
              <a:srgbClr val="808080"/>
            </a:solidFill>
            <a:prstDash val="solid"/>
            <a:headEnd type="none" w="med" len="med"/>
            <a:tailEnd type="none" w="med" len="med"/>
          </a:ln>
        </p:spPr>
      </p:sp>
      <p:sp>
        <p:nvSpPr>
          <p:cNvPr id="101424" name="Rectangle 275"/>
          <p:cNvSpPr/>
          <p:nvPr/>
        </p:nvSpPr>
        <p:spPr>
          <a:xfrm>
            <a:off x="3475038" y="5781675"/>
            <a:ext cx="250825" cy="142875"/>
          </a:xfrm>
          <a:prstGeom prst="rect">
            <a:avLst/>
          </a:prstGeom>
          <a:solidFill>
            <a:srgbClr val="C0C0C0"/>
          </a:solidFill>
          <a:ln w="12700">
            <a:noFill/>
          </a:ln>
        </p:spPr>
        <p:txBody>
          <a:bodyPr anchor="ctr" anchorCtr="0"/>
          <a:p>
            <a:pPr eaLnBrk="1" hangingPunct="1"/>
            <a:endParaRPr lang="zh-CN" altLang="en-US" sz="2000" dirty="0">
              <a:solidFill>
                <a:schemeClr val="tx2"/>
              </a:solidFill>
              <a:latin typeface="Comic Sans MS" panose="030F0702030302020204" pitchFamily="66" charset="0"/>
            </a:endParaRPr>
          </a:p>
        </p:txBody>
      </p:sp>
      <p:sp>
        <p:nvSpPr>
          <p:cNvPr id="101425" name="Rectangle 276"/>
          <p:cNvSpPr/>
          <p:nvPr/>
        </p:nvSpPr>
        <p:spPr>
          <a:xfrm>
            <a:off x="4214813" y="5772150"/>
            <a:ext cx="322262" cy="142875"/>
          </a:xfrm>
          <a:prstGeom prst="rect">
            <a:avLst/>
          </a:prstGeom>
          <a:solidFill>
            <a:srgbClr val="C0C0C0"/>
          </a:solidFill>
          <a:ln w="12700">
            <a:noFill/>
          </a:ln>
        </p:spPr>
        <p:txBody>
          <a:bodyPr anchor="ctr" anchorCtr="0"/>
          <a:p>
            <a:pPr eaLnBrk="1" hangingPunct="1"/>
            <a:endParaRPr lang="zh-CN" altLang="en-US" sz="2000" dirty="0">
              <a:solidFill>
                <a:schemeClr val="tx2"/>
              </a:solidFill>
              <a:latin typeface="Comic Sans MS" panose="030F0702030302020204" pitchFamily="66" charset="0"/>
            </a:endParaRPr>
          </a:p>
        </p:txBody>
      </p:sp>
      <p:sp>
        <p:nvSpPr>
          <p:cNvPr id="101426" name="Oval 277"/>
          <p:cNvSpPr/>
          <p:nvPr/>
        </p:nvSpPr>
        <p:spPr>
          <a:xfrm>
            <a:off x="3463925" y="5613400"/>
            <a:ext cx="1063625" cy="273050"/>
          </a:xfrm>
          <a:prstGeom prst="ellipse">
            <a:avLst/>
          </a:prstGeom>
          <a:solidFill>
            <a:srgbClr val="C0C0C0"/>
          </a:solidFill>
          <a:ln w="12700" cap="flat" cmpd="sng">
            <a:solidFill>
              <a:srgbClr val="808080"/>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101427" name="Group 278"/>
          <p:cNvGrpSpPr/>
          <p:nvPr/>
        </p:nvGrpSpPr>
        <p:grpSpPr>
          <a:xfrm>
            <a:off x="3721100" y="5673725"/>
            <a:ext cx="525463" cy="158750"/>
            <a:chOff x="2848" y="848"/>
            <a:chExt cx="140" cy="98"/>
          </a:xfrm>
        </p:grpSpPr>
        <p:sp>
          <p:nvSpPr>
            <p:cNvPr id="101475" name="Line 279"/>
            <p:cNvSpPr/>
            <p:nvPr/>
          </p:nvSpPr>
          <p:spPr>
            <a:xfrm flipV="1">
              <a:off x="2848" y="848"/>
              <a:ext cx="50" cy="2"/>
            </a:xfrm>
            <a:prstGeom prst="line">
              <a:avLst/>
            </a:prstGeom>
            <a:ln w="28575" cap="flat" cmpd="sng">
              <a:solidFill>
                <a:srgbClr val="808080"/>
              </a:solidFill>
              <a:prstDash val="solid"/>
              <a:headEnd type="none" w="med" len="med"/>
              <a:tailEnd type="none" w="med" len="med"/>
            </a:ln>
          </p:spPr>
        </p:sp>
        <p:sp>
          <p:nvSpPr>
            <p:cNvPr id="101476" name="Line 280"/>
            <p:cNvSpPr/>
            <p:nvPr/>
          </p:nvSpPr>
          <p:spPr>
            <a:xfrm>
              <a:off x="2944" y="946"/>
              <a:ext cx="44" cy="0"/>
            </a:xfrm>
            <a:prstGeom prst="line">
              <a:avLst/>
            </a:prstGeom>
            <a:ln w="28575" cap="flat" cmpd="sng">
              <a:solidFill>
                <a:srgbClr val="808080"/>
              </a:solidFill>
              <a:prstDash val="solid"/>
              <a:headEnd type="none" w="med" len="med"/>
              <a:tailEnd type="none" w="med" len="med"/>
            </a:ln>
          </p:spPr>
        </p:sp>
        <p:sp>
          <p:nvSpPr>
            <p:cNvPr id="101477" name="Line 281"/>
            <p:cNvSpPr/>
            <p:nvPr/>
          </p:nvSpPr>
          <p:spPr>
            <a:xfrm>
              <a:off x="2894" y="850"/>
              <a:ext cx="52" cy="96"/>
            </a:xfrm>
            <a:prstGeom prst="line">
              <a:avLst/>
            </a:prstGeom>
            <a:ln w="28575" cap="flat" cmpd="sng">
              <a:solidFill>
                <a:srgbClr val="808080"/>
              </a:solidFill>
              <a:prstDash val="solid"/>
              <a:headEnd type="none" w="med" len="med"/>
              <a:tailEnd type="none" w="med" len="med"/>
            </a:ln>
          </p:spPr>
        </p:sp>
      </p:grpSp>
      <p:grpSp>
        <p:nvGrpSpPr>
          <p:cNvPr id="101428" name="Group 282"/>
          <p:cNvGrpSpPr/>
          <p:nvPr/>
        </p:nvGrpSpPr>
        <p:grpSpPr>
          <a:xfrm flipV="1">
            <a:off x="3721100" y="5670550"/>
            <a:ext cx="525463" cy="158750"/>
            <a:chOff x="2848" y="848"/>
            <a:chExt cx="140" cy="98"/>
          </a:xfrm>
        </p:grpSpPr>
        <p:sp>
          <p:nvSpPr>
            <p:cNvPr id="101472" name="Line 283"/>
            <p:cNvSpPr/>
            <p:nvPr/>
          </p:nvSpPr>
          <p:spPr>
            <a:xfrm flipV="1">
              <a:off x="2848" y="848"/>
              <a:ext cx="50" cy="2"/>
            </a:xfrm>
            <a:prstGeom prst="line">
              <a:avLst/>
            </a:prstGeom>
            <a:ln w="28575" cap="flat" cmpd="sng">
              <a:solidFill>
                <a:srgbClr val="969696"/>
              </a:solidFill>
              <a:prstDash val="solid"/>
              <a:headEnd type="none" w="med" len="med"/>
              <a:tailEnd type="none" w="med" len="med"/>
            </a:ln>
          </p:spPr>
        </p:sp>
        <p:sp>
          <p:nvSpPr>
            <p:cNvPr id="101473" name="Line 284"/>
            <p:cNvSpPr/>
            <p:nvPr/>
          </p:nvSpPr>
          <p:spPr>
            <a:xfrm>
              <a:off x="2944" y="946"/>
              <a:ext cx="44" cy="0"/>
            </a:xfrm>
            <a:prstGeom prst="line">
              <a:avLst/>
            </a:prstGeom>
            <a:ln w="28575" cap="flat" cmpd="sng">
              <a:solidFill>
                <a:srgbClr val="969696"/>
              </a:solidFill>
              <a:prstDash val="solid"/>
              <a:headEnd type="none" w="med" len="med"/>
              <a:tailEnd type="none" w="med" len="med"/>
            </a:ln>
          </p:spPr>
        </p:sp>
        <p:sp>
          <p:nvSpPr>
            <p:cNvPr id="101474" name="Line 285"/>
            <p:cNvSpPr/>
            <p:nvPr/>
          </p:nvSpPr>
          <p:spPr>
            <a:xfrm>
              <a:off x="2894" y="850"/>
              <a:ext cx="52" cy="96"/>
            </a:xfrm>
            <a:prstGeom prst="line">
              <a:avLst/>
            </a:prstGeom>
            <a:ln w="28575" cap="flat" cmpd="sng">
              <a:solidFill>
                <a:srgbClr val="969696"/>
              </a:solidFill>
              <a:prstDash val="solid"/>
              <a:headEnd type="none" w="med" len="med"/>
              <a:tailEnd type="none" w="med" len="med"/>
            </a:ln>
          </p:spPr>
        </p:sp>
      </p:grpSp>
      <p:grpSp>
        <p:nvGrpSpPr>
          <p:cNvPr id="101429" name="Group 286"/>
          <p:cNvGrpSpPr/>
          <p:nvPr/>
        </p:nvGrpSpPr>
        <p:grpSpPr>
          <a:xfrm>
            <a:off x="3538538" y="5740400"/>
            <a:ext cx="315912" cy="247650"/>
            <a:chOff x="11283" y="10423"/>
            <a:chExt cx="475" cy="374"/>
          </a:xfrm>
        </p:grpSpPr>
        <p:sp>
          <p:nvSpPr>
            <p:cNvPr id="101465" name="Rectangle 287"/>
            <p:cNvSpPr/>
            <p:nvPr/>
          </p:nvSpPr>
          <p:spPr>
            <a:xfrm>
              <a:off x="11283" y="10423"/>
              <a:ext cx="475" cy="374"/>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1466" name="Line 288"/>
            <p:cNvSpPr/>
            <p:nvPr/>
          </p:nvSpPr>
          <p:spPr>
            <a:xfrm>
              <a:off x="11686" y="10502"/>
              <a:ext cx="1" cy="231"/>
            </a:xfrm>
            <a:prstGeom prst="line">
              <a:avLst/>
            </a:prstGeom>
            <a:ln w="9525" cap="flat" cmpd="sng">
              <a:solidFill>
                <a:srgbClr val="000000"/>
              </a:solidFill>
              <a:prstDash val="solid"/>
              <a:headEnd type="none" w="med" len="med"/>
              <a:tailEnd type="none" w="med" len="med"/>
            </a:ln>
          </p:spPr>
        </p:sp>
        <p:sp>
          <p:nvSpPr>
            <p:cNvPr id="101467" name="Line 289"/>
            <p:cNvSpPr/>
            <p:nvPr/>
          </p:nvSpPr>
          <p:spPr>
            <a:xfrm>
              <a:off x="11621" y="10502"/>
              <a:ext cx="1" cy="231"/>
            </a:xfrm>
            <a:prstGeom prst="line">
              <a:avLst/>
            </a:prstGeom>
            <a:ln w="9525" cap="flat" cmpd="sng">
              <a:solidFill>
                <a:srgbClr val="000000"/>
              </a:solidFill>
              <a:prstDash val="solid"/>
              <a:headEnd type="none" w="med" len="med"/>
              <a:tailEnd type="none" w="med" len="med"/>
            </a:ln>
          </p:spPr>
        </p:sp>
        <p:sp>
          <p:nvSpPr>
            <p:cNvPr id="101468" name="Line 290"/>
            <p:cNvSpPr/>
            <p:nvPr/>
          </p:nvSpPr>
          <p:spPr>
            <a:xfrm>
              <a:off x="11556" y="10502"/>
              <a:ext cx="1" cy="231"/>
            </a:xfrm>
            <a:prstGeom prst="line">
              <a:avLst/>
            </a:prstGeom>
            <a:ln w="9525" cap="flat" cmpd="sng">
              <a:solidFill>
                <a:srgbClr val="000000"/>
              </a:solidFill>
              <a:prstDash val="solid"/>
              <a:headEnd type="none" w="med" len="med"/>
              <a:tailEnd type="none" w="med" len="med"/>
            </a:ln>
          </p:spPr>
        </p:sp>
        <p:sp>
          <p:nvSpPr>
            <p:cNvPr id="101469" name="Line 291"/>
            <p:cNvSpPr/>
            <p:nvPr/>
          </p:nvSpPr>
          <p:spPr>
            <a:xfrm>
              <a:off x="11491" y="10495"/>
              <a:ext cx="1" cy="231"/>
            </a:xfrm>
            <a:prstGeom prst="line">
              <a:avLst/>
            </a:prstGeom>
            <a:ln w="9525" cap="flat" cmpd="sng">
              <a:solidFill>
                <a:srgbClr val="000000"/>
              </a:solidFill>
              <a:prstDash val="solid"/>
              <a:headEnd type="none" w="med" len="med"/>
              <a:tailEnd type="none" w="med" len="med"/>
            </a:ln>
          </p:spPr>
        </p:sp>
        <p:sp>
          <p:nvSpPr>
            <p:cNvPr id="101470" name="Line 292"/>
            <p:cNvSpPr/>
            <p:nvPr/>
          </p:nvSpPr>
          <p:spPr>
            <a:xfrm>
              <a:off x="11426" y="10495"/>
              <a:ext cx="2" cy="231"/>
            </a:xfrm>
            <a:prstGeom prst="line">
              <a:avLst/>
            </a:prstGeom>
            <a:ln w="9525" cap="flat" cmpd="sng">
              <a:solidFill>
                <a:srgbClr val="000000"/>
              </a:solidFill>
              <a:prstDash val="solid"/>
              <a:headEnd type="none" w="med" len="med"/>
              <a:tailEnd type="none" w="med" len="med"/>
            </a:ln>
          </p:spPr>
        </p:sp>
        <p:sp>
          <p:nvSpPr>
            <p:cNvPr id="101471" name="Line 293"/>
            <p:cNvSpPr/>
            <p:nvPr/>
          </p:nvSpPr>
          <p:spPr>
            <a:xfrm>
              <a:off x="11360" y="10495"/>
              <a:ext cx="3" cy="231"/>
            </a:xfrm>
            <a:prstGeom prst="line">
              <a:avLst/>
            </a:prstGeom>
            <a:ln w="9525" cap="flat" cmpd="sng">
              <a:solidFill>
                <a:srgbClr val="000000"/>
              </a:solidFill>
              <a:prstDash val="solid"/>
              <a:headEnd type="none" w="med" len="med"/>
              <a:tailEnd type="none" w="med" len="med"/>
            </a:ln>
          </p:spPr>
        </p:sp>
      </p:grpSp>
      <p:sp>
        <p:nvSpPr>
          <p:cNvPr id="101430" name="Oval 294"/>
          <p:cNvSpPr/>
          <p:nvPr/>
        </p:nvSpPr>
        <p:spPr>
          <a:xfrm>
            <a:off x="2835275" y="4867275"/>
            <a:ext cx="1063625" cy="233363"/>
          </a:xfrm>
          <a:prstGeom prst="ellipse">
            <a:avLst/>
          </a:prstGeom>
          <a:solidFill>
            <a:srgbClr val="C0C0C0"/>
          </a:solidFill>
          <a:ln w="12700" cap="flat" cmpd="sng">
            <a:solidFill>
              <a:srgbClr val="808080"/>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01431" name="Line 295"/>
          <p:cNvSpPr/>
          <p:nvPr/>
        </p:nvSpPr>
        <p:spPr>
          <a:xfrm>
            <a:off x="2835275" y="4848225"/>
            <a:ext cx="1588" cy="144463"/>
          </a:xfrm>
          <a:prstGeom prst="line">
            <a:avLst/>
          </a:prstGeom>
          <a:ln w="12700" cap="flat" cmpd="sng">
            <a:solidFill>
              <a:srgbClr val="000000"/>
            </a:solidFill>
            <a:prstDash val="solid"/>
            <a:headEnd type="none" w="med" len="med"/>
            <a:tailEnd type="none" w="med" len="med"/>
          </a:ln>
        </p:spPr>
      </p:sp>
      <p:sp>
        <p:nvSpPr>
          <p:cNvPr id="101432" name="Line 296"/>
          <p:cNvSpPr/>
          <p:nvPr/>
        </p:nvSpPr>
        <p:spPr>
          <a:xfrm>
            <a:off x="3898900" y="4848225"/>
            <a:ext cx="0" cy="144463"/>
          </a:xfrm>
          <a:prstGeom prst="line">
            <a:avLst/>
          </a:prstGeom>
          <a:ln w="12700" cap="flat" cmpd="sng">
            <a:solidFill>
              <a:srgbClr val="808080"/>
            </a:solidFill>
            <a:prstDash val="solid"/>
            <a:headEnd type="none" w="med" len="med"/>
            <a:tailEnd type="none" w="med" len="med"/>
          </a:ln>
        </p:spPr>
      </p:sp>
      <p:sp>
        <p:nvSpPr>
          <p:cNvPr id="101433" name="Rectangle 297"/>
          <p:cNvSpPr/>
          <p:nvPr/>
        </p:nvSpPr>
        <p:spPr>
          <a:xfrm>
            <a:off x="2835275" y="4848225"/>
            <a:ext cx="252413" cy="141288"/>
          </a:xfrm>
          <a:prstGeom prst="rect">
            <a:avLst/>
          </a:prstGeom>
          <a:solidFill>
            <a:srgbClr val="C0C0C0"/>
          </a:solidFill>
          <a:ln w="12700">
            <a:noFill/>
          </a:ln>
        </p:spPr>
        <p:txBody>
          <a:bodyPr anchor="ctr" anchorCtr="0"/>
          <a:p>
            <a:pPr eaLnBrk="1" hangingPunct="1"/>
            <a:endParaRPr lang="zh-CN" altLang="en-US" sz="2000" dirty="0">
              <a:solidFill>
                <a:schemeClr val="tx2"/>
              </a:solidFill>
              <a:latin typeface="Comic Sans MS" panose="030F0702030302020204" pitchFamily="66" charset="0"/>
            </a:endParaRPr>
          </a:p>
        </p:txBody>
      </p:sp>
      <p:sp>
        <p:nvSpPr>
          <p:cNvPr id="101434" name="Rectangle 298"/>
          <p:cNvSpPr/>
          <p:nvPr/>
        </p:nvSpPr>
        <p:spPr>
          <a:xfrm>
            <a:off x="3576638" y="4838700"/>
            <a:ext cx="322262" cy="141288"/>
          </a:xfrm>
          <a:prstGeom prst="rect">
            <a:avLst/>
          </a:prstGeom>
          <a:solidFill>
            <a:srgbClr val="C0C0C0"/>
          </a:solidFill>
          <a:ln w="12700">
            <a:noFill/>
          </a:ln>
        </p:spPr>
        <p:txBody>
          <a:bodyPr anchor="ctr" anchorCtr="0"/>
          <a:p>
            <a:pPr eaLnBrk="1" hangingPunct="1"/>
            <a:endParaRPr lang="zh-CN" altLang="en-US" sz="2000" dirty="0">
              <a:solidFill>
                <a:schemeClr val="tx2"/>
              </a:solidFill>
              <a:latin typeface="Comic Sans MS" panose="030F0702030302020204" pitchFamily="66" charset="0"/>
            </a:endParaRPr>
          </a:p>
        </p:txBody>
      </p:sp>
      <p:sp>
        <p:nvSpPr>
          <p:cNvPr id="101435" name="Oval 299"/>
          <p:cNvSpPr/>
          <p:nvPr/>
        </p:nvSpPr>
        <p:spPr>
          <a:xfrm>
            <a:off x="2825750" y="4679950"/>
            <a:ext cx="1063625" cy="273050"/>
          </a:xfrm>
          <a:prstGeom prst="ellipse">
            <a:avLst/>
          </a:prstGeom>
          <a:solidFill>
            <a:srgbClr val="C0C0C0"/>
          </a:solidFill>
          <a:ln w="12700" cap="flat" cmpd="sng">
            <a:solidFill>
              <a:srgbClr val="808080"/>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101436" name="Group 300"/>
          <p:cNvGrpSpPr/>
          <p:nvPr/>
        </p:nvGrpSpPr>
        <p:grpSpPr>
          <a:xfrm>
            <a:off x="3082925" y="4740275"/>
            <a:ext cx="525463" cy="158750"/>
            <a:chOff x="2848" y="848"/>
            <a:chExt cx="140" cy="98"/>
          </a:xfrm>
        </p:grpSpPr>
        <p:sp>
          <p:nvSpPr>
            <p:cNvPr id="101462" name="Line 301"/>
            <p:cNvSpPr/>
            <p:nvPr/>
          </p:nvSpPr>
          <p:spPr>
            <a:xfrm flipV="1">
              <a:off x="2848" y="848"/>
              <a:ext cx="50" cy="2"/>
            </a:xfrm>
            <a:prstGeom prst="line">
              <a:avLst/>
            </a:prstGeom>
            <a:ln w="28575" cap="flat" cmpd="sng">
              <a:solidFill>
                <a:srgbClr val="808080"/>
              </a:solidFill>
              <a:prstDash val="solid"/>
              <a:headEnd type="none" w="med" len="med"/>
              <a:tailEnd type="none" w="med" len="med"/>
            </a:ln>
          </p:spPr>
        </p:sp>
        <p:sp>
          <p:nvSpPr>
            <p:cNvPr id="101463" name="Line 302"/>
            <p:cNvSpPr/>
            <p:nvPr/>
          </p:nvSpPr>
          <p:spPr>
            <a:xfrm>
              <a:off x="2944" y="946"/>
              <a:ext cx="44" cy="0"/>
            </a:xfrm>
            <a:prstGeom prst="line">
              <a:avLst/>
            </a:prstGeom>
            <a:ln w="28575" cap="flat" cmpd="sng">
              <a:solidFill>
                <a:srgbClr val="808080"/>
              </a:solidFill>
              <a:prstDash val="solid"/>
              <a:headEnd type="none" w="med" len="med"/>
              <a:tailEnd type="none" w="med" len="med"/>
            </a:ln>
          </p:spPr>
        </p:sp>
        <p:sp>
          <p:nvSpPr>
            <p:cNvPr id="101464" name="Line 303"/>
            <p:cNvSpPr/>
            <p:nvPr/>
          </p:nvSpPr>
          <p:spPr>
            <a:xfrm>
              <a:off x="2894" y="850"/>
              <a:ext cx="52" cy="96"/>
            </a:xfrm>
            <a:prstGeom prst="line">
              <a:avLst/>
            </a:prstGeom>
            <a:ln w="28575" cap="flat" cmpd="sng">
              <a:solidFill>
                <a:srgbClr val="808080"/>
              </a:solidFill>
              <a:prstDash val="solid"/>
              <a:headEnd type="none" w="med" len="med"/>
              <a:tailEnd type="none" w="med" len="med"/>
            </a:ln>
          </p:spPr>
        </p:sp>
      </p:grpSp>
      <p:grpSp>
        <p:nvGrpSpPr>
          <p:cNvPr id="101437" name="Group 304"/>
          <p:cNvGrpSpPr/>
          <p:nvPr/>
        </p:nvGrpSpPr>
        <p:grpSpPr>
          <a:xfrm flipV="1">
            <a:off x="3082925" y="4737100"/>
            <a:ext cx="525463" cy="158750"/>
            <a:chOff x="2848" y="848"/>
            <a:chExt cx="140" cy="98"/>
          </a:xfrm>
        </p:grpSpPr>
        <p:sp>
          <p:nvSpPr>
            <p:cNvPr id="101459" name="Line 305"/>
            <p:cNvSpPr/>
            <p:nvPr/>
          </p:nvSpPr>
          <p:spPr>
            <a:xfrm flipV="1">
              <a:off x="2848" y="848"/>
              <a:ext cx="50" cy="2"/>
            </a:xfrm>
            <a:prstGeom prst="line">
              <a:avLst/>
            </a:prstGeom>
            <a:ln w="28575" cap="flat" cmpd="sng">
              <a:solidFill>
                <a:srgbClr val="969696"/>
              </a:solidFill>
              <a:prstDash val="solid"/>
              <a:headEnd type="none" w="med" len="med"/>
              <a:tailEnd type="none" w="med" len="med"/>
            </a:ln>
          </p:spPr>
        </p:sp>
        <p:sp>
          <p:nvSpPr>
            <p:cNvPr id="101460" name="Line 306"/>
            <p:cNvSpPr/>
            <p:nvPr/>
          </p:nvSpPr>
          <p:spPr>
            <a:xfrm>
              <a:off x="2944" y="946"/>
              <a:ext cx="44" cy="0"/>
            </a:xfrm>
            <a:prstGeom prst="line">
              <a:avLst/>
            </a:prstGeom>
            <a:ln w="28575" cap="flat" cmpd="sng">
              <a:solidFill>
                <a:srgbClr val="969696"/>
              </a:solidFill>
              <a:prstDash val="solid"/>
              <a:headEnd type="none" w="med" len="med"/>
              <a:tailEnd type="none" w="med" len="med"/>
            </a:ln>
          </p:spPr>
        </p:sp>
        <p:sp>
          <p:nvSpPr>
            <p:cNvPr id="101461" name="Line 307"/>
            <p:cNvSpPr/>
            <p:nvPr/>
          </p:nvSpPr>
          <p:spPr>
            <a:xfrm>
              <a:off x="2894" y="850"/>
              <a:ext cx="52" cy="96"/>
            </a:xfrm>
            <a:prstGeom prst="line">
              <a:avLst/>
            </a:prstGeom>
            <a:ln w="28575" cap="flat" cmpd="sng">
              <a:solidFill>
                <a:srgbClr val="969696"/>
              </a:solidFill>
              <a:prstDash val="solid"/>
              <a:headEnd type="none" w="med" len="med"/>
              <a:tailEnd type="none" w="med" len="med"/>
            </a:ln>
          </p:spPr>
        </p:sp>
      </p:grpSp>
      <p:sp>
        <p:nvSpPr>
          <p:cNvPr id="101438" name="Line 308"/>
          <p:cNvSpPr/>
          <p:nvPr/>
        </p:nvSpPr>
        <p:spPr>
          <a:xfrm flipH="1">
            <a:off x="2195513" y="5064125"/>
            <a:ext cx="868362" cy="811213"/>
          </a:xfrm>
          <a:prstGeom prst="line">
            <a:avLst/>
          </a:prstGeom>
          <a:ln w="19050" cap="flat" cmpd="sng">
            <a:solidFill>
              <a:srgbClr val="000000"/>
            </a:solidFill>
            <a:prstDash val="solid"/>
            <a:headEnd type="none" w="med" len="med"/>
            <a:tailEnd type="none" w="med" len="med"/>
          </a:ln>
        </p:spPr>
      </p:sp>
      <p:grpSp>
        <p:nvGrpSpPr>
          <p:cNvPr id="101439" name="Group 309"/>
          <p:cNvGrpSpPr/>
          <p:nvPr/>
        </p:nvGrpSpPr>
        <p:grpSpPr>
          <a:xfrm rot="8027572">
            <a:off x="3178175" y="4668838"/>
            <a:ext cx="322263" cy="239712"/>
            <a:chOff x="11283" y="10423"/>
            <a:chExt cx="475" cy="374"/>
          </a:xfrm>
        </p:grpSpPr>
        <p:sp>
          <p:nvSpPr>
            <p:cNvPr id="101452" name="Rectangle 310"/>
            <p:cNvSpPr/>
            <p:nvPr/>
          </p:nvSpPr>
          <p:spPr>
            <a:xfrm>
              <a:off x="11283" y="10423"/>
              <a:ext cx="475" cy="374"/>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1453" name="Line 311"/>
            <p:cNvSpPr/>
            <p:nvPr/>
          </p:nvSpPr>
          <p:spPr>
            <a:xfrm>
              <a:off x="11686" y="10502"/>
              <a:ext cx="1" cy="231"/>
            </a:xfrm>
            <a:prstGeom prst="line">
              <a:avLst/>
            </a:prstGeom>
            <a:ln w="9525" cap="flat" cmpd="sng">
              <a:solidFill>
                <a:srgbClr val="000000"/>
              </a:solidFill>
              <a:prstDash val="solid"/>
              <a:headEnd type="none" w="med" len="med"/>
              <a:tailEnd type="none" w="med" len="med"/>
            </a:ln>
          </p:spPr>
        </p:sp>
        <p:sp>
          <p:nvSpPr>
            <p:cNvPr id="101454" name="Line 312"/>
            <p:cNvSpPr/>
            <p:nvPr/>
          </p:nvSpPr>
          <p:spPr>
            <a:xfrm>
              <a:off x="11621" y="10502"/>
              <a:ext cx="1" cy="231"/>
            </a:xfrm>
            <a:prstGeom prst="line">
              <a:avLst/>
            </a:prstGeom>
            <a:ln w="9525" cap="flat" cmpd="sng">
              <a:solidFill>
                <a:srgbClr val="000000"/>
              </a:solidFill>
              <a:prstDash val="solid"/>
              <a:headEnd type="none" w="med" len="med"/>
              <a:tailEnd type="none" w="med" len="med"/>
            </a:ln>
          </p:spPr>
        </p:sp>
        <p:sp>
          <p:nvSpPr>
            <p:cNvPr id="101455" name="Line 313"/>
            <p:cNvSpPr/>
            <p:nvPr/>
          </p:nvSpPr>
          <p:spPr>
            <a:xfrm>
              <a:off x="11556" y="10502"/>
              <a:ext cx="1" cy="231"/>
            </a:xfrm>
            <a:prstGeom prst="line">
              <a:avLst/>
            </a:prstGeom>
            <a:ln w="9525" cap="flat" cmpd="sng">
              <a:solidFill>
                <a:srgbClr val="000000"/>
              </a:solidFill>
              <a:prstDash val="solid"/>
              <a:headEnd type="none" w="med" len="med"/>
              <a:tailEnd type="none" w="med" len="med"/>
            </a:ln>
          </p:spPr>
        </p:sp>
        <p:sp>
          <p:nvSpPr>
            <p:cNvPr id="101456" name="Line 314"/>
            <p:cNvSpPr/>
            <p:nvPr/>
          </p:nvSpPr>
          <p:spPr>
            <a:xfrm>
              <a:off x="11491" y="10495"/>
              <a:ext cx="1" cy="231"/>
            </a:xfrm>
            <a:prstGeom prst="line">
              <a:avLst/>
            </a:prstGeom>
            <a:ln w="9525" cap="flat" cmpd="sng">
              <a:solidFill>
                <a:srgbClr val="000000"/>
              </a:solidFill>
              <a:prstDash val="solid"/>
              <a:headEnd type="none" w="med" len="med"/>
              <a:tailEnd type="none" w="med" len="med"/>
            </a:ln>
          </p:spPr>
        </p:sp>
        <p:sp>
          <p:nvSpPr>
            <p:cNvPr id="101457" name="Line 315"/>
            <p:cNvSpPr/>
            <p:nvPr/>
          </p:nvSpPr>
          <p:spPr>
            <a:xfrm>
              <a:off x="11426" y="10495"/>
              <a:ext cx="2" cy="231"/>
            </a:xfrm>
            <a:prstGeom prst="line">
              <a:avLst/>
            </a:prstGeom>
            <a:ln w="9525" cap="flat" cmpd="sng">
              <a:solidFill>
                <a:srgbClr val="000000"/>
              </a:solidFill>
              <a:prstDash val="solid"/>
              <a:headEnd type="none" w="med" len="med"/>
              <a:tailEnd type="none" w="med" len="med"/>
            </a:ln>
          </p:spPr>
        </p:sp>
        <p:sp>
          <p:nvSpPr>
            <p:cNvPr id="101458" name="Line 316"/>
            <p:cNvSpPr/>
            <p:nvPr/>
          </p:nvSpPr>
          <p:spPr>
            <a:xfrm>
              <a:off x="11360" y="10495"/>
              <a:ext cx="3" cy="231"/>
            </a:xfrm>
            <a:prstGeom prst="line">
              <a:avLst/>
            </a:prstGeom>
            <a:ln w="9525" cap="flat" cmpd="sng">
              <a:solidFill>
                <a:srgbClr val="000000"/>
              </a:solidFill>
              <a:prstDash val="solid"/>
              <a:headEnd type="none" w="med" len="med"/>
              <a:tailEnd type="none" w="med" len="med"/>
            </a:ln>
          </p:spPr>
        </p:sp>
      </p:grpSp>
      <p:sp>
        <p:nvSpPr>
          <p:cNvPr id="101440" name="Freeform 317"/>
          <p:cNvSpPr/>
          <p:nvPr/>
        </p:nvSpPr>
        <p:spPr>
          <a:xfrm>
            <a:off x="2033588" y="3006725"/>
            <a:ext cx="5067300" cy="2933700"/>
          </a:xfrm>
          <a:custGeom>
            <a:avLst/>
            <a:gdLst>
              <a:gd name="txL" fmla="*/ 0 w 7980"/>
              <a:gd name="txT" fmla="*/ 0 h 4620"/>
              <a:gd name="txR" fmla="*/ 7980 w 7980"/>
              <a:gd name="txB" fmla="*/ 4620 h 4620"/>
            </a:gdLst>
            <a:ahLst/>
            <a:cxnLst>
              <a:cxn ang="0">
                <a:pos x="2147483647" y="2147483647"/>
              </a:cxn>
              <a:cxn ang="0">
                <a:pos x="2147483647" y="2147483647"/>
              </a:cxn>
              <a:cxn ang="0">
                <a:pos x="0" y="2147483647"/>
              </a:cxn>
              <a:cxn ang="0">
                <a:pos x="2147483647" y="2147483647"/>
              </a:cxn>
              <a:cxn ang="0">
                <a:pos x="2147483647" y="2147483647"/>
              </a:cxn>
              <a:cxn ang="0">
                <a:pos x="2147483647" y="0"/>
              </a:cxn>
            </a:cxnLst>
            <a:rect l="txL" t="txT" r="txR" b="txB"/>
            <a:pathLst>
              <a:path w="7980" h="4620">
                <a:moveTo>
                  <a:pt x="7965" y="3420"/>
                </a:moveTo>
                <a:lnTo>
                  <a:pt x="7980" y="4620"/>
                </a:lnTo>
                <a:lnTo>
                  <a:pt x="0" y="4605"/>
                </a:lnTo>
                <a:lnTo>
                  <a:pt x="3315" y="1485"/>
                </a:lnTo>
                <a:lnTo>
                  <a:pt x="2355" y="1455"/>
                </a:lnTo>
                <a:lnTo>
                  <a:pt x="2355" y="0"/>
                </a:lnTo>
              </a:path>
            </a:pathLst>
          </a:custGeom>
          <a:noFill/>
          <a:ln w="38100" cap="flat" cmpd="sng">
            <a:solidFill>
              <a:srgbClr val="FF00FF">
                <a:alpha val="100000"/>
              </a:srgbClr>
            </a:solidFill>
            <a:prstDash val="solid"/>
            <a:round/>
            <a:headEnd type="none" w="med" len="med"/>
            <a:tailEnd type="triangle" w="med" len="med"/>
          </a:ln>
        </p:spPr>
        <p:txBody>
          <a:bodyPr/>
          <a:p>
            <a:endParaRPr lang="zh-CN" altLang="en-US"/>
          </a:p>
        </p:txBody>
      </p:sp>
      <p:sp>
        <p:nvSpPr>
          <p:cNvPr id="101441" name="Freeform 318"/>
          <p:cNvSpPr/>
          <p:nvPr/>
        </p:nvSpPr>
        <p:spPr>
          <a:xfrm>
            <a:off x="1633538" y="3101975"/>
            <a:ext cx="5743575" cy="2886075"/>
          </a:xfrm>
          <a:custGeom>
            <a:avLst/>
            <a:gdLst>
              <a:gd name="txL" fmla="*/ 0 w 9045"/>
              <a:gd name="txT" fmla="*/ 0 h 4545"/>
              <a:gd name="txR" fmla="*/ 9045 w 9045"/>
              <a:gd name="txB" fmla="*/ 4545 h 4545"/>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9045" h="4545">
                <a:moveTo>
                  <a:pt x="0" y="2880"/>
                </a:moveTo>
                <a:lnTo>
                  <a:pt x="0" y="4530"/>
                </a:lnTo>
                <a:lnTo>
                  <a:pt x="885" y="4545"/>
                </a:lnTo>
                <a:lnTo>
                  <a:pt x="3510" y="2010"/>
                </a:lnTo>
                <a:lnTo>
                  <a:pt x="7140" y="2055"/>
                </a:lnTo>
                <a:lnTo>
                  <a:pt x="8145" y="1020"/>
                </a:lnTo>
                <a:lnTo>
                  <a:pt x="9045" y="1020"/>
                </a:lnTo>
                <a:lnTo>
                  <a:pt x="9015" y="0"/>
                </a:lnTo>
              </a:path>
            </a:pathLst>
          </a:custGeom>
          <a:noFill/>
          <a:ln w="38100" cap="flat" cmpd="sng">
            <a:solidFill>
              <a:srgbClr val="0000FF">
                <a:alpha val="100000"/>
              </a:srgbClr>
            </a:solidFill>
            <a:prstDash val="solid"/>
            <a:round/>
            <a:headEnd type="none" w="med" len="med"/>
            <a:tailEnd type="triangle" w="med" len="med"/>
          </a:ln>
        </p:spPr>
        <p:txBody>
          <a:bodyPr/>
          <a:p>
            <a:endParaRPr lang="zh-CN" altLang="en-US"/>
          </a:p>
        </p:txBody>
      </p:sp>
      <p:sp>
        <p:nvSpPr>
          <p:cNvPr id="101442" name="Freeform 319"/>
          <p:cNvSpPr/>
          <p:nvPr/>
        </p:nvSpPr>
        <p:spPr>
          <a:xfrm>
            <a:off x="1757363" y="3149600"/>
            <a:ext cx="5791200" cy="2667000"/>
          </a:xfrm>
          <a:custGeom>
            <a:avLst/>
            <a:gdLst>
              <a:gd name="txL" fmla="*/ 0 w 9120"/>
              <a:gd name="txT" fmla="*/ 0 h 4201"/>
              <a:gd name="txR" fmla="*/ 9120 w 9120"/>
              <a:gd name="txB" fmla="*/ 4201 h 4201"/>
            </a:gdLst>
            <a:ahLst/>
            <a:cxnLst>
              <a:cxn ang="0">
                <a:pos x="0" y="2147483647"/>
              </a:cxn>
              <a:cxn ang="0">
                <a:pos x="0" y="2147483647"/>
              </a:cxn>
              <a:cxn ang="0">
                <a:pos x="2147483647" y="2147483647"/>
              </a:cxn>
              <a:cxn ang="0">
                <a:pos x="2147483647" y="2147483647"/>
              </a:cxn>
              <a:cxn ang="0">
                <a:pos x="2147483647" y="2147483647"/>
              </a:cxn>
              <a:cxn ang="0">
                <a:pos x="2147483647" y="0"/>
              </a:cxn>
            </a:cxnLst>
            <a:rect l="txL" t="txT" r="txR" b="txB"/>
            <a:pathLst>
              <a:path w="9120" h="4201">
                <a:moveTo>
                  <a:pt x="0" y="2821"/>
                </a:moveTo>
                <a:lnTo>
                  <a:pt x="0" y="4201"/>
                </a:lnTo>
                <a:lnTo>
                  <a:pt x="4890" y="4201"/>
                </a:lnTo>
                <a:lnTo>
                  <a:pt x="8055" y="1051"/>
                </a:lnTo>
                <a:lnTo>
                  <a:pt x="9120" y="1080"/>
                </a:lnTo>
                <a:lnTo>
                  <a:pt x="9105" y="0"/>
                </a:lnTo>
              </a:path>
            </a:pathLst>
          </a:custGeom>
          <a:noFill/>
          <a:ln w="38100" cap="flat" cmpd="sng">
            <a:solidFill>
              <a:srgbClr val="00FF00">
                <a:alpha val="100000"/>
              </a:srgbClr>
            </a:solidFill>
            <a:prstDash val="solid"/>
            <a:round/>
            <a:headEnd type="triangle" w="med" len="med"/>
            <a:tailEnd type="none" w="med" len="med"/>
          </a:ln>
        </p:spPr>
        <p:txBody>
          <a:bodyPr/>
          <a:p>
            <a:endParaRPr lang="zh-CN" altLang="en-US"/>
          </a:p>
        </p:txBody>
      </p:sp>
      <p:grpSp>
        <p:nvGrpSpPr>
          <p:cNvPr id="101443" name="Group 320"/>
          <p:cNvGrpSpPr/>
          <p:nvPr/>
        </p:nvGrpSpPr>
        <p:grpSpPr>
          <a:xfrm>
            <a:off x="1587500" y="4902200"/>
            <a:ext cx="90488" cy="271463"/>
            <a:chOff x="10104" y="10005"/>
            <a:chExt cx="137" cy="411"/>
          </a:xfrm>
        </p:grpSpPr>
        <p:sp>
          <p:nvSpPr>
            <p:cNvPr id="101450" name="Oval 321"/>
            <p:cNvSpPr/>
            <p:nvPr/>
          </p:nvSpPr>
          <p:spPr>
            <a:xfrm>
              <a:off x="10104" y="10005"/>
              <a:ext cx="137" cy="138"/>
            </a:xfrm>
            <a:prstGeom prst="ellipse">
              <a:avLst/>
            </a:prstGeom>
            <a:solidFill>
              <a:srgbClr val="0000FF"/>
            </a:solidFill>
            <a:ln w="9525">
              <a:noFill/>
            </a:ln>
          </p:spPr>
          <p:txBody>
            <a:bodyPr/>
            <a:p>
              <a:endParaRPr lang="zh-CN" altLang="en-US" dirty="0">
                <a:latin typeface="Comic Sans MS" panose="030F0702030302020204" pitchFamily="66" charset="0"/>
              </a:endParaRPr>
            </a:p>
          </p:txBody>
        </p:sp>
        <p:sp>
          <p:nvSpPr>
            <p:cNvPr id="101451" name="Oval 322"/>
            <p:cNvSpPr/>
            <p:nvPr/>
          </p:nvSpPr>
          <p:spPr>
            <a:xfrm>
              <a:off x="10104" y="10278"/>
              <a:ext cx="137" cy="138"/>
            </a:xfrm>
            <a:prstGeom prst="ellipse">
              <a:avLst/>
            </a:prstGeom>
            <a:solidFill>
              <a:srgbClr val="0000FF"/>
            </a:solidFill>
            <a:ln w="9525">
              <a:noFill/>
            </a:ln>
          </p:spPr>
          <p:txBody>
            <a:bodyPr/>
            <a:p>
              <a:endParaRPr lang="zh-CN" altLang="en-US" dirty="0">
                <a:latin typeface="Comic Sans MS" panose="030F0702030302020204" pitchFamily="66" charset="0"/>
              </a:endParaRPr>
            </a:p>
          </p:txBody>
        </p:sp>
      </p:grpSp>
      <p:grpSp>
        <p:nvGrpSpPr>
          <p:cNvPr id="101444" name="Group 323"/>
          <p:cNvGrpSpPr/>
          <p:nvPr/>
        </p:nvGrpSpPr>
        <p:grpSpPr>
          <a:xfrm>
            <a:off x="7043738" y="5138738"/>
            <a:ext cx="92075" cy="271462"/>
            <a:chOff x="10104" y="10005"/>
            <a:chExt cx="137" cy="411"/>
          </a:xfrm>
        </p:grpSpPr>
        <p:sp>
          <p:nvSpPr>
            <p:cNvPr id="101448" name="Oval 324"/>
            <p:cNvSpPr/>
            <p:nvPr/>
          </p:nvSpPr>
          <p:spPr>
            <a:xfrm>
              <a:off x="10104" y="10005"/>
              <a:ext cx="137" cy="138"/>
            </a:xfrm>
            <a:prstGeom prst="ellipse">
              <a:avLst/>
            </a:prstGeom>
            <a:solidFill>
              <a:srgbClr val="FF00FF"/>
            </a:solidFill>
            <a:ln w="9525">
              <a:noFill/>
            </a:ln>
          </p:spPr>
          <p:txBody>
            <a:bodyPr/>
            <a:p>
              <a:endParaRPr lang="zh-CN" altLang="en-US" dirty="0">
                <a:latin typeface="Comic Sans MS" panose="030F0702030302020204" pitchFamily="66" charset="0"/>
              </a:endParaRPr>
            </a:p>
          </p:txBody>
        </p:sp>
        <p:sp>
          <p:nvSpPr>
            <p:cNvPr id="101449" name="Oval 325"/>
            <p:cNvSpPr/>
            <p:nvPr/>
          </p:nvSpPr>
          <p:spPr>
            <a:xfrm>
              <a:off x="10104" y="10278"/>
              <a:ext cx="137" cy="138"/>
            </a:xfrm>
            <a:prstGeom prst="ellipse">
              <a:avLst/>
            </a:prstGeom>
            <a:solidFill>
              <a:srgbClr val="FF00FF"/>
            </a:solidFill>
            <a:ln w="9525">
              <a:noFill/>
            </a:ln>
          </p:spPr>
          <p:txBody>
            <a:bodyPr/>
            <a:p>
              <a:endParaRPr lang="zh-CN" altLang="en-US" dirty="0">
                <a:latin typeface="Comic Sans MS" panose="030F0702030302020204" pitchFamily="66" charset="0"/>
              </a:endParaRPr>
            </a:p>
          </p:txBody>
        </p:sp>
      </p:grpSp>
      <p:grpSp>
        <p:nvGrpSpPr>
          <p:cNvPr id="101445" name="Group 326"/>
          <p:cNvGrpSpPr/>
          <p:nvPr/>
        </p:nvGrpSpPr>
        <p:grpSpPr>
          <a:xfrm>
            <a:off x="7491413" y="3081338"/>
            <a:ext cx="90487" cy="271462"/>
            <a:chOff x="10104" y="10005"/>
            <a:chExt cx="137" cy="411"/>
          </a:xfrm>
        </p:grpSpPr>
        <p:sp>
          <p:nvSpPr>
            <p:cNvPr id="101446" name="Oval 327"/>
            <p:cNvSpPr/>
            <p:nvPr/>
          </p:nvSpPr>
          <p:spPr>
            <a:xfrm>
              <a:off x="10104" y="10005"/>
              <a:ext cx="137" cy="138"/>
            </a:xfrm>
            <a:prstGeom prst="ellipse">
              <a:avLst/>
            </a:prstGeom>
            <a:solidFill>
              <a:srgbClr val="00FF00"/>
            </a:solidFill>
            <a:ln w="9525">
              <a:noFill/>
            </a:ln>
          </p:spPr>
          <p:txBody>
            <a:bodyPr/>
            <a:p>
              <a:endParaRPr lang="zh-CN" altLang="en-US" dirty="0">
                <a:latin typeface="Comic Sans MS" panose="030F0702030302020204" pitchFamily="66" charset="0"/>
              </a:endParaRPr>
            </a:p>
          </p:txBody>
        </p:sp>
        <p:sp>
          <p:nvSpPr>
            <p:cNvPr id="101447" name="Oval 328"/>
            <p:cNvSpPr/>
            <p:nvPr/>
          </p:nvSpPr>
          <p:spPr>
            <a:xfrm>
              <a:off x="10104" y="10278"/>
              <a:ext cx="137" cy="138"/>
            </a:xfrm>
            <a:prstGeom prst="ellipse">
              <a:avLst/>
            </a:prstGeom>
            <a:solidFill>
              <a:srgbClr val="00FF00"/>
            </a:solidFill>
            <a:ln w="9525">
              <a:noFill/>
            </a:ln>
          </p:spPr>
          <p:txBody>
            <a:bodyPr/>
            <a:p>
              <a:endParaRPr lang="zh-CN" altLang="en-US" dirty="0">
                <a:latin typeface="Comic Sans MS" panose="030F0702030302020204" pitchFamily="66" charset="0"/>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6"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15715"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02404" name="Rectangle 2"/>
          <p:cNvSpPr>
            <a:spLocks noGrp="1"/>
          </p:cNvSpPr>
          <p:nvPr>
            <p:ph type="title"/>
          </p:nvPr>
        </p:nvSpPr>
        <p:spPr/>
        <p:txBody>
          <a:bodyPr vert="horz" wrap="square" lIns="91440" tIns="45720" rIns="91440" bIns="45720" anchor="ctr" anchorCtr="0"/>
          <a:p>
            <a:r>
              <a:rPr lang="zh-CN" altLang="en-US" dirty="0"/>
              <a:t>拥塞的原因与开销</a:t>
            </a:r>
            <a:r>
              <a:rPr lang="en-US" altLang="zh-CN" dirty="0"/>
              <a:t>: </a:t>
            </a:r>
            <a:r>
              <a:rPr lang="zh-CN" altLang="en-US" dirty="0"/>
              <a:t>情况</a:t>
            </a:r>
            <a:r>
              <a:rPr lang="en-US" altLang="zh-CN" dirty="0"/>
              <a:t>3 (</a:t>
            </a:r>
            <a:r>
              <a:rPr lang="zh-CN" altLang="en-US" dirty="0"/>
              <a:t>续</a:t>
            </a:r>
            <a:r>
              <a:rPr lang="en-US" altLang="zh-CN" dirty="0"/>
              <a:t>) </a:t>
            </a:r>
            <a:endParaRPr lang="en-US" altLang="zh-CN" dirty="0"/>
          </a:p>
        </p:txBody>
      </p:sp>
      <p:sp>
        <p:nvSpPr>
          <p:cNvPr id="102405" name="Rectangle 3"/>
          <p:cNvSpPr/>
          <p:nvPr/>
        </p:nvSpPr>
        <p:spPr>
          <a:xfrm>
            <a:off x="333375" y="5153025"/>
            <a:ext cx="8267700" cy="409575"/>
          </a:xfrm>
          <a:prstGeom prst="rect">
            <a:avLst/>
          </a:prstGeom>
          <a:solidFill>
            <a:schemeClr val="bg1"/>
          </a:solidFill>
          <a:ln w="9525">
            <a:noFill/>
          </a:ln>
        </p:spPr>
        <p:txBody>
          <a:bodyPr wrap="none" anchor="ctr" anchorCtr="0"/>
          <a:p>
            <a:endParaRPr lang="zh-CN" altLang="en-US" dirty="0">
              <a:latin typeface="Comic Sans MS" panose="030F0702030302020204" pitchFamily="66" charset="0"/>
            </a:endParaRPr>
          </a:p>
        </p:txBody>
      </p:sp>
      <p:sp>
        <p:nvSpPr>
          <p:cNvPr id="102406" name="Rectangle 4"/>
          <p:cNvSpPr/>
          <p:nvPr/>
        </p:nvSpPr>
        <p:spPr>
          <a:xfrm>
            <a:off x="654050" y="4581525"/>
            <a:ext cx="7781925" cy="990600"/>
          </a:xfrm>
          <a:prstGeom prst="rect">
            <a:avLst/>
          </a:prstGeom>
          <a:noFill/>
          <a:ln w="9525">
            <a:noFill/>
          </a:ln>
        </p:spPr>
        <p:txBody>
          <a:bodyPr/>
          <a:p>
            <a:pPr marL="342900" indent="-342900" algn="l" eaLnBrk="1">
              <a:spcBef>
                <a:spcPct val="20000"/>
              </a:spcBef>
              <a:buClr>
                <a:schemeClr val="accent2"/>
              </a:buClr>
              <a:buSzPct val="85000"/>
              <a:buFont typeface="ZapfDingbats" pitchFamily="82" charset="2"/>
            </a:pPr>
            <a:r>
              <a:rPr lang="zh-CN" altLang="en-US" sz="2400" dirty="0">
                <a:solidFill>
                  <a:srgbClr val="FF0000"/>
                </a:solidFill>
                <a:latin typeface="Times New Roman" panose="02020603050405020304" pitchFamily="18" charset="0"/>
              </a:rPr>
              <a:t>另一个拥塞的</a:t>
            </a:r>
            <a:r>
              <a:rPr lang="zh-CN" altLang="en-US" sz="2400" dirty="0">
                <a:solidFill>
                  <a:srgbClr val="FF0000"/>
                </a:solidFill>
                <a:latin typeface="Comic Sans MS" panose="030F0702030302020204" pitchFamily="66" charset="0"/>
              </a:rPr>
              <a:t>“</a:t>
            </a:r>
            <a:r>
              <a:rPr lang="zh-CN" altLang="en-US" sz="2400" dirty="0">
                <a:solidFill>
                  <a:srgbClr val="FF0000"/>
                </a:solidFill>
                <a:latin typeface="Times New Roman" panose="02020603050405020304" pitchFamily="18" charset="0"/>
              </a:rPr>
              <a:t>开销</a:t>
            </a:r>
            <a:r>
              <a:rPr lang="zh-CN" altLang="en-US" sz="2400" dirty="0">
                <a:solidFill>
                  <a:srgbClr val="FF0000"/>
                </a:solidFill>
                <a:latin typeface="Comic Sans MS" panose="030F0702030302020204" pitchFamily="66" charset="0"/>
              </a:rPr>
              <a:t>”</a:t>
            </a:r>
            <a:r>
              <a:rPr lang="zh-CN" altLang="en-US" sz="2400" dirty="0">
                <a:solidFill>
                  <a:srgbClr val="FF0000"/>
                </a:solidFill>
                <a:latin typeface="Times New Roman" panose="02020603050405020304" pitchFamily="18" charset="0"/>
              </a:rPr>
              <a:t>:</a:t>
            </a: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zh-CN" altLang="en-US" sz="2400" dirty="0">
                <a:latin typeface="Times New Roman" panose="02020603050405020304" pitchFamily="18" charset="0"/>
              </a:rPr>
              <a:t>当分组丢失时, 任何用于传输该分组的上游传输能力都被浪费</a:t>
            </a:r>
            <a:r>
              <a:rPr lang="en-US" altLang="zh-CN" sz="2400" dirty="0">
                <a:latin typeface="Times New Roman" panose="02020603050405020304" pitchFamily="18" charset="0"/>
              </a:rPr>
              <a:t>!</a:t>
            </a:r>
            <a:endParaRPr lang="en-US" altLang="zh-CN" sz="2400" dirty="0">
              <a:latin typeface="Times New Roman" panose="02020603050405020304" pitchFamily="18" charset="0"/>
            </a:endParaRPr>
          </a:p>
        </p:txBody>
      </p:sp>
      <p:pic>
        <p:nvPicPr>
          <p:cNvPr id="102407" name="Picture 5" descr="congestion_perf2"/>
          <p:cNvPicPr>
            <a:picLocks noChangeAspect="1"/>
          </p:cNvPicPr>
          <p:nvPr/>
        </p:nvPicPr>
        <p:blipFill>
          <a:blip r:embed="rId1"/>
          <a:stretch>
            <a:fillRect/>
          </a:stretch>
        </p:blipFill>
        <p:spPr>
          <a:xfrm>
            <a:off x="669925" y="1562100"/>
            <a:ext cx="4421188" cy="2819400"/>
          </a:xfrm>
          <a:prstGeom prst="rect">
            <a:avLst/>
          </a:prstGeom>
          <a:noFill/>
          <a:ln w="9525">
            <a:noFill/>
          </a:ln>
        </p:spPr>
      </p:pic>
      <p:sp>
        <p:nvSpPr>
          <p:cNvPr id="102408" name="Line 6"/>
          <p:cNvSpPr/>
          <p:nvPr/>
        </p:nvSpPr>
        <p:spPr>
          <a:xfrm flipH="1">
            <a:off x="6011863" y="2141538"/>
            <a:ext cx="403225" cy="452437"/>
          </a:xfrm>
          <a:prstGeom prst="line">
            <a:avLst/>
          </a:prstGeom>
          <a:ln w="19050" cap="flat" cmpd="sng">
            <a:solidFill>
              <a:srgbClr val="000000"/>
            </a:solidFill>
            <a:prstDash val="solid"/>
            <a:headEnd type="none" w="med" len="med"/>
            <a:tailEnd type="none" w="med" len="med"/>
          </a:ln>
        </p:spPr>
      </p:sp>
      <p:sp>
        <p:nvSpPr>
          <p:cNvPr id="102409" name="Line 7"/>
          <p:cNvSpPr/>
          <p:nvPr/>
        </p:nvSpPr>
        <p:spPr>
          <a:xfrm flipH="1">
            <a:off x="6223000" y="2141538"/>
            <a:ext cx="192088" cy="0"/>
          </a:xfrm>
          <a:prstGeom prst="line">
            <a:avLst/>
          </a:prstGeom>
          <a:ln w="19050" cap="flat" cmpd="sng">
            <a:solidFill>
              <a:srgbClr val="000000"/>
            </a:solidFill>
            <a:prstDash val="solid"/>
            <a:headEnd type="none" w="med" len="med"/>
            <a:tailEnd type="none" w="med" len="med"/>
          </a:ln>
        </p:spPr>
      </p:sp>
      <p:grpSp>
        <p:nvGrpSpPr>
          <p:cNvPr id="102410" name="Group 8"/>
          <p:cNvGrpSpPr/>
          <p:nvPr/>
        </p:nvGrpSpPr>
        <p:grpSpPr>
          <a:xfrm>
            <a:off x="5886450" y="1446213"/>
            <a:ext cx="428625" cy="784225"/>
            <a:chOff x="12464" y="10193"/>
            <a:chExt cx="1481" cy="2272"/>
          </a:xfrm>
        </p:grpSpPr>
        <p:grpSp>
          <p:nvGrpSpPr>
            <p:cNvPr id="102670" name="Group 9"/>
            <p:cNvGrpSpPr/>
            <p:nvPr/>
          </p:nvGrpSpPr>
          <p:grpSpPr>
            <a:xfrm>
              <a:off x="12464" y="11102"/>
              <a:ext cx="1481" cy="1363"/>
              <a:chOff x="5850" y="13487"/>
              <a:chExt cx="2023" cy="1840"/>
            </a:xfrm>
          </p:grpSpPr>
          <p:sp>
            <p:nvSpPr>
              <p:cNvPr id="102679" name="Freeform 10"/>
              <p:cNvSpPr/>
              <p:nvPr/>
            </p:nvSpPr>
            <p:spPr>
              <a:xfrm>
                <a:off x="5850" y="13632"/>
                <a:ext cx="2023" cy="1695"/>
              </a:xfrm>
              <a:custGeom>
                <a:avLst/>
                <a:gdLst>
                  <a:gd name="txL" fmla="*/ 0 w 2023"/>
                  <a:gd name="txT" fmla="*/ 0 h 1695"/>
                  <a:gd name="txR" fmla="*/ 2023 w 2023"/>
                  <a:gd name="txB" fmla="*/ 1695 h 1695"/>
                </a:gdLst>
                <a:ahLst/>
                <a:cxnLst>
                  <a:cxn ang="0">
                    <a:pos x="570" y="121"/>
                  </a:cxn>
                  <a:cxn ang="0">
                    <a:pos x="575" y="120"/>
                  </a:cxn>
                  <a:cxn ang="0">
                    <a:pos x="586" y="116"/>
                  </a:cxn>
                  <a:cxn ang="0">
                    <a:pos x="607" y="108"/>
                  </a:cxn>
                  <a:cxn ang="0">
                    <a:pos x="636" y="101"/>
                  </a:cxn>
                  <a:cxn ang="0">
                    <a:pos x="672" y="90"/>
                  </a:cxn>
                  <a:cxn ang="0">
                    <a:pos x="718" y="79"/>
                  </a:cxn>
                  <a:cxn ang="0">
                    <a:pos x="771" y="67"/>
                  </a:cxn>
                  <a:cxn ang="0">
                    <a:pos x="834" y="55"/>
                  </a:cxn>
                  <a:cxn ang="0">
                    <a:pos x="904" y="43"/>
                  </a:cxn>
                  <a:cxn ang="0">
                    <a:pos x="982" y="33"/>
                  </a:cxn>
                  <a:cxn ang="0">
                    <a:pos x="1071" y="22"/>
                  </a:cxn>
                  <a:cxn ang="0">
                    <a:pos x="1166" y="13"/>
                  </a:cxn>
                  <a:cxn ang="0">
                    <a:pos x="1271" y="7"/>
                  </a:cxn>
                  <a:cxn ang="0">
                    <a:pos x="1384" y="1"/>
                  </a:cxn>
                  <a:cxn ang="0">
                    <a:pos x="1506" y="0"/>
                  </a:cxn>
                  <a:cxn ang="0">
                    <a:pos x="1636" y="1"/>
                  </a:cxn>
                  <a:cxn ang="0">
                    <a:pos x="1692" y="233"/>
                  </a:cxn>
                  <a:cxn ang="0">
                    <a:pos x="1713" y="243"/>
                  </a:cxn>
                  <a:cxn ang="0">
                    <a:pos x="1758" y="274"/>
                  </a:cxn>
                  <a:cxn ang="0">
                    <a:pos x="1806" y="329"/>
                  </a:cxn>
                  <a:cxn ang="0">
                    <a:pos x="1836" y="409"/>
                  </a:cxn>
                  <a:cxn ang="0">
                    <a:pos x="1955" y="948"/>
                  </a:cxn>
                  <a:cxn ang="0">
                    <a:pos x="2003" y="1171"/>
                  </a:cxn>
                  <a:cxn ang="0">
                    <a:pos x="2011" y="1188"/>
                  </a:cxn>
                  <a:cxn ang="0">
                    <a:pos x="2022" y="1231"/>
                  </a:cxn>
                  <a:cxn ang="0">
                    <a:pos x="2021" y="1297"/>
                  </a:cxn>
                  <a:cxn ang="0">
                    <a:pos x="1992" y="1380"/>
                  </a:cxn>
                  <a:cxn ang="0">
                    <a:pos x="0" y="1328"/>
                  </a:cxn>
                  <a:cxn ang="0">
                    <a:pos x="199" y="1223"/>
                  </a:cxn>
                  <a:cxn ang="0">
                    <a:pos x="200" y="232"/>
                  </a:cxn>
                  <a:cxn ang="0">
                    <a:pos x="210" y="226"/>
                  </a:cxn>
                  <a:cxn ang="0">
                    <a:pos x="230" y="214"/>
                  </a:cxn>
                  <a:cxn ang="0">
                    <a:pos x="259" y="201"/>
                  </a:cxn>
                  <a:cxn ang="0">
                    <a:pos x="297" y="189"/>
                  </a:cxn>
                  <a:cxn ang="0">
                    <a:pos x="344" y="183"/>
                  </a:cxn>
                  <a:cxn ang="0">
                    <a:pos x="399" y="181"/>
                  </a:cxn>
                  <a:cxn ang="0">
                    <a:pos x="464" y="191"/>
                  </a:cxn>
                  <a:cxn ang="0">
                    <a:pos x="548" y="225"/>
                  </a:cxn>
                </a:cxnLst>
                <a:rect l="txL" t="txT" r="txR" b="txB"/>
                <a:pathLst>
                  <a:path w="2023" h="1695">
                    <a:moveTo>
                      <a:pt x="548" y="225"/>
                    </a:moveTo>
                    <a:lnTo>
                      <a:pt x="570" y="121"/>
                    </a:lnTo>
                    <a:lnTo>
                      <a:pt x="571" y="121"/>
                    </a:lnTo>
                    <a:lnTo>
                      <a:pt x="575" y="120"/>
                    </a:lnTo>
                    <a:lnTo>
                      <a:pt x="580" y="118"/>
                    </a:lnTo>
                    <a:lnTo>
                      <a:pt x="586" y="116"/>
                    </a:lnTo>
                    <a:lnTo>
                      <a:pt x="596" y="112"/>
                    </a:lnTo>
                    <a:lnTo>
                      <a:pt x="607" y="108"/>
                    </a:lnTo>
                    <a:lnTo>
                      <a:pt x="620" y="105"/>
                    </a:lnTo>
                    <a:lnTo>
                      <a:pt x="636" y="101"/>
                    </a:lnTo>
                    <a:lnTo>
                      <a:pt x="653" y="95"/>
                    </a:lnTo>
                    <a:lnTo>
                      <a:pt x="672" y="90"/>
                    </a:lnTo>
                    <a:lnTo>
                      <a:pt x="694" y="84"/>
                    </a:lnTo>
                    <a:lnTo>
                      <a:pt x="718" y="79"/>
                    </a:lnTo>
                    <a:lnTo>
                      <a:pt x="743" y="74"/>
                    </a:lnTo>
                    <a:lnTo>
                      <a:pt x="771" y="67"/>
                    </a:lnTo>
                    <a:lnTo>
                      <a:pt x="802" y="61"/>
                    </a:lnTo>
                    <a:lnTo>
                      <a:pt x="834" y="55"/>
                    </a:lnTo>
                    <a:lnTo>
                      <a:pt x="867" y="49"/>
                    </a:lnTo>
                    <a:lnTo>
                      <a:pt x="904" y="43"/>
                    </a:lnTo>
                    <a:lnTo>
                      <a:pt x="943" y="38"/>
                    </a:lnTo>
                    <a:lnTo>
                      <a:pt x="982" y="33"/>
                    </a:lnTo>
                    <a:lnTo>
                      <a:pt x="1025" y="27"/>
                    </a:lnTo>
                    <a:lnTo>
                      <a:pt x="1071" y="22"/>
                    </a:lnTo>
                    <a:lnTo>
                      <a:pt x="1117" y="17"/>
                    </a:lnTo>
                    <a:lnTo>
                      <a:pt x="1166" y="13"/>
                    </a:lnTo>
                    <a:lnTo>
                      <a:pt x="1218" y="10"/>
                    </a:lnTo>
                    <a:lnTo>
                      <a:pt x="1271" y="7"/>
                    </a:lnTo>
                    <a:lnTo>
                      <a:pt x="1327" y="3"/>
                    </a:lnTo>
                    <a:lnTo>
                      <a:pt x="1384" y="1"/>
                    </a:lnTo>
                    <a:lnTo>
                      <a:pt x="1444" y="0"/>
                    </a:lnTo>
                    <a:lnTo>
                      <a:pt x="1506" y="0"/>
                    </a:lnTo>
                    <a:lnTo>
                      <a:pt x="1570" y="0"/>
                    </a:lnTo>
                    <a:lnTo>
                      <a:pt x="1636" y="1"/>
                    </a:lnTo>
                    <a:lnTo>
                      <a:pt x="1709" y="41"/>
                    </a:lnTo>
                    <a:lnTo>
                      <a:pt x="1692" y="233"/>
                    </a:lnTo>
                    <a:lnTo>
                      <a:pt x="1698" y="235"/>
                    </a:lnTo>
                    <a:lnTo>
                      <a:pt x="1713" y="243"/>
                    </a:lnTo>
                    <a:lnTo>
                      <a:pt x="1733" y="256"/>
                    </a:lnTo>
                    <a:lnTo>
                      <a:pt x="1758" y="274"/>
                    </a:lnTo>
                    <a:lnTo>
                      <a:pt x="1784" y="299"/>
                    </a:lnTo>
                    <a:lnTo>
                      <a:pt x="1806" y="329"/>
                    </a:lnTo>
                    <a:lnTo>
                      <a:pt x="1825" y="366"/>
                    </a:lnTo>
                    <a:lnTo>
                      <a:pt x="1836" y="409"/>
                    </a:lnTo>
                    <a:lnTo>
                      <a:pt x="1999" y="557"/>
                    </a:lnTo>
                    <a:lnTo>
                      <a:pt x="1955" y="948"/>
                    </a:lnTo>
                    <a:lnTo>
                      <a:pt x="1692" y="1080"/>
                    </a:lnTo>
                    <a:lnTo>
                      <a:pt x="2003" y="1171"/>
                    </a:lnTo>
                    <a:lnTo>
                      <a:pt x="2006" y="1176"/>
                    </a:lnTo>
                    <a:lnTo>
                      <a:pt x="2011" y="1188"/>
                    </a:lnTo>
                    <a:lnTo>
                      <a:pt x="2016" y="1206"/>
                    </a:lnTo>
                    <a:lnTo>
                      <a:pt x="2022" y="1231"/>
                    </a:lnTo>
                    <a:lnTo>
                      <a:pt x="2023" y="1261"/>
                    </a:lnTo>
                    <a:lnTo>
                      <a:pt x="2021" y="1297"/>
                    </a:lnTo>
                    <a:lnTo>
                      <a:pt x="2010" y="1337"/>
                    </a:lnTo>
                    <a:lnTo>
                      <a:pt x="1992" y="1380"/>
                    </a:lnTo>
                    <a:lnTo>
                      <a:pt x="1171" y="1695"/>
                    </a:lnTo>
                    <a:lnTo>
                      <a:pt x="0" y="1328"/>
                    </a:lnTo>
                    <a:lnTo>
                      <a:pt x="20" y="1285"/>
                    </a:lnTo>
                    <a:lnTo>
                      <a:pt x="199" y="1223"/>
                    </a:lnTo>
                    <a:lnTo>
                      <a:pt x="199" y="233"/>
                    </a:lnTo>
                    <a:lnTo>
                      <a:pt x="200" y="232"/>
                    </a:lnTo>
                    <a:lnTo>
                      <a:pt x="204" y="229"/>
                    </a:lnTo>
                    <a:lnTo>
                      <a:pt x="210" y="226"/>
                    </a:lnTo>
                    <a:lnTo>
                      <a:pt x="218" y="220"/>
                    </a:lnTo>
                    <a:lnTo>
                      <a:pt x="230" y="214"/>
                    </a:lnTo>
                    <a:lnTo>
                      <a:pt x="243" y="207"/>
                    </a:lnTo>
                    <a:lnTo>
                      <a:pt x="259" y="201"/>
                    </a:lnTo>
                    <a:lnTo>
                      <a:pt x="277" y="194"/>
                    </a:lnTo>
                    <a:lnTo>
                      <a:pt x="297" y="189"/>
                    </a:lnTo>
                    <a:lnTo>
                      <a:pt x="320" y="185"/>
                    </a:lnTo>
                    <a:lnTo>
                      <a:pt x="344" y="183"/>
                    </a:lnTo>
                    <a:lnTo>
                      <a:pt x="370" y="180"/>
                    </a:lnTo>
                    <a:lnTo>
                      <a:pt x="399" y="181"/>
                    </a:lnTo>
                    <a:lnTo>
                      <a:pt x="430" y="185"/>
                    </a:lnTo>
                    <a:lnTo>
                      <a:pt x="464" y="191"/>
                    </a:lnTo>
                    <a:lnTo>
                      <a:pt x="498" y="201"/>
                    </a:lnTo>
                    <a:lnTo>
                      <a:pt x="548" y="225"/>
                    </a:lnTo>
                    <a:close/>
                  </a:path>
                </a:pathLst>
              </a:custGeom>
              <a:solidFill>
                <a:srgbClr val="969696">
                  <a:alpha val="100000"/>
                </a:srgbClr>
              </a:solidFill>
              <a:ln w="9525">
                <a:noFill/>
              </a:ln>
            </p:spPr>
            <p:txBody>
              <a:bodyPr/>
              <a:p>
                <a:endParaRPr lang="zh-CN" altLang="en-US"/>
              </a:p>
            </p:txBody>
          </p:sp>
          <p:sp>
            <p:nvSpPr>
              <p:cNvPr id="102680" name="Freeform 11"/>
              <p:cNvSpPr/>
              <p:nvPr/>
            </p:nvSpPr>
            <p:spPr>
              <a:xfrm>
                <a:off x="6551" y="13597"/>
                <a:ext cx="650" cy="735"/>
              </a:xfrm>
              <a:custGeom>
                <a:avLst/>
                <a:gdLst>
                  <a:gd name="txL" fmla="*/ 0 w 650"/>
                  <a:gd name="txT" fmla="*/ 0 h 735"/>
                  <a:gd name="txR" fmla="*/ 650 w 650"/>
                  <a:gd name="txB" fmla="*/ 735 h 735"/>
                </a:gdLst>
                <a:ahLst/>
                <a:cxnLst>
                  <a:cxn ang="0">
                    <a:pos x="645" y="27"/>
                  </a:cxn>
                  <a:cxn ang="0">
                    <a:pos x="642" y="26"/>
                  </a:cxn>
                  <a:cxn ang="0">
                    <a:pos x="631" y="23"/>
                  </a:cxn>
                  <a:cxn ang="0">
                    <a:pos x="615" y="19"/>
                  </a:cxn>
                  <a:cxn ang="0">
                    <a:pos x="592" y="15"/>
                  </a:cxn>
                  <a:cxn ang="0">
                    <a:pos x="565" y="10"/>
                  </a:cxn>
                  <a:cxn ang="0">
                    <a:pos x="533" y="6"/>
                  </a:cxn>
                  <a:cxn ang="0">
                    <a:pos x="496" y="3"/>
                  </a:cxn>
                  <a:cxn ang="0">
                    <a:pos x="456" y="1"/>
                  </a:cxn>
                  <a:cxn ang="0">
                    <a:pos x="411" y="0"/>
                  </a:cxn>
                  <a:cxn ang="0">
                    <a:pos x="364" y="2"/>
                  </a:cxn>
                  <a:cxn ang="0">
                    <a:pos x="315" y="6"/>
                  </a:cxn>
                  <a:cxn ang="0">
                    <a:pos x="262" y="15"/>
                  </a:cxn>
                  <a:cxn ang="0">
                    <a:pos x="209" y="26"/>
                  </a:cxn>
                  <a:cxn ang="0">
                    <a:pos x="154" y="42"/>
                  </a:cxn>
                  <a:cxn ang="0">
                    <a:pos x="98" y="61"/>
                  </a:cxn>
                  <a:cxn ang="0">
                    <a:pos x="42" y="87"/>
                  </a:cxn>
                  <a:cxn ang="0">
                    <a:pos x="38" y="101"/>
                  </a:cxn>
                  <a:cxn ang="0">
                    <a:pos x="28" y="141"/>
                  </a:cxn>
                  <a:cxn ang="0">
                    <a:pos x="17" y="203"/>
                  </a:cxn>
                  <a:cxn ang="0">
                    <a:pos x="6" y="283"/>
                  </a:cxn>
                  <a:cxn ang="0">
                    <a:pos x="0" y="378"/>
                  </a:cxn>
                  <a:cxn ang="0">
                    <a:pos x="5" y="484"/>
                  </a:cxn>
                  <a:cxn ang="0">
                    <a:pos x="21" y="599"/>
                  </a:cxn>
                  <a:cxn ang="0">
                    <a:pos x="54" y="716"/>
                  </a:cxn>
                  <a:cxn ang="0">
                    <a:pos x="58" y="716"/>
                  </a:cxn>
                  <a:cxn ang="0">
                    <a:pos x="66" y="715"/>
                  </a:cxn>
                  <a:cxn ang="0">
                    <a:pos x="80" y="713"/>
                  </a:cxn>
                  <a:cxn ang="0">
                    <a:pos x="99" y="712"/>
                  </a:cxn>
                  <a:cxn ang="0">
                    <a:pos x="124" y="710"/>
                  </a:cxn>
                  <a:cxn ang="0">
                    <a:pos x="153" y="708"/>
                  </a:cxn>
                  <a:cxn ang="0">
                    <a:pos x="188" y="707"/>
                  </a:cxn>
                  <a:cxn ang="0">
                    <a:pos x="225" y="706"/>
                  </a:cxn>
                  <a:cxn ang="0">
                    <a:pos x="267" y="705"/>
                  </a:cxn>
                  <a:cxn ang="0">
                    <a:pos x="313" y="706"/>
                  </a:cxn>
                  <a:cxn ang="0">
                    <a:pos x="362" y="707"/>
                  </a:cxn>
                  <a:cxn ang="0">
                    <a:pos x="415" y="709"/>
                  </a:cxn>
                  <a:cxn ang="0">
                    <a:pos x="470" y="713"/>
                  </a:cxn>
                  <a:cxn ang="0">
                    <a:pos x="528" y="719"/>
                  </a:cxn>
                  <a:cxn ang="0">
                    <a:pos x="588" y="726"/>
                  </a:cxn>
                  <a:cxn ang="0">
                    <a:pos x="650" y="735"/>
                  </a:cxn>
                  <a:cxn ang="0">
                    <a:pos x="647" y="713"/>
                  </a:cxn>
                  <a:cxn ang="0">
                    <a:pos x="641" y="655"/>
                  </a:cxn>
                  <a:cxn ang="0">
                    <a:pos x="631" y="568"/>
                  </a:cxn>
                  <a:cxn ang="0">
                    <a:pos x="623" y="462"/>
                  </a:cxn>
                  <a:cxn ang="0">
                    <a:pos x="618" y="345"/>
                  </a:cxn>
                  <a:cxn ang="0">
                    <a:pos x="618" y="229"/>
                  </a:cxn>
                  <a:cxn ang="0">
                    <a:pos x="627" y="119"/>
                  </a:cxn>
                  <a:cxn ang="0">
                    <a:pos x="645" y="27"/>
                  </a:cxn>
                </a:cxnLst>
                <a:rect l="txL" t="txT" r="txR" b="txB"/>
                <a:pathLst>
                  <a:path w="650" h="735">
                    <a:moveTo>
                      <a:pt x="645" y="27"/>
                    </a:moveTo>
                    <a:lnTo>
                      <a:pt x="642" y="26"/>
                    </a:lnTo>
                    <a:lnTo>
                      <a:pt x="631" y="23"/>
                    </a:lnTo>
                    <a:lnTo>
                      <a:pt x="615" y="19"/>
                    </a:lnTo>
                    <a:lnTo>
                      <a:pt x="592" y="15"/>
                    </a:lnTo>
                    <a:lnTo>
                      <a:pt x="565" y="10"/>
                    </a:lnTo>
                    <a:lnTo>
                      <a:pt x="533" y="6"/>
                    </a:lnTo>
                    <a:lnTo>
                      <a:pt x="496" y="3"/>
                    </a:lnTo>
                    <a:lnTo>
                      <a:pt x="456" y="1"/>
                    </a:lnTo>
                    <a:lnTo>
                      <a:pt x="411" y="0"/>
                    </a:lnTo>
                    <a:lnTo>
                      <a:pt x="364" y="2"/>
                    </a:lnTo>
                    <a:lnTo>
                      <a:pt x="315" y="6"/>
                    </a:lnTo>
                    <a:lnTo>
                      <a:pt x="262" y="15"/>
                    </a:lnTo>
                    <a:lnTo>
                      <a:pt x="209" y="26"/>
                    </a:lnTo>
                    <a:lnTo>
                      <a:pt x="154" y="42"/>
                    </a:lnTo>
                    <a:lnTo>
                      <a:pt x="98" y="61"/>
                    </a:lnTo>
                    <a:lnTo>
                      <a:pt x="42" y="87"/>
                    </a:lnTo>
                    <a:lnTo>
                      <a:pt x="38" y="101"/>
                    </a:lnTo>
                    <a:lnTo>
                      <a:pt x="28" y="141"/>
                    </a:lnTo>
                    <a:lnTo>
                      <a:pt x="17" y="203"/>
                    </a:lnTo>
                    <a:lnTo>
                      <a:pt x="6" y="283"/>
                    </a:lnTo>
                    <a:lnTo>
                      <a:pt x="0" y="378"/>
                    </a:lnTo>
                    <a:lnTo>
                      <a:pt x="5" y="484"/>
                    </a:lnTo>
                    <a:lnTo>
                      <a:pt x="21" y="599"/>
                    </a:lnTo>
                    <a:lnTo>
                      <a:pt x="54" y="716"/>
                    </a:lnTo>
                    <a:lnTo>
                      <a:pt x="58" y="716"/>
                    </a:lnTo>
                    <a:lnTo>
                      <a:pt x="66" y="715"/>
                    </a:lnTo>
                    <a:lnTo>
                      <a:pt x="80" y="713"/>
                    </a:lnTo>
                    <a:lnTo>
                      <a:pt x="99" y="712"/>
                    </a:lnTo>
                    <a:lnTo>
                      <a:pt x="124" y="710"/>
                    </a:lnTo>
                    <a:lnTo>
                      <a:pt x="153" y="708"/>
                    </a:lnTo>
                    <a:lnTo>
                      <a:pt x="188" y="707"/>
                    </a:lnTo>
                    <a:lnTo>
                      <a:pt x="225" y="706"/>
                    </a:lnTo>
                    <a:lnTo>
                      <a:pt x="267" y="705"/>
                    </a:lnTo>
                    <a:lnTo>
                      <a:pt x="313" y="706"/>
                    </a:lnTo>
                    <a:lnTo>
                      <a:pt x="362" y="707"/>
                    </a:lnTo>
                    <a:lnTo>
                      <a:pt x="415" y="709"/>
                    </a:lnTo>
                    <a:lnTo>
                      <a:pt x="470" y="713"/>
                    </a:lnTo>
                    <a:lnTo>
                      <a:pt x="528" y="719"/>
                    </a:lnTo>
                    <a:lnTo>
                      <a:pt x="588" y="726"/>
                    </a:lnTo>
                    <a:lnTo>
                      <a:pt x="650" y="735"/>
                    </a:lnTo>
                    <a:lnTo>
                      <a:pt x="647" y="713"/>
                    </a:lnTo>
                    <a:lnTo>
                      <a:pt x="641" y="655"/>
                    </a:lnTo>
                    <a:lnTo>
                      <a:pt x="631" y="568"/>
                    </a:lnTo>
                    <a:lnTo>
                      <a:pt x="623" y="462"/>
                    </a:lnTo>
                    <a:lnTo>
                      <a:pt x="618" y="345"/>
                    </a:lnTo>
                    <a:lnTo>
                      <a:pt x="618" y="229"/>
                    </a:lnTo>
                    <a:lnTo>
                      <a:pt x="627" y="119"/>
                    </a:lnTo>
                    <a:lnTo>
                      <a:pt x="645" y="27"/>
                    </a:lnTo>
                    <a:close/>
                  </a:path>
                </a:pathLst>
              </a:custGeom>
              <a:solidFill>
                <a:srgbClr val="808080">
                  <a:alpha val="100000"/>
                </a:srgbClr>
              </a:solidFill>
              <a:ln w="9525">
                <a:noFill/>
              </a:ln>
            </p:spPr>
            <p:txBody>
              <a:bodyPr/>
              <a:p>
                <a:endParaRPr lang="zh-CN" altLang="en-US"/>
              </a:p>
            </p:txBody>
          </p:sp>
          <p:sp>
            <p:nvSpPr>
              <p:cNvPr id="102681" name="Freeform 12"/>
              <p:cNvSpPr/>
              <p:nvPr/>
            </p:nvSpPr>
            <p:spPr>
              <a:xfrm>
                <a:off x="6623" y="13797"/>
                <a:ext cx="1071" cy="731"/>
              </a:xfrm>
              <a:custGeom>
                <a:avLst/>
                <a:gdLst>
                  <a:gd name="txL" fmla="*/ 0 w 1071"/>
                  <a:gd name="txT" fmla="*/ 0 h 731"/>
                  <a:gd name="txR" fmla="*/ 1071 w 1071"/>
                  <a:gd name="txB" fmla="*/ 731 h 731"/>
                </a:gdLst>
                <a:ahLst/>
                <a:cxnLst>
                  <a:cxn ang="0">
                    <a:pos x="6" y="552"/>
                  </a:cxn>
                  <a:cxn ang="0">
                    <a:pos x="0" y="642"/>
                  </a:cxn>
                  <a:cxn ang="0">
                    <a:pos x="698" y="731"/>
                  </a:cxn>
                  <a:cxn ang="0">
                    <a:pos x="703" y="729"/>
                  </a:cxn>
                  <a:cxn ang="0">
                    <a:pos x="717" y="722"/>
                  </a:cxn>
                  <a:cxn ang="0">
                    <a:pos x="740" y="710"/>
                  </a:cxn>
                  <a:cxn ang="0">
                    <a:pos x="768" y="694"/>
                  </a:cxn>
                  <a:cxn ang="0">
                    <a:pos x="801" y="672"/>
                  </a:cxn>
                  <a:cxn ang="0">
                    <a:pos x="838" y="645"/>
                  </a:cxn>
                  <a:cxn ang="0">
                    <a:pos x="876" y="614"/>
                  </a:cxn>
                  <a:cxn ang="0">
                    <a:pos x="915" y="577"/>
                  </a:cxn>
                  <a:cxn ang="0">
                    <a:pos x="953" y="536"/>
                  </a:cxn>
                  <a:cxn ang="0">
                    <a:pos x="988" y="491"/>
                  </a:cxn>
                  <a:cxn ang="0">
                    <a:pos x="1018" y="439"/>
                  </a:cxn>
                  <a:cxn ang="0">
                    <a:pos x="1043" y="383"/>
                  </a:cxn>
                  <a:cxn ang="0">
                    <a:pos x="1061" y="322"/>
                  </a:cxn>
                  <a:cxn ang="0">
                    <a:pos x="1071" y="255"/>
                  </a:cxn>
                  <a:cxn ang="0">
                    <a:pos x="1070" y="185"/>
                  </a:cxn>
                  <a:cxn ang="0">
                    <a:pos x="1057" y="108"/>
                  </a:cxn>
                  <a:cxn ang="0">
                    <a:pos x="1055" y="104"/>
                  </a:cxn>
                  <a:cxn ang="0">
                    <a:pos x="1049" y="92"/>
                  </a:cxn>
                  <a:cxn ang="0">
                    <a:pos x="1037" y="76"/>
                  </a:cxn>
                  <a:cxn ang="0">
                    <a:pos x="1022" y="57"/>
                  </a:cxn>
                  <a:cxn ang="0">
                    <a:pos x="1002" y="37"/>
                  </a:cxn>
                  <a:cxn ang="0">
                    <a:pos x="979" y="20"/>
                  </a:cxn>
                  <a:cxn ang="0">
                    <a:pos x="951" y="7"/>
                  </a:cxn>
                  <a:cxn ang="0">
                    <a:pos x="919" y="0"/>
                  </a:cxn>
                  <a:cxn ang="0">
                    <a:pos x="924" y="12"/>
                  </a:cxn>
                  <a:cxn ang="0">
                    <a:pos x="934" y="44"/>
                  </a:cxn>
                  <a:cxn ang="0">
                    <a:pos x="947" y="94"/>
                  </a:cxn>
                  <a:cxn ang="0">
                    <a:pos x="958" y="159"/>
                  </a:cxn>
                  <a:cxn ang="0">
                    <a:pos x="961" y="238"/>
                  </a:cxn>
                  <a:cxn ang="0">
                    <a:pos x="953" y="324"/>
                  </a:cxn>
                  <a:cxn ang="0">
                    <a:pos x="928" y="418"/>
                  </a:cxn>
                  <a:cxn ang="0">
                    <a:pos x="884" y="516"/>
                  </a:cxn>
                  <a:cxn ang="0">
                    <a:pos x="883" y="518"/>
                  </a:cxn>
                  <a:cxn ang="0">
                    <a:pos x="879" y="521"/>
                  </a:cxn>
                  <a:cxn ang="0">
                    <a:pos x="872" y="526"/>
                  </a:cxn>
                  <a:cxn ang="0">
                    <a:pos x="862" y="534"/>
                  </a:cxn>
                  <a:cxn ang="0">
                    <a:pos x="851" y="541"/>
                  </a:cxn>
                  <a:cxn ang="0">
                    <a:pos x="837" y="550"/>
                  </a:cxn>
                  <a:cxn ang="0">
                    <a:pos x="819" y="559"/>
                  </a:cxn>
                  <a:cxn ang="0">
                    <a:pos x="800" y="567"/>
                  </a:cxn>
                  <a:cxn ang="0">
                    <a:pos x="778" y="575"/>
                  </a:cxn>
                  <a:cxn ang="0">
                    <a:pos x="754" y="582"/>
                  </a:cxn>
                  <a:cxn ang="0">
                    <a:pos x="727" y="588"/>
                  </a:cxn>
                  <a:cxn ang="0">
                    <a:pos x="697" y="592"/>
                  </a:cxn>
                  <a:cxn ang="0">
                    <a:pos x="666" y="593"/>
                  </a:cxn>
                  <a:cxn ang="0">
                    <a:pos x="631" y="592"/>
                  </a:cxn>
                  <a:cxn ang="0">
                    <a:pos x="593" y="589"/>
                  </a:cxn>
                  <a:cxn ang="0">
                    <a:pos x="555" y="581"/>
                  </a:cxn>
                  <a:cxn ang="0">
                    <a:pos x="555" y="677"/>
                  </a:cxn>
                  <a:cxn ang="0">
                    <a:pos x="24" y="623"/>
                  </a:cxn>
                  <a:cxn ang="0">
                    <a:pos x="6" y="552"/>
                  </a:cxn>
                </a:cxnLst>
                <a:rect l="txL" t="txT" r="txR" b="txB"/>
                <a:pathLst>
                  <a:path w="1071" h="731">
                    <a:moveTo>
                      <a:pt x="6" y="552"/>
                    </a:moveTo>
                    <a:lnTo>
                      <a:pt x="0" y="642"/>
                    </a:lnTo>
                    <a:lnTo>
                      <a:pt x="698" y="731"/>
                    </a:lnTo>
                    <a:lnTo>
                      <a:pt x="703" y="729"/>
                    </a:lnTo>
                    <a:lnTo>
                      <a:pt x="717" y="722"/>
                    </a:lnTo>
                    <a:lnTo>
                      <a:pt x="740" y="710"/>
                    </a:lnTo>
                    <a:lnTo>
                      <a:pt x="768" y="694"/>
                    </a:lnTo>
                    <a:lnTo>
                      <a:pt x="801" y="672"/>
                    </a:lnTo>
                    <a:lnTo>
                      <a:pt x="838" y="645"/>
                    </a:lnTo>
                    <a:lnTo>
                      <a:pt x="876" y="614"/>
                    </a:lnTo>
                    <a:lnTo>
                      <a:pt x="915" y="577"/>
                    </a:lnTo>
                    <a:lnTo>
                      <a:pt x="953" y="536"/>
                    </a:lnTo>
                    <a:lnTo>
                      <a:pt x="988" y="491"/>
                    </a:lnTo>
                    <a:lnTo>
                      <a:pt x="1018" y="439"/>
                    </a:lnTo>
                    <a:lnTo>
                      <a:pt x="1043" y="383"/>
                    </a:lnTo>
                    <a:lnTo>
                      <a:pt x="1061" y="322"/>
                    </a:lnTo>
                    <a:lnTo>
                      <a:pt x="1071" y="255"/>
                    </a:lnTo>
                    <a:lnTo>
                      <a:pt x="1070" y="185"/>
                    </a:lnTo>
                    <a:lnTo>
                      <a:pt x="1057" y="108"/>
                    </a:lnTo>
                    <a:lnTo>
                      <a:pt x="1055" y="104"/>
                    </a:lnTo>
                    <a:lnTo>
                      <a:pt x="1049" y="92"/>
                    </a:lnTo>
                    <a:lnTo>
                      <a:pt x="1037" y="76"/>
                    </a:lnTo>
                    <a:lnTo>
                      <a:pt x="1022" y="57"/>
                    </a:lnTo>
                    <a:lnTo>
                      <a:pt x="1002" y="37"/>
                    </a:lnTo>
                    <a:lnTo>
                      <a:pt x="979" y="20"/>
                    </a:lnTo>
                    <a:lnTo>
                      <a:pt x="951" y="7"/>
                    </a:lnTo>
                    <a:lnTo>
                      <a:pt x="919" y="0"/>
                    </a:lnTo>
                    <a:lnTo>
                      <a:pt x="924" y="12"/>
                    </a:lnTo>
                    <a:lnTo>
                      <a:pt x="934" y="44"/>
                    </a:lnTo>
                    <a:lnTo>
                      <a:pt x="947" y="94"/>
                    </a:lnTo>
                    <a:lnTo>
                      <a:pt x="958" y="159"/>
                    </a:lnTo>
                    <a:lnTo>
                      <a:pt x="961" y="238"/>
                    </a:lnTo>
                    <a:lnTo>
                      <a:pt x="953" y="324"/>
                    </a:lnTo>
                    <a:lnTo>
                      <a:pt x="928" y="418"/>
                    </a:lnTo>
                    <a:lnTo>
                      <a:pt x="884" y="516"/>
                    </a:lnTo>
                    <a:lnTo>
                      <a:pt x="883" y="518"/>
                    </a:lnTo>
                    <a:lnTo>
                      <a:pt x="879" y="521"/>
                    </a:lnTo>
                    <a:lnTo>
                      <a:pt x="872" y="526"/>
                    </a:lnTo>
                    <a:lnTo>
                      <a:pt x="862" y="534"/>
                    </a:lnTo>
                    <a:lnTo>
                      <a:pt x="851" y="541"/>
                    </a:lnTo>
                    <a:lnTo>
                      <a:pt x="837" y="550"/>
                    </a:lnTo>
                    <a:lnTo>
                      <a:pt x="819" y="559"/>
                    </a:lnTo>
                    <a:lnTo>
                      <a:pt x="800" y="567"/>
                    </a:lnTo>
                    <a:lnTo>
                      <a:pt x="778" y="575"/>
                    </a:lnTo>
                    <a:lnTo>
                      <a:pt x="754" y="582"/>
                    </a:lnTo>
                    <a:lnTo>
                      <a:pt x="727" y="588"/>
                    </a:lnTo>
                    <a:lnTo>
                      <a:pt x="697" y="592"/>
                    </a:lnTo>
                    <a:lnTo>
                      <a:pt x="666" y="593"/>
                    </a:lnTo>
                    <a:lnTo>
                      <a:pt x="631" y="592"/>
                    </a:lnTo>
                    <a:lnTo>
                      <a:pt x="593" y="589"/>
                    </a:lnTo>
                    <a:lnTo>
                      <a:pt x="555" y="581"/>
                    </a:lnTo>
                    <a:lnTo>
                      <a:pt x="555" y="677"/>
                    </a:lnTo>
                    <a:lnTo>
                      <a:pt x="24" y="623"/>
                    </a:lnTo>
                    <a:lnTo>
                      <a:pt x="6" y="552"/>
                    </a:lnTo>
                    <a:close/>
                  </a:path>
                </a:pathLst>
              </a:custGeom>
              <a:solidFill>
                <a:srgbClr val="FFFFFF">
                  <a:alpha val="100000"/>
                </a:srgbClr>
              </a:solidFill>
              <a:ln w="9525">
                <a:noFill/>
              </a:ln>
            </p:spPr>
            <p:txBody>
              <a:bodyPr/>
              <a:p>
                <a:endParaRPr lang="zh-CN" altLang="en-US"/>
              </a:p>
            </p:txBody>
          </p:sp>
          <p:sp>
            <p:nvSpPr>
              <p:cNvPr id="102682" name="Freeform 13"/>
              <p:cNvSpPr/>
              <p:nvPr/>
            </p:nvSpPr>
            <p:spPr>
              <a:xfrm>
                <a:off x="6486" y="14516"/>
                <a:ext cx="787" cy="253"/>
              </a:xfrm>
              <a:custGeom>
                <a:avLst/>
                <a:gdLst>
                  <a:gd name="txL" fmla="*/ 0 w 787"/>
                  <a:gd name="txT" fmla="*/ 0 h 253"/>
                  <a:gd name="txR" fmla="*/ 787 w 787"/>
                  <a:gd name="txB" fmla="*/ 253 h 253"/>
                </a:gdLst>
                <a:ahLst/>
                <a:cxnLst>
                  <a:cxn ang="0">
                    <a:pos x="787" y="91"/>
                  </a:cxn>
                  <a:cxn ang="0">
                    <a:pos x="12" y="0"/>
                  </a:cxn>
                  <a:cxn ang="0">
                    <a:pos x="0" y="91"/>
                  </a:cxn>
                  <a:cxn ang="0">
                    <a:pos x="764" y="253"/>
                  </a:cxn>
                  <a:cxn ang="0">
                    <a:pos x="787" y="91"/>
                  </a:cxn>
                </a:cxnLst>
                <a:rect l="txL" t="txT" r="txR" b="txB"/>
                <a:pathLst>
                  <a:path w="787" h="253">
                    <a:moveTo>
                      <a:pt x="787" y="91"/>
                    </a:moveTo>
                    <a:lnTo>
                      <a:pt x="12" y="0"/>
                    </a:lnTo>
                    <a:lnTo>
                      <a:pt x="0" y="91"/>
                    </a:lnTo>
                    <a:lnTo>
                      <a:pt x="764" y="253"/>
                    </a:lnTo>
                    <a:lnTo>
                      <a:pt x="787" y="91"/>
                    </a:lnTo>
                    <a:close/>
                  </a:path>
                </a:pathLst>
              </a:custGeom>
              <a:solidFill>
                <a:srgbClr val="808080">
                  <a:alpha val="100000"/>
                </a:srgbClr>
              </a:solidFill>
              <a:ln w="9525">
                <a:noFill/>
              </a:ln>
            </p:spPr>
            <p:txBody>
              <a:bodyPr/>
              <a:p>
                <a:endParaRPr lang="zh-CN" altLang="en-US"/>
              </a:p>
            </p:txBody>
          </p:sp>
          <p:sp>
            <p:nvSpPr>
              <p:cNvPr id="102683" name="Freeform 14"/>
              <p:cNvSpPr/>
              <p:nvPr/>
            </p:nvSpPr>
            <p:spPr>
              <a:xfrm>
                <a:off x="6879" y="14597"/>
                <a:ext cx="336" cy="115"/>
              </a:xfrm>
              <a:custGeom>
                <a:avLst/>
                <a:gdLst>
                  <a:gd name="txL" fmla="*/ 0 w 336"/>
                  <a:gd name="txT" fmla="*/ 0 h 115"/>
                  <a:gd name="txR" fmla="*/ 336 w 336"/>
                  <a:gd name="txB" fmla="*/ 115 h 115"/>
                </a:gdLst>
                <a:ahLst/>
                <a:cxnLst>
                  <a:cxn ang="0">
                    <a:pos x="336" y="50"/>
                  </a:cxn>
                  <a:cxn ang="0">
                    <a:pos x="4" y="0"/>
                  </a:cxn>
                  <a:cxn ang="0">
                    <a:pos x="0" y="48"/>
                  </a:cxn>
                  <a:cxn ang="0">
                    <a:pos x="327" y="115"/>
                  </a:cxn>
                  <a:cxn ang="0">
                    <a:pos x="336" y="50"/>
                  </a:cxn>
                </a:cxnLst>
                <a:rect l="txL" t="txT" r="txR" b="txB"/>
                <a:pathLst>
                  <a:path w="336" h="115">
                    <a:moveTo>
                      <a:pt x="336" y="50"/>
                    </a:moveTo>
                    <a:lnTo>
                      <a:pt x="4" y="0"/>
                    </a:lnTo>
                    <a:lnTo>
                      <a:pt x="0" y="48"/>
                    </a:lnTo>
                    <a:lnTo>
                      <a:pt x="327" y="115"/>
                    </a:lnTo>
                    <a:lnTo>
                      <a:pt x="336" y="50"/>
                    </a:lnTo>
                    <a:close/>
                  </a:path>
                </a:pathLst>
              </a:custGeom>
              <a:solidFill>
                <a:srgbClr val="808080">
                  <a:alpha val="100000"/>
                </a:srgbClr>
              </a:solidFill>
              <a:ln w="9525">
                <a:noFill/>
              </a:ln>
            </p:spPr>
            <p:txBody>
              <a:bodyPr/>
              <a:p>
                <a:endParaRPr lang="zh-CN" altLang="en-US"/>
              </a:p>
            </p:txBody>
          </p:sp>
          <p:sp>
            <p:nvSpPr>
              <p:cNvPr id="102684" name="Freeform 15"/>
              <p:cNvSpPr/>
              <p:nvPr/>
            </p:nvSpPr>
            <p:spPr>
              <a:xfrm>
                <a:off x="6536" y="14540"/>
                <a:ext cx="225" cy="85"/>
              </a:xfrm>
              <a:custGeom>
                <a:avLst/>
                <a:gdLst>
                  <a:gd name="txL" fmla="*/ 0 w 225"/>
                  <a:gd name="txT" fmla="*/ 0 h 85"/>
                  <a:gd name="txR" fmla="*/ 225 w 225"/>
                  <a:gd name="txB" fmla="*/ 85 h 85"/>
                </a:gdLst>
                <a:ahLst/>
                <a:cxnLst>
                  <a:cxn ang="0">
                    <a:pos x="225" y="39"/>
                  </a:cxn>
                  <a:cxn ang="0">
                    <a:pos x="0" y="0"/>
                  </a:cxn>
                  <a:cxn ang="0">
                    <a:pos x="3" y="41"/>
                  </a:cxn>
                  <a:cxn ang="0">
                    <a:pos x="218" y="85"/>
                  </a:cxn>
                  <a:cxn ang="0">
                    <a:pos x="225" y="39"/>
                  </a:cxn>
                </a:cxnLst>
                <a:rect l="txL" t="txT" r="txR" b="txB"/>
                <a:pathLst>
                  <a:path w="225" h="85">
                    <a:moveTo>
                      <a:pt x="225" y="39"/>
                    </a:moveTo>
                    <a:lnTo>
                      <a:pt x="0" y="0"/>
                    </a:lnTo>
                    <a:lnTo>
                      <a:pt x="3" y="41"/>
                    </a:lnTo>
                    <a:lnTo>
                      <a:pt x="218" y="85"/>
                    </a:lnTo>
                    <a:lnTo>
                      <a:pt x="225" y="39"/>
                    </a:lnTo>
                    <a:close/>
                  </a:path>
                </a:pathLst>
              </a:custGeom>
              <a:solidFill>
                <a:srgbClr val="808080">
                  <a:alpha val="100000"/>
                </a:srgbClr>
              </a:solidFill>
              <a:ln w="9525">
                <a:noFill/>
              </a:ln>
            </p:spPr>
            <p:txBody>
              <a:bodyPr/>
              <a:p>
                <a:endParaRPr lang="zh-CN" altLang="en-US"/>
              </a:p>
            </p:txBody>
          </p:sp>
          <p:sp>
            <p:nvSpPr>
              <p:cNvPr id="102685" name="Freeform 16"/>
              <p:cNvSpPr/>
              <p:nvPr/>
            </p:nvSpPr>
            <p:spPr>
              <a:xfrm>
                <a:off x="5972" y="14624"/>
                <a:ext cx="1325" cy="439"/>
              </a:xfrm>
              <a:custGeom>
                <a:avLst/>
                <a:gdLst>
                  <a:gd name="txL" fmla="*/ 0 w 1325"/>
                  <a:gd name="txT" fmla="*/ 0 h 439"/>
                  <a:gd name="txR" fmla="*/ 1325 w 1325"/>
                  <a:gd name="txB" fmla="*/ 439 h 439"/>
                </a:gdLst>
                <a:ahLst/>
                <a:cxnLst>
                  <a:cxn ang="0">
                    <a:pos x="0" y="132"/>
                  </a:cxn>
                  <a:cxn ang="0">
                    <a:pos x="3" y="132"/>
                  </a:cxn>
                  <a:cxn ang="0">
                    <a:pos x="10" y="130"/>
                  </a:cxn>
                  <a:cxn ang="0">
                    <a:pos x="24" y="128"/>
                  </a:cxn>
                  <a:cxn ang="0">
                    <a:pos x="42" y="125"/>
                  </a:cxn>
                  <a:cxn ang="0">
                    <a:pos x="62" y="121"/>
                  </a:cxn>
                  <a:cxn ang="0">
                    <a:pos x="86" y="116"/>
                  </a:cxn>
                  <a:cxn ang="0">
                    <a:pos x="113" y="109"/>
                  </a:cxn>
                  <a:cxn ang="0">
                    <a:pos x="141" y="102"/>
                  </a:cxn>
                  <a:cxn ang="0">
                    <a:pos x="170" y="94"/>
                  </a:cxn>
                  <a:cxn ang="0">
                    <a:pos x="199" y="85"/>
                  </a:cxn>
                  <a:cxn ang="0">
                    <a:pos x="228" y="74"/>
                  </a:cxn>
                  <a:cxn ang="0">
                    <a:pos x="257" y="62"/>
                  </a:cxn>
                  <a:cxn ang="0">
                    <a:pos x="285" y="48"/>
                  </a:cxn>
                  <a:cxn ang="0">
                    <a:pos x="309" y="34"/>
                  </a:cxn>
                  <a:cxn ang="0">
                    <a:pos x="333" y="18"/>
                  </a:cxn>
                  <a:cxn ang="0">
                    <a:pos x="352" y="0"/>
                  </a:cxn>
                  <a:cxn ang="0">
                    <a:pos x="1325" y="223"/>
                  </a:cxn>
                  <a:cxn ang="0">
                    <a:pos x="1323" y="225"/>
                  </a:cxn>
                  <a:cxn ang="0">
                    <a:pos x="1318" y="230"/>
                  </a:cxn>
                  <a:cxn ang="0">
                    <a:pos x="1309" y="239"/>
                  </a:cxn>
                  <a:cxn ang="0">
                    <a:pos x="1297" y="250"/>
                  </a:cxn>
                  <a:cxn ang="0">
                    <a:pos x="1282" y="263"/>
                  </a:cxn>
                  <a:cxn ang="0">
                    <a:pos x="1265" y="278"/>
                  </a:cxn>
                  <a:cxn ang="0">
                    <a:pos x="1247" y="295"/>
                  </a:cxn>
                  <a:cxn ang="0">
                    <a:pos x="1225" y="312"/>
                  </a:cxn>
                  <a:cxn ang="0">
                    <a:pos x="1202" y="331"/>
                  </a:cxn>
                  <a:cxn ang="0">
                    <a:pos x="1179" y="349"/>
                  </a:cxn>
                  <a:cxn ang="0">
                    <a:pos x="1154" y="367"/>
                  </a:cxn>
                  <a:cxn ang="0">
                    <a:pos x="1128" y="385"/>
                  </a:cxn>
                  <a:cxn ang="0">
                    <a:pos x="1102" y="401"/>
                  </a:cxn>
                  <a:cxn ang="0">
                    <a:pos x="1077" y="415"/>
                  </a:cxn>
                  <a:cxn ang="0">
                    <a:pos x="1051" y="428"/>
                  </a:cxn>
                  <a:cxn ang="0">
                    <a:pos x="1026" y="439"/>
                  </a:cxn>
                  <a:cxn ang="0">
                    <a:pos x="0" y="132"/>
                  </a:cxn>
                </a:cxnLst>
                <a:rect l="txL" t="txT" r="txR" b="txB"/>
                <a:pathLst>
                  <a:path w="1325" h="439">
                    <a:moveTo>
                      <a:pt x="0" y="132"/>
                    </a:moveTo>
                    <a:lnTo>
                      <a:pt x="3" y="132"/>
                    </a:lnTo>
                    <a:lnTo>
                      <a:pt x="10" y="130"/>
                    </a:lnTo>
                    <a:lnTo>
                      <a:pt x="24" y="128"/>
                    </a:lnTo>
                    <a:lnTo>
                      <a:pt x="42" y="125"/>
                    </a:lnTo>
                    <a:lnTo>
                      <a:pt x="62" y="121"/>
                    </a:lnTo>
                    <a:lnTo>
                      <a:pt x="86" y="116"/>
                    </a:lnTo>
                    <a:lnTo>
                      <a:pt x="113" y="109"/>
                    </a:lnTo>
                    <a:lnTo>
                      <a:pt x="141" y="102"/>
                    </a:lnTo>
                    <a:lnTo>
                      <a:pt x="170" y="94"/>
                    </a:lnTo>
                    <a:lnTo>
                      <a:pt x="199" y="85"/>
                    </a:lnTo>
                    <a:lnTo>
                      <a:pt x="228" y="74"/>
                    </a:lnTo>
                    <a:lnTo>
                      <a:pt x="257" y="62"/>
                    </a:lnTo>
                    <a:lnTo>
                      <a:pt x="285" y="48"/>
                    </a:lnTo>
                    <a:lnTo>
                      <a:pt x="309" y="34"/>
                    </a:lnTo>
                    <a:lnTo>
                      <a:pt x="333" y="18"/>
                    </a:lnTo>
                    <a:lnTo>
                      <a:pt x="352" y="0"/>
                    </a:lnTo>
                    <a:lnTo>
                      <a:pt x="1325" y="223"/>
                    </a:lnTo>
                    <a:lnTo>
                      <a:pt x="1323" y="225"/>
                    </a:lnTo>
                    <a:lnTo>
                      <a:pt x="1318" y="230"/>
                    </a:lnTo>
                    <a:lnTo>
                      <a:pt x="1309" y="239"/>
                    </a:lnTo>
                    <a:lnTo>
                      <a:pt x="1297" y="250"/>
                    </a:lnTo>
                    <a:lnTo>
                      <a:pt x="1282" y="263"/>
                    </a:lnTo>
                    <a:lnTo>
                      <a:pt x="1265" y="278"/>
                    </a:lnTo>
                    <a:lnTo>
                      <a:pt x="1247" y="295"/>
                    </a:lnTo>
                    <a:lnTo>
                      <a:pt x="1225" y="312"/>
                    </a:lnTo>
                    <a:lnTo>
                      <a:pt x="1202" y="331"/>
                    </a:lnTo>
                    <a:lnTo>
                      <a:pt x="1179" y="349"/>
                    </a:lnTo>
                    <a:lnTo>
                      <a:pt x="1154" y="367"/>
                    </a:lnTo>
                    <a:lnTo>
                      <a:pt x="1128" y="385"/>
                    </a:lnTo>
                    <a:lnTo>
                      <a:pt x="1102" y="401"/>
                    </a:lnTo>
                    <a:lnTo>
                      <a:pt x="1077" y="415"/>
                    </a:lnTo>
                    <a:lnTo>
                      <a:pt x="1051" y="428"/>
                    </a:lnTo>
                    <a:lnTo>
                      <a:pt x="1026" y="439"/>
                    </a:lnTo>
                    <a:lnTo>
                      <a:pt x="0" y="132"/>
                    </a:lnTo>
                    <a:close/>
                  </a:path>
                </a:pathLst>
              </a:custGeom>
              <a:solidFill>
                <a:srgbClr val="808080">
                  <a:alpha val="100000"/>
                </a:srgbClr>
              </a:solidFill>
              <a:ln w="9525">
                <a:noFill/>
              </a:ln>
            </p:spPr>
            <p:txBody>
              <a:bodyPr/>
              <a:p>
                <a:endParaRPr lang="zh-CN" altLang="en-US"/>
              </a:p>
            </p:txBody>
          </p:sp>
          <p:sp>
            <p:nvSpPr>
              <p:cNvPr id="102686" name="Freeform 17"/>
              <p:cNvSpPr/>
              <p:nvPr/>
            </p:nvSpPr>
            <p:spPr>
              <a:xfrm>
                <a:off x="7292" y="14577"/>
                <a:ext cx="472" cy="209"/>
              </a:xfrm>
              <a:custGeom>
                <a:avLst/>
                <a:gdLst>
                  <a:gd name="txL" fmla="*/ 0 w 472"/>
                  <a:gd name="txT" fmla="*/ 0 h 209"/>
                  <a:gd name="txR" fmla="*/ 472 w 472"/>
                  <a:gd name="txB" fmla="*/ 209 h 209"/>
                </a:gdLst>
                <a:ahLst/>
                <a:cxnLst>
                  <a:cxn ang="0">
                    <a:pos x="47" y="209"/>
                  </a:cxn>
                  <a:cxn ang="0">
                    <a:pos x="472" y="84"/>
                  </a:cxn>
                  <a:cxn ang="0">
                    <a:pos x="215" y="0"/>
                  </a:cxn>
                  <a:cxn ang="0">
                    <a:pos x="5" y="24"/>
                  </a:cxn>
                  <a:cxn ang="0">
                    <a:pos x="0" y="197"/>
                  </a:cxn>
                  <a:cxn ang="0">
                    <a:pos x="47" y="209"/>
                  </a:cxn>
                </a:cxnLst>
                <a:rect l="txL" t="txT" r="txR" b="txB"/>
                <a:pathLst>
                  <a:path w="472" h="209">
                    <a:moveTo>
                      <a:pt x="47" y="209"/>
                    </a:moveTo>
                    <a:lnTo>
                      <a:pt x="472" y="84"/>
                    </a:lnTo>
                    <a:lnTo>
                      <a:pt x="215" y="0"/>
                    </a:lnTo>
                    <a:lnTo>
                      <a:pt x="5" y="24"/>
                    </a:lnTo>
                    <a:lnTo>
                      <a:pt x="0" y="197"/>
                    </a:lnTo>
                    <a:lnTo>
                      <a:pt x="47" y="209"/>
                    </a:lnTo>
                    <a:close/>
                  </a:path>
                </a:pathLst>
              </a:custGeom>
              <a:solidFill>
                <a:srgbClr val="808080">
                  <a:alpha val="100000"/>
                </a:srgbClr>
              </a:solidFill>
              <a:ln w="9525">
                <a:noFill/>
              </a:ln>
            </p:spPr>
            <p:txBody>
              <a:bodyPr/>
              <a:p>
                <a:endParaRPr lang="zh-CN" altLang="en-US"/>
              </a:p>
            </p:txBody>
          </p:sp>
          <p:sp>
            <p:nvSpPr>
              <p:cNvPr id="102687" name="Freeform 18"/>
              <p:cNvSpPr/>
              <p:nvPr/>
            </p:nvSpPr>
            <p:spPr>
              <a:xfrm>
                <a:off x="6073" y="13679"/>
                <a:ext cx="251" cy="999"/>
              </a:xfrm>
              <a:custGeom>
                <a:avLst/>
                <a:gdLst>
                  <a:gd name="txL" fmla="*/ 0 w 251"/>
                  <a:gd name="txT" fmla="*/ 0 h 999"/>
                  <a:gd name="txR" fmla="*/ 251 w 251"/>
                  <a:gd name="txB" fmla="*/ 999 h 999"/>
                </a:gdLst>
                <a:ahLst/>
                <a:cxnLst>
                  <a:cxn ang="0">
                    <a:pos x="251" y="23"/>
                  </a:cxn>
                  <a:cxn ang="0">
                    <a:pos x="250" y="22"/>
                  </a:cxn>
                  <a:cxn ang="0">
                    <a:pos x="246" y="20"/>
                  </a:cxn>
                  <a:cxn ang="0">
                    <a:pos x="239" y="18"/>
                  </a:cxn>
                  <a:cxn ang="0">
                    <a:pos x="230" y="15"/>
                  </a:cxn>
                  <a:cxn ang="0">
                    <a:pos x="218" y="11"/>
                  </a:cxn>
                  <a:cxn ang="0">
                    <a:pos x="205" y="7"/>
                  </a:cxn>
                  <a:cxn ang="0">
                    <a:pos x="190" y="4"/>
                  </a:cxn>
                  <a:cxn ang="0">
                    <a:pos x="173" y="1"/>
                  </a:cxn>
                  <a:cxn ang="0">
                    <a:pos x="155" y="0"/>
                  </a:cxn>
                  <a:cxn ang="0">
                    <a:pos x="134" y="0"/>
                  </a:cxn>
                  <a:cxn ang="0">
                    <a:pos x="114" y="2"/>
                  </a:cxn>
                  <a:cxn ang="0">
                    <a:pos x="92" y="5"/>
                  </a:cxn>
                  <a:cxn ang="0">
                    <a:pos x="70" y="12"/>
                  </a:cxn>
                  <a:cxn ang="0">
                    <a:pos x="47" y="20"/>
                  </a:cxn>
                  <a:cxn ang="0">
                    <a:pos x="23" y="32"/>
                  </a:cxn>
                  <a:cxn ang="0">
                    <a:pos x="0" y="47"/>
                  </a:cxn>
                  <a:cxn ang="0">
                    <a:pos x="0" y="999"/>
                  </a:cxn>
                  <a:cxn ang="0">
                    <a:pos x="1" y="999"/>
                  </a:cxn>
                  <a:cxn ang="0">
                    <a:pos x="6" y="999"/>
                  </a:cxn>
                  <a:cxn ang="0">
                    <a:pos x="14" y="998"/>
                  </a:cxn>
                  <a:cxn ang="0">
                    <a:pos x="23" y="997"/>
                  </a:cxn>
                  <a:cxn ang="0">
                    <a:pos x="35" y="995"/>
                  </a:cxn>
                  <a:cxn ang="0">
                    <a:pos x="49" y="993"/>
                  </a:cxn>
                  <a:cxn ang="0">
                    <a:pos x="65" y="990"/>
                  </a:cxn>
                  <a:cxn ang="0">
                    <a:pos x="83" y="985"/>
                  </a:cxn>
                  <a:cxn ang="0">
                    <a:pos x="102" y="980"/>
                  </a:cxn>
                  <a:cxn ang="0">
                    <a:pos x="121" y="973"/>
                  </a:cxn>
                  <a:cxn ang="0">
                    <a:pos x="143" y="966"/>
                  </a:cxn>
                  <a:cxn ang="0">
                    <a:pos x="164" y="956"/>
                  </a:cxn>
                  <a:cxn ang="0">
                    <a:pos x="186" y="945"/>
                  </a:cxn>
                  <a:cxn ang="0">
                    <a:pos x="208" y="934"/>
                  </a:cxn>
                  <a:cxn ang="0">
                    <a:pos x="230" y="919"/>
                  </a:cxn>
                  <a:cxn ang="0">
                    <a:pos x="251" y="903"/>
                  </a:cxn>
                  <a:cxn ang="0">
                    <a:pos x="251" y="23"/>
                  </a:cxn>
                </a:cxnLst>
                <a:rect l="txL" t="txT" r="txR" b="txB"/>
                <a:pathLst>
                  <a:path w="251" h="999">
                    <a:moveTo>
                      <a:pt x="251" y="23"/>
                    </a:moveTo>
                    <a:lnTo>
                      <a:pt x="250" y="22"/>
                    </a:lnTo>
                    <a:lnTo>
                      <a:pt x="246" y="20"/>
                    </a:lnTo>
                    <a:lnTo>
                      <a:pt x="239" y="18"/>
                    </a:lnTo>
                    <a:lnTo>
                      <a:pt x="230" y="15"/>
                    </a:lnTo>
                    <a:lnTo>
                      <a:pt x="218" y="11"/>
                    </a:lnTo>
                    <a:lnTo>
                      <a:pt x="205" y="7"/>
                    </a:lnTo>
                    <a:lnTo>
                      <a:pt x="190" y="4"/>
                    </a:lnTo>
                    <a:lnTo>
                      <a:pt x="173" y="1"/>
                    </a:lnTo>
                    <a:lnTo>
                      <a:pt x="155" y="0"/>
                    </a:lnTo>
                    <a:lnTo>
                      <a:pt x="134" y="0"/>
                    </a:lnTo>
                    <a:lnTo>
                      <a:pt x="114" y="2"/>
                    </a:lnTo>
                    <a:lnTo>
                      <a:pt x="92" y="5"/>
                    </a:lnTo>
                    <a:lnTo>
                      <a:pt x="70" y="12"/>
                    </a:lnTo>
                    <a:lnTo>
                      <a:pt x="47" y="20"/>
                    </a:lnTo>
                    <a:lnTo>
                      <a:pt x="23" y="32"/>
                    </a:lnTo>
                    <a:lnTo>
                      <a:pt x="0" y="47"/>
                    </a:lnTo>
                    <a:lnTo>
                      <a:pt x="0" y="999"/>
                    </a:lnTo>
                    <a:lnTo>
                      <a:pt x="1" y="999"/>
                    </a:lnTo>
                    <a:lnTo>
                      <a:pt x="6" y="999"/>
                    </a:lnTo>
                    <a:lnTo>
                      <a:pt x="14" y="998"/>
                    </a:lnTo>
                    <a:lnTo>
                      <a:pt x="23" y="997"/>
                    </a:lnTo>
                    <a:lnTo>
                      <a:pt x="35" y="995"/>
                    </a:lnTo>
                    <a:lnTo>
                      <a:pt x="49" y="993"/>
                    </a:lnTo>
                    <a:lnTo>
                      <a:pt x="65" y="990"/>
                    </a:lnTo>
                    <a:lnTo>
                      <a:pt x="83" y="985"/>
                    </a:lnTo>
                    <a:lnTo>
                      <a:pt x="102" y="980"/>
                    </a:lnTo>
                    <a:lnTo>
                      <a:pt x="121" y="973"/>
                    </a:lnTo>
                    <a:lnTo>
                      <a:pt x="143" y="966"/>
                    </a:lnTo>
                    <a:lnTo>
                      <a:pt x="164" y="956"/>
                    </a:lnTo>
                    <a:lnTo>
                      <a:pt x="186" y="945"/>
                    </a:lnTo>
                    <a:lnTo>
                      <a:pt x="208" y="934"/>
                    </a:lnTo>
                    <a:lnTo>
                      <a:pt x="230" y="919"/>
                    </a:lnTo>
                    <a:lnTo>
                      <a:pt x="251" y="903"/>
                    </a:lnTo>
                    <a:lnTo>
                      <a:pt x="251" y="23"/>
                    </a:lnTo>
                    <a:close/>
                  </a:path>
                </a:pathLst>
              </a:custGeom>
              <a:solidFill>
                <a:srgbClr val="808080">
                  <a:alpha val="100000"/>
                </a:srgbClr>
              </a:solidFill>
              <a:ln w="9525">
                <a:noFill/>
              </a:ln>
            </p:spPr>
            <p:txBody>
              <a:bodyPr/>
              <a:p>
                <a:endParaRPr lang="zh-CN" altLang="en-US"/>
              </a:p>
            </p:txBody>
          </p:sp>
          <p:sp>
            <p:nvSpPr>
              <p:cNvPr id="102688" name="Freeform 19"/>
              <p:cNvSpPr/>
              <p:nvPr/>
            </p:nvSpPr>
            <p:spPr>
              <a:xfrm>
                <a:off x="6080" y="13687"/>
                <a:ext cx="215" cy="843"/>
              </a:xfrm>
              <a:custGeom>
                <a:avLst/>
                <a:gdLst>
                  <a:gd name="txL" fmla="*/ 0 w 215"/>
                  <a:gd name="txT" fmla="*/ 0 h 843"/>
                  <a:gd name="txR" fmla="*/ 215 w 215"/>
                  <a:gd name="txB" fmla="*/ 843 h 843"/>
                </a:gdLst>
                <a:ahLst/>
                <a:cxnLst>
                  <a:cxn ang="0">
                    <a:pos x="215" y="20"/>
                  </a:cxn>
                  <a:cxn ang="0">
                    <a:pos x="214" y="19"/>
                  </a:cxn>
                  <a:cxn ang="0">
                    <a:pos x="211" y="18"/>
                  </a:cxn>
                  <a:cxn ang="0">
                    <a:pos x="205" y="15"/>
                  </a:cxn>
                  <a:cxn ang="0">
                    <a:pos x="197" y="12"/>
                  </a:cxn>
                  <a:cxn ang="0">
                    <a:pos x="187" y="9"/>
                  </a:cxn>
                  <a:cxn ang="0">
                    <a:pos x="176" y="6"/>
                  </a:cxn>
                  <a:cxn ang="0">
                    <a:pos x="163" y="4"/>
                  </a:cxn>
                  <a:cxn ang="0">
                    <a:pos x="149" y="1"/>
                  </a:cxn>
                  <a:cxn ang="0">
                    <a:pos x="133" y="0"/>
                  </a:cxn>
                  <a:cxn ang="0">
                    <a:pos x="115" y="0"/>
                  </a:cxn>
                  <a:cxn ang="0">
                    <a:pos x="98" y="1"/>
                  </a:cxn>
                  <a:cxn ang="0">
                    <a:pos x="79" y="5"/>
                  </a:cxn>
                  <a:cxn ang="0">
                    <a:pos x="60" y="10"/>
                  </a:cxn>
                  <a:cxn ang="0">
                    <a:pos x="40" y="18"/>
                  </a:cxn>
                  <a:cxn ang="0">
                    <a:pos x="21" y="27"/>
                  </a:cxn>
                  <a:cxn ang="0">
                    <a:pos x="0" y="40"/>
                  </a:cxn>
                  <a:cxn ang="0">
                    <a:pos x="0" y="843"/>
                  </a:cxn>
                  <a:cxn ang="0">
                    <a:pos x="1" y="843"/>
                  </a:cxn>
                  <a:cxn ang="0">
                    <a:pos x="6" y="843"/>
                  </a:cxn>
                  <a:cxn ang="0">
                    <a:pos x="12" y="842"/>
                  </a:cxn>
                  <a:cxn ang="0">
                    <a:pos x="21" y="841"/>
                  </a:cxn>
                  <a:cxn ang="0">
                    <a:pos x="30" y="840"/>
                  </a:cxn>
                  <a:cxn ang="0">
                    <a:pos x="43" y="838"/>
                  </a:cxn>
                  <a:cxn ang="0">
                    <a:pos x="56" y="835"/>
                  </a:cxn>
                  <a:cxn ang="0">
                    <a:pos x="71" y="831"/>
                  </a:cxn>
                  <a:cxn ang="0">
                    <a:pos x="87" y="826"/>
                  </a:cxn>
                  <a:cxn ang="0">
                    <a:pos x="105" y="821"/>
                  </a:cxn>
                  <a:cxn ang="0">
                    <a:pos x="123" y="814"/>
                  </a:cxn>
                  <a:cxn ang="0">
                    <a:pos x="141" y="806"/>
                  </a:cxn>
                  <a:cxn ang="0">
                    <a:pos x="159" y="797"/>
                  </a:cxn>
                  <a:cxn ang="0">
                    <a:pos x="179" y="786"/>
                  </a:cxn>
                  <a:cxn ang="0">
                    <a:pos x="197" y="774"/>
                  </a:cxn>
                  <a:cxn ang="0">
                    <a:pos x="215" y="760"/>
                  </a:cxn>
                  <a:cxn ang="0">
                    <a:pos x="215" y="20"/>
                  </a:cxn>
                </a:cxnLst>
                <a:rect l="txL" t="txT" r="txR" b="txB"/>
                <a:pathLst>
                  <a:path w="215" h="843">
                    <a:moveTo>
                      <a:pt x="215" y="20"/>
                    </a:moveTo>
                    <a:lnTo>
                      <a:pt x="214" y="19"/>
                    </a:lnTo>
                    <a:lnTo>
                      <a:pt x="211" y="18"/>
                    </a:lnTo>
                    <a:lnTo>
                      <a:pt x="205" y="15"/>
                    </a:lnTo>
                    <a:lnTo>
                      <a:pt x="197" y="12"/>
                    </a:lnTo>
                    <a:lnTo>
                      <a:pt x="187" y="9"/>
                    </a:lnTo>
                    <a:lnTo>
                      <a:pt x="176" y="6"/>
                    </a:lnTo>
                    <a:lnTo>
                      <a:pt x="163" y="4"/>
                    </a:lnTo>
                    <a:lnTo>
                      <a:pt x="149" y="1"/>
                    </a:lnTo>
                    <a:lnTo>
                      <a:pt x="133" y="0"/>
                    </a:lnTo>
                    <a:lnTo>
                      <a:pt x="115" y="0"/>
                    </a:lnTo>
                    <a:lnTo>
                      <a:pt x="98" y="1"/>
                    </a:lnTo>
                    <a:lnTo>
                      <a:pt x="79" y="5"/>
                    </a:lnTo>
                    <a:lnTo>
                      <a:pt x="60" y="10"/>
                    </a:lnTo>
                    <a:lnTo>
                      <a:pt x="40" y="18"/>
                    </a:lnTo>
                    <a:lnTo>
                      <a:pt x="21" y="27"/>
                    </a:lnTo>
                    <a:lnTo>
                      <a:pt x="0" y="40"/>
                    </a:lnTo>
                    <a:lnTo>
                      <a:pt x="0" y="843"/>
                    </a:lnTo>
                    <a:lnTo>
                      <a:pt x="1" y="843"/>
                    </a:lnTo>
                    <a:lnTo>
                      <a:pt x="6" y="843"/>
                    </a:lnTo>
                    <a:lnTo>
                      <a:pt x="12" y="842"/>
                    </a:lnTo>
                    <a:lnTo>
                      <a:pt x="21" y="841"/>
                    </a:lnTo>
                    <a:lnTo>
                      <a:pt x="30" y="840"/>
                    </a:lnTo>
                    <a:lnTo>
                      <a:pt x="43" y="838"/>
                    </a:lnTo>
                    <a:lnTo>
                      <a:pt x="56" y="835"/>
                    </a:lnTo>
                    <a:lnTo>
                      <a:pt x="71" y="831"/>
                    </a:lnTo>
                    <a:lnTo>
                      <a:pt x="87" y="826"/>
                    </a:lnTo>
                    <a:lnTo>
                      <a:pt x="105" y="821"/>
                    </a:lnTo>
                    <a:lnTo>
                      <a:pt x="123" y="814"/>
                    </a:lnTo>
                    <a:lnTo>
                      <a:pt x="141" y="806"/>
                    </a:lnTo>
                    <a:lnTo>
                      <a:pt x="159" y="797"/>
                    </a:lnTo>
                    <a:lnTo>
                      <a:pt x="179" y="786"/>
                    </a:lnTo>
                    <a:lnTo>
                      <a:pt x="197" y="774"/>
                    </a:lnTo>
                    <a:lnTo>
                      <a:pt x="215" y="760"/>
                    </a:lnTo>
                    <a:lnTo>
                      <a:pt x="215" y="20"/>
                    </a:lnTo>
                    <a:close/>
                  </a:path>
                </a:pathLst>
              </a:custGeom>
              <a:solidFill>
                <a:srgbClr val="808080">
                  <a:alpha val="100000"/>
                </a:srgbClr>
              </a:solidFill>
              <a:ln w="9525">
                <a:noFill/>
              </a:ln>
            </p:spPr>
            <p:txBody>
              <a:bodyPr/>
              <a:p>
                <a:endParaRPr lang="zh-CN" altLang="en-US"/>
              </a:p>
            </p:txBody>
          </p:sp>
          <p:sp>
            <p:nvSpPr>
              <p:cNvPr id="102689" name="Freeform 20"/>
              <p:cNvSpPr/>
              <p:nvPr/>
            </p:nvSpPr>
            <p:spPr>
              <a:xfrm>
                <a:off x="6087" y="13696"/>
                <a:ext cx="180" cy="685"/>
              </a:xfrm>
              <a:custGeom>
                <a:avLst/>
                <a:gdLst>
                  <a:gd name="txL" fmla="*/ 0 w 180"/>
                  <a:gd name="txT" fmla="*/ 0 h 685"/>
                  <a:gd name="txR" fmla="*/ 180 w 180"/>
                  <a:gd name="txB" fmla="*/ 685 h 685"/>
                </a:gdLst>
                <a:ahLst/>
                <a:cxnLst>
                  <a:cxn ang="0">
                    <a:pos x="180" y="16"/>
                  </a:cxn>
                  <a:cxn ang="0">
                    <a:pos x="179" y="16"/>
                  </a:cxn>
                  <a:cxn ang="0">
                    <a:pos x="176" y="14"/>
                  </a:cxn>
                  <a:cxn ang="0">
                    <a:pos x="172" y="12"/>
                  </a:cxn>
                  <a:cxn ang="0">
                    <a:pos x="165" y="10"/>
                  </a:cxn>
                  <a:cxn ang="0">
                    <a:pos x="157" y="8"/>
                  </a:cxn>
                  <a:cxn ang="0">
                    <a:pos x="147" y="4"/>
                  </a:cxn>
                  <a:cxn ang="0">
                    <a:pos x="136" y="2"/>
                  </a:cxn>
                  <a:cxn ang="0">
                    <a:pos x="125" y="0"/>
                  </a:cxn>
                  <a:cxn ang="0">
                    <a:pos x="111" y="0"/>
                  </a:cxn>
                  <a:cxn ang="0">
                    <a:pos x="97" y="0"/>
                  </a:cxn>
                  <a:cxn ang="0">
                    <a:pos x="81" y="1"/>
                  </a:cxn>
                  <a:cxn ang="0">
                    <a:pos x="66" y="3"/>
                  </a:cxn>
                  <a:cxn ang="0">
                    <a:pos x="50" y="8"/>
                  </a:cxn>
                  <a:cxn ang="0">
                    <a:pos x="33" y="14"/>
                  </a:cxn>
                  <a:cxn ang="0">
                    <a:pos x="17" y="23"/>
                  </a:cxn>
                  <a:cxn ang="0">
                    <a:pos x="0" y="33"/>
                  </a:cxn>
                  <a:cxn ang="0">
                    <a:pos x="0" y="685"/>
                  </a:cxn>
                  <a:cxn ang="0">
                    <a:pos x="1" y="685"/>
                  </a:cxn>
                  <a:cxn ang="0">
                    <a:pos x="4" y="685"/>
                  </a:cxn>
                  <a:cxn ang="0">
                    <a:pos x="9" y="684"/>
                  </a:cxn>
                  <a:cxn ang="0">
                    <a:pos x="17" y="683"/>
                  </a:cxn>
                  <a:cxn ang="0">
                    <a:pos x="26" y="682"/>
                  </a:cxn>
                  <a:cxn ang="0">
                    <a:pos x="35" y="681"/>
                  </a:cxn>
                  <a:cxn ang="0">
                    <a:pos x="47" y="678"/>
                  </a:cxn>
                  <a:cxn ang="0">
                    <a:pos x="60" y="676"/>
                  </a:cxn>
                  <a:cxn ang="0">
                    <a:pos x="73" y="671"/>
                  </a:cxn>
                  <a:cxn ang="0">
                    <a:pos x="87" y="667"/>
                  </a:cxn>
                  <a:cxn ang="0">
                    <a:pos x="102" y="662"/>
                  </a:cxn>
                  <a:cxn ang="0">
                    <a:pos x="118" y="655"/>
                  </a:cxn>
                  <a:cxn ang="0">
                    <a:pos x="133" y="648"/>
                  </a:cxn>
                  <a:cxn ang="0">
                    <a:pos x="149" y="639"/>
                  </a:cxn>
                  <a:cxn ang="0">
                    <a:pos x="165" y="628"/>
                  </a:cxn>
                  <a:cxn ang="0">
                    <a:pos x="180" y="617"/>
                  </a:cxn>
                  <a:cxn ang="0">
                    <a:pos x="180" y="16"/>
                  </a:cxn>
                </a:cxnLst>
                <a:rect l="txL" t="txT" r="txR" b="txB"/>
                <a:pathLst>
                  <a:path w="180" h="685">
                    <a:moveTo>
                      <a:pt x="180" y="16"/>
                    </a:moveTo>
                    <a:lnTo>
                      <a:pt x="179" y="16"/>
                    </a:lnTo>
                    <a:lnTo>
                      <a:pt x="176" y="14"/>
                    </a:lnTo>
                    <a:lnTo>
                      <a:pt x="172" y="12"/>
                    </a:lnTo>
                    <a:lnTo>
                      <a:pt x="165" y="10"/>
                    </a:lnTo>
                    <a:lnTo>
                      <a:pt x="157" y="8"/>
                    </a:lnTo>
                    <a:lnTo>
                      <a:pt x="147" y="4"/>
                    </a:lnTo>
                    <a:lnTo>
                      <a:pt x="136" y="2"/>
                    </a:lnTo>
                    <a:lnTo>
                      <a:pt x="125" y="0"/>
                    </a:lnTo>
                    <a:lnTo>
                      <a:pt x="111" y="0"/>
                    </a:lnTo>
                    <a:lnTo>
                      <a:pt x="97" y="0"/>
                    </a:lnTo>
                    <a:lnTo>
                      <a:pt x="81" y="1"/>
                    </a:lnTo>
                    <a:lnTo>
                      <a:pt x="66" y="3"/>
                    </a:lnTo>
                    <a:lnTo>
                      <a:pt x="50" y="8"/>
                    </a:lnTo>
                    <a:lnTo>
                      <a:pt x="33" y="14"/>
                    </a:lnTo>
                    <a:lnTo>
                      <a:pt x="17" y="23"/>
                    </a:lnTo>
                    <a:lnTo>
                      <a:pt x="0" y="33"/>
                    </a:lnTo>
                    <a:lnTo>
                      <a:pt x="0" y="685"/>
                    </a:lnTo>
                    <a:lnTo>
                      <a:pt x="1" y="685"/>
                    </a:lnTo>
                    <a:lnTo>
                      <a:pt x="4" y="685"/>
                    </a:lnTo>
                    <a:lnTo>
                      <a:pt x="9" y="684"/>
                    </a:lnTo>
                    <a:lnTo>
                      <a:pt x="17" y="683"/>
                    </a:lnTo>
                    <a:lnTo>
                      <a:pt x="26" y="682"/>
                    </a:lnTo>
                    <a:lnTo>
                      <a:pt x="35" y="681"/>
                    </a:lnTo>
                    <a:lnTo>
                      <a:pt x="47" y="678"/>
                    </a:lnTo>
                    <a:lnTo>
                      <a:pt x="60" y="676"/>
                    </a:lnTo>
                    <a:lnTo>
                      <a:pt x="73" y="671"/>
                    </a:lnTo>
                    <a:lnTo>
                      <a:pt x="87" y="667"/>
                    </a:lnTo>
                    <a:lnTo>
                      <a:pt x="102" y="662"/>
                    </a:lnTo>
                    <a:lnTo>
                      <a:pt x="118" y="655"/>
                    </a:lnTo>
                    <a:lnTo>
                      <a:pt x="133" y="648"/>
                    </a:lnTo>
                    <a:lnTo>
                      <a:pt x="149" y="639"/>
                    </a:lnTo>
                    <a:lnTo>
                      <a:pt x="165" y="628"/>
                    </a:lnTo>
                    <a:lnTo>
                      <a:pt x="180" y="617"/>
                    </a:lnTo>
                    <a:lnTo>
                      <a:pt x="180" y="16"/>
                    </a:lnTo>
                    <a:close/>
                  </a:path>
                </a:pathLst>
              </a:custGeom>
              <a:solidFill>
                <a:srgbClr val="808080">
                  <a:alpha val="100000"/>
                </a:srgbClr>
              </a:solidFill>
              <a:ln w="9525">
                <a:noFill/>
              </a:ln>
            </p:spPr>
            <p:txBody>
              <a:bodyPr/>
              <a:p>
                <a:endParaRPr lang="zh-CN" altLang="en-US"/>
              </a:p>
            </p:txBody>
          </p:sp>
          <p:sp>
            <p:nvSpPr>
              <p:cNvPr id="102690" name="Freeform 21"/>
              <p:cNvSpPr/>
              <p:nvPr/>
            </p:nvSpPr>
            <p:spPr>
              <a:xfrm>
                <a:off x="6093" y="13704"/>
                <a:ext cx="146" cy="530"/>
              </a:xfrm>
              <a:custGeom>
                <a:avLst/>
                <a:gdLst>
                  <a:gd name="txL" fmla="*/ 0 w 146"/>
                  <a:gd name="txT" fmla="*/ 0 h 530"/>
                  <a:gd name="txR" fmla="*/ 146 w 146"/>
                  <a:gd name="txB" fmla="*/ 530 h 530"/>
                </a:gdLst>
                <a:ahLst/>
                <a:cxnLst>
                  <a:cxn ang="0">
                    <a:pos x="146" y="14"/>
                  </a:cxn>
                  <a:cxn ang="0">
                    <a:pos x="143" y="12"/>
                  </a:cxn>
                  <a:cxn ang="0">
                    <a:pos x="134" y="8"/>
                  </a:cxn>
                  <a:cxn ang="0">
                    <a:pos x="120" y="4"/>
                  </a:cxn>
                  <a:cxn ang="0">
                    <a:pos x="101" y="1"/>
                  </a:cxn>
                  <a:cxn ang="0">
                    <a:pos x="79" y="0"/>
                  </a:cxn>
                  <a:cxn ang="0">
                    <a:pos x="54" y="3"/>
                  </a:cxn>
                  <a:cxn ang="0">
                    <a:pos x="27" y="11"/>
                  </a:cxn>
                  <a:cxn ang="0">
                    <a:pos x="0" y="27"/>
                  </a:cxn>
                  <a:cxn ang="0">
                    <a:pos x="0" y="530"/>
                  </a:cxn>
                  <a:cxn ang="0">
                    <a:pos x="3" y="530"/>
                  </a:cxn>
                  <a:cxn ang="0">
                    <a:pos x="14" y="529"/>
                  </a:cxn>
                  <a:cxn ang="0">
                    <a:pos x="29" y="526"/>
                  </a:cxn>
                  <a:cxn ang="0">
                    <a:pos x="49" y="521"/>
                  </a:cxn>
                  <a:cxn ang="0">
                    <a:pos x="71" y="514"/>
                  </a:cxn>
                  <a:cxn ang="0">
                    <a:pos x="96" y="505"/>
                  </a:cxn>
                  <a:cxn ang="0">
                    <a:pos x="121" y="492"/>
                  </a:cxn>
                  <a:cxn ang="0">
                    <a:pos x="146" y="475"/>
                  </a:cxn>
                  <a:cxn ang="0">
                    <a:pos x="146" y="14"/>
                  </a:cxn>
                </a:cxnLst>
                <a:rect l="txL" t="txT" r="txR" b="txB"/>
                <a:pathLst>
                  <a:path w="146" h="530">
                    <a:moveTo>
                      <a:pt x="146" y="14"/>
                    </a:moveTo>
                    <a:lnTo>
                      <a:pt x="143" y="12"/>
                    </a:lnTo>
                    <a:lnTo>
                      <a:pt x="134" y="8"/>
                    </a:lnTo>
                    <a:lnTo>
                      <a:pt x="120" y="4"/>
                    </a:lnTo>
                    <a:lnTo>
                      <a:pt x="101" y="1"/>
                    </a:lnTo>
                    <a:lnTo>
                      <a:pt x="79" y="0"/>
                    </a:lnTo>
                    <a:lnTo>
                      <a:pt x="54" y="3"/>
                    </a:lnTo>
                    <a:lnTo>
                      <a:pt x="27" y="11"/>
                    </a:lnTo>
                    <a:lnTo>
                      <a:pt x="0" y="27"/>
                    </a:lnTo>
                    <a:lnTo>
                      <a:pt x="0" y="530"/>
                    </a:lnTo>
                    <a:lnTo>
                      <a:pt x="3" y="530"/>
                    </a:lnTo>
                    <a:lnTo>
                      <a:pt x="14" y="529"/>
                    </a:lnTo>
                    <a:lnTo>
                      <a:pt x="29" y="526"/>
                    </a:lnTo>
                    <a:lnTo>
                      <a:pt x="49" y="521"/>
                    </a:lnTo>
                    <a:lnTo>
                      <a:pt x="71" y="514"/>
                    </a:lnTo>
                    <a:lnTo>
                      <a:pt x="96" y="505"/>
                    </a:lnTo>
                    <a:lnTo>
                      <a:pt x="121" y="492"/>
                    </a:lnTo>
                    <a:lnTo>
                      <a:pt x="146" y="475"/>
                    </a:lnTo>
                    <a:lnTo>
                      <a:pt x="146" y="14"/>
                    </a:lnTo>
                    <a:close/>
                  </a:path>
                </a:pathLst>
              </a:custGeom>
              <a:solidFill>
                <a:srgbClr val="808080">
                  <a:alpha val="100000"/>
                </a:srgbClr>
              </a:solidFill>
              <a:ln w="9525">
                <a:noFill/>
              </a:ln>
            </p:spPr>
            <p:txBody>
              <a:bodyPr/>
              <a:p>
                <a:endParaRPr lang="zh-CN" altLang="en-US"/>
              </a:p>
            </p:txBody>
          </p:sp>
          <p:sp>
            <p:nvSpPr>
              <p:cNvPr id="102691" name="Freeform 22"/>
              <p:cNvSpPr/>
              <p:nvPr/>
            </p:nvSpPr>
            <p:spPr>
              <a:xfrm>
                <a:off x="6101" y="13712"/>
                <a:ext cx="109" cy="373"/>
              </a:xfrm>
              <a:custGeom>
                <a:avLst/>
                <a:gdLst>
                  <a:gd name="txL" fmla="*/ 0 w 109"/>
                  <a:gd name="txT" fmla="*/ 0 h 373"/>
                  <a:gd name="txR" fmla="*/ 109 w 109"/>
                  <a:gd name="txB" fmla="*/ 373 h 373"/>
                </a:gdLst>
                <a:ahLst/>
                <a:cxnLst>
                  <a:cxn ang="0">
                    <a:pos x="109" y="10"/>
                  </a:cxn>
                  <a:cxn ang="0">
                    <a:pos x="107" y="9"/>
                  </a:cxn>
                  <a:cxn ang="0">
                    <a:pos x="100" y="6"/>
                  </a:cxn>
                  <a:cxn ang="0">
                    <a:pos x="89" y="2"/>
                  </a:cxn>
                  <a:cxn ang="0">
                    <a:pos x="75" y="0"/>
                  </a:cxn>
                  <a:cxn ang="0">
                    <a:pos x="59" y="0"/>
                  </a:cxn>
                  <a:cxn ang="0">
                    <a:pos x="39" y="2"/>
                  </a:cxn>
                  <a:cxn ang="0">
                    <a:pos x="20" y="9"/>
                  </a:cxn>
                  <a:cxn ang="0">
                    <a:pos x="0" y="21"/>
                  </a:cxn>
                  <a:cxn ang="0">
                    <a:pos x="0" y="373"/>
                  </a:cxn>
                  <a:cxn ang="0">
                    <a:pos x="2" y="373"/>
                  </a:cxn>
                  <a:cxn ang="0">
                    <a:pos x="9" y="372"/>
                  </a:cxn>
                  <a:cxn ang="0">
                    <a:pos x="21" y="369"/>
                  </a:cxn>
                  <a:cxn ang="0">
                    <a:pos x="36" y="366"/>
                  </a:cxn>
                  <a:cxn ang="0">
                    <a:pos x="53" y="362"/>
                  </a:cxn>
                  <a:cxn ang="0">
                    <a:pos x="72" y="354"/>
                  </a:cxn>
                  <a:cxn ang="0">
                    <a:pos x="90" y="343"/>
                  </a:cxn>
                  <a:cxn ang="0">
                    <a:pos x="109" y="331"/>
                  </a:cxn>
                  <a:cxn ang="0">
                    <a:pos x="109" y="10"/>
                  </a:cxn>
                </a:cxnLst>
                <a:rect l="txL" t="txT" r="txR" b="txB"/>
                <a:pathLst>
                  <a:path w="109" h="373">
                    <a:moveTo>
                      <a:pt x="109" y="10"/>
                    </a:moveTo>
                    <a:lnTo>
                      <a:pt x="107" y="9"/>
                    </a:lnTo>
                    <a:lnTo>
                      <a:pt x="100" y="6"/>
                    </a:lnTo>
                    <a:lnTo>
                      <a:pt x="89" y="2"/>
                    </a:lnTo>
                    <a:lnTo>
                      <a:pt x="75" y="0"/>
                    </a:lnTo>
                    <a:lnTo>
                      <a:pt x="59" y="0"/>
                    </a:lnTo>
                    <a:lnTo>
                      <a:pt x="39" y="2"/>
                    </a:lnTo>
                    <a:lnTo>
                      <a:pt x="20" y="9"/>
                    </a:lnTo>
                    <a:lnTo>
                      <a:pt x="0" y="21"/>
                    </a:lnTo>
                    <a:lnTo>
                      <a:pt x="0" y="373"/>
                    </a:lnTo>
                    <a:lnTo>
                      <a:pt x="2" y="373"/>
                    </a:lnTo>
                    <a:lnTo>
                      <a:pt x="9" y="372"/>
                    </a:lnTo>
                    <a:lnTo>
                      <a:pt x="21" y="369"/>
                    </a:lnTo>
                    <a:lnTo>
                      <a:pt x="36" y="366"/>
                    </a:lnTo>
                    <a:lnTo>
                      <a:pt x="53" y="362"/>
                    </a:lnTo>
                    <a:lnTo>
                      <a:pt x="72" y="354"/>
                    </a:lnTo>
                    <a:lnTo>
                      <a:pt x="90" y="343"/>
                    </a:lnTo>
                    <a:lnTo>
                      <a:pt x="109" y="331"/>
                    </a:lnTo>
                    <a:lnTo>
                      <a:pt x="109" y="10"/>
                    </a:lnTo>
                    <a:close/>
                  </a:path>
                </a:pathLst>
              </a:custGeom>
              <a:solidFill>
                <a:srgbClr val="808080">
                  <a:alpha val="100000"/>
                </a:srgbClr>
              </a:solidFill>
              <a:ln w="9525">
                <a:noFill/>
              </a:ln>
            </p:spPr>
            <p:txBody>
              <a:bodyPr/>
              <a:p>
                <a:endParaRPr lang="zh-CN" altLang="en-US"/>
              </a:p>
            </p:txBody>
          </p:sp>
          <p:sp>
            <p:nvSpPr>
              <p:cNvPr id="102692" name="Freeform 23"/>
              <p:cNvSpPr/>
              <p:nvPr/>
            </p:nvSpPr>
            <p:spPr>
              <a:xfrm>
                <a:off x="6107" y="13721"/>
                <a:ext cx="75" cy="216"/>
              </a:xfrm>
              <a:custGeom>
                <a:avLst/>
                <a:gdLst>
                  <a:gd name="txL" fmla="*/ 0 w 75"/>
                  <a:gd name="txT" fmla="*/ 0 h 216"/>
                  <a:gd name="txR" fmla="*/ 75 w 75"/>
                  <a:gd name="txB" fmla="*/ 216 h 216"/>
                </a:gdLst>
                <a:ahLst/>
                <a:cxnLst>
                  <a:cxn ang="0">
                    <a:pos x="75" y="6"/>
                  </a:cxn>
                  <a:cxn ang="0">
                    <a:pos x="73" y="5"/>
                  </a:cxn>
                  <a:cxn ang="0">
                    <a:pos x="69" y="4"/>
                  </a:cxn>
                  <a:cxn ang="0">
                    <a:pos x="61" y="2"/>
                  </a:cxn>
                  <a:cxn ang="0">
                    <a:pos x="52" y="0"/>
                  </a:cxn>
                  <a:cxn ang="0">
                    <a:pos x="41" y="0"/>
                  </a:cxn>
                  <a:cxn ang="0">
                    <a:pos x="28" y="1"/>
                  </a:cxn>
                  <a:cxn ang="0">
                    <a:pos x="14" y="6"/>
                  </a:cxn>
                  <a:cxn ang="0">
                    <a:pos x="0" y="14"/>
                  </a:cxn>
                  <a:cxn ang="0">
                    <a:pos x="0" y="216"/>
                  </a:cxn>
                  <a:cxn ang="0">
                    <a:pos x="2" y="216"/>
                  </a:cxn>
                  <a:cxn ang="0">
                    <a:pos x="7" y="215"/>
                  </a:cxn>
                  <a:cxn ang="0">
                    <a:pos x="15" y="214"/>
                  </a:cxn>
                  <a:cxn ang="0">
                    <a:pos x="25" y="211"/>
                  </a:cxn>
                  <a:cxn ang="0">
                    <a:pos x="37" y="208"/>
                  </a:cxn>
                  <a:cxn ang="0">
                    <a:pos x="50" y="203"/>
                  </a:cxn>
                  <a:cxn ang="0">
                    <a:pos x="63" y="195"/>
                  </a:cxn>
                  <a:cxn ang="0">
                    <a:pos x="75" y="187"/>
                  </a:cxn>
                  <a:cxn ang="0">
                    <a:pos x="75" y="6"/>
                  </a:cxn>
                </a:cxnLst>
                <a:rect l="txL" t="txT" r="txR" b="txB"/>
                <a:pathLst>
                  <a:path w="75" h="216">
                    <a:moveTo>
                      <a:pt x="75" y="6"/>
                    </a:moveTo>
                    <a:lnTo>
                      <a:pt x="73" y="5"/>
                    </a:lnTo>
                    <a:lnTo>
                      <a:pt x="69" y="4"/>
                    </a:lnTo>
                    <a:lnTo>
                      <a:pt x="61" y="2"/>
                    </a:lnTo>
                    <a:lnTo>
                      <a:pt x="52" y="0"/>
                    </a:lnTo>
                    <a:lnTo>
                      <a:pt x="41" y="0"/>
                    </a:lnTo>
                    <a:lnTo>
                      <a:pt x="28" y="1"/>
                    </a:lnTo>
                    <a:lnTo>
                      <a:pt x="14" y="6"/>
                    </a:lnTo>
                    <a:lnTo>
                      <a:pt x="0" y="14"/>
                    </a:lnTo>
                    <a:lnTo>
                      <a:pt x="0" y="216"/>
                    </a:lnTo>
                    <a:lnTo>
                      <a:pt x="2" y="216"/>
                    </a:lnTo>
                    <a:lnTo>
                      <a:pt x="7" y="215"/>
                    </a:lnTo>
                    <a:lnTo>
                      <a:pt x="15" y="214"/>
                    </a:lnTo>
                    <a:lnTo>
                      <a:pt x="25" y="211"/>
                    </a:lnTo>
                    <a:lnTo>
                      <a:pt x="37" y="208"/>
                    </a:lnTo>
                    <a:lnTo>
                      <a:pt x="50" y="203"/>
                    </a:lnTo>
                    <a:lnTo>
                      <a:pt x="63" y="195"/>
                    </a:lnTo>
                    <a:lnTo>
                      <a:pt x="75" y="187"/>
                    </a:lnTo>
                    <a:lnTo>
                      <a:pt x="75" y="6"/>
                    </a:lnTo>
                    <a:close/>
                  </a:path>
                </a:pathLst>
              </a:custGeom>
              <a:solidFill>
                <a:srgbClr val="808080">
                  <a:alpha val="100000"/>
                </a:srgbClr>
              </a:solidFill>
              <a:ln w="9525">
                <a:noFill/>
              </a:ln>
            </p:spPr>
            <p:txBody>
              <a:bodyPr/>
              <a:p>
                <a:endParaRPr lang="zh-CN" altLang="en-US"/>
              </a:p>
            </p:txBody>
          </p:sp>
          <p:sp>
            <p:nvSpPr>
              <p:cNvPr id="102693" name="Freeform 24"/>
              <p:cNvSpPr/>
              <p:nvPr/>
            </p:nvSpPr>
            <p:spPr>
              <a:xfrm>
                <a:off x="7013" y="14340"/>
                <a:ext cx="110" cy="111"/>
              </a:xfrm>
              <a:custGeom>
                <a:avLst/>
                <a:gdLst>
                  <a:gd name="txL" fmla="*/ 0 w 110"/>
                  <a:gd name="txT" fmla="*/ 0 h 111"/>
                  <a:gd name="txR" fmla="*/ 110 w 110"/>
                  <a:gd name="txB" fmla="*/ 111 h 111"/>
                </a:gdLst>
                <a:ahLst/>
                <a:cxnLst>
                  <a:cxn ang="0">
                    <a:pos x="55" y="111"/>
                  </a:cxn>
                  <a:cxn ang="0">
                    <a:pos x="66" y="110"/>
                  </a:cxn>
                  <a:cxn ang="0">
                    <a:pos x="76" y="106"/>
                  </a:cxn>
                  <a:cxn ang="0">
                    <a:pos x="85" y="101"/>
                  </a:cxn>
                  <a:cxn ang="0">
                    <a:pos x="94" y="94"/>
                  </a:cxn>
                  <a:cxn ang="0">
                    <a:pos x="100" y="86"/>
                  </a:cxn>
                  <a:cxn ang="0">
                    <a:pos x="106" y="77"/>
                  </a:cxn>
                  <a:cxn ang="0">
                    <a:pos x="109" y="66"/>
                  </a:cxn>
                  <a:cxn ang="0">
                    <a:pos x="110" y="56"/>
                  </a:cxn>
                  <a:cxn ang="0">
                    <a:pos x="109" y="44"/>
                  </a:cxn>
                  <a:cxn ang="0">
                    <a:pos x="106" y="34"/>
                  </a:cxn>
                  <a:cxn ang="0">
                    <a:pos x="100" y="24"/>
                  </a:cxn>
                  <a:cxn ang="0">
                    <a:pos x="94" y="17"/>
                  </a:cxn>
                  <a:cxn ang="0">
                    <a:pos x="85" y="9"/>
                  </a:cxn>
                  <a:cxn ang="0">
                    <a:pos x="76" y="5"/>
                  </a:cxn>
                  <a:cxn ang="0">
                    <a:pos x="66" y="2"/>
                  </a:cxn>
                  <a:cxn ang="0">
                    <a:pos x="55" y="0"/>
                  </a:cxn>
                  <a:cxn ang="0">
                    <a:pos x="44" y="2"/>
                  </a:cxn>
                  <a:cxn ang="0">
                    <a:pos x="33" y="5"/>
                  </a:cxn>
                  <a:cxn ang="0">
                    <a:pos x="25" y="9"/>
                  </a:cxn>
                  <a:cxn ang="0">
                    <a:pos x="16" y="17"/>
                  </a:cxn>
                  <a:cxn ang="0">
                    <a:pos x="10" y="24"/>
                  </a:cxn>
                  <a:cxn ang="0">
                    <a:pos x="4" y="34"/>
                  </a:cxn>
                  <a:cxn ang="0">
                    <a:pos x="1" y="44"/>
                  </a:cxn>
                  <a:cxn ang="0">
                    <a:pos x="0" y="56"/>
                  </a:cxn>
                  <a:cxn ang="0">
                    <a:pos x="1" y="66"/>
                  </a:cxn>
                  <a:cxn ang="0">
                    <a:pos x="4" y="77"/>
                  </a:cxn>
                  <a:cxn ang="0">
                    <a:pos x="10" y="86"/>
                  </a:cxn>
                  <a:cxn ang="0">
                    <a:pos x="16" y="94"/>
                  </a:cxn>
                  <a:cxn ang="0">
                    <a:pos x="25" y="101"/>
                  </a:cxn>
                  <a:cxn ang="0">
                    <a:pos x="33" y="106"/>
                  </a:cxn>
                  <a:cxn ang="0">
                    <a:pos x="44" y="110"/>
                  </a:cxn>
                  <a:cxn ang="0">
                    <a:pos x="55" y="111"/>
                  </a:cxn>
                </a:cxnLst>
                <a:rect l="txL" t="txT" r="txR" b="txB"/>
                <a:pathLst>
                  <a:path w="110" h="111">
                    <a:moveTo>
                      <a:pt x="55" y="111"/>
                    </a:moveTo>
                    <a:lnTo>
                      <a:pt x="66" y="110"/>
                    </a:lnTo>
                    <a:lnTo>
                      <a:pt x="76" y="106"/>
                    </a:lnTo>
                    <a:lnTo>
                      <a:pt x="85" y="101"/>
                    </a:lnTo>
                    <a:lnTo>
                      <a:pt x="94" y="94"/>
                    </a:lnTo>
                    <a:lnTo>
                      <a:pt x="100" y="86"/>
                    </a:lnTo>
                    <a:lnTo>
                      <a:pt x="106" y="77"/>
                    </a:lnTo>
                    <a:lnTo>
                      <a:pt x="109" y="66"/>
                    </a:lnTo>
                    <a:lnTo>
                      <a:pt x="110" y="56"/>
                    </a:lnTo>
                    <a:lnTo>
                      <a:pt x="109" y="44"/>
                    </a:lnTo>
                    <a:lnTo>
                      <a:pt x="106" y="34"/>
                    </a:lnTo>
                    <a:lnTo>
                      <a:pt x="100" y="24"/>
                    </a:lnTo>
                    <a:lnTo>
                      <a:pt x="94" y="17"/>
                    </a:lnTo>
                    <a:lnTo>
                      <a:pt x="85" y="9"/>
                    </a:lnTo>
                    <a:lnTo>
                      <a:pt x="76" y="5"/>
                    </a:lnTo>
                    <a:lnTo>
                      <a:pt x="66" y="2"/>
                    </a:lnTo>
                    <a:lnTo>
                      <a:pt x="55" y="0"/>
                    </a:lnTo>
                    <a:lnTo>
                      <a:pt x="44" y="2"/>
                    </a:lnTo>
                    <a:lnTo>
                      <a:pt x="33" y="5"/>
                    </a:lnTo>
                    <a:lnTo>
                      <a:pt x="25" y="9"/>
                    </a:lnTo>
                    <a:lnTo>
                      <a:pt x="16" y="17"/>
                    </a:lnTo>
                    <a:lnTo>
                      <a:pt x="10" y="24"/>
                    </a:lnTo>
                    <a:lnTo>
                      <a:pt x="4" y="34"/>
                    </a:lnTo>
                    <a:lnTo>
                      <a:pt x="1" y="44"/>
                    </a:lnTo>
                    <a:lnTo>
                      <a:pt x="0" y="56"/>
                    </a:lnTo>
                    <a:lnTo>
                      <a:pt x="1" y="66"/>
                    </a:lnTo>
                    <a:lnTo>
                      <a:pt x="4" y="77"/>
                    </a:lnTo>
                    <a:lnTo>
                      <a:pt x="10" y="86"/>
                    </a:lnTo>
                    <a:lnTo>
                      <a:pt x="16" y="94"/>
                    </a:lnTo>
                    <a:lnTo>
                      <a:pt x="25" y="101"/>
                    </a:lnTo>
                    <a:lnTo>
                      <a:pt x="33" y="106"/>
                    </a:lnTo>
                    <a:lnTo>
                      <a:pt x="44" y="110"/>
                    </a:lnTo>
                    <a:lnTo>
                      <a:pt x="55" y="111"/>
                    </a:lnTo>
                    <a:close/>
                  </a:path>
                </a:pathLst>
              </a:custGeom>
              <a:solidFill>
                <a:srgbClr val="808080">
                  <a:alpha val="100000"/>
                </a:srgbClr>
              </a:solidFill>
              <a:ln w="9525">
                <a:noFill/>
              </a:ln>
            </p:spPr>
            <p:txBody>
              <a:bodyPr/>
              <a:p>
                <a:endParaRPr lang="zh-CN" altLang="en-US"/>
              </a:p>
            </p:txBody>
          </p:sp>
          <p:sp>
            <p:nvSpPr>
              <p:cNvPr id="102694" name="Freeform 25"/>
              <p:cNvSpPr/>
              <p:nvPr/>
            </p:nvSpPr>
            <p:spPr>
              <a:xfrm>
                <a:off x="6676" y="14343"/>
                <a:ext cx="55" cy="55"/>
              </a:xfrm>
              <a:custGeom>
                <a:avLst/>
                <a:gdLst>
                  <a:gd name="txL" fmla="*/ 0 w 55"/>
                  <a:gd name="txT" fmla="*/ 0 h 55"/>
                  <a:gd name="txR" fmla="*/ 55 w 55"/>
                  <a:gd name="txB" fmla="*/ 55 h 55"/>
                </a:gdLst>
                <a:ahLst/>
                <a:cxnLst>
                  <a:cxn ang="0">
                    <a:pos x="27" y="55"/>
                  </a:cxn>
                  <a:cxn ang="0">
                    <a:pos x="38" y="53"/>
                  </a:cxn>
                  <a:cxn ang="0">
                    <a:pos x="48" y="46"/>
                  </a:cxn>
                  <a:cxn ang="0">
                    <a:pos x="53" y="37"/>
                  </a:cxn>
                  <a:cxn ang="0">
                    <a:pos x="55" y="27"/>
                  </a:cxn>
                  <a:cxn ang="0">
                    <a:pos x="53" y="16"/>
                  </a:cxn>
                  <a:cxn ang="0">
                    <a:pos x="48" y="7"/>
                  </a:cxn>
                  <a:cxn ang="0">
                    <a:pos x="38" y="2"/>
                  </a:cxn>
                  <a:cxn ang="0">
                    <a:pos x="27" y="0"/>
                  </a:cxn>
                  <a:cxn ang="0">
                    <a:pos x="16" y="2"/>
                  </a:cxn>
                  <a:cxn ang="0">
                    <a:pos x="8" y="7"/>
                  </a:cxn>
                  <a:cxn ang="0">
                    <a:pos x="2" y="16"/>
                  </a:cxn>
                  <a:cxn ang="0">
                    <a:pos x="0" y="27"/>
                  </a:cxn>
                  <a:cxn ang="0">
                    <a:pos x="2" y="37"/>
                  </a:cxn>
                  <a:cxn ang="0">
                    <a:pos x="8" y="46"/>
                  </a:cxn>
                  <a:cxn ang="0">
                    <a:pos x="16" y="53"/>
                  </a:cxn>
                  <a:cxn ang="0">
                    <a:pos x="27" y="55"/>
                  </a:cxn>
                </a:cxnLst>
                <a:rect l="txL" t="txT" r="txR" b="txB"/>
                <a:pathLst>
                  <a:path w="55" h="55">
                    <a:moveTo>
                      <a:pt x="27" y="55"/>
                    </a:moveTo>
                    <a:lnTo>
                      <a:pt x="38" y="53"/>
                    </a:lnTo>
                    <a:lnTo>
                      <a:pt x="48" y="46"/>
                    </a:lnTo>
                    <a:lnTo>
                      <a:pt x="53" y="37"/>
                    </a:lnTo>
                    <a:lnTo>
                      <a:pt x="55" y="27"/>
                    </a:lnTo>
                    <a:lnTo>
                      <a:pt x="53" y="16"/>
                    </a:lnTo>
                    <a:lnTo>
                      <a:pt x="48" y="7"/>
                    </a:lnTo>
                    <a:lnTo>
                      <a:pt x="38" y="2"/>
                    </a:lnTo>
                    <a:lnTo>
                      <a:pt x="27" y="0"/>
                    </a:lnTo>
                    <a:lnTo>
                      <a:pt x="16" y="2"/>
                    </a:lnTo>
                    <a:lnTo>
                      <a:pt x="8" y="7"/>
                    </a:lnTo>
                    <a:lnTo>
                      <a:pt x="2" y="16"/>
                    </a:lnTo>
                    <a:lnTo>
                      <a:pt x="0" y="27"/>
                    </a:lnTo>
                    <a:lnTo>
                      <a:pt x="2" y="37"/>
                    </a:lnTo>
                    <a:lnTo>
                      <a:pt x="8" y="46"/>
                    </a:lnTo>
                    <a:lnTo>
                      <a:pt x="16" y="53"/>
                    </a:lnTo>
                    <a:lnTo>
                      <a:pt x="27" y="55"/>
                    </a:lnTo>
                    <a:close/>
                  </a:path>
                </a:pathLst>
              </a:custGeom>
              <a:solidFill>
                <a:srgbClr val="808080">
                  <a:alpha val="100000"/>
                </a:srgbClr>
              </a:solidFill>
              <a:ln w="9525">
                <a:noFill/>
              </a:ln>
            </p:spPr>
            <p:txBody>
              <a:bodyPr/>
              <a:p>
                <a:endParaRPr lang="zh-CN" altLang="en-US"/>
              </a:p>
            </p:txBody>
          </p:sp>
          <p:sp>
            <p:nvSpPr>
              <p:cNvPr id="102695" name="Freeform 26"/>
              <p:cNvSpPr/>
              <p:nvPr/>
            </p:nvSpPr>
            <p:spPr>
              <a:xfrm>
                <a:off x="6770" y="14345"/>
                <a:ext cx="55" cy="55"/>
              </a:xfrm>
              <a:custGeom>
                <a:avLst/>
                <a:gdLst>
                  <a:gd name="txL" fmla="*/ 0 w 55"/>
                  <a:gd name="txT" fmla="*/ 0 h 55"/>
                  <a:gd name="txR" fmla="*/ 55 w 55"/>
                  <a:gd name="txB" fmla="*/ 55 h 55"/>
                </a:gdLst>
                <a:ahLst/>
                <a:cxnLst>
                  <a:cxn ang="0">
                    <a:pos x="28" y="55"/>
                  </a:cxn>
                  <a:cxn ang="0">
                    <a:pos x="39" y="53"/>
                  </a:cxn>
                  <a:cxn ang="0">
                    <a:pos x="47" y="47"/>
                  </a:cxn>
                  <a:cxn ang="0">
                    <a:pos x="53" y="39"/>
                  </a:cxn>
                  <a:cxn ang="0">
                    <a:pos x="55" y="28"/>
                  </a:cxn>
                  <a:cxn ang="0">
                    <a:pos x="53" y="17"/>
                  </a:cxn>
                  <a:cxn ang="0">
                    <a:pos x="47" y="8"/>
                  </a:cxn>
                  <a:cxn ang="0">
                    <a:pos x="39" y="2"/>
                  </a:cxn>
                  <a:cxn ang="0">
                    <a:pos x="28" y="0"/>
                  </a:cxn>
                  <a:cxn ang="0">
                    <a:pos x="17" y="2"/>
                  </a:cxn>
                  <a:cxn ang="0">
                    <a:pos x="9" y="8"/>
                  </a:cxn>
                  <a:cxn ang="0">
                    <a:pos x="2" y="17"/>
                  </a:cxn>
                  <a:cxn ang="0">
                    <a:pos x="0" y="28"/>
                  </a:cxn>
                  <a:cxn ang="0">
                    <a:pos x="2" y="39"/>
                  </a:cxn>
                  <a:cxn ang="0">
                    <a:pos x="9" y="47"/>
                  </a:cxn>
                  <a:cxn ang="0">
                    <a:pos x="17" y="53"/>
                  </a:cxn>
                  <a:cxn ang="0">
                    <a:pos x="28" y="55"/>
                  </a:cxn>
                </a:cxnLst>
                <a:rect l="txL" t="txT" r="txR" b="txB"/>
                <a:pathLst>
                  <a:path w="55" h="55">
                    <a:moveTo>
                      <a:pt x="28" y="55"/>
                    </a:moveTo>
                    <a:lnTo>
                      <a:pt x="39" y="53"/>
                    </a:lnTo>
                    <a:lnTo>
                      <a:pt x="47" y="47"/>
                    </a:lnTo>
                    <a:lnTo>
                      <a:pt x="53" y="39"/>
                    </a:lnTo>
                    <a:lnTo>
                      <a:pt x="55" y="28"/>
                    </a:lnTo>
                    <a:lnTo>
                      <a:pt x="53" y="17"/>
                    </a:lnTo>
                    <a:lnTo>
                      <a:pt x="47" y="8"/>
                    </a:lnTo>
                    <a:lnTo>
                      <a:pt x="39" y="2"/>
                    </a:lnTo>
                    <a:lnTo>
                      <a:pt x="28" y="0"/>
                    </a:lnTo>
                    <a:lnTo>
                      <a:pt x="17" y="2"/>
                    </a:lnTo>
                    <a:lnTo>
                      <a:pt x="9" y="8"/>
                    </a:lnTo>
                    <a:lnTo>
                      <a:pt x="2" y="17"/>
                    </a:lnTo>
                    <a:lnTo>
                      <a:pt x="0" y="28"/>
                    </a:lnTo>
                    <a:lnTo>
                      <a:pt x="2" y="39"/>
                    </a:lnTo>
                    <a:lnTo>
                      <a:pt x="9" y="47"/>
                    </a:lnTo>
                    <a:lnTo>
                      <a:pt x="17" y="53"/>
                    </a:lnTo>
                    <a:lnTo>
                      <a:pt x="28" y="55"/>
                    </a:lnTo>
                    <a:close/>
                  </a:path>
                </a:pathLst>
              </a:custGeom>
              <a:solidFill>
                <a:srgbClr val="808080">
                  <a:alpha val="100000"/>
                </a:srgbClr>
              </a:solidFill>
              <a:ln w="9525">
                <a:noFill/>
              </a:ln>
            </p:spPr>
            <p:txBody>
              <a:bodyPr/>
              <a:p>
                <a:endParaRPr lang="zh-CN" altLang="en-US"/>
              </a:p>
            </p:txBody>
          </p:sp>
          <p:sp>
            <p:nvSpPr>
              <p:cNvPr id="102696" name="Freeform 27"/>
              <p:cNvSpPr/>
              <p:nvPr/>
            </p:nvSpPr>
            <p:spPr>
              <a:xfrm>
                <a:off x="6401" y="13591"/>
                <a:ext cx="156" cy="752"/>
              </a:xfrm>
              <a:custGeom>
                <a:avLst/>
                <a:gdLst>
                  <a:gd name="txL" fmla="*/ 0 w 156"/>
                  <a:gd name="txT" fmla="*/ 0 h 752"/>
                  <a:gd name="txR" fmla="*/ 156 w 156"/>
                  <a:gd name="txB" fmla="*/ 752 h 752"/>
                </a:gdLst>
                <a:ahLst/>
                <a:cxnLst>
                  <a:cxn ang="0">
                    <a:pos x="48" y="15"/>
                  </a:cxn>
                  <a:cxn ang="0">
                    <a:pos x="44" y="30"/>
                  </a:cxn>
                  <a:cxn ang="0">
                    <a:pos x="33" y="73"/>
                  </a:cxn>
                  <a:cxn ang="0">
                    <a:pos x="19" y="140"/>
                  </a:cxn>
                  <a:cxn ang="0">
                    <a:pos x="7" y="229"/>
                  </a:cxn>
                  <a:cxn ang="0">
                    <a:pos x="0" y="337"/>
                  </a:cxn>
                  <a:cxn ang="0">
                    <a:pos x="1" y="462"/>
                  </a:cxn>
                  <a:cxn ang="0">
                    <a:pos x="14" y="602"/>
                  </a:cxn>
                  <a:cxn ang="0">
                    <a:pos x="43" y="752"/>
                  </a:cxn>
                  <a:cxn ang="0">
                    <a:pos x="150" y="746"/>
                  </a:cxn>
                  <a:cxn ang="0">
                    <a:pos x="146" y="724"/>
                  </a:cxn>
                  <a:cxn ang="0">
                    <a:pos x="135" y="663"/>
                  </a:cxn>
                  <a:cxn ang="0">
                    <a:pos x="123" y="574"/>
                  </a:cxn>
                  <a:cxn ang="0">
                    <a:pos x="111" y="463"/>
                  </a:cxn>
                  <a:cxn ang="0">
                    <a:pos x="104" y="342"/>
                  </a:cxn>
                  <a:cxn ang="0">
                    <a:pos x="107" y="220"/>
                  </a:cxn>
                  <a:cxn ang="0">
                    <a:pos x="124" y="106"/>
                  </a:cxn>
                  <a:cxn ang="0">
                    <a:pos x="156" y="9"/>
                  </a:cxn>
                  <a:cxn ang="0">
                    <a:pos x="156" y="8"/>
                  </a:cxn>
                  <a:cxn ang="0">
                    <a:pos x="156" y="6"/>
                  </a:cxn>
                  <a:cxn ang="0">
                    <a:pos x="154" y="4"/>
                  </a:cxn>
                  <a:cxn ang="0">
                    <a:pos x="147" y="0"/>
                  </a:cxn>
                  <a:cxn ang="0">
                    <a:pos x="134" y="0"/>
                  </a:cxn>
                  <a:cxn ang="0">
                    <a:pos x="115" y="1"/>
                  </a:cxn>
                  <a:cxn ang="0">
                    <a:pos x="87" y="7"/>
                  </a:cxn>
                  <a:cxn ang="0">
                    <a:pos x="48" y="15"/>
                  </a:cxn>
                </a:cxnLst>
                <a:rect l="txL" t="txT" r="txR" b="txB"/>
                <a:pathLst>
                  <a:path w="156" h="752">
                    <a:moveTo>
                      <a:pt x="48" y="15"/>
                    </a:moveTo>
                    <a:lnTo>
                      <a:pt x="44" y="30"/>
                    </a:lnTo>
                    <a:lnTo>
                      <a:pt x="33" y="73"/>
                    </a:lnTo>
                    <a:lnTo>
                      <a:pt x="19" y="140"/>
                    </a:lnTo>
                    <a:lnTo>
                      <a:pt x="7" y="229"/>
                    </a:lnTo>
                    <a:lnTo>
                      <a:pt x="0" y="337"/>
                    </a:lnTo>
                    <a:lnTo>
                      <a:pt x="1" y="462"/>
                    </a:lnTo>
                    <a:lnTo>
                      <a:pt x="14" y="602"/>
                    </a:lnTo>
                    <a:lnTo>
                      <a:pt x="43" y="752"/>
                    </a:lnTo>
                    <a:lnTo>
                      <a:pt x="150" y="746"/>
                    </a:lnTo>
                    <a:lnTo>
                      <a:pt x="146" y="724"/>
                    </a:lnTo>
                    <a:lnTo>
                      <a:pt x="135" y="663"/>
                    </a:lnTo>
                    <a:lnTo>
                      <a:pt x="123" y="574"/>
                    </a:lnTo>
                    <a:lnTo>
                      <a:pt x="111" y="463"/>
                    </a:lnTo>
                    <a:lnTo>
                      <a:pt x="104" y="342"/>
                    </a:lnTo>
                    <a:lnTo>
                      <a:pt x="107" y="220"/>
                    </a:lnTo>
                    <a:lnTo>
                      <a:pt x="124" y="106"/>
                    </a:lnTo>
                    <a:lnTo>
                      <a:pt x="156" y="9"/>
                    </a:lnTo>
                    <a:lnTo>
                      <a:pt x="156" y="8"/>
                    </a:lnTo>
                    <a:lnTo>
                      <a:pt x="156" y="6"/>
                    </a:lnTo>
                    <a:lnTo>
                      <a:pt x="154" y="4"/>
                    </a:lnTo>
                    <a:lnTo>
                      <a:pt x="147" y="0"/>
                    </a:lnTo>
                    <a:lnTo>
                      <a:pt x="134" y="0"/>
                    </a:lnTo>
                    <a:lnTo>
                      <a:pt x="115" y="1"/>
                    </a:lnTo>
                    <a:lnTo>
                      <a:pt x="87" y="7"/>
                    </a:lnTo>
                    <a:lnTo>
                      <a:pt x="48" y="15"/>
                    </a:lnTo>
                    <a:close/>
                  </a:path>
                </a:pathLst>
              </a:custGeom>
              <a:solidFill>
                <a:srgbClr val="808080">
                  <a:alpha val="100000"/>
                </a:srgbClr>
              </a:solidFill>
              <a:ln w="9525">
                <a:noFill/>
              </a:ln>
            </p:spPr>
            <p:txBody>
              <a:bodyPr/>
              <a:p>
                <a:endParaRPr lang="zh-CN" altLang="en-US"/>
              </a:p>
            </p:txBody>
          </p:sp>
          <p:sp>
            <p:nvSpPr>
              <p:cNvPr id="102697" name="Freeform 28"/>
              <p:cNvSpPr/>
              <p:nvPr/>
            </p:nvSpPr>
            <p:spPr>
              <a:xfrm>
                <a:off x="7205" y="13498"/>
                <a:ext cx="212" cy="839"/>
              </a:xfrm>
              <a:custGeom>
                <a:avLst/>
                <a:gdLst>
                  <a:gd name="txL" fmla="*/ 0 w 212"/>
                  <a:gd name="txT" fmla="*/ 0 h 839"/>
                  <a:gd name="txR" fmla="*/ 212 w 212"/>
                  <a:gd name="txB" fmla="*/ 839 h 839"/>
                </a:gdLst>
                <a:ahLst/>
                <a:cxnLst>
                  <a:cxn ang="0">
                    <a:pos x="212" y="6"/>
                  </a:cxn>
                  <a:cxn ang="0">
                    <a:pos x="206" y="11"/>
                  </a:cxn>
                  <a:cxn ang="0">
                    <a:pos x="192" y="33"/>
                  </a:cxn>
                  <a:cxn ang="0">
                    <a:pos x="174" y="77"/>
                  </a:cxn>
                  <a:cxn ang="0">
                    <a:pos x="156" y="148"/>
                  </a:cxn>
                  <a:cxn ang="0">
                    <a:pos x="141" y="254"/>
                  </a:cxn>
                  <a:cxn ang="0">
                    <a:pos x="133" y="401"/>
                  </a:cxn>
                  <a:cxn ang="0">
                    <a:pos x="137" y="593"/>
                  </a:cxn>
                  <a:cxn ang="0">
                    <a:pos x="158" y="839"/>
                  </a:cxn>
                  <a:cxn ang="0">
                    <a:pos x="38" y="839"/>
                  </a:cxn>
                  <a:cxn ang="0">
                    <a:pos x="34" y="814"/>
                  </a:cxn>
                  <a:cxn ang="0">
                    <a:pos x="24" y="746"/>
                  </a:cxn>
                  <a:cxn ang="0">
                    <a:pos x="12" y="645"/>
                  </a:cxn>
                  <a:cxn ang="0">
                    <a:pos x="3" y="521"/>
                  </a:cxn>
                  <a:cxn ang="0">
                    <a:pos x="0" y="384"/>
                  </a:cxn>
                  <a:cxn ang="0">
                    <a:pos x="6" y="244"/>
                  </a:cxn>
                  <a:cxn ang="0">
                    <a:pos x="29" y="114"/>
                  </a:cxn>
                  <a:cxn ang="0">
                    <a:pos x="68" y="0"/>
                  </a:cxn>
                  <a:cxn ang="0">
                    <a:pos x="212" y="6"/>
                  </a:cxn>
                </a:cxnLst>
                <a:rect l="txL" t="txT" r="txR" b="txB"/>
                <a:pathLst>
                  <a:path w="212" h="839">
                    <a:moveTo>
                      <a:pt x="212" y="6"/>
                    </a:moveTo>
                    <a:lnTo>
                      <a:pt x="206" y="11"/>
                    </a:lnTo>
                    <a:lnTo>
                      <a:pt x="192" y="33"/>
                    </a:lnTo>
                    <a:lnTo>
                      <a:pt x="174" y="77"/>
                    </a:lnTo>
                    <a:lnTo>
                      <a:pt x="156" y="148"/>
                    </a:lnTo>
                    <a:lnTo>
                      <a:pt x="141" y="254"/>
                    </a:lnTo>
                    <a:lnTo>
                      <a:pt x="133" y="401"/>
                    </a:lnTo>
                    <a:lnTo>
                      <a:pt x="137" y="593"/>
                    </a:lnTo>
                    <a:lnTo>
                      <a:pt x="158" y="839"/>
                    </a:lnTo>
                    <a:lnTo>
                      <a:pt x="38" y="839"/>
                    </a:lnTo>
                    <a:lnTo>
                      <a:pt x="34" y="814"/>
                    </a:lnTo>
                    <a:lnTo>
                      <a:pt x="24" y="746"/>
                    </a:lnTo>
                    <a:lnTo>
                      <a:pt x="12" y="645"/>
                    </a:lnTo>
                    <a:lnTo>
                      <a:pt x="3" y="521"/>
                    </a:lnTo>
                    <a:lnTo>
                      <a:pt x="0" y="384"/>
                    </a:lnTo>
                    <a:lnTo>
                      <a:pt x="6" y="244"/>
                    </a:lnTo>
                    <a:lnTo>
                      <a:pt x="29" y="114"/>
                    </a:lnTo>
                    <a:lnTo>
                      <a:pt x="68" y="0"/>
                    </a:lnTo>
                    <a:lnTo>
                      <a:pt x="212" y="6"/>
                    </a:lnTo>
                    <a:close/>
                  </a:path>
                </a:pathLst>
              </a:custGeom>
              <a:solidFill>
                <a:srgbClr val="808080">
                  <a:alpha val="100000"/>
                </a:srgbClr>
              </a:solidFill>
              <a:ln w="9525">
                <a:noFill/>
              </a:ln>
            </p:spPr>
            <p:txBody>
              <a:bodyPr/>
              <a:p>
                <a:endParaRPr lang="zh-CN" altLang="en-US"/>
              </a:p>
            </p:txBody>
          </p:sp>
          <p:sp>
            <p:nvSpPr>
              <p:cNvPr id="102698" name="Freeform 29"/>
              <p:cNvSpPr/>
              <p:nvPr/>
            </p:nvSpPr>
            <p:spPr>
              <a:xfrm>
                <a:off x="6406" y="13636"/>
                <a:ext cx="137" cy="656"/>
              </a:xfrm>
              <a:custGeom>
                <a:avLst/>
                <a:gdLst>
                  <a:gd name="txL" fmla="*/ 0 w 137"/>
                  <a:gd name="txT" fmla="*/ 0 h 656"/>
                  <a:gd name="txR" fmla="*/ 137 w 137"/>
                  <a:gd name="txB" fmla="*/ 656 h 656"/>
                </a:gdLst>
                <a:ahLst/>
                <a:cxnLst>
                  <a:cxn ang="0">
                    <a:pos x="43" y="12"/>
                  </a:cxn>
                  <a:cxn ang="0">
                    <a:pos x="39" y="25"/>
                  </a:cxn>
                  <a:cxn ang="0">
                    <a:pos x="30" y="62"/>
                  </a:cxn>
                  <a:cxn ang="0">
                    <a:pos x="19" y="122"/>
                  </a:cxn>
                  <a:cxn ang="0">
                    <a:pos x="7" y="199"/>
                  </a:cxn>
                  <a:cxn ang="0">
                    <a:pos x="0" y="294"/>
                  </a:cxn>
                  <a:cxn ang="0">
                    <a:pos x="1" y="403"/>
                  </a:cxn>
                  <a:cxn ang="0">
                    <a:pos x="12" y="524"/>
                  </a:cxn>
                  <a:cxn ang="0">
                    <a:pos x="38" y="656"/>
                  </a:cxn>
                  <a:cxn ang="0">
                    <a:pos x="132" y="650"/>
                  </a:cxn>
                  <a:cxn ang="0">
                    <a:pos x="127" y="631"/>
                  </a:cxn>
                  <a:cxn ang="0">
                    <a:pos x="119" y="578"/>
                  </a:cxn>
                  <a:cxn ang="0">
                    <a:pos x="107" y="499"/>
                  </a:cxn>
                  <a:cxn ang="0">
                    <a:pos x="97" y="403"/>
                  </a:cxn>
                  <a:cxn ang="0">
                    <a:pos x="92" y="297"/>
                  </a:cxn>
                  <a:cxn ang="0">
                    <a:pos x="94" y="192"/>
                  </a:cxn>
                  <a:cxn ang="0">
                    <a:pos x="108" y="91"/>
                  </a:cxn>
                  <a:cxn ang="0">
                    <a:pos x="137" y="7"/>
                  </a:cxn>
                  <a:cxn ang="0">
                    <a:pos x="137" y="6"/>
                  </a:cxn>
                  <a:cxn ang="0">
                    <a:pos x="137" y="4"/>
                  </a:cxn>
                  <a:cxn ang="0">
                    <a:pos x="135" y="2"/>
                  </a:cxn>
                  <a:cxn ang="0">
                    <a:pos x="129" y="0"/>
                  </a:cxn>
                  <a:cxn ang="0">
                    <a:pos x="119" y="0"/>
                  </a:cxn>
                  <a:cxn ang="0">
                    <a:pos x="101" y="1"/>
                  </a:cxn>
                  <a:cxn ang="0">
                    <a:pos x="77" y="5"/>
                  </a:cxn>
                  <a:cxn ang="0">
                    <a:pos x="43" y="12"/>
                  </a:cxn>
                </a:cxnLst>
                <a:rect l="txL" t="txT" r="txR" b="txB"/>
                <a:pathLst>
                  <a:path w="137" h="656">
                    <a:moveTo>
                      <a:pt x="43" y="12"/>
                    </a:moveTo>
                    <a:lnTo>
                      <a:pt x="39" y="25"/>
                    </a:lnTo>
                    <a:lnTo>
                      <a:pt x="30" y="62"/>
                    </a:lnTo>
                    <a:lnTo>
                      <a:pt x="19" y="122"/>
                    </a:lnTo>
                    <a:lnTo>
                      <a:pt x="7" y="199"/>
                    </a:lnTo>
                    <a:lnTo>
                      <a:pt x="0" y="294"/>
                    </a:lnTo>
                    <a:lnTo>
                      <a:pt x="1" y="403"/>
                    </a:lnTo>
                    <a:lnTo>
                      <a:pt x="12" y="524"/>
                    </a:lnTo>
                    <a:lnTo>
                      <a:pt x="38" y="656"/>
                    </a:lnTo>
                    <a:lnTo>
                      <a:pt x="132" y="650"/>
                    </a:lnTo>
                    <a:lnTo>
                      <a:pt x="127" y="631"/>
                    </a:lnTo>
                    <a:lnTo>
                      <a:pt x="119" y="578"/>
                    </a:lnTo>
                    <a:lnTo>
                      <a:pt x="107" y="499"/>
                    </a:lnTo>
                    <a:lnTo>
                      <a:pt x="97" y="403"/>
                    </a:lnTo>
                    <a:lnTo>
                      <a:pt x="92" y="297"/>
                    </a:lnTo>
                    <a:lnTo>
                      <a:pt x="94" y="192"/>
                    </a:lnTo>
                    <a:lnTo>
                      <a:pt x="108" y="91"/>
                    </a:lnTo>
                    <a:lnTo>
                      <a:pt x="137" y="7"/>
                    </a:lnTo>
                    <a:lnTo>
                      <a:pt x="137" y="6"/>
                    </a:lnTo>
                    <a:lnTo>
                      <a:pt x="137" y="4"/>
                    </a:lnTo>
                    <a:lnTo>
                      <a:pt x="135" y="2"/>
                    </a:lnTo>
                    <a:lnTo>
                      <a:pt x="129" y="0"/>
                    </a:lnTo>
                    <a:lnTo>
                      <a:pt x="119" y="0"/>
                    </a:lnTo>
                    <a:lnTo>
                      <a:pt x="101" y="1"/>
                    </a:lnTo>
                    <a:lnTo>
                      <a:pt x="77" y="5"/>
                    </a:lnTo>
                    <a:lnTo>
                      <a:pt x="43" y="12"/>
                    </a:lnTo>
                    <a:close/>
                  </a:path>
                </a:pathLst>
              </a:custGeom>
              <a:solidFill>
                <a:srgbClr val="808080">
                  <a:alpha val="100000"/>
                </a:srgbClr>
              </a:solidFill>
              <a:ln w="9525">
                <a:noFill/>
              </a:ln>
            </p:spPr>
            <p:txBody>
              <a:bodyPr/>
              <a:p>
                <a:endParaRPr lang="zh-CN" altLang="en-US"/>
              </a:p>
            </p:txBody>
          </p:sp>
          <p:sp>
            <p:nvSpPr>
              <p:cNvPr id="102699" name="Freeform 30"/>
              <p:cNvSpPr/>
              <p:nvPr/>
            </p:nvSpPr>
            <p:spPr>
              <a:xfrm>
                <a:off x="6412" y="13680"/>
                <a:ext cx="116" cy="560"/>
              </a:xfrm>
              <a:custGeom>
                <a:avLst/>
                <a:gdLst>
                  <a:gd name="txL" fmla="*/ 0 w 116"/>
                  <a:gd name="txT" fmla="*/ 0 h 560"/>
                  <a:gd name="txR" fmla="*/ 116 w 116"/>
                  <a:gd name="txB" fmla="*/ 560 h 560"/>
                </a:gdLst>
                <a:ahLst/>
                <a:cxnLst>
                  <a:cxn ang="0">
                    <a:pos x="36" y="11"/>
                  </a:cxn>
                  <a:cxn ang="0">
                    <a:pos x="33" y="21"/>
                  </a:cxn>
                  <a:cxn ang="0">
                    <a:pos x="24" y="53"/>
                  </a:cxn>
                  <a:cxn ang="0">
                    <a:pos x="15" y="103"/>
                  </a:cxn>
                  <a:cxn ang="0">
                    <a:pos x="5" y="169"/>
                  </a:cxn>
                  <a:cxn ang="0">
                    <a:pos x="0" y="250"/>
                  </a:cxn>
                  <a:cxn ang="0">
                    <a:pos x="1" y="344"/>
                  </a:cxn>
                  <a:cxn ang="0">
                    <a:pos x="10" y="448"/>
                  </a:cxn>
                  <a:cxn ang="0">
                    <a:pos x="32" y="560"/>
                  </a:cxn>
                  <a:cxn ang="0">
                    <a:pos x="112" y="555"/>
                  </a:cxn>
                  <a:cxn ang="0">
                    <a:pos x="108" y="538"/>
                  </a:cxn>
                  <a:cxn ang="0">
                    <a:pos x="101" y="493"/>
                  </a:cxn>
                  <a:cxn ang="0">
                    <a:pos x="91" y="426"/>
                  </a:cxn>
                  <a:cxn ang="0">
                    <a:pos x="82" y="344"/>
                  </a:cxn>
                  <a:cxn ang="0">
                    <a:pos x="77" y="255"/>
                  </a:cxn>
                  <a:cxn ang="0">
                    <a:pos x="79" y="164"/>
                  </a:cxn>
                  <a:cxn ang="0">
                    <a:pos x="91" y="79"/>
                  </a:cxn>
                  <a:cxn ang="0">
                    <a:pos x="116" y="6"/>
                  </a:cxn>
                  <a:cxn ang="0">
                    <a:pos x="116" y="5"/>
                  </a:cxn>
                  <a:cxn ang="0">
                    <a:pos x="116" y="4"/>
                  </a:cxn>
                  <a:cxn ang="0">
                    <a:pos x="114" y="2"/>
                  </a:cxn>
                  <a:cxn ang="0">
                    <a:pos x="109" y="0"/>
                  </a:cxn>
                  <a:cxn ang="0">
                    <a:pos x="100" y="0"/>
                  </a:cxn>
                  <a:cxn ang="0">
                    <a:pos x="86" y="1"/>
                  </a:cxn>
                  <a:cxn ang="0">
                    <a:pos x="65" y="4"/>
                  </a:cxn>
                  <a:cxn ang="0">
                    <a:pos x="36" y="11"/>
                  </a:cxn>
                </a:cxnLst>
                <a:rect l="txL" t="txT" r="txR" b="txB"/>
                <a:pathLst>
                  <a:path w="116" h="560">
                    <a:moveTo>
                      <a:pt x="36" y="11"/>
                    </a:moveTo>
                    <a:lnTo>
                      <a:pt x="33" y="21"/>
                    </a:lnTo>
                    <a:lnTo>
                      <a:pt x="24" y="53"/>
                    </a:lnTo>
                    <a:lnTo>
                      <a:pt x="15" y="103"/>
                    </a:lnTo>
                    <a:lnTo>
                      <a:pt x="5" y="169"/>
                    </a:lnTo>
                    <a:lnTo>
                      <a:pt x="0" y="250"/>
                    </a:lnTo>
                    <a:lnTo>
                      <a:pt x="1" y="344"/>
                    </a:lnTo>
                    <a:lnTo>
                      <a:pt x="10" y="448"/>
                    </a:lnTo>
                    <a:lnTo>
                      <a:pt x="32" y="560"/>
                    </a:lnTo>
                    <a:lnTo>
                      <a:pt x="112" y="555"/>
                    </a:lnTo>
                    <a:lnTo>
                      <a:pt x="108" y="538"/>
                    </a:lnTo>
                    <a:lnTo>
                      <a:pt x="101" y="493"/>
                    </a:lnTo>
                    <a:lnTo>
                      <a:pt x="91" y="426"/>
                    </a:lnTo>
                    <a:lnTo>
                      <a:pt x="82" y="344"/>
                    </a:lnTo>
                    <a:lnTo>
                      <a:pt x="77" y="255"/>
                    </a:lnTo>
                    <a:lnTo>
                      <a:pt x="79" y="164"/>
                    </a:lnTo>
                    <a:lnTo>
                      <a:pt x="91" y="79"/>
                    </a:lnTo>
                    <a:lnTo>
                      <a:pt x="116" y="6"/>
                    </a:lnTo>
                    <a:lnTo>
                      <a:pt x="116" y="5"/>
                    </a:lnTo>
                    <a:lnTo>
                      <a:pt x="116" y="4"/>
                    </a:lnTo>
                    <a:lnTo>
                      <a:pt x="114" y="2"/>
                    </a:lnTo>
                    <a:lnTo>
                      <a:pt x="109" y="0"/>
                    </a:lnTo>
                    <a:lnTo>
                      <a:pt x="100" y="0"/>
                    </a:lnTo>
                    <a:lnTo>
                      <a:pt x="86" y="1"/>
                    </a:lnTo>
                    <a:lnTo>
                      <a:pt x="65" y="4"/>
                    </a:lnTo>
                    <a:lnTo>
                      <a:pt x="36" y="11"/>
                    </a:lnTo>
                    <a:close/>
                  </a:path>
                </a:pathLst>
              </a:custGeom>
              <a:solidFill>
                <a:srgbClr val="808080">
                  <a:alpha val="100000"/>
                </a:srgbClr>
              </a:solidFill>
              <a:ln w="9525">
                <a:noFill/>
              </a:ln>
            </p:spPr>
            <p:txBody>
              <a:bodyPr/>
              <a:p>
                <a:endParaRPr lang="zh-CN" altLang="en-US"/>
              </a:p>
            </p:txBody>
          </p:sp>
          <p:sp>
            <p:nvSpPr>
              <p:cNvPr id="102700" name="Freeform 31"/>
              <p:cNvSpPr/>
              <p:nvPr/>
            </p:nvSpPr>
            <p:spPr>
              <a:xfrm>
                <a:off x="6417" y="13724"/>
                <a:ext cx="97" cy="463"/>
              </a:xfrm>
              <a:custGeom>
                <a:avLst/>
                <a:gdLst>
                  <a:gd name="txL" fmla="*/ 0 w 97"/>
                  <a:gd name="txT" fmla="*/ 0 h 463"/>
                  <a:gd name="txR" fmla="*/ 97 w 97"/>
                  <a:gd name="txB" fmla="*/ 463 h 463"/>
                </a:gdLst>
                <a:ahLst/>
                <a:cxnLst>
                  <a:cxn ang="0">
                    <a:pos x="30" y="9"/>
                  </a:cxn>
                  <a:cxn ang="0">
                    <a:pos x="27" y="17"/>
                  </a:cxn>
                  <a:cxn ang="0">
                    <a:pos x="20" y="44"/>
                  </a:cxn>
                  <a:cxn ang="0">
                    <a:pos x="12" y="85"/>
                  </a:cxn>
                  <a:cxn ang="0">
                    <a:pos x="4" y="140"/>
                  </a:cxn>
                  <a:cxn ang="0">
                    <a:pos x="0" y="207"/>
                  </a:cxn>
                  <a:cxn ang="0">
                    <a:pos x="0" y="285"/>
                  </a:cxn>
                  <a:cxn ang="0">
                    <a:pos x="9" y="370"/>
                  </a:cxn>
                  <a:cxn ang="0">
                    <a:pos x="26" y="463"/>
                  </a:cxn>
                  <a:cxn ang="0">
                    <a:pos x="93" y="460"/>
                  </a:cxn>
                  <a:cxn ang="0">
                    <a:pos x="89" y="446"/>
                  </a:cxn>
                  <a:cxn ang="0">
                    <a:pos x="83" y="408"/>
                  </a:cxn>
                  <a:cxn ang="0">
                    <a:pos x="75" y="353"/>
                  </a:cxn>
                  <a:cxn ang="0">
                    <a:pos x="68" y="285"/>
                  </a:cxn>
                  <a:cxn ang="0">
                    <a:pos x="65" y="211"/>
                  </a:cxn>
                  <a:cxn ang="0">
                    <a:pos x="67" y="136"/>
                  </a:cxn>
                  <a:cxn ang="0">
                    <a:pos x="76" y="65"/>
                  </a:cxn>
                  <a:cxn ang="0">
                    <a:pos x="97" y="5"/>
                  </a:cxn>
                  <a:cxn ang="0">
                    <a:pos x="97" y="4"/>
                  </a:cxn>
                  <a:cxn ang="0">
                    <a:pos x="97" y="3"/>
                  </a:cxn>
                  <a:cxn ang="0">
                    <a:pos x="95" y="1"/>
                  </a:cxn>
                  <a:cxn ang="0">
                    <a:pos x="91" y="0"/>
                  </a:cxn>
                  <a:cxn ang="0">
                    <a:pos x="84" y="0"/>
                  </a:cxn>
                  <a:cxn ang="0">
                    <a:pos x="71" y="0"/>
                  </a:cxn>
                  <a:cxn ang="0">
                    <a:pos x="54" y="3"/>
                  </a:cxn>
                  <a:cxn ang="0">
                    <a:pos x="30" y="9"/>
                  </a:cxn>
                </a:cxnLst>
                <a:rect l="txL" t="txT" r="txR" b="txB"/>
                <a:pathLst>
                  <a:path w="97" h="463">
                    <a:moveTo>
                      <a:pt x="30" y="9"/>
                    </a:moveTo>
                    <a:lnTo>
                      <a:pt x="27" y="17"/>
                    </a:lnTo>
                    <a:lnTo>
                      <a:pt x="20" y="44"/>
                    </a:lnTo>
                    <a:lnTo>
                      <a:pt x="12" y="85"/>
                    </a:lnTo>
                    <a:lnTo>
                      <a:pt x="4" y="140"/>
                    </a:lnTo>
                    <a:lnTo>
                      <a:pt x="0" y="207"/>
                    </a:lnTo>
                    <a:lnTo>
                      <a:pt x="0" y="285"/>
                    </a:lnTo>
                    <a:lnTo>
                      <a:pt x="9" y="370"/>
                    </a:lnTo>
                    <a:lnTo>
                      <a:pt x="26" y="463"/>
                    </a:lnTo>
                    <a:lnTo>
                      <a:pt x="93" y="460"/>
                    </a:lnTo>
                    <a:lnTo>
                      <a:pt x="89" y="446"/>
                    </a:lnTo>
                    <a:lnTo>
                      <a:pt x="83" y="408"/>
                    </a:lnTo>
                    <a:lnTo>
                      <a:pt x="75" y="353"/>
                    </a:lnTo>
                    <a:lnTo>
                      <a:pt x="68" y="285"/>
                    </a:lnTo>
                    <a:lnTo>
                      <a:pt x="65" y="211"/>
                    </a:lnTo>
                    <a:lnTo>
                      <a:pt x="67" y="136"/>
                    </a:lnTo>
                    <a:lnTo>
                      <a:pt x="76" y="65"/>
                    </a:lnTo>
                    <a:lnTo>
                      <a:pt x="97" y="5"/>
                    </a:lnTo>
                    <a:lnTo>
                      <a:pt x="97" y="4"/>
                    </a:lnTo>
                    <a:lnTo>
                      <a:pt x="97" y="3"/>
                    </a:lnTo>
                    <a:lnTo>
                      <a:pt x="95" y="1"/>
                    </a:lnTo>
                    <a:lnTo>
                      <a:pt x="91" y="0"/>
                    </a:lnTo>
                    <a:lnTo>
                      <a:pt x="84" y="0"/>
                    </a:lnTo>
                    <a:lnTo>
                      <a:pt x="71" y="0"/>
                    </a:lnTo>
                    <a:lnTo>
                      <a:pt x="54" y="3"/>
                    </a:lnTo>
                    <a:lnTo>
                      <a:pt x="30" y="9"/>
                    </a:lnTo>
                    <a:close/>
                  </a:path>
                </a:pathLst>
              </a:custGeom>
              <a:solidFill>
                <a:srgbClr val="808080">
                  <a:alpha val="100000"/>
                </a:srgbClr>
              </a:solidFill>
              <a:ln w="9525">
                <a:noFill/>
              </a:ln>
            </p:spPr>
            <p:txBody>
              <a:bodyPr/>
              <a:p>
                <a:endParaRPr lang="zh-CN" altLang="en-US"/>
              </a:p>
            </p:txBody>
          </p:sp>
          <p:sp>
            <p:nvSpPr>
              <p:cNvPr id="102701" name="Freeform 32"/>
              <p:cNvSpPr/>
              <p:nvPr/>
            </p:nvSpPr>
            <p:spPr>
              <a:xfrm>
                <a:off x="6422" y="13768"/>
                <a:ext cx="77" cy="367"/>
              </a:xfrm>
              <a:custGeom>
                <a:avLst/>
                <a:gdLst>
                  <a:gd name="txL" fmla="*/ 0 w 77"/>
                  <a:gd name="txT" fmla="*/ 0 h 367"/>
                  <a:gd name="txR" fmla="*/ 77 w 77"/>
                  <a:gd name="txB" fmla="*/ 367 h 367"/>
                </a:gdLst>
                <a:ahLst/>
                <a:cxnLst>
                  <a:cxn ang="0">
                    <a:pos x="24" y="8"/>
                  </a:cxn>
                  <a:cxn ang="0">
                    <a:pos x="22" y="15"/>
                  </a:cxn>
                  <a:cxn ang="0">
                    <a:pos x="17" y="36"/>
                  </a:cxn>
                  <a:cxn ang="0">
                    <a:pos x="10" y="68"/>
                  </a:cxn>
                  <a:cxn ang="0">
                    <a:pos x="4" y="112"/>
                  </a:cxn>
                  <a:cxn ang="0">
                    <a:pos x="0" y="164"/>
                  </a:cxn>
                  <a:cxn ang="0">
                    <a:pos x="0" y="226"/>
                  </a:cxn>
                  <a:cxn ang="0">
                    <a:pos x="7" y="294"/>
                  </a:cxn>
                  <a:cxn ang="0">
                    <a:pos x="21" y="367"/>
                  </a:cxn>
                  <a:cxn ang="0">
                    <a:pos x="74" y="364"/>
                  </a:cxn>
                  <a:cxn ang="0">
                    <a:pos x="71" y="353"/>
                  </a:cxn>
                  <a:cxn ang="0">
                    <a:pos x="66" y="323"/>
                  </a:cxn>
                  <a:cxn ang="0">
                    <a:pos x="60" y="280"/>
                  </a:cxn>
                  <a:cxn ang="0">
                    <a:pos x="54" y="226"/>
                  </a:cxn>
                  <a:cxn ang="0">
                    <a:pos x="51" y="168"/>
                  </a:cxn>
                  <a:cxn ang="0">
                    <a:pos x="53" y="107"/>
                  </a:cxn>
                  <a:cxn ang="0">
                    <a:pos x="61" y="52"/>
                  </a:cxn>
                  <a:cxn ang="0">
                    <a:pos x="77" y="5"/>
                  </a:cxn>
                  <a:cxn ang="0">
                    <a:pos x="77" y="5"/>
                  </a:cxn>
                  <a:cxn ang="0">
                    <a:pos x="77" y="2"/>
                  </a:cxn>
                  <a:cxn ang="0">
                    <a:pos x="76" y="1"/>
                  </a:cxn>
                  <a:cxn ang="0">
                    <a:pos x="72" y="0"/>
                  </a:cxn>
                  <a:cxn ang="0">
                    <a:pos x="66" y="0"/>
                  </a:cxn>
                  <a:cxn ang="0">
                    <a:pos x="56" y="1"/>
                  </a:cxn>
                  <a:cxn ang="0">
                    <a:pos x="43" y="4"/>
                  </a:cxn>
                  <a:cxn ang="0">
                    <a:pos x="24" y="8"/>
                  </a:cxn>
                </a:cxnLst>
                <a:rect l="txL" t="txT" r="txR" b="txB"/>
                <a:pathLst>
                  <a:path w="77" h="367">
                    <a:moveTo>
                      <a:pt x="24" y="8"/>
                    </a:moveTo>
                    <a:lnTo>
                      <a:pt x="22" y="15"/>
                    </a:lnTo>
                    <a:lnTo>
                      <a:pt x="17" y="36"/>
                    </a:lnTo>
                    <a:lnTo>
                      <a:pt x="10" y="68"/>
                    </a:lnTo>
                    <a:lnTo>
                      <a:pt x="4" y="112"/>
                    </a:lnTo>
                    <a:lnTo>
                      <a:pt x="0" y="164"/>
                    </a:lnTo>
                    <a:lnTo>
                      <a:pt x="0" y="226"/>
                    </a:lnTo>
                    <a:lnTo>
                      <a:pt x="7" y="294"/>
                    </a:lnTo>
                    <a:lnTo>
                      <a:pt x="21" y="367"/>
                    </a:lnTo>
                    <a:lnTo>
                      <a:pt x="74" y="364"/>
                    </a:lnTo>
                    <a:lnTo>
                      <a:pt x="71" y="353"/>
                    </a:lnTo>
                    <a:lnTo>
                      <a:pt x="66" y="323"/>
                    </a:lnTo>
                    <a:lnTo>
                      <a:pt x="60" y="280"/>
                    </a:lnTo>
                    <a:lnTo>
                      <a:pt x="54" y="226"/>
                    </a:lnTo>
                    <a:lnTo>
                      <a:pt x="51" y="168"/>
                    </a:lnTo>
                    <a:lnTo>
                      <a:pt x="53" y="107"/>
                    </a:lnTo>
                    <a:lnTo>
                      <a:pt x="61" y="52"/>
                    </a:lnTo>
                    <a:lnTo>
                      <a:pt x="77" y="5"/>
                    </a:lnTo>
                    <a:lnTo>
                      <a:pt x="77" y="2"/>
                    </a:lnTo>
                    <a:lnTo>
                      <a:pt x="76" y="1"/>
                    </a:lnTo>
                    <a:lnTo>
                      <a:pt x="72" y="0"/>
                    </a:lnTo>
                    <a:lnTo>
                      <a:pt x="66" y="0"/>
                    </a:lnTo>
                    <a:lnTo>
                      <a:pt x="56" y="1"/>
                    </a:lnTo>
                    <a:lnTo>
                      <a:pt x="43" y="4"/>
                    </a:lnTo>
                    <a:lnTo>
                      <a:pt x="24" y="8"/>
                    </a:lnTo>
                    <a:close/>
                  </a:path>
                </a:pathLst>
              </a:custGeom>
              <a:solidFill>
                <a:srgbClr val="808080">
                  <a:alpha val="100000"/>
                </a:srgbClr>
              </a:solidFill>
              <a:ln w="9525">
                <a:noFill/>
              </a:ln>
            </p:spPr>
            <p:txBody>
              <a:bodyPr/>
              <a:p>
                <a:endParaRPr lang="zh-CN" altLang="en-US"/>
              </a:p>
            </p:txBody>
          </p:sp>
          <p:sp>
            <p:nvSpPr>
              <p:cNvPr id="102702" name="Freeform 33"/>
              <p:cNvSpPr/>
              <p:nvPr/>
            </p:nvSpPr>
            <p:spPr>
              <a:xfrm>
                <a:off x="6428" y="13813"/>
                <a:ext cx="56" cy="271"/>
              </a:xfrm>
              <a:custGeom>
                <a:avLst/>
                <a:gdLst>
                  <a:gd name="txL" fmla="*/ 0 w 56"/>
                  <a:gd name="txT" fmla="*/ 0 h 271"/>
                  <a:gd name="txR" fmla="*/ 56 w 56"/>
                  <a:gd name="txB" fmla="*/ 271 h 271"/>
                </a:gdLst>
                <a:ahLst/>
                <a:cxnLst>
                  <a:cxn ang="0">
                    <a:pos x="17" y="5"/>
                  </a:cxn>
                  <a:cxn ang="0">
                    <a:pos x="16" y="10"/>
                  </a:cxn>
                  <a:cxn ang="0">
                    <a:pos x="12" y="25"/>
                  </a:cxn>
                  <a:cxn ang="0">
                    <a:pos x="6" y="49"/>
                  </a:cxn>
                  <a:cxn ang="0">
                    <a:pos x="2" y="82"/>
                  </a:cxn>
                  <a:cxn ang="0">
                    <a:pos x="0" y="122"/>
                  </a:cxn>
                  <a:cxn ang="0">
                    <a:pos x="0" y="166"/>
                  </a:cxn>
                  <a:cxn ang="0">
                    <a:pos x="4" y="217"/>
                  </a:cxn>
                  <a:cxn ang="0">
                    <a:pos x="15" y="271"/>
                  </a:cxn>
                  <a:cxn ang="0">
                    <a:pos x="54" y="268"/>
                  </a:cxn>
                  <a:cxn ang="0">
                    <a:pos x="52" y="261"/>
                  </a:cxn>
                  <a:cxn ang="0">
                    <a:pos x="48" y="238"/>
                  </a:cxn>
                  <a:cxn ang="0">
                    <a:pos x="44" y="206"/>
                  </a:cxn>
                  <a:cxn ang="0">
                    <a:pos x="40" y="166"/>
                  </a:cxn>
                  <a:cxn ang="0">
                    <a:pos x="37" y="123"/>
                  </a:cxn>
                  <a:cxn ang="0">
                    <a:pos x="39" y="78"/>
                  </a:cxn>
                  <a:cxn ang="0">
                    <a:pos x="44" y="37"/>
                  </a:cxn>
                  <a:cxn ang="0">
                    <a:pos x="56" y="3"/>
                  </a:cxn>
                  <a:cxn ang="0">
                    <a:pos x="56" y="3"/>
                  </a:cxn>
                  <a:cxn ang="0">
                    <a:pos x="56" y="2"/>
                  </a:cxn>
                  <a:cxn ang="0">
                    <a:pos x="55" y="1"/>
                  </a:cxn>
                  <a:cxn ang="0">
                    <a:pos x="52" y="0"/>
                  </a:cxn>
                  <a:cxn ang="0">
                    <a:pos x="48" y="0"/>
                  </a:cxn>
                  <a:cxn ang="0">
                    <a:pos x="42" y="0"/>
                  </a:cxn>
                  <a:cxn ang="0">
                    <a:pos x="31" y="2"/>
                  </a:cxn>
                  <a:cxn ang="0">
                    <a:pos x="17" y="5"/>
                  </a:cxn>
                </a:cxnLst>
                <a:rect l="txL" t="txT" r="txR" b="txB"/>
                <a:pathLst>
                  <a:path w="56" h="271">
                    <a:moveTo>
                      <a:pt x="17" y="5"/>
                    </a:moveTo>
                    <a:lnTo>
                      <a:pt x="16" y="10"/>
                    </a:lnTo>
                    <a:lnTo>
                      <a:pt x="12" y="25"/>
                    </a:lnTo>
                    <a:lnTo>
                      <a:pt x="6" y="49"/>
                    </a:lnTo>
                    <a:lnTo>
                      <a:pt x="2" y="82"/>
                    </a:lnTo>
                    <a:lnTo>
                      <a:pt x="0" y="122"/>
                    </a:lnTo>
                    <a:lnTo>
                      <a:pt x="0" y="166"/>
                    </a:lnTo>
                    <a:lnTo>
                      <a:pt x="4" y="217"/>
                    </a:lnTo>
                    <a:lnTo>
                      <a:pt x="15" y="271"/>
                    </a:lnTo>
                    <a:lnTo>
                      <a:pt x="54" y="268"/>
                    </a:lnTo>
                    <a:lnTo>
                      <a:pt x="52" y="261"/>
                    </a:lnTo>
                    <a:lnTo>
                      <a:pt x="48" y="238"/>
                    </a:lnTo>
                    <a:lnTo>
                      <a:pt x="44" y="206"/>
                    </a:lnTo>
                    <a:lnTo>
                      <a:pt x="40" y="166"/>
                    </a:lnTo>
                    <a:lnTo>
                      <a:pt x="37" y="123"/>
                    </a:lnTo>
                    <a:lnTo>
                      <a:pt x="39" y="78"/>
                    </a:lnTo>
                    <a:lnTo>
                      <a:pt x="44" y="37"/>
                    </a:lnTo>
                    <a:lnTo>
                      <a:pt x="56" y="3"/>
                    </a:lnTo>
                    <a:lnTo>
                      <a:pt x="56" y="2"/>
                    </a:lnTo>
                    <a:lnTo>
                      <a:pt x="55" y="1"/>
                    </a:lnTo>
                    <a:lnTo>
                      <a:pt x="52" y="0"/>
                    </a:lnTo>
                    <a:lnTo>
                      <a:pt x="48" y="0"/>
                    </a:lnTo>
                    <a:lnTo>
                      <a:pt x="42" y="0"/>
                    </a:lnTo>
                    <a:lnTo>
                      <a:pt x="31" y="2"/>
                    </a:lnTo>
                    <a:lnTo>
                      <a:pt x="17" y="5"/>
                    </a:lnTo>
                    <a:close/>
                  </a:path>
                </a:pathLst>
              </a:custGeom>
              <a:solidFill>
                <a:srgbClr val="808080">
                  <a:alpha val="100000"/>
                </a:srgbClr>
              </a:solidFill>
              <a:ln w="9525">
                <a:noFill/>
              </a:ln>
            </p:spPr>
            <p:txBody>
              <a:bodyPr/>
              <a:p>
                <a:endParaRPr lang="zh-CN" altLang="en-US"/>
              </a:p>
            </p:txBody>
          </p:sp>
          <p:sp>
            <p:nvSpPr>
              <p:cNvPr id="102703" name="Freeform 34"/>
              <p:cNvSpPr/>
              <p:nvPr/>
            </p:nvSpPr>
            <p:spPr>
              <a:xfrm>
                <a:off x="7211" y="13549"/>
                <a:ext cx="186" cy="732"/>
              </a:xfrm>
              <a:custGeom>
                <a:avLst/>
                <a:gdLst>
                  <a:gd name="txL" fmla="*/ 0 w 186"/>
                  <a:gd name="txT" fmla="*/ 0 h 732"/>
                  <a:gd name="txR" fmla="*/ 186 w 186"/>
                  <a:gd name="txB" fmla="*/ 732 h 732"/>
                </a:gdLst>
                <a:ahLst/>
                <a:cxnLst>
                  <a:cxn ang="0">
                    <a:pos x="186" y="6"/>
                  </a:cxn>
                  <a:cxn ang="0">
                    <a:pos x="182" y="11"/>
                  </a:cxn>
                  <a:cxn ang="0">
                    <a:pos x="169" y="29"/>
                  </a:cxn>
                  <a:cxn ang="0">
                    <a:pos x="153" y="67"/>
                  </a:cxn>
                  <a:cxn ang="0">
                    <a:pos x="137" y="130"/>
                  </a:cxn>
                  <a:cxn ang="0">
                    <a:pos x="124" y="221"/>
                  </a:cxn>
                  <a:cxn ang="0">
                    <a:pos x="117" y="350"/>
                  </a:cxn>
                  <a:cxn ang="0">
                    <a:pos x="122" y="517"/>
                  </a:cxn>
                  <a:cxn ang="0">
                    <a:pos x="139" y="732"/>
                  </a:cxn>
                  <a:cxn ang="0">
                    <a:pos x="34" y="732"/>
                  </a:cxn>
                  <a:cxn ang="0">
                    <a:pos x="31" y="711"/>
                  </a:cxn>
                  <a:cxn ang="0">
                    <a:pos x="22" y="651"/>
                  </a:cxn>
                  <a:cxn ang="0">
                    <a:pos x="12" y="563"/>
                  </a:cxn>
                  <a:cxn ang="0">
                    <a:pos x="3" y="454"/>
                  </a:cxn>
                  <a:cxn ang="0">
                    <a:pos x="0" y="335"/>
                  </a:cxn>
                  <a:cxn ang="0">
                    <a:pos x="6" y="213"/>
                  </a:cxn>
                  <a:cxn ang="0">
                    <a:pos x="25" y="98"/>
                  </a:cxn>
                  <a:cxn ang="0">
                    <a:pos x="60" y="0"/>
                  </a:cxn>
                  <a:cxn ang="0">
                    <a:pos x="186" y="6"/>
                  </a:cxn>
                </a:cxnLst>
                <a:rect l="txL" t="txT" r="txR" b="txB"/>
                <a:pathLst>
                  <a:path w="186" h="732">
                    <a:moveTo>
                      <a:pt x="186" y="6"/>
                    </a:moveTo>
                    <a:lnTo>
                      <a:pt x="182" y="11"/>
                    </a:lnTo>
                    <a:lnTo>
                      <a:pt x="169" y="29"/>
                    </a:lnTo>
                    <a:lnTo>
                      <a:pt x="153" y="67"/>
                    </a:lnTo>
                    <a:lnTo>
                      <a:pt x="137" y="130"/>
                    </a:lnTo>
                    <a:lnTo>
                      <a:pt x="124" y="221"/>
                    </a:lnTo>
                    <a:lnTo>
                      <a:pt x="117" y="350"/>
                    </a:lnTo>
                    <a:lnTo>
                      <a:pt x="122" y="517"/>
                    </a:lnTo>
                    <a:lnTo>
                      <a:pt x="139" y="732"/>
                    </a:lnTo>
                    <a:lnTo>
                      <a:pt x="34" y="732"/>
                    </a:lnTo>
                    <a:lnTo>
                      <a:pt x="31" y="711"/>
                    </a:lnTo>
                    <a:lnTo>
                      <a:pt x="22" y="651"/>
                    </a:lnTo>
                    <a:lnTo>
                      <a:pt x="12" y="563"/>
                    </a:lnTo>
                    <a:lnTo>
                      <a:pt x="3" y="454"/>
                    </a:lnTo>
                    <a:lnTo>
                      <a:pt x="0" y="335"/>
                    </a:lnTo>
                    <a:lnTo>
                      <a:pt x="6" y="213"/>
                    </a:lnTo>
                    <a:lnTo>
                      <a:pt x="25" y="98"/>
                    </a:lnTo>
                    <a:lnTo>
                      <a:pt x="60" y="0"/>
                    </a:lnTo>
                    <a:lnTo>
                      <a:pt x="186" y="6"/>
                    </a:lnTo>
                    <a:close/>
                  </a:path>
                </a:pathLst>
              </a:custGeom>
              <a:solidFill>
                <a:srgbClr val="808080">
                  <a:alpha val="100000"/>
                </a:srgbClr>
              </a:solidFill>
              <a:ln w="9525">
                <a:noFill/>
              </a:ln>
            </p:spPr>
            <p:txBody>
              <a:bodyPr/>
              <a:p>
                <a:endParaRPr lang="zh-CN" altLang="en-US"/>
              </a:p>
            </p:txBody>
          </p:sp>
          <p:sp>
            <p:nvSpPr>
              <p:cNvPr id="102704" name="Freeform 35"/>
              <p:cNvSpPr/>
              <p:nvPr/>
            </p:nvSpPr>
            <p:spPr>
              <a:xfrm>
                <a:off x="7219" y="13600"/>
                <a:ext cx="158" cy="625"/>
              </a:xfrm>
              <a:custGeom>
                <a:avLst/>
                <a:gdLst>
                  <a:gd name="txL" fmla="*/ 0 w 158"/>
                  <a:gd name="txT" fmla="*/ 0 h 625"/>
                  <a:gd name="txR" fmla="*/ 158 w 158"/>
                  <a:gd name="txB" fmla="*/ 625 h 625"/>
                </a:gdLst>
                <a:ahLst/>
                <a:cxnLst>
                  <a:cxn ang="0">
                    <a:pos x="158" y="4"/>
                  </a:cxn>
                  <a:cxn ang="0">
                    <a:pos x="153" y="9"/>
                  </a:cxn>
                  <a:cxn ang="0">
                    <a:pos x="144" y="25"/>
                  </a:cxn>
                  <a:cxn ang="0">
                    <a:pos x="130" y="57"/>
                  </a:cxn>
                  <a:cxn ang="0">
                    <a:pos x="116" y="110"/>
                  </a:cxn>
                  <a:cxn ang="0">
                    <a:pos x="105" y="189"/>
                  </a:cxn>
                  <a:cxn ang="0">
                    <a:pos x="100" y="298"/>
                  </a:cxn>
                  <a:cxn ang="0">
                    <a:pos x="103" y="441"/>
                  </a:cxn>
                  <a:cxn ang="0">
                    <a:pos x="118" y="625"/>
                  </a:cxn>
                  <a:cxn ang="0">
                    <a:pos x="29" y="625"/>
                  </a:cxn>
                  <a:cxn ang="0">
                    <a:pos x="25" y="607"/>
                  </a:cxn>
                  <a:cxn ang="0">
                    <a:pos x="18" y="556"/>
                  </a:cxn>
                  <a:cxn ang="0">
                    <a:pos x="9" y="480"/>
                  </a:cxn>
                  <a:cxn ang="0">
                    <a:pos x="2" y="387"/>
                  </a:cxn>
                  <a:cxn ang="0">
                    <a:pos x="0" y="286"/>
                  </a:cxn>
                  <a:cxn ang="0">
                    <a:pos x="5" y="182"/>
                  </a:cxn>
                  <a:cxn ang="0">
                    <a:pos x="21" y="84"/>
                  </a:cxn>
                  <a:cxn ang="0">
                    <a:pos x="51" y="0"/>
                  </a:cxn>
                  <a:cxn ang="0">
                    <a:pos x="158" y="4"/>
                  </a:cxn>
                </a:cxnLst>
                <a:rect l="txL" t="txT" r="txR" b="txB"/>
                <a:pathLst>
                  <a:path w="158" h="625">
                    <a:moveTo>
                      <a:pt x="158" y="4"/>
                    </a:moveTo>
                    <a:lnTo>
                      <a:pt x="153" y="9"/>
                    </a:lnTo>
                    <a:lnTo>
                      <a:pt x="144" y="25"/>
                    </a:lnTo>
                    <a:lnTo>
                      <a:pt x="130" y="57"/>
                    </a:lnTo>
                    <a:lnTo>
                      <a:pt x="116" y="110"/>
                    </a:lnTo>
                    <a:lnTo>
                      <a:pt x="105" y="189"/>
                    </a:lnTo>
                    <a:lnTo>
                      <a:pt x="100" y="298"/>
                    </a:lnTo>
                    <a:lnTo>
                      <a:pt x="103" y="441"/>
                    </a:lnTo>
                    <a:lnTo>
                      <a:pt x="118" y="625"/>
                    </a:lnTo>
                    <a:lnTo>
                      <a:pt x="29" y="625"/>
                    </a:lnTo>
                    <a:lnTo>
                      <a:pt x="25" y="607"/>
                    </a:lnTo>
                    <a:lnTo>
                      <a:pt x="18" y="556"/>
                    </a:lnTo>
                    <a:lnTo>
                      <a:pt x="9" y="480"/>
                    </a:lnTo>
                    <a:lnTo>
                      <a:pt x="2" y="387"/>
                    </a:lnTo>
                    <a:lnTo>
                      <a:pt x="0" y="286"/>
                    </a:lnTo>
                    <a:lnTo>
                      <a:pt x="5" y="182"/>
                    </a:lnTo>
                    <a:lnTo>
                      <a:pt x="21" y="84"/>
                    </a:lnTo>
                    <a:lnTo>
                      <a:pt x="51" y="0"/>
                    </a:lnTo>
                    <a:lnTo>
                      <a:pt x="158" y="4"/>
                    </a:lnTo>
                    <a:close/>
                  </a:path>
                </a:pathLst>
              </a:custGeom>
              <a:solidFill>
                <a:srgbClr val="808080">
                  <a:alpha val="100000"/>
                </a:srgbClr>
              </a:solidFill>
              <a:ln w="9525">
                <a:noFill/>
              </a:ln>
            </p:spPr>
            <p:txBody>
              <a:bodyPr/>
              <a:p>
                <a:endParaRPr lang="zh-CN" altLang="en-US"/>
              </a:p>
            </p:txBody>
          </p:sp>
          <p:sp>
            <p:nvSpPr>
              <p:cNvPr id="102705" name="Freeform 36"/>
              <p:cNvSpPr/>
              <p:nvPr/>
            </p:nvSpPr>
            <p:spPr>
              <a:xfrm>
                <a:off x="7225" y="13651"/>
                <a:ext cx="131" cy="517"/>
              </a:xfrm>
              <a:custGeom>
                <a:avLst/>
                <a:gdLst>
                  <a:gd name="txL" fmla="*/ 0 w 131"/>
                  <a:gd name="txT" fmla="*/ 0 h 517"/>
                  <a:gd name="txR" fmla="*/ 131 w 131"/>
                  <a:gd name="txB" fmla="*/ 517 h 517"/>
                </a:gdLst>
                <a:ahLst/>
                <a:cxnLst>
                  <a:cxn ang="0">
                    <a:pos x="131" y="4"/>
                  </a:cxn>
                  <a:cxn ang="0">
                    <a:pos x="128" y="7"/>
                  </a:cxn>
                  <a:cxn ang="0">
                    <a:pos x="119" y="21"/>
                  </a:cxn>
                  <a:cxn ang="0">
                    <a:pos x="109" y="47"/>
                  </a:cxn>
                  <a:cxn ang="0">
                    <a:pos x="97" y="91"/>
                  </a:cxn>
                  <a:cxn ang="0">
                    <a:pos x="88" y="156"/>
                  </a:cxn>
                  <a:cxn ang="0">
                    <a:pos x="84" y="247"/>
                  </a:cxn>
                  <a:cxn ang="0">
                    <a:pos x="86" y="366"/>
                  </a:cxn>
                  <a:cxn ang="0">
                    <a:pos x="99" y="517"/>
                  </a:cxn>
                  <a:cxn ang="0">
                    <a:pos x="25" y="517"/>
                  </a:cxn>
                  <a:cxn ang="0">
                    <a:pos x="23" y="502"/>
                  </a:cxn>
                  <a:cxn ang="0">
                    <a:pos x="16" y="460"/>
                  </a:cxn>
                  <a:cxn ang="0">
                    <a:pos x="9" y="397"/>
                  </a:cxn>
                  <a:cxn ang="0">
                    <a:pos x="2" y="320"/>
                  </a:cxn>
                  <a:cxn ang="0">
                    <a:pos x="0" y="236"/>
                  </a:cxn>
                  <a:cxn ang="0">
                    <a:pos x="4" y="151"/>
                  </a:cxn>
                  <a:cxn ang="0">
                    <a:pos x="18" y="70"/>
                  </a:cxn>
                  <a:cxn ang="0">
                    <a:pos x="43" y="0"/>
                  </a:cxn>
                  <a:cxn ang="0">
                    <a:pos x="131" y="4"/>
                  </a:cxn>
                </a:cxnLst>
                <a:rect l="txL" t="txT" r="txR" b="txB"/>
                <a:pathLst>
                  <a:path w="131" h="517">
                    <a:moveTo>
                      <a:pt x="131" y="4"/>
                    </a:moveTo>
                    <a:lnTo>
                      <a:pt x="128" y="7"/>
                    </a:lnTo>
                    <a:lnTo>
                      <a:pt x="119" y="21"/>
                    </a:lnTo>
                    <a:lnTo>
                      <a:pt x="109" y="47"/>
                    </a:lnTo>
                    <a:lnTo>
                      <a:pt x="97" y="91"/>
                    </a:lnTo>
                    <a:lnTo>
                      <a:pt x="88" y="156"/>
                    </a:lnTo>
                    <a:lnTo>
                      <a:pt x="84" y="247"/>
                    </a:lnTo>
                    <a:lnTo>
                      <a:pt x="86" y="366"/>
                    </a:lnTo>
                    <a:lnTo>
                      <a:pt x="99" y="517"/>
                    </a:lnTo>
                    <a:lnTo>
                      <a:pt x="25" y="517"/>
                    </a:lnTo>
                    <a:lnTo>
                      <a:pt x="23" y="502"/>
                    </a:lnTo>
                    <a:lnTo>
                      <a:pt x="16" y="460"/>
                    </a:lnTo>
                    <a:lnTo>
                      <a:pt x="9" y="397"/>
                    </a:lnTo>
                    <a:lnTo>
                      <a:pt x="2" y="320"/>
                    </a:lnTo>
                    <a:lnTo>
                      <a:pt x="0" y="236"/>
                    </a:lnTo>
                    <a:lnTo>
                      <a:pt x="4" y="151"/>
                    </a:lnTo>
                    <a:lnTo>
                      <a:pt x="18" y="70"/>
                    </a:lnTo>
                    <a:lnTo>
                      <a:pt x="43" y="0"/>
                    </a:lnTo>
                    <a:lnTo>
                      <a:pt x="131" y="4"/>
                    </a:lnTo>
                    <a:close/>
                  </a:path>
                </a:pathLst>
              </a:custGeom>
              <a:solidFill>
                <a:srgbClr val="808080">
                  <a:alpha val="100000"/>
                </a:srgbClr>
              </a:solidFill>
              <a:ln w="9525">
                <a:noFill/>
              </a:ln>
            </p:spPr>
            <p:txBody>
              <a:bodyPr/>
              <a:p>
                <a:endParaRPr lang="zh-CN" altLang="en-US"/>
              </a:p>
            </p:txBody>
          </p:sp>
          <p:sp>
            <p:nvSpPr>
              <p:cNvPr id="102706" name="Freeform 37"/>
              <p:cNvSpPr/>
              <p:nvPr/>
            </p:nvSpPr>
            <p:spPr>
              <a:xfrm>
                <a:off x="7233" y="13701"/>
                <a:ext cx="104" cy="411"/>
              </a:xfrm>
              <a:custGeom>
                <a:avLst/>
                <a:gdLst>
                  <a:gd name="txL" fmla="*/ 0 w 104"/>
                  <a:gd name="txT" fmla="*/ 0 h 411"/>
                  <a:gd name="txR" fmla="*/ 104 w 104"/>
                  <a:gd name="txB" fmla="*/ 411 h 411"/>
                </a:gdLst>
                <a:ahLst/>
                <a:cxnLst>
                  <a:cxn ang="0">
                    <a:pos x="104" y="4"/>
                  </a:cxn>
                  <a:cxn ang="0">
                    <a:pos x="101" y="7"/>
                  </a:cxn>
                  <a:cxn ang="0">
                    <a:pos x="94" y="17"/>
                  </a:cxn>
                  <a:cxn ang="0">
                    <a:pos x="86" y="38"/>
                  </a:cxn>
                  <a:cxn ang="0">
                    <a:pos x="76" y="73"/>
                  </a:cxn>
                  <a:cxn ang="0">
                    <a:pos x="69" y="125"/>
                  </a:cxn>
                  <a:cxn ang="0">
                    <a:pos x="65" y="196"/>
                  </a:cxn>
                  <a:cxn ang="0">
                    <a:pos x="67" y="291"/>
                  </a:cxn>
                  <a:cxn ang="0">
                    <a:pos x="77" y="411"/>
                  </a:cxn>
                  <a:cxn ang="0">
                    <a:pos x="19" y="411"/>
                  </a:cxn>
                  <a:cxn ang="0">
                    <a:pos x="17" y="399"/>
                  </a:cxn>
                  <a:cxn ang="0">
                    <a:pos x="11" y="365"/>
                  </a:cxn>
                  <a:cxn ang="0">
                    <a:pos x="6" y="316"/>
                  </a:cxn>
                  <a:cxn ang="0">
                    <a:pos x="2" y="255"/>
                  </a:cxn>
                  <a:cxn ang="0">
                    <a:pos x="0" y="188"/>
                  </a:cxn>
                  <a:cxn ang="0">
                    <a:pos x="4" y="120"/>
                  </a:cxn>
                  <a:cxn ang="0">
                    <a:pos x="15" y="55"/>
                  </a:cxn>
                  <a:cxn ang="0">
                    <a:pos x="34" y="0"/>
                  </a:cxn>
                  <a:cxn ang="0">
                    <a:pos x="104" y="4"/>
                  </a:cxn>
                </a:cxnLst>
                <a:rect l="txL" t="txT" r="txR" b="txB"/>
                <a:pathLst>
                  <a:path w="104" h="411">
                    <a:moveTo>
                      <a:pt x="104" y="4"/>
                    </a:moveTo>
                    <a:lnTo>
                      <a:pt x="101" y="7"/>
                    </a:lnTo>
                    <a:lnTo>
                      <a:pt x="94" y="17"/>
                    </a:lnTo>
                    <a:lnTo>
                      <a:pt x="86" y="38"/>
                    </a:lnTo>
                    <a:lnTo>
                      <a:pt x="76" y="73"/>
                    </a:lnTo>
                    <a:lnTo>
                      <a:pt x="69" y="125"/>
                    </a:lnTo>
                    <a:lnTo>
                      <a:pt x="65" y="196"/>
                    </a:lnTo>
                    <a:lnTo>
                      <a:pt x="67" y="291"/>
                    </a:lnTo>
                    <a:lnTo>
                      <a:pt x="77" y="411"/>
                    </a:lnTo>
                    <a:lnTo>
                      <a:pt x="19" y="411"/>
                    </a:lnTo>
                    <a:lnTo>
                      <a:pt x="17" y="399"/>
                    </a:lnTo>
                    <a:lnTo>
                      <a:pt x="11" y="365"/>
                    </a:lnTo>
                    <a:lnTo>
                      <a:pt x="6" y="316"/>
                    </a:lnTo>
                    <a:lnTo>
                      <a:pt x="2" y="255"/>
                    </a:lnTo>
                    <a:lnTo>
                      <a:pt x="0" y="188"/>
                    </a:lnTo>
                    <a:lnTo>
                      <a:pt x="4" y="120"/>
                    </a:lnTo>
                    <a:lnTo>
                      <a:pt x="15" y="55"/>
                    </a:lnTo>
                    <a:lnTo>
                      <a:pt x="34" y="0"/>
                    </a:lnTo>
                    <a:lnTo>
                      <a:pt x="104" y="4"/>
                    </a:lnTo>
                    <a:close/>
                  </a:path>
                </a:pathLst>
              </a:custGeom>
              <a:solidFill>
                <a:srgbClr val="808080">
                  <a:alpha val="100000"/>
                </a:srgbClr>
              </a:solidFill>
              <a:ln w="9525">
                <a:noFill/>
              </a:ln>
            </p:spPr>
            <p:txBody>
              <a:bodyPr/>
              <a:p>
                <a:endParaRPr lang="zh-CN" altLang="en-US"/>
              </a:p>
            </p:txBody>
          </p:sp>
          <p:sp>
            <p:nvSpPr>
              <p:cNvPr id="102707" name="Freeform 38"/>
              <p:cNvSpPr/>
              <p:nvPr/>
            </p:nvSpPr>
            <p:spPr>
              <a:xfrm>
                <a:off x="7240" y="13752"/>
                <a:ext cx="76" cy="302"/>
              </a:xfrm>
              <a:custGeom>
                <a:avLst/>
                <a:gdLst>
                  <a:gd name="txL" fmla="*/ 0 w 76"/>
                  <a:gd name="txT" fmla="*/ 0 h 302"/>
                  <a:gd name="txR" fmla="*/ 76 w 76"/>
                  <a:gd name="txB" fmla="*/ 302 h 302"/>
                </a:gdLst>
                <a:ahLst/>
                <a:cxnLst>
                  <a:cxn ang="0">
                    <a:pos x="76" y="2"/>
                  </a:cxn>
                  <a:cxn ang="0">
                    <a:pos x="74" y="4"/>
                  </a:cxn>
                  <a:cxn ang="0">
                    <a:pos x="70" y="12"/>
                  </a:cxn>
                  <a:cxn ang="0">
                    <a:pos x="62" y="28"/>
                  </a:cxn>
                  <a:cxn ang="0">
                    <a:pos x="56" y="53"/>
                  </a:cxn>
                  <a:cxn ang="0">
                    <a:pos x="51" y="92"/>
                  </a:cxn>
                  <a:cxn ang="0">
                    <a:pos x="49" y="145"/>
                  </a:cxn>
                  <a:cxn ang="0">
                    <a:pos x="50" y="214"/>
                  </a:cxn>
                  <a:cxn ang="0">
                    <a:pos x="57" y="302"/>
                  </a:cxn>
                  <a:cxn ang="0">
                    <a:pos x="14" y="302"/>
                  </a:cxn>
                  <a:cxn ang="0">
                    <a:pos x="13" y="294"/>
                  </a:cxn>
                  <a:cxn ang="0">
                    <a:pos x="9" y="269"/>
                  </a:cxn>
                  <a:cxn ang="0">
                    <a:pos x="4" y="232"/>
                  </a:cxn>
                  <a:cxn ang="0">
                    <a:pos x="1" y="188"/>
                  </a:cxn>
                  <a:cxn ang="0">
                    <a:pos x="0" y="138"/>
                  </a:cxn>
                  <a:cxn ang="0">
                    <a:pos x="2" y="89"/>
                  </a:cxn>
                  <a:cxn ang="0">
                    <a:pos x="10" y="41"/>
                  </a:cxn>
                  <a:cxn ang="0">
                    <a:pos x="25" y="0"/>
                  </a:cxn>
                  <a:cxn ang="0">
                    <a:pos x="76" y="2"/>
                  </a:cxn>
                </a:cxnLst>
                <a:rect l="txL" t="txT" r="txR" b="txB"/>
                <a:pathLst>
                  <a:path w="76" h="302">
                    <a:moveTo>
                      <a:pt x="76" y="2"/>
                    </a:moveTo>
                    <a:lnTo>
                      <a:pt x="74" y="4"/>
                    </a:lnTo>
                    <a:lnTo>
                      <a:pt x="70" y="12"/>
                    </a:lnTo>
                    <a:lnTo>
                      <a:pt x="62" y="28"/>
                    </a:lnTo>
                    <a:lnTo>
                      <a:pt x="56" y="53"/>
                    </a:lnTo>
                    <a:lnTo>
                      <a:pt x="51" y="92"/>
                    </a:lnTo>
                    <a:lnTo>
                      <a:pt x="49" y="145"/>
                    </a:lnTo>
                    <a:lnTo>
                      <a:pt x="50" y="214"/>
                    </a:lnTo>
                    <a:lnTo>
                      <a:pt x="57" y="302"/>
                    </a:lnTo>
                    <a:lnTo>
                      <a:pt x="14" y="302"/>
                    </a:lnTo>
                    <a:lnTo>
                      <a:pt x="13" y="294"/>
                    </a:lnTo>
                    <a:lnTo>
                      <a:pt x="9" y="269"/>
                    </a:lnTo>
                    <a:lnTo>
                      <a:pt x="4" y="232"/>
                    </a:lnTo>
                    <a:lnTo>
                      <a:pt x="1" y="188"/>
                    </a:lnTo>
                    <a:lnTo>
                      <a:pt x="0" y="138"/>
                    </a:lnTo>
                    <a:lnTo>
                      <a:pt x="2" y="89"/>
                    </a:lnTo>
                    <a:lnTo>
                      <a:pt x="10" y="41"/>
                    </a:lnTo>
                    <a:lnTo>
                      <a:pt x="25" y="0"/>
                    </a:lnTo>
                    <a:lnTo>
                      <a:pt x="76" y="2"/>
                    </a:lnTo>
                    <a:close/>
                  </a:path>
                </a:pathLst>
              </a:custGeom>
              <a:solidFill>
                <a:srgbClr val="808080">
                  <a:alpha val="100000"/>
                </a:srgbClr>
              </a:solidFill>
              <a:ln w="9525">
                <a:noFill/>
              </a:ln>
            </p:spPr>
            <p:txBody>
              <a:bodyPr/>
              <a:p>
                <a:endParaRPr lang="zh-CN" altLang="en-US"/>
              </a:p>
            </p:txBody>
          </p:sp>
          <p:sp>
            <p:nvSpPr>
              <p:cNvPr id="102708" name="Rectangle 39"/>
              <p:cNvSpPr/>
              <p:nvPr/>
            </p:nvSpPr>
            <p:spPr>
              <a:xfrm>
                <a:off x="6241" y="13678"/>
                <a:ext cx="23" cy="958"/>
              </a:xfrm>
              <a:prstGeom prst="rect">
                <a:avLst/>
              </a:prstGeom>
              <a:solidFill>
                <a:srgbClr val="000000"/>
              </a:solidFill>
              <a:ln w="9525">
                <a:noFill/>
              </a:ln>
            </p:spPr>
            <p:txBody>
              <a:bodyPr/>
              <a:p>
                <a:endParaRPr lang="zh-CN" altLang="en-US" dirty="0">
                  <a:latin typeface="Comic Sans MS" panose="030F0702030302020204" pitchFamily="66" charset="0"/>
                </a:endParaRPr>
              </a:p>
            </p:txBody>
          </p:sp>
          <p:sp>
            <p:nvSpPr>
              <p:cNvPr id="102709" name="Freeform 40"/>
              <p:cNvSpPr/>
              <p:nvPr/>
            </p:nvSpPr>
            <p:spPr>
              <a:xfrm>
                <a:off x="6579" y="13664"/>
                <a:ext cx="375" cy="440"/>
              </a:xfrm>
              <a:custGeom>
                <a:avLst/>
                <a:gdLst>
                  <a:gd name="txL" fmla="*/ 0 w 375"/>
                  <a:gd name="txT" fmla="*/ 0 h 440"/>
                  <a:gd name="txR" fmla="*/ 375 w 375"/>
                  <a:gd name="txB" fmla="*/ 440 h 440"/>
                </a:gdLst>
                <a:ahLst/>
                <a:cxnLst>
                  <a:cxn ang="0">
                    <a:pos x="35" y="41"/>
                  </a:cxn>
                  <a:cxn ang="0">
                    <a:pos x="32" y="49"/>
                  </a:cxn>
                  <a:cxn ang="0">
                    <a:pos x="25" y="74"/>
                  </a:cxn>
                  <a:cxn ang="0">
                    <a:pos x="17" y="112"/>
                  </a:cxn>
                  <a:cxn ang="0">
                    <a:pos x="8" y="163"/>
                  </a:cxn>
                  <a:cxn ang="0">
                    <a:pos x="2" y="223"/>
                  </a:cxn>
                  <a:cxn ang="0">
                    <a:pos x="0" y="290"/>
                  </a:cxn>
                  <a:cxn ang="0">
                    <a:pos x="7" y="363"/>
                  </a:cxn>
                  <a:cxn ang="0">
                    <a:pos x="23" y="440"/>
                  </a:cxn>
                  <a:cxn ang="0">
                    <a:pos x="23" y="437"/>
                  </a:cxn>
                  <a:cxn ang="0">
                    <a:pos x="23" y="427"/>
                  </a:cxn>
                  <a:cxn ang="0">
                    <a:pos x="23" y="411"/>
                  </a:cxn>
                  <a:cxn ang="0">
                    <a:pos x="23" y="391"/>
                  </a:cxn>
                  <a:cxn ang="0">
                    <a:pos x="25" y="367"/>
                  </a:cxn>
                  <a:cxn ang="0">
                    <a:pos x="28" y="341"/>
                  </a:cxn>
                  <a:cxn ang="0">
                    <a:pos x="33" y="312"/>
                  </a:cxn>
                  <a:cxn ang="0">
                    <a:pos x="39" y="281"/>
                  </a:cxn>
                  <a:cxn ang="0">
                    <a:pos x="49" y="251"/>
                  </a:cxn>
                  <a:cxn ang="0">
                    <a:pos x="61" y="222"/>
                  </a:cxn>
                  <a:cxn ang="0">
                    <a:pos x="75" y="194"/>
                  </a:cxn>
                  <a:cxn ang="0">
                    <a:pos x="93" y="168"/>
                  </a:cxn>
                  <a:cxn ang="0">
                    <a:pos x="116" y="145"/>
                  </a:cxn>
                  <a:cxn ang="0">
                    <a:pos x="141" y="127"/>
                  </a:cxn>
                  <a:cxn ang="0">
                    <a:pos x="173" y="114"/>
                  </a:cxn>
                  <a:cxn ang="0">
                    <a:pos x="208" y="106"/>
                  </a:cxn>
                  <a:cxn ang="0">
                    <a:pos x="210" y="104"/>
                  </a:cxn>
                  <a:cxn ang="0">
                    <a:pos x="217" y="100"/>
                  </a:cxn>
                  <a:cxn ang="0">
                    <a:pos x="227" y="92"/>
                  </a:cxn>
                  <a:cxn ang="0">
                    <a:pos x="245" y="82"/>
                  </a:cxn>
                  <a:cxn ang="0">
                    <a:pos x="267" y="69"/>
                  </a:cxn>
                  <a:cxn ang="0">
                    <a:pos x="296" y="54"/>
                  </a:cxn>
                  <a:cxn ang="0">
                    <a:pos x="332" y="36"/>
                  </a:cxn>
                  <a:cxn ang="0">
                    <a:pos x="375" y="17"/>
                  </a:cxn>
                  <a:cxn ang="0">
                    <a:pos x="373" y="16"/>
                  </a:cxn>
                  <a:cxn ang="0">
                    <a:pos x="366" y="15"/>
                  </a:cxn>
                  <a:cxn ang="0">
                    <a:pos x="357" y="13"/>
                  </a:cxn>
                  <a:cxn ang="0">
                    <a:pos x="343" y="10"/>
                  </a:cxn>
                  <a:cxn ang="0">
                    <a:pos x="326" y="7"/>
                  </a:cxn>
                  <a:cxn ang="0">
                    <a:pos x="307" y="5"/>
                  </a:cxn>
                  <a:cxn ang="0">
                    <a:pos x="285" y="3"/>
                  </a:cxn>
                  <a:cxn ang="0">
                    <a:pos x="261" y="1"/>
                  </a:cxn>
                  <a:cxn ang="0">
                    <a:pos x="235" y="0"/>
                  </a:cxn>
                  <a:cxn ang="0">
                    <a:pos x="208" y="1"/>
                  </a:cxn>
                  <a:cxn ang="0">
                    <a:pos x="180" y="2"/>
                  </a:cxn>
                  <a:cxn ang="0">
                    <a:pos x="151" y="5"/>
                  </a:cxn>
                  <a:cxn ang="0">
                    <a:pos x="122" y="10"/>
                  </a:cxn>
                  <a:cxn ang="0">
                    <a:pos x="92" y="18"/>
                  </a:cxn>
                  <a:cxn ang="0">
                    <a:pos x="63" y="28"/>
                  </a:cxn>
                  <a:cxn ang="0">
                    <a:pos x="35" y="41"/>
                  </a:cxn>
                </a:cxnLst>
                <a:rect l="txL" t="txT" r="txR" b="txB"/>
                <a:pathLst>
                  <a:path w="375" h="440">
                    <a:moveTo>
                      <a:pt x="35" y="41"/>
                    </a:moveTo>
                    <a:lnTo>
                      <a:pt x="32" y="49"/>
                    </a:lnTo>
                    <a:lnTo>
                      <a:pt x="25" y="74"/>
                    </a:lnTo>
                    <a:lnTo>
                      <a:pt x="17" y="112"/>
                    </a:lnTo>
                    <a:lnTo>
                      <a:pt x="8" y="163"/>
                    </a:lnTo>
                    <a:lnTo>
                      <a:pt x="2" y="223"/>
                    </a:lnTo>
                    <a:lnTo>
                      <a:pt x="0" y="290"/>
                    </a:lnTo>
                    <a:lnTo>
                      <a:pt x="7" y="363"/>
                    </a:lnTo>
                    <a:lnTo>
                      <a:pt x="23" y="440"/>
                    </a:lnTo>
                    <a:lnTo>
                      <a:pt x="23" y="437"/>
                    </a:lnTo>
                    <a:lnTo>
                      <a:pt x="23" y="427"/>
                    </a:lnTo>
                    <a:lnTo>
                      <a:pt x="23" y="411"/>
                    </a:lnTo>
                    <a:lnTo>
                      <a:pt x="23" y="391"/>
                    </a:lnTo>
                    <a:lnTo>
                      <a:pt x="25" y="367"/>
                    </a:lnTo>
                    <a:lnTo>
                      <a:pt x="28" y="341"/>
                    </a:lnTo>
                    <a:lnTo>
                      <a:pt x="33" y="312"/>
                    </a:lnTo>
                    <a:lnTo>
                      <a:pt x="39" y="281"/>
                    </a:lnTo>
                    <a:lnTo>
                      <a:pt x="49" y="251"/>
                    </a:lnTo>
                    <a:lnTo>
                      <a:pt x="61" y="222"/>
                    </a:lnTo>
                    <a:lnTo>
                      <a:pt x="75" y="194"/>
                    </a:lnTo>
                    <a:lnTo>
                      <a:pt x="93" y="168"/>
                    </a:lnTo>
                    <a:lnTo>
                      <a:pt x="116" y="145"/>
                    </a:lnTo>
                    <a:lnTo>
                      <a:pt x="141" y="127"/>
                    </a:lnTo>
                    <a:lnTo>
                      <a:pt x="173" y="114"/>
                    </a:lnTo>
                    <a:lnTo>
                      <a:pt x="208" y="106"/>
                    </a:lnTo>
                    <a:lnTo>
                      <a:pt x="210" y="104"/>
                    </a:lnTo>
                    <a:lnTo>
                      <a:pt x="217" y="100"/>
                    </a:lnTo>
                    <a:lnTo>
                      <a:pt x="227" y="92"/>
                    </a:lnTo>
                    <a:lnTo>
                      <a:pt x="245" y="82"/>
                    </a:lnTo>
                    <a:lnTo>
                      <a:pt x="267" y="69"/>
                    </a:lnTo>
                    <a:lnTo>
                      <a:pt x="296" y="54"/>
                    </a:lnTo>
                    <a:lnTo>
                      <a:pt x="332" y="36"/>
                    </a:lnTo>
                    <a:lnTo>
                      <a:pt x="375" y="17"/>
                    </a:lnTo>
                    <a:lnTo>
                      <a:pt x="373" y="16"/>
                    </a:lnTo>
                    <a:lnTo>
                      <a:pt x="366" y="15"/>
                    </a:lnTo>
                    <a:lnTo>
                      <a:pt x="357" y="13"/>
                    </a:lnTo>
                    <a:lnTo>
                      <a:pt x="343" y="10"/>
                    </a:lnTo>
                    <a:lnTo>
                      <a:pt x="326" y="7"/>
                    </a:lnTo>
                    <a:lnTo>
                      <a:pt x="307" y="5"/>
                    </a:lnTo>
                    <a:lnTo>
                      <a:pt x="285" y="3"/>
                    </a:lnTo>
                    <a:lnTo>
                      <a:pt x="261" y="1"/>
                    </a:lnTo>
                    <a:lnTo>
                      <a:pt x="235" y="0"/>
                    </a:lnTo>
                    <a:lnTo>
                      <a:pt x="208" y="1"/>
                    </a:lnTo>
                    <a:lnTo>
                      <a:pt x="180" y="2"/>
                    </a:lnTo>
                    <a:lnTo>
                      <a:pt x="151" y="5"/>
                    </a:lnTo>
                    <a:lnTo>
                      <a:pt x="122" y="10"/>
                    </a:lnTo>
                    <a:lnTo>
                      <a:pt x="92" y="18"/>
                    </a:lnTo>
                    <a:lnTo>
                      <a:pt x="63" y="28"/>
                    </a:lnTo>
                    <a:lnTo>
                      <a:pt x="35" y="41"/>
                    </a:lnTo>
                    <a:close/>
                  </a:path>
                </a:pathLst>
              </a:custGeom>
              <a:solidFill>
                <a:srgbClr val="808080">
                  <a:alpha val="100000"/>
                </a:srgbClr>
              </a:solidFill>
              <a:ln w="9525">
                <a:noFill/>
              </a:ln>
            </p:spPr>
            <p:txBody>
              <a:bodyPr/>
              <a:p>
                <a:endParaRPr lang="zh-CN" altLang="en-US"/>
              </a:p>
            </p:txBody>
          </p:sp>
          <p:sp>
            <p:nvSpPr>
              <p:cNvPr id="102710" name="Freeform 41"/>
              <p:cNvSpPr/>
              <p:nvPr/>
            </p:nvSpPr>
            <p:spPr>
              <a:xfrm>
                <a:off x="6061" y="13991"/>
                <a:ext cx="305" cy="83"/>
              </a:xfrm>
              <a:custGeom>
                <a:avLst/>
                <a:gdLst>
                  <a:gd name="txL" fmla="*/ 0 w 305"/>
                  <a:gd name="txT" fmla="*/ 0 h 83"/>
                  <a:gd name="txR" fmla="*/ 305 w 305"/>
                  <a:gd name="txB" fmla="*/ 83 h 83"/>
                </a:gdLst>
                <a:ahLst/>
                <a:cxnLst>
                  <a:cxn ang="0">
                    <a:pos x="0" y="53"/>
                  </a:cxn>
                  <a:cxn ang="0">
                    <a:pos x="0" y="52"/>
                  </a:cxn>
                  <a:cxn ang="0">
                    <a:pos x="2" y="48"/>
                  </a:cxn>
                  <a:cxn ang="0">
                    <a:pos x="5" y="44"/>
                  </a:cxn>
                  <a:cxn ang="0">
                    <a:pos x="11" y="37"/>
                  </a:cxn>
                  <a:cxn ang="0">
                    <a:pos x="18" y="31"/>
                  </a:cxn>
                  <a:cxn ang="0">
                    <a:pos x="27" y="25"/>
                  </a:cxn>
                  <a:cxn ang="0">
                    <a:pos x="39" y="18"/>
                  </a:cxn>
                  <a:cxn ang="0">
                    <a:pos x="54" y="12"/>
                  </a:cxn>
                  <a:cxn ang="0">
                    <a:pos x="72" y="6"/>
                  </a:cxn>
                  <a:cxn ang="0">
                    <a:pos x="92" y="2"/>
                  </a:cxn>
                  <a:cxn ang="0">
                    <a:pos x="118" y="0"/>
                  </a:cxn>
                  <a:cxn ang="0">
                    <a:pos x="146" y="0"/>
                  </a:cxn>
                  <a:cxn ang="0">
                    <a:pos x="180" y="2"/>
                  </a:cxn>
                  <a:cxn ang="0">
                    <a:pos x="216" y="7"/>
                  </a:cxn>
                  <a:cxn ang="0">
                    <a:pos x="258" y="16"/>
                  </a:cxn>
                  <a:cxn ang="0">
                    <a:pos x="305" y="29"/>
                  </a:cxn>
                  <a:cxn ang="0">
                    <a:pos x="299" y="47"/>
                  </a:cxn>
                  <a:cxn ang="0">
                    <a:pos x="297" y="46"/>
                  </a:cxn>
                  <a:cxn ang="0">
                    <a:pos x="289" y="44"/>
                  </a:cxn>
                  <a:cxn ang="0">
                    <a:pos x="277" y="41"/>
                  </a:cxn>
                  <a:cxn ang="0">
                    <a:pos x="262" y="36"/>
                  </a:cxn>
                  <a:cxn ang="0">
                    <a:pos x="244" y="32"/>
                  </a:cxn>
                  <a:cxn ang="0">
                    <a:pos x="224" y="28"/>
                  </a:cxn>
                  <a:cxn ang="0">
                    <a:pos x="201" y="25"/>
                  </a:cxn>
                  <a:cxn ang="0">
                    <a:pos x="176" y="22"/>
                  </a:cxn>
                  <a:cxn ang="0">
                    <a:pos x="152" y="21"/>
                  </a:cxn>
                  <a:cxn ang="0">
                    <a:pos x="126" y="21"/>
                  </a:cxn>
                  <a:cxn ang="0">
                    <a:pos x="101" y="23"/>
                  </a:cxn>
                  <a:cxn ang="0">
                    <a:pos x="77" y="29"/>
                  </a:cxn>
                  <a:cxn ang="0">
                    <a:pos x="55" y="37"/>
                  </a:cxn>
                  <a:cxn ang="0">
                    <a:pos x="33" y="48"/>
                  </a:cxn>
                  <a:cxn ang="0">
                    <a:pos x="15" y="63"/>
                  </a:cxn>
                  <a:cxn ang="0">
                    <a:pos x="0" y="83"/>
                  </a:cxn>
                  <a:cxn ang="0">
                    <a:pos x="0" y="53"/>
                  </a:cxn>
                </a:cxnLst>
                <a:rect l="txL" t="txT" r="txR" b="txB"/>
                <a:pathLst>
                  <a:path w="305" h="83">
                    <a:moveTo>
                      <a:pt x="0" y="53"/>
                    </a:moveTo>
                    <a:lnTo>
                      <a:pt x="0" y="52"/>
                    </a:lnTo>
                    <a:lnTo>
                      <a:pt x="2" y="48"/>
                    </a:lnTo>
                    <a:lnTo>
                      <a:pt x="5" y="44"/>
                    </a:lnTo>
                    <a:lnTo>
                      <a:pt x="11" y="37"/>
                    </a:lnTo>
                    <a:lnTo>
                      <a:pt x="18" y="31"/>
                    </a:lnTo>
                    <a:lnTo>
                      <a:pt x="27" y="25"/>
                    </a:lnTo>
                    <a:lnTo>
                      <a:pt x="39" y="18"/>
                    </a:lnTo>
                    <a:lnTo>
                      <a:pt x="54" y="12"/>
                    </a:lnTo>
                    <a:lnTo>
                      <a:pt x="72" y="6"/>
                    </a:lnTo>
                    <a:lnTo>
                      <a:pt x="92" y="2"/>
                    </a:lnTo>
                    <a:lnTo>
                      <a:pt x="118" y="0"/>
                    </a:lnTo>
                    <a:lnTo>
                      <a:pt x="146" y="0"/>
                    </a:lnTo>
                    <a:lnTo>
                      <a:pt x="180" y="2"/>
                    </a:lnTo>
                    <a:lnTo>
                      <a:pt x="216" y="7"/>
                    </a:lnTo>
                    <a:lnTo>
                      <a:pt x="258" y="16"/>
                    </a:lnTo>
                    <a:lnTo>
                      <a:pt x="305" y="29"/>
                    </a:lnTo>
                    <a:lnTo>
                      <a:pt x="299" y="47"/>
                    </a:lnTo>
                    <a:lnTo>
                      <a:pt x="297" y="46"/>
                    </a:lnTo>
                    <a:lnTo>
                      <a:pt x="289" y="44"/>
                    </a:lnTo>
                    <a:lnTo>
                      <a:pt x="277" y="41"/>
                    </a:lnTo>
                    <a:lnTo>
                      <a:pt x="262" y="36"/>
                    </a:lnTo>
                    <a:lnTo>
                      <a:pt x="244" y="32"/>
                    </a:lnTo>
                    <a:lnTo>
                      <a:pt x="224" y="28"/>
                    </a:lnTo>
                    <a:lnTo>
                      <a:pt x="201" y="25"/>
                    </a:lnTo>
                    <a:lnTo>
                      <a:pt x="176" y="22"/>
                    </a:lnTo>
                    <a:lnTo>
                      <a:pt x="152" y="21"/>
                    </a:lnTo>
                    <a:lnTo>
                      <a:pt x="126" y="21"/>
                    </a:lnTo>
                    <a:lnTo>
                      <a:pt x="101" y="23"/>
                    </a:lnTo>
                    <a:lnTo>
                      <a:pt x="77" y="29"/>
                    </a:lnTo>
                    <a:lnTo>
                      <a:pt x="55" y="37"/>
                    </a:lnTo>
                    <a:lnTo>
                      <a:pt x="33" y="48"/>
                    </a:lnTo>
                    <a:lnTo>
                      <a:pt x="15" y="63"/>
                    </a:lnTo>
                    <a:lnTo>
                      <a:pt x="0" y="83"/>
                    </a:lnTo>
                    <a:lnTo>
                      <a:pt x="0" y="53"/>
                    </a:lnTo>
                    <a:close/>
                  </a:path>
                </a:pathLst>
              </a:custGeom>
              <a:solidFill>
                <a:srgbClr val="808080">
                  <a:alpha val="100000"/>
                </a:srgbClr>
              </a:solidFill>
              <a:ln w="9525">
                <a:noFill/>
              </a:ln>
            </p:spPr>
            <p:txBody>
              <a:bodyPr/>
              <a:p>
                <a:endParaRPr lang="zh-CN" altLang="en-US"/>
              </a:p>
            </p:txBody>
          </p:sp>
          <p:sp>
            <p:nvSpPr>
              <p:cNvPr id="102711" name="Freeform 42"/>
              <p:cNvSpPr/>
              <p:nvPr/>
            </p:nvSpPr>
            <p:spPr>
              <a:xfrm>
                <a:off x="6061" y="13793"/>
                <a:ext cx="305" cy="83"/>
              </a:xfrm>
              <a:custGeom>
                <a:avLst/>
                <a:gdLst>
                  <a:gd name="txL" fmla="*/ 0 w 305"/>
                  <a:gd name="txT" fmla="*/ 0 h 83"/>
                  <a:gd name="txR" fmla="*/ 305 w 305"/>
                  <a:gd name="txB" fmla="*/ 83 h 83"/>
                </a:gdLst>
                <a:ahLst/>
                <a:cxnLst>
                  <a:cxn ang="0">
                    <a:pos x="0" y="53"/>
                  </a:cxn>
                  <a:cxn ang="0">
                    <a:pos x="0" y="52"/>
                  </a:cxn>
                  <a:cxn ang="0">
                    <a:pos x="2" y="49"/>
                  </a:cxn>
                  <a:cxn ang="0">
                    <a:pos x="5" y="44"/>
                  </a:cxn>
                  <a:cxn ang="0">
                    <a:pos x="11" y="38"/>
                  </a:cxn>
                  <a:cxn ang="0">
                    <a:pos x="18" y="31"/>
                  </a:cxn>
                  <a:cxn ang="0">
                    <a:pos x="27" y="25"/>
                  </a:cxn>
                  <a:cxn ang="0">
                    <a:pos x="39" y="17"/>
                  </a:cxn>
                  <a:cxn ang="0">
                    <a:pos x="54" y="12"/>
                  </a:cxn>
                  <a:cxn ang="0">
                    <a:pos x="72" y="7"/>
                  </a:cxn>
                  <a:cxn ang="0">
                    <a:pos x="92" y="2"/>
                  </a:cxn>
                  <a:cxn ang="0">
                    <a:pos x="118" y="0"/>
                  </a:cxn>
                  <a:cxn ang="0">
                    <a:pos x="146" y="0"/>
                  </a:cxn>
                  <a:cxn ang="0">
                    <a:pos x="180" y="2"/>
                  </a:cxn>
                  <a:cxn ang="0">
                    <a:pos x="216" y="8"/>
                  </a:cxn>
                  <a:cxn ang="0">
                    <a:pos x="258" y="16"/>
                  </a:cxn>
                  <a:cxn ang="0">
                    <a:pos x="305" y="29"/>
                  </a:cxn>
                  <a:cxn ang="0">
                    <a:pos x="299" y="47"/>
                  </a:cxn>
                  <a:cxn ang="0">
                    <a:pos x="297" y="45"/>
                  </a:cxn>
                  <a:cxn ang="0">
                    <a:pos x="289" y="43"/>
                  </a:cxn>
                  <a:cxn ang="0">
                    <a:pos x="277" y="40"/>
                  </a:cxn>
                  <a:cxn ang="0">
                    <a:pos x="262" y="36"/>
                  </a:cxn>
                  <a:cxn ang="0">
                    <a:pos x="244" y="33"/>
                  </a:cxn>
                  <a:cxn ang="0">
                    <a:pos x="224" y="28"/>
                  </a:cxn>
                  <a:cxn ang="0">
                    <a:pos x="201" y="25"/>
                  </a:cxn>
                  <a:cxn ang="0">
                    <a:pos x="176" y="22"/>
                  </a:cxn>
                  <a:cxn ang="0">
                    <a:pos x="152" y="21"/>
                  </a:cxn>
                  <a:cxn ang="0">
                    <a:pos x="126" y="22"/>
                  </a:cxn>
                  <a:cxn ang="0">
                    <a:pos x="101" y="24"/>
                  </a:cxn>
                  <a:cxn ang="0">
                    <a:pos x="77" y="29"/>
                  </a:cxn>
                  <a:cxn ang="0">
                    <a:pos x="55" y="38"/>
                  </a:cxn>
                  <a:cxn ang="0">
                    <a:pos x="33" y="49"/>
                  </a:cxn>
                  <a:cxn ang="0">
                    <a:pos x="15" y="64"/>
                  </a:cxn>
                  <a:cxn ang="0">
                    <a:pos x="0" y="83"/>
                  </a:cxn>
                  <a:cxn ang="0">
                    <a:pos x="0" y="53"/>
                  </a:cxn>
                </a:cxnLst>
                <a:rect l="txL" t="txT" r="txR" b="txB"/>
                <a:pathLst>
                  <a:path w="305" h="83">
                    <a:moveTo>
                      <a:pt x="0" y="53"/>
                    </a:moveTo>
                    <a:lnTo>
                      <a:pt x="0" y="52"/>
                    </a:lnTo>
                    <a:lnTo>
                      <a:pt x="2" y="49"/>
                    </a:lnTo>
                    <a:lnTo>
                      <a:pt x="5" y="44"/>
                    </a:lnTo>
                    <a:lnTo>
                      <a:pt x="11" y="38"/>
                    </a:lnTo>
                    <a:lnTo>
                      <a:pt x="18" y="31"/>
                    </a:lnTo>
                    <a:lnTo>
                      <a:pt x="27" y="25"/>
                    </a:lnTo>
                    <a:lnTo>
                      <a:pt x="39" y="17"/>
                    </a:lnTo>
                    <a:lnTo>
                      <a:pt x="54" y="12"/>
                    </a:lnTo>
                    <a:lnTo>
                      <a:pt x="72" y="7"/>
                    </a:lnTo>
                    <a:lnTo>
                      <a:pt x="92" y="2"/>
                    </a:lnTo>
                    <a:lnTo>
                      <a:pt x="118" y="0"/>
                    </a:lnTo>
                    <a:lnTo>
                      <a:pt x="146" y="0"/>
                    </a:lnTo>
                    <a:lnTo>
                      <a:pt x="180" y="2"/>
                    </a:lnTo>
                    <a:lnTo>
                      <a:pt x="216" y="8"/>
                    </a:lnTo>
                    <a:lnTo>
                      <a:pt x="258" y="16"/>
                    </a:lnTo>
                    <a:lnTo>
                      <a:pt x="305" y="29"/>
                    </a:lnTo>
                    <a:lnTo>
                      <a:pt x="299" y="47"/>
                    </a:lnTo>
                    <a:lnTo>
                      <a:pt x="297" y="45"/>
                    </a:lnTo>
                    <a:lnTo>
                      <a:pt x="289" y="43"/>
                    </a:lnTo>
                    <a:lnTo>
                      <a:pt x="277" y="40"/>
                    </a:lnTo>
                    <a:lnTo>
                      <a:pt x="262" y="36"/>
                    </a:lnTo>
                    <a:lnTo>
                      <a:pt x="244" y="33"/>
                    </a:lnTo>
                    <a:lnTo>
                      <a:pt x="224" y="28"/>
                    </a:lnTo>
                    <a:lnTo>
                      <a:pt x="201" y="25"/>
                    </a:lnTo>
                    <a:lnTo>
                      <a:pt x="176" y="22"/>
                    </a:lnTo>
                    <a:lnTo>
                      <a:pt x="152" y="21"/>
                    </a:lnTo>
                    <a:lnTo>
                      <a:pt x="126" y="22"/>
                    </a:lnTo>
                    <a:lnTo>
                      <a:pt x="101" y="24"/>
                    </a:lnTo>
                    <a:lnTo>
                      <a:pt x="77" y="29"/>
                    </a:lnTo>
                    <a:lnTo>
                      <a:pt x="55" y="38"/>
                    </a:lnTo>
                    <a:lnTo>
                      <a:pt x="33" y="49"/>
                    </a:lnTo>
                    <a:lnTo>
                      <a:pt x="15" y="64"/>
                    </a:lnTo>
                    <a:lnTo>
                      <a:pt x="0" y="83"/>
                    </a:lnTo>
                    <a:lnTo>
                      <a:pt x="0" y="53"/>
                    </a:lnTo>
                    <a:close/>
                  </a:path>
                </a:pathLst>
              </a:custGeom>
              <a:solidFill>
                <a:srgbClr val="808080">
                  <a:alpha val="100000"/>
                </a:srgbClr>
              </a:solidFill>
              <a:ln w="9525">
                <a:noFill/>
              </a:ln>
            </p:spPr>
            <p:txBody>
              <a:bodyPr/>
              <a:p>
                <a:endParaRPr lang="zh-CN" altLang="en-US"/>
              </a:p>
            </p:txBody>
          </p:sp>
          <p:sp>
            <p:nvSpPr>
              <p:cNvPr id="102712" name="Freeform 43"/>
              <p:cNvSpPr/>
              <p:nvPr/>
            </p:nvSpPr>
            <p:spPr>
              <a:xfrm>
                <a:off x="6348" y="13696"/>
                <a:ext cx="496" cy="917"/>
              </a:xfrm>
              <a:custGeom>
                <a:avLst/>
                <a:gdLst>
                  <a:gd name="txL" fmla="*/ 0 w 496"/>
                  <a:gd name="txT" fmla="*/ 0 h 917"/>
                  <a:gd name="txR" fmla="*/ 496 w 496"/>
                  <a:gd name="txB" fmla="*/ 917 h 917"/>
                </a:gdLst>
                <a:ahLst/>
                <a:cxnLst>
                  <a:cxn ang="0">
                    <a:pos x="0" y="0"/>
                  </a:cxn>
                  <a:cxn ang="0">
                    <a:pos x="0" y="886"/>
                  </a:cxn>
                  <a:cxn ang="0">
                    <a:pos x="150" y="917"/>
                  </a:cxn>
                  <a:cxn ang="0">
                    <a:pos x="143" y="797"/>
                  </a:cxn>
                  <a:cxn ang="0">
                    <a:pos x="496" y="851"/>
                  </a:cxn>
                  <a:cxn ang="0">
                    <a:pos x="490" y="803"/>
                  </a:cxn>
                  <a:cxn ang="0">
                    <a:pos x="245" y="773"/>
                  </a:cxn>
                  <a:cxn ang="0">
                    <a:pos x="239" y="670"/>
                  </a:cxn>
                  <a:cxn ang="0">
                    <a:pos x="72" y="670"/>
                  </a:cxn>
                  <a:cxn ang="0">
                    <a:pos x="68" y="657"/>
                  </a:cxn>
                  <a:cxn ang="0">
                    <a:pos x="56" y="620"/>
                  </a:cxn>
                  <a:cxn ang="0">
                    <a:pos x="41" y="559"/>
                  </a:cxn>
                  <a:cxn ang="0">
                    <a:pos x="26" y="480"/>
                  </a:cxn>
                  <a:cxn ang="0">
                    <a:pos x="15" y="385"/>
                  </a:cxn>
                  <a:cxn ang="0">
                    <a:pos x="11" y="276"/>
                  </a:cxn>
                  <a:cxn ang="0">
                    <a:pos x="20" y="158"/>
                  </a:cxn>
                  <a:cxn ang="0">
                    <a:pos x="42" y="30"/>
                  </a:cxn>
                  <a:cxn ang="0">
                    <a:pos x="0" y="0"/>
                  </a:cxn>
                </a:cxnLst>
                <a:rect l="txL" t="txT" r="txR" b="txB"/>
                <a:pathLst>
                  <a:path w="496" h="917">
                    <a:moveTo>
                      <a:pt x="0" y="0"/>
                    </a:moveTo>
                    <a:lnTo>
                      <a:pt x="0" y="886"/>
                    </a:lnTo>
                    <a:lnTo>
                      <a:pt x="150" y="917"/>
                    </a:lnTo>
                    <a:lnTo>
                      <a:pt x="143" y="797"/>
                    </a:lnTo>
                    <a:lnTo>
                      <a:pt x="496" y="851"/>
                    </a:lnTo>
                    <a:lnTo>
                      <a:pt x="490" y="803"/>
                    </a:lnTo>
                    <a:lnTo>
                      <a:pt x="245" y="773"/>
                    </a:lnTo>
                    <a:lnTo>
                      <a:pt x="239" y="670"/>
                    </a:lnTo>
                    <a:lnTo>
                      <a:pt x="72" y="670"/>
                    </a:lnTo>
                    <a:lnTo>
                      <a:pt x="68" y="657"/>
                    </a:lnTo>
                    <a:lnTo>
                      <a:pt x="56" y="620"/>
                    </a:lnTo>
                    <a:lnTo>
                      <a:pt x="41" y="559"/>
                    </a:lnTo>
                    <a:lnTo>
                      <a:pt x="26" y="480"/>
                    </a:lnTo>
                    <a:lnTo>
                      <a:pt x="15" y="385"/>
                    </a:lnTo>
                    <a:lnTo>
                      <a:pt x="11" y="276"/>
                    </a:lnTo>
                    <a:lnTo>
                      <a:pt x="20" y="158"/>
                    </a:lnTo>
                    <a:lnTo>
                      <a:pt x="42" y="30"/>
                    </a:lnTo>
                    <a:lnTo>
                      <a:pt x="0" y="0"/>
                    </a:lnTo>
                    <a:close/>
                  </a:path>
                </a:pathLst>
              </a:custGeom>
              <a:solidFill>
                <a:srgbClr val="808080">
                  <a:alpha val="100000"/>
                </a:srgbClr>
              </a:solidFill>
              <a:ln w="9525">
                <a:noFill/>
              </a:ln>
            </p:spPr>
            <p:txBody>
              <a:bodyPr/>
              <a:p>
                <a:endParaRPr lang="zh-CN" altLang="en-US"/>
              </a:p>
            </p:txBody>
          </p:sp>
          <p:sp>
            <p:nvSpPr>
              <p:cNvPr id="102713" name="Freeform 44"/>
              <p:cNvSpPr/>
              <p:nvPr/>
            </p:nvSpPr>
            <p:spPr>
              <a:xfrm>
                <a:off x="6593" y="13487"/>
                <a:ext cx="638" cy="125"/>
              </a:xfrm>
              <a:custGeom>
                <a:avLst/>
                <a:gdLst>
                  <a:gd name="txL" fmla="*/ 0 w 638"/>
                  <a:gd name="txT" fmla="*/ 0 h 125"/>
                  <a:gd name="txR" fmla="*/ 638 w 638"/>
                  <a:gd name="txB" fmla="*/ 125 h 125"/>
                </a:gdLst>
                <a:ahLst/>
                <a:cxnLst>
                  <a:cxn ang="0">
                    <a:pos x="0" y="125"/>
                  </a:cxn>
                  <a:cxn ang="0">
                    <a:pos x="4" y="124"/>
                  </a:cxn>
                  <a:cxn ang="0">
                    <a:pos x="14" y="119"/>
                  </a:cxn>
                  <a:cxn ang="0">
                    <a:pos x="31" y="114"/>
                  </a:cxn>
                  <a:cxn ang="0">
                    <a:pos x="53" y="106"/>
                  </a:cxn>
                  <a:cxn ang="0">
                    <a:pos x="81" y="98"/>
                  </a:cxn>
                  <a:cxn ang="0">
                    <a:pos x="113" y="89"/>
                  </a:cxn>
                  <a:cxn ang="0">
                    <a:pos x="151" y="81"/>
                  </a:cxn>
                  <a:cxn ang="0">
                    <a:pos x="192" y="73"/>
                  </a:cxn>
                  <a:cxn ang="0">
                    <a:pos x="237" y="65"/>
                  </a:cxn>
                  <a:cxn ang="0">
                    <a:pos x="286" y="60"/>
                  </a:cxn>
                  <a:cxn ang="0">
                    <a:pos x="337" y="56"/>
                  </a:cxn>
                  <a:cxn ang="0">
                    <a:pos x="390" y="55"/>
                  </a:cxn>
                  <a:cxn ang="0">
                    <a:pos x="446" y="56"/>
                  </a:cxn>
                  <a:cxn ang="0">
                    <a:pos x="503" y="61"/>
                  </a:cxn>
                  <a:cxn ang="0">
                    <a:pos x="561" y="70"/>
                  </a:cxn>
                  <a:cxn ang="0">
                    <a:pos x="620" y="83"/>
                  </a:cxn>
                  <a:cxn ang="0">
                    <a:pos x="638" y="0"/>
                  </a:cxn>
                  <a:cxn ang="0">
                    <a:pos x="634" y="0"/>
                  </a:cxn>
                  <a:cxn ang="0">
                    <a:pos x="620" y="0"/>
                  </a:cxn>
                  <a:cxn ang="0">
                    <a:pos x="599" y="0"/>
                  </a:cxn>
                  <a:cxn ang="0">
                    <a:pos x="571" y="1"/>
                  </a:cxn>
                  <a:cxn ang="0">
                    <a:pos x="536" y="2"/>
                  </a:cxn>
                  <a:cxn ang="0">
                    <a:pos x="496" y="3"/>
                  </a:cxn>
                  <a:cxn ang="0">
                    <a:pos x="452" y="6"/>
                  </a:cxn>
                  <a:cxn ang="0">
                    <a:pos x="405" y="8"/>
                  </a:cxn>
                  <a:cxn ang="0">
                    <a:pos x="354" y="13"/>
                  </a:cxn>
                  <a:cxn ang="0">
                    <a:pos x="302" y="17"/>
                  </a:cxn>
                  <a:cxn ang="0">
                    <a:pos x="249" y="22"/>
                  </a:cxn>
                  <a:cxn ang="0">
                    <a:pos x="196" y="30"/>
                  </a:cxn>
                  <a:cxn ang="0">
                    <a:pos x="144" y="37"/>
                  </a:cxn>
                  <a:cxn ang="0">
                    <a:pos x="93" y="47"/>
                  </a:cxn>
                  <a:cxn ang="0">
                    <a:pos x="45" y="58"/>
                  </a:cxn>
                  <a:cxn ang="0">
                    <a:pos x="0" y="71"/>
                  </a:cxn>
                  <a:cxn ang="0">
                    <a:pos x="0" y="125"/>
                  </a:cxn>
                </a:cxnLst>
                <a:rect l="txL" t="txT" r="txR" b="txB"/>
                <a:pathLst>
                  <a:path w="638" h="125">
                    <a:moveTo>
                      <a:pt x="0" y="125"/>
                    </a:moveTo>
                    <a:lnTo>
                      <a:pt x="4" y="124"/>
                    </a:lnTo>
                    <a:lnTo>
                      <a:pt x="14" y="119"/>
                    </a:lnTo>
                    <a:lnTo>
                      <a:pt x="31" y="114"/>
                    </a:lnTo>
                    <a:lnTo>
                      <a:pt x="53" y="106"/>
                    </a:lnTo>
                    <a:lnTo>
                      <a:pt x="81" y="98"/>
                    </a:lnTo>
                    <a:lnTo>
                      <a:pt x="113" y="89"/>
                    </a:lnTo>
                    <a:lnTo>
                      <a:pt x="151" y="81"/>
                    </a:lnTo>
                    <a:lnTo>
                      <a:pt x="192" y="73"/>
                    </a:lnTo>
                    <a:lnTo>
                      <a:pt x="237" y="65"/>
                    </a:lnTo>
                    <a:lnTo>
                      <a:pt x="286" y="60"/>
                    </a:lnTo>
                    <a:lnTo>
                      <a:pt x="337" y="56"/>
                    </a:lnTo>
                    <a:lnTo>
                      <a:pt x="390" y="55"/>
                    </a:lnTo>
                    <a:lnTo>
                      <a:pt x="446" y="56"/>
                    </a:lnTo>
                    <a:lnTo>
                      <a:pt x="503" y="61"/>
                    </a:lnTo>
                    <a:lnTo>
                      <a:pt x="561" y="70"/>
                    </a:lnTo>
                    <a:lnTo>
                      <a:pt x="620" y="83"/>
                    </a:lnTo>
                    <a:lnTo>
                      <a:pt x="638" y="0"/>
                    </a:lnTo>
                    <a:lnTo>
                      <a:pt x="634" y="0"/>
                    </a:lnTo>
                    <a:lnTo>
                      <a:pt x="620" y="0"/>
                    </a:lnTo>
                    <a:lnTo>
                      <a:pt x="599" y="0"/>
                    </a:lnTo>
                    <a:lnTo>
                      <a:pt x="571" y="1"/>
                    </a:lnTo>
                    <a:lnTo>
                      <a:pt x="536" y="2"/>
                    </a:lnTo>
                    <a:lnTo>
                      <a:pt x="496" y="3"/>
                    </a:lnTo>
                    <a:lnTo>
                      <a:pt x="452" y="6"/>
                    </a:lnTo>
                    <a:lnTo>
                      <a:pt x="405" y="8"/>
                    </a:lnTo>
                    <a:lnTo>
                      <a:pt x="354" y="13"/>
                    </a:lnTo>
                    <a:lnTo>
                      <a:pt x="302" y="17"/>
                    </a:lnTo>
                    <a:lnTo>
                      <a:pt x="249" y="22"/>
                    </a:lnTo>
                    <a:lnTo>
                      <a:pt x="196" y="30"/>
                    </a:lnTo>
                    <a:lnTo>
                      <a:pt x="144" y="37"/>
                    </a:lnTo>
                    <a:lnTo>
                      <a:pt x="93" y="47"/>
                    </a:lnTo>
                    <a:lnTo>
                      <a:pt x="45" y="58"/>
                    </a:lnTo>
                    <a:lnTo>
                      <a:pt x="0" y="71"/>
                    </a:lnTo>
                    <a:lnTo>
                      <a:pt x="0" y="125"/>
                    </a:lnTo>
                    <a:close/>
                  </a:path>
                </a:pathLst>
              </a:custGeom>
              <a:solidFill>
                <a:srgbClr val="808080">
                  <a:alpha val="100000"/>
                </a:srgbClr>
              </a:solidFill>
              <a:ln w="9525">
                <a:noFill/>
              </a:ln>
            </p:spPr>
            <p:txBody>
              <a:bodyPr/>
              <a:p>
                <a:endParaRPr lang="zh-CN" altLang="en-US"/>
              </a:p>
            </p:txBody>
          </p:sp>
          <p:sp>
            <p:nvSpPr>
              <p:cNvPr id="102714" name="Freeform 45"/>
              <p:cNvSpPr/>
              <p:nvPr/>
            </p:nvSpPr>
            <p:spPr>
              <a:xfrm>
                <a:off x="6217" y="14634"/>
                <a:ext cx="1075" cy="356"/>
              </a:xfrm>
              <a:custGeom>
                <a:avLst/>
                <a:gdLst>
                  <a:gd name="txL" fmla="*/ 0 w 1075"/>
                  <a:gd name="txT" fmla="*/ 0 h 356"/>
                  <a:gd name="txR" fmla="*/ 1075 w 1075"/>
                  <a:gd name="txB" fmla="*/ 356 h 356"/>
                </a:gdLst>
                <a:ahLst/>
                <a:cxnLst>
                  <a:cxn ang="0">
                    <a:pos x="454" y="344"/>
                  </a:cxn>
                  <a:cxn ang="0">
                    <a:pos x="456" y="343"/>
                  </a:cxn>
                  <a:cxn ang="0">
                    <a:pos x="463" y="341"/>
                  </a:cxn>
                  <a:cxn ang="0">
                    <a:pos x="472" y="337"/>
                  </a:cxn>
                  <a:cxn ang="0">
                    <a:pos x="485" y="332"/>
                  </a:cxn>
                  <a:cxn ang="0">
                    <a:pos x="501" y="325"/>
                  </a:cxn>
                  <a:cxn ang="0">
                    <a:pos x="518" y="317"/>
                  </a:cxn>
                  <a:cxn ang="0">
                    <a:pos x="538" y="308"/>
                  </a:cxn>
                  <a:cxn ang="0">
                    <a:pos x="558" y="298"/>
                  </a:cxn>
                  <a:cxn ang="0">
                    <a:pos x="580" y="287"/>
                  </a:cxn>
                  <a:cxn ang="0">
                    <a:pos x="600" y="274"/>
                  </a:cxn>
                  <a:cxn ang="0">
                    <a:pos x="621" y="262"/>
                  </a:cxn>
                  <a:cxn ang="0">
                    <a:pos x="640" y="248"/>
                  </a:cxn>
                  <a:cxn ang="0">
                    <a:pos x="658" y="234"/>
                  </a:cxn>
                  <a:cxn ang="0">
                    <a:pos x="674" y="219"/>
                  </a:cxn>
                  <a:cxn ang="0">
                    <a:pos x="688" y="204"/>
                  </a:cxn>
                  <a:cxn ang="0">
                    <a:pos x="699" y="189"/>
                  </a:cxn>
                  <a:cxn ang="0">
                    <a:pos x="0" y="18"/>
                  </a:cxn>
                  <a:cxn ang="0">
                    <a:pos x="54" y="0"/>
                  </a:cxn>
                  <a:cxn ang="0">
                    <a:pos x="1075" y="251"/>
                  </a:cxn>
                  <a:cxn ang="0">
                    <a:pos x="1033" y="274"/>
                  </a:cxn>
                  <a:cxn ang="0">
                    <a:pos x="738" y="199"/>
                  </a:cxn>
                  <a:cxn ang="0">
                    <a:pos x="737" y="200"/>
                  </a:cxn>
                  <a:cxn ang="0">
                    <a:pos x="735" y="203"/>
                  </a:cxn>
                  <a:cxn ang="0">
                    <a:pos x="730" y="207"/>
                  </a:cxn>
                  <a:cxn ang="0">
                    <a:pos x="724" y="214"/>
                  </a:cxn>
                  <a:cxn ang="0">
                    <a:pos x="716" y="222"/>
                  </a:cxn>
                  <a:cxn ang="0">
                    <a:pos x="706" y="231"/>
                  </a:cxn>
                  <a:cxn ang="0">
                    <a:pos x="694" y="242"/>
                  </a:cxn>
                  <a:cxn ang="0">
                    <a:pos x="679" y="253"/>
                  </a:cxn>
                  <a:cxn ang="0">
                    <a:pos x="662" y="265"/>
                  </a:cxn>
                  <a:cxn ang="0">
                    <a:pos x="643" y="278"/>
                  </a:cxn>
                  <a:cxn ang="0">
                    <a:pos x="621" y="291"/>
                  </a:cxn>
                  <a:cxn ang="0">
                    <a:pos x="597" y="303"/>
                  </a:cxn>
                  <a:cxn ang="0">
                    <a:pos x="570" y="317"/>
                  </a:cxn>
                  <a:cxn ang="0">
                    <a:pos x="540" y="330"/>
                  </a:cxn>
                  <a:cxn ang="0">
                    <a:pos x="508" y="343"/>
                  </a:cxn>
                  <a:cxn ang="0">
                    <a:pos x="472" y="356"/>
                  </a:cxn>
                  <a:cxn ang="0">
                    <a:pos x="454" y="344"/>
                  </a:cxn>
                </a:cxnLst>
                <a:rect l="txL" t="txT" r="txR" b="txB"/>
                <a:pathLst>
                  <a:path w="1075" h="356">
                    <a:moveTo>
                      <a:pt x="454" y="344"/>
                    </a:moveTo>
                    <a:lnTo>
                      <a:pt x="456" y="343"/>
                    </a:lnTo>
                    <a:lnTo>
                      <a:pt x="463" y="341"/>
                    </a:lnTo>
                    <a:lnTo>
                      <a:pt x="472" y="337"/>
                    </a:lnTo>
                    <a:lnTo>
                      <a:pt x="485" y="332"/>
                    </a:lnTo>
                    <a:lnTo>
                      <a:pt x="501" y="325"/>
                    </a:lnTo>
                    <a:lnTo>
                      <a:pt x="518" y="317"/>
                    </a:lnTo>
                    <a:lnTo>
                      <a:pt x="538" y="308"/>
                    </a:lnTo>
                    <a:lnTo>
                      <a:pt x="558" y="298"/>
                    </a:lnTo>
                    <a:lnTo>
                      <a:pt x="580" y="287"/>
                    </a:lnTo>
                    <a:lnTo>
                      <a:pt x="600" y="274"/>
                    </a:lnTo>
                    <a:lnTo>
                      <a:pt x="621" y="262"/>
                    </a:lnTo>
                    <a:lnTo>
                      <a:pt x="640" y="248"/>
                    </a:lnTo>
                    <a:lnTo>
                      <a:pt x="658" y="234"/>
                    </a:lnTo>
                    <a:lnTo>
                      <a:pt x="674" y="219"/>
                    </a:lnTo>
                    <a:lnTo>
                      <a:pt x="688" y="204"/>
                    </a:lnTo>
                    <a:lnTo>
                      <a:pt x="699" y="189"/>
                    </a:lnTo>
                    <a:lnTo>
                      <a:pt x="0" y="18"/>
                    </a:lnTo>
                    <a:lnTo>
                      <a:pt x="54" y="0"/>
                    </a:lnTo>
                    <a:lnTo>
                      <a:pt x="1075" y="251"/>
                    </a:lnTo>
                    <a:lnTo>
                      <a:pt x="1033" y="274"/>
                    </a:lnTo>
                    <a:lnTo>
                      <a:pt x="738" y="199"/>
                    </a:lnTo>
                    <a:lnTo>
                      <a:pt x="737" y="200"/>
                    </a:lnTo>
                    <a:lnTo>
                      <a:pt x="735" y="203"/>
                    </a:lnTo>
                    <a:lnTo>
                      <a:pt x="730" y="207"/>
                    </a:lnTo>
                    <a:lnTo>
                      <a:pt x="724" y="214"/>
                    </a:lnTo>
                    <a:lnTo>
                      <a:pt x="716" y="222"/>
                    </a:lnTo>
                    <a:lnTo>
                      <a:pt x="706" y="231"/>
                    </a:lnTo>
                    <a:lnTo>
                      <a:pt x="694" y="242"/>
                    </a:lnTo>
                    <a:lnTo>
                      <a:pt x="679" y="253"/>
                    </a:lnTo>
                    <a:lnTo>
                      <a:pt x="662" y="265"/>
                    </a:lnTo>
                    <a:lnTo>
                      <a:pt x="643" y="278"/>
                    </a:lnTo>
                    <a:lnTo>
                      <a:pt x="621" y="291"/>
                    </a:lnTo>
                    <a:lnTo>
                      <a:pt x="597" y="303"/>
                    </a:lnTo>
                    <a:lnTo>
                      <a:pt x="570" y="317"/>
                    </a:lnTo>
                    <a:lnTo>
                      <a:pt x="540" y="330"/>
                    </a:lnTo>
                    <a:lnTo>
                      <a:pt x="508" y="343"/>
                    </a:lnTo>
                    <a:lnTo>
                      <a:pt x="472" y="356"/>
                    </a:lnTo>
                    <a:lnTo>
                      <a:pt x="454" y="344"/>
                    </a:lnTo>
                    <a:close/>
                  </a:path>
                </a:pathLst>
              </a:custGeom>
              <a:solidFill>
                <a:srgbClr val="000000">
                  <a:alpha val="100000"/>
                </a:srgbClr>
              </a:solidFill>
              <a:ln w="9525">
                <a:noFill/>
              </a:ln>
            </p:spPr>
            <p:txBody>
              <a:bodyPr/>
              <a:p>
                <a:endParaRPr lang="zh-CN" altLang="en-US"/>
              </a:p>
            </p:txBody>
          </p:sp>
          <p:sp>
            <p:nvSpPr>
              <p:cNvPr id="102715" name="Freeform 46"/>
              <p:cNvSpPr/>
              <p:nvPr/>
            </p:nvSpPr>
            <p:spPr>
              <a:xfrm>
                <a:off x="5997" y="14727"/>
                <a:ext cx="1095" cy="319"/>
              </a:xfrm>
              <a:custGeom>
                <a:avLst/>
                <a:gdLst>
                  <a:gd name="txL" fmla="*/ 0 w 1095"/>
                  <a:gd name="txT" fmla="*/ 0 h 319"/>
                  <a:gd name="txR" fmla="*/ 1095 w 1095"/>
                  <a:gd name="txB" fmla="*/ 319 h 319"/>
                </a:gdLst>
                <a:ahLst/>
                <a:cxnLst>
                  <a:cxn ang="0">
                    <a:pos x="0" y="0"/>
                  </a:cxn>
                  <a:cxn ang="0">
                    <a:pos x="1071" y="319"/>
                  </a:cxn>
                  <a:cxn ang="0">
                    <a:pos x="1095" y="319"/>
                  </a:cxn>
                  <a:cxn ang="0">
                    <a:pos x="33" y="0"/>
                  </a:cxn>
                  <a:cxn ang="0">
                    <a:pos x="0" y="0"/>
                  </a:cxn>
                </a:cxnLst>
                <a:rect l="txL" t="txT" r="txR" b="txB"/>
                <a:pathLst>
                  <a:path w="1095" h="319">
                    <a:moveTo>
                      <a:pt x="0" y="0"/>
                    </a:moveTo>
                    <a:lnTo>
                      <a:pt x="1071" y="319"/>
                    </a:lnTo>
                    <a:lnTo>
                      <a:pt x="1095" y="319"/>
                    </a:lnTo>
                    <a:lnTo>
                      <a:pt x="33" y="0"/>
                    </a:lnTo>
                    <a:lnTo>
                      <a:pt x="0" y="0"/>
                    </a:lnTo>
                    <a:close/>
                  </a:path>
                </a:pathLst>
              </a:custGeom>
              <a:solidFill>
                <a:srgbClr val="000000">
                  <a:alpha val="100000"/>
                </a:srgbClr>
              </a:solidFill>
              <a:ln w="9525">
                <a:noFill/>
              </a:ln>
            </p:spPr>
            <p:txBody>
              <a:bodyPr/>
              <a:p>
                <a:endParaRPr lang="zh-CN" altLang="en-US"/>
              </a:p>
            </p:txBody>
          </p:sp>
          <p:sp>
            <p:nvSpPr>
              <p:cNvPr id="102716" name="Freeform 47"/>
              <p:cNvSpPr/>
              <p:nvPr/>
            </p:nvSpPr>
            <p:spPr>
              <a:xfrm>
                <a:off x="6181" y="14684"/>
                <a:ext cx="1082" cy="285"/>
              </a:xfrm>
              <a:custGeom>
                <a:avLst/>
                <a:gdLst>
                  <a:gd name="txL" fmla="*/ 0 w 1082"/>
                  <a:gd name="txT" fmla="*/ 0 h 285"/>
                  <a:gd name="txR" fmla="*/ 1082 w 1082"/>
                  <a:gd name="txB" fmla="*/ 285 h 285"/>
                </a:gdLst>
                <a:ahLst/>
                <a:cxnLst>
                  <a:cxn ang="0">
                    <a:pos x="0" y="1"/>
                  </a:cxn>
                  <a:cxn ang="0">
                    <a:pos x="1058" y="285"/>
                  </a:cxn>
                  <a:cxn ang="0">
                    <a:pos x="1082" y="284"/>
                  </a:cxn>
                  <a:cxn ang="0">
                    <a:pos x="33" y="0"/>
                  </a:cxn>
                  <a:cxn ang="0">
                    <a:pos x="0" y="1"/>
                  </a:cxn>
                </a:cxnLst>
                <a:rect l="txL" t="txT" r="txR" b="txB"/>
                <a:pathLst>
                  <a:path w="1082" h="285">
                    <a:moveTo>
                      <a:pt x="0" y="1"/>
                    </a:moveTo>
                    <a:lnTo>
                      <a:pt x="1058" y="285"/>
                    </a:lnTo>
                    <a:lnTo>
                      <a:pt x="1082" y="284"/>
                    </a:lnTo>
                    <a:lnTo>
                      <a:pt x="33" y="0"/>
                    </a:lnTo>
                    <a:lnTo>
                      <a:pt x="0" y="1"/>
                    </a:lnTo>
                    <a:close/>
                  </a:path>
                </a:pathLst>
              </a:custGeom>
              <a:solidFill>
                <a:srgbClr val="000000">
                  <a:alpha val="100000"/>
                </a:srgbClr>
              </a:solidFill>
              <a:ln w="9525">
                <a:noFill/>
              </a:ln>
            </p:spPr>
            <p:txBody>
              <a:bodyPr/>
              <a:p>
                <a:endParaRPr lang="zh-CN" altLang="en-US"/>
              </a:p>
            </p:txBody>
          </p:sp>
          <p:sp>
            <p:nvSpPr>
              <p:cNvPr id="102717" name="Freeform 48"/>
              <p:cNvSpPr/>
              <p:nvPr/>
            </p:nvSpPr>
            <p:spPr>
              <a:xfrm>
                <a:off x="6093" y="14699"/>
                <a:ext cx="1087" cy="315"/>
              </a:xfrm>
              <a:custGeom>
                <a:avLst/>
                <a:gdLst>
                  <a:gd name="txL" fmla="*/ 0 w 1087"/>
                  <a:gd name="txT" fmla="*/ 0 h 315"/>
                  <a:gd name="txR" fmla="*/ 1087 w 1087"/>
                  <a:gd name="txB" fmla="*/ 315 h 315"/>
                </a:gdLst>
                <a:ahLst/>
                <a:cxnLst>
                  <a:cxn ang="0">
                    <a:pos x="0" y="0"/>
                  </a:cxn>
                  <a:cxn ang="0">
                    <a:pos x="1066" y="315"/>
                  </a:cxn>
                  <a:cxn ang="0">
                    <a:pos x="1087" y="308"/>
                  </a:cxn>
                  <a:cxn ang="0">
                    <a:pos x="31" y="0"/>
                  </a:cxn>
                  <a:cxn ang="0">
                    <a:pos x="0" y="0"/>
                  </a:cxn>
                </a:cxnLst>
                <a:rect l="txL" t="txT" r="txR" b="txB"/>
                <a:pathLst>
                  <a:path w="1087" h="315">
                    <a:moveTo>
                      <a:pt x="0" y="0"/>
                    </a:moveTo>
                    <a:lnTo>
                      <a:pt x="1066" y="315"/>
                    </a:lnTo>
                    <a:lnTo>
                      <a:pt x="1087" y="308"/>
                    </a:lnTo>
                    <a:lnTo>
                      <a:pt x="31" y="0"/>
                    </a:lnTo>
                    <a:lnTo>
                      <a:pt x="0" y="0"/>
                    </a:lnTo>
                    <a:close/>
                  </a:path>
                </a:pathLst>
              </a:custGeom>
              <a:solidFill>
                <a:srgbClr val="000000">
                  <a:alpha val="100000"/>
                </a:srgbClr>
              </a:solidFill>
              <a:ln w="9525">
                <a:noFill/>
              </a:ln>
            </p:spPr>
            <p:txBody>
              <a:bodyPr/>
              <a:p>
                <a:endParaRPr lang="zh-CN" altLang="en-US"/>
              </a:p>
            </p:txBody>
          </p:sp>
        </p:grpSp>
        <p:grpSp>
          <p:nvGrpSpPr>
            <p:cNvPr id="102671" name="Group 49"/>
            <p:cNvGrpSpPr/>
            <p:nvPr/>
          </p:nvGrpSpPr>
          <p:grpSpPr>
            <a:xfrm>
              <a:off x="12806" y="10667"/>
              <a:ext cx="983" cy="1369"/>
              <a:chOff x="12762" y="10336"/>
              <a:chExt cx="1027" cy="1700"/>
            </a:xfrm>
          </p:grpSpPr>
          <p:sp>
            <p:nvSpPr>
              <p:cNvPr id="102673" name="Rectangle 50"/>
              <p:cNvSpPr/>
              <p:nvPr/>
            </p:nvSpPr>
            <p:spPr>
              <a:xfrm>
                <a:off x="12824" y="10394"/>
                <a:ext cx="965" cy="1642"/>
              </a:xfrm>
              <a:prstGeom prst="rect">
                <a:avLst/>
              </a:prstGeom>
              <a:solidFill>
                <a:srgbClr val="969696"/>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2674" name="Rectangle 51"/>
              <p:cNvSpPr/>
              <p:nvPr/>
            </p:nvSpPr>
            <p:spPr>
              <a:xfrm>
                <a:off x="12766" y="10336"/>
                <a:ext cx="965" cy="1642"/>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2675" name="Line 52"/>
              <p:cNvSpPr/>
              <p:nvPr/>
            </p:nvSpPr>
            <p:spPr>
              <a:xfrm>
                <a:off x="12766" y="10682"/>
                <a:ext cx="965" cy="2"/>
              </a:xfrm>
              <a:prstGeom prst="line">
                <a:avLst/>
              </a:prstGeom>
              <a:ln w="9525" cap="flat" cmpd="sng">
                <a:solidFill>
                  <a:srgbClr val="000000"/>
                </a:solidFill>
                <a:prstDash val="solid"/>
                <a:headEnd type="none" w="med" len="med"/>
                <a:tailEnd type="none" w="med" len="med"/>
              </a:ln>
            </p:spPr>
          </p:sp>
          <p:sp>
            <p:nvSpPr>
              <p:cNvPr id="102676" name="Line 53"/>
              <p:cNvSpPr/>
              <p:nvPr/>
            </p:nvSpPr>
            <p:spPr>
              <a:xfrm>
                <a:off x="12780" y="11042"/>
                <a:ext cx="980" cy="1"/>
              </a:xfrm>
              <a:prstGeom prst="line">
                <a:avLst/>
              </a:prstGeom>
              <a:ln w="9525" cap="flat" cmpd="sng">
                <a:solidFill>
                  <a:srgbClr val="000000"/>
                </a:solidFill>
                <a:prstDash val="solid"/>
                <a:headEnd type="none" w="med" len="med"/>
                <a:tailEnd type="none" w="med" len="med"/>
              </a:ln>
            </p:spPr>
          </p:sp>
          <p:sp>
            <p:nvSpPr>
              <p:cNvPr id="102677" name="Line 54"/>
              <p:cNvSpPr/>
              <p:nvPr/>
            </p:nvSpPr>
            <p:spPr>
              <a:xfrm>
                <a:off x="12764" y="11374"/>
                <a:ext cx="980" cy="1"/>
              </a:xfrm>
              <a:prstGeom prst="line">
                <a:avLst/>
              </a:prstGeom>
              <a:ln w="9525" cap="flat" cmpd="sng">
                <a:solidFill>
                  <a:srgbClr val="000000"/>
                </a:solidFill>
                <a:prstDash val="solid"/>
                <a:headEnd type="none" w="med" len="med"/>
                <a:tailEnd type="none" w="med" len="med"/>
              </a:ln>
            </p:spPr>
          </p:sp>
          <p:sp>
            <p:nvSpPr>
              <p:cNvPr id="102678" name="Line 55"/>
              <p:cNvSpPr/>
              <p:nvPr/>
            </p:nvSpPr>
            <p:spPr>
              <a:xfrm>
                <a:off x="12762" y="11675"/>
                <a:ext cx="967" cy="2"/>
              </a:xfrm>
              <a:prstGeom prst="line">
                <a:avLst/>
              </a:prstGeom>
              <a:ln w="9525" cap="flat" cmpd="sng">
                <a:solidFill>
                  <a:srgbClr val="000000"/>
                </a:solidFill>
                <a:prstDash val="solid"/>
                <a:headEnd type="none" w="med" len="med"/>
                <a:tailEnd type="none" w="med" len="med"/>
              </a:ln>
            </p:spPr>
          </p:sp>
        </p:grpSp>
        <p:sp>
          <p:nvSpPr>
            <p:cNvPr id="102672" name="Text Box 56"/>
            <p:cNvSpPr txBox="1"/>
            <p:nvPr/>
          </p:nvSpPr>
          <p:spPr>
            <a:xfrm>
              <a:off x="12809" y="10193"/>
              <a:ext cx="958" cy="366"/>
            </a:xfrm>
            <a:prstGeom prst="rect">
              <a:avLst/>
            </a:prstGeom>
            <a:noFill/>
            <a:ln w="9525">
              <a:noFill/>
            </a:ln>
          </p:spPr>
          <p:txBody>
            <a:bodyPr/>
            <a:p>
              <a:pPr algn="l" eaLnBrk="1" hangingPunct="1"/>
              <a:r>
                <a:rPr lang="en-US" altLang="zh-CN" sz="1000" dirty="0">
                  <a:solidFill>
                    <a:schemeClr val="tx2"/>
                  </a:solidFill>
                  <a:latin typeface="Arial" panose="020B0604020202020204" pitchFamily="34" charset="0"/>
                </a:rPr>
                <a:t>Host A</a:t>
              </a:r>
              <a:endParaRPr lang="en-US" altLang="zh-CN" sz="2000" dirty="0">
                <a:solidFill>
                  <a:schemeClr val="tx2"/>
                </a:solidFill>
                <a:latin typeface="Comic Sans MS" panose="030F0702030302020204" pitchFamily="66" charset="0"/>
              </a:endParaRPr>
            </a:p>
          </p:txBody>
        </p:sp>
      </p:grpSp>
      <p:sp>
        <p:nvSpPr>
          <p:cNvPr id="102411" name="Line 57"/>
          <p:cNvSpPr/>
          <p:nvPr/>
        </p:nvSpPr>
        <p:spPr>
          <a:xfrm flipH="1">
            <a:off x="5419725" y="3175000"/>
            <a:ext cx="638175" cy="6350"/>
          </a:xfrm>
          <a:prstGeom prst="line">
            <a:avLst/>
          </a:prstGeom>
          <a:ln w="19050" cap="flat" cmpd="sng">
            <a:solidFill>
              <a:srgbClr val="000000"/>
            </a:solidFill>
            <a:prstDash val="solid"/>
            <a:headEnd type="none" w="med" len="med"/>
            <a:tailEnd type="none" w="med" len="med"/>
          </a:ln>
        </p:spPr>
      </p:sp>
      <p:grpSp>
        <p:nvGrpSpPr>
          <p:cNvPr id="102412" name="Group 58"/>
          <p:cNvGrpSpPr/>
          <p:nvPr/>
        </p:nvGrpSpPr>
        <p:grpSpPr>
          <a:xfrm>
            <a:off x="5008563" y="2474913"/>
            <a:ext cx="428625" cy="784225"/>
            <a:chOff x="12464" y="10193"/>
            <a:chExt cx="1481" cy="2272"/>
          </a:xfrm>
        </p:grpSpPr>
        <p:grpSp>
          <p:nvGrpSpPr>
            <p:cNvPr id="102622" name="Group 59"/>
            <p:cNvGrpSpPr/>
            <p:nvPr/>
          </p:nvGrpSpPr>
          <p:grpSpPr>
            <a:xfrm>
              <a:off x="12464" y="11102"/>
              <a:ext cx="1481" cy="1363"/>
              <a:chOff x="5850" y="13487"/>
              <a:chExt cx="2023" cy="1840"/>
            </a:xfrm>
          </p:grpSpPr>
          <p:sp>
            <p:nvSpPr>
              <p:cNvPr id="102631" name="Freeform 60"/>
              <p:cNvSpPr/>
              <p:nvPr/>
            </p:nvSpPr>
            <p:spPr>
              <a:xfrm>
                <a:off x="5850" y="13632"/>
                <a:ext cx="2023" cy="1695"/>
              </a:xfrm>
              <a:custGeom>
                <a:avLst/>
                <a:gdLst>
                  <a:gd name="txL" fmla="*/ 0 w 2023"/>
                  <a:gd name="txT" fmla="*/ 0 h 1695"/>
                  <a:gd name="txR" fmla="*/ 2023 w 2023"/>
                  <a:gd name="txB" fmla="*/ 1695 h 1695"/>
                </a:gdLst>
                <a:ahLst/>
                <a:cxnLst>
                  <a:cxn ang="0">
                    <a:pos x="570" y="121"/>
                  </a:cxn>
                  <a:cxn ang="0">
                    <a:pos x="575" y="120"/>
                  </a:cxn>
                  <a:cxn ang="0">
                    <a:pos x="586" y="116"/>
                  </a:cxn>
                  <a:cxn ang="0">
                    <a:pos x="607" y="108"/>
                  </a:cxn>
                  <a:cxn ang="0">
                    <a:pos x="636" y="101"/>
                  </a:cxn>
                  <a:cxn ang="0">
                    <a:pos x="672" y="90"/>
                  </a:cxn>
                  <a:cxn ang="0">
                    <a:pos x="718" y="79"/>
                  </a:cxn>
                  <a:cxn ang="0">
                    <a:pos x="771" y="67"/>
                  </a:cxn>
                  <a:cxn ang="0">
                    <a:pos x="834" y="55"/>
                  </a:cxn>
                  <a:cxn ang="0">
                    <a:pos x="904" y="43"/>
                  </a:cxn>
                  <a:cxn ang="0">
                    <a:pos x="982" y="33"/>
                  </a:cxn>
                  <a:cxn ang="0">
                    <a:pos x="1071" y="22"/>
                  </a:cxn>
                  <a:cxn ang="0">
                    <a:pos x="1166" y="13"/>
                  </a:cxn>
                  <a:cxn ang="0">
                    <a:pos x="1271" y="7"/>
                  </a:cxn>
                  <a:cxn ang="0">
                    <a:pos x="1384" y="1"/>
                  </a:cxn>
                  <a:cxn ang="0">
                    <a:pos x="1506" y="0"/>
                  </a:cxn>
                  <a:cxn ang="0">
                    <a:pos x="1636" y="1"/>
                  </a:cxn>
                  <a:cxn ang="0">
                    <a:pos x="1692" y="233"/>
                  </a:cxn>
                  <a:cxn ang="0">
                    <a:pos x="1713" y="243"/>
                  </a:cxn>
                  <a:cxn ang="0">
                    <a:pos x="1758" y="274"/>
                  </a:cxn>
                  <a:cxn ang="0">
                    <a:pos x="1806" y="329"/>
                  </a:cxn>
                  <a:cxn ang="0">
                    <a:pos x="1836" y="409"/>
                  </a:cxn>
                  <a:cxn ang="0">
                    <a:pos x="1955" y="948"/>
                  </a:cxn>
                  <a:cxn ang="0">
                    <a:pos x="2003" y="1171"/>
                  </a:cxn>
                  <a:cxn ang="0">
                    <a:pos x="2011" y="1188"/>
                  </a:cxn>
                  <a:cxn ang="0">
                    <a:pos x="2022" y="1231"/>
                  </a:cxn>
                  <a:cxn ang="0">
                    <a:pos x="2021" y="1297"/>
                  </a:cxn>
                  <a:cxn ang="0">
                    <a:pos x="1992" y="1380"/>
                  </a:cxn>
                  <a:cxn ang="0">
                    <a:pos x="0" y="1328"/>
                  </a:cxn>
                  <a:cxn ang="0">
                    <a:pos x="199" y="1223"/>
                  </a:cxn>
                  <a:cxn ang="0">
                    <a:pos x="200" y="232"/>
                  </a:cxn>
                  <a:cxn ang="0">
                    <a:pos x="210" y="226"/>
                  </a:cxn>
                  <a:cxn ang="0">
                    <a:pos x="230" y="214"/>
                  </a:cxn>
                  <a:cxn ang="0">
                    <a:pos x="259" y="201"/>
                  </a:cxn>
                  <a:cxn ang="0">
                    <a:pos x="297" y="189"/>
                  </a:cxn>
                  <a:cxn ang="0">
                    <a:pos x="344" y="183"/>
                  </a:cxn>
                  <a:cxn ang="0">
                    <a:pos x="399" y="181"/>
                  </a:cxn>
                  <a:cxn ang="0">
                    <a:pos x="464" y="191"/>
                  </a:cxn>
                  <a:cxn ang="0">
                    <a:pos x="548" y="225"/>
                  </a:cxn>
                </a:cxnLst>
                <a:rect l="txL" t="txT" r="txR" b="txB"/>
                <a:pathLst>
                  <a:path w="2023" h="1695">
                    <a:moveTo>
                      <a:pt x="548" y="225"/>
                    </a:moveTo>
                    <a:lnTo>
                      <a:pt x="570" y="121"/>
                    </a:lnTo>
                    <a:lnTo>
                      <a:pt x="571" y="121"/>
                    </a:lnTo>
                    <a:lnTo>
                      <a:pt x="575" y="120"/>
                    </a:lnTo>
                    <a:lnTo>
                      <a:pt x="580" y="118"/>
                    </a:lnTo>
                    <a:lnTo>
                      <a:pt x="586" y="116"/>
                    </a:lnTo>
                    <a:lnTo>
                      <a:pt x="596" y="112"/>
                    </a:lnTo>
                    <a:lnTo>
                      <a:pt x="607" y="108"/>
                    </a:lnTo>
                    <a:lnTo>
                      <a:pt x="620" y="105"/>
                    </a:lnTo>
                    <a:lnTo>
                      <a:pt x="636" y="101"/>
                    </a:lnTo>
                    <a:lnTo>
                      <a:pt x="653" y="95"/>
                    </a:lnTo>
                    <a:lnTo>
                      <a:pt x="672" y="90"/>
                    </a:lnTo>
                    <a:lnTo>
                      <a:pt x="694" y="84"/>
                    </a:lnTo>
                    <a:lnTo>
                      <a:pt x="718" y="79"/>
                    </a:lnTo>
                    <a:lnTo>
                      <a:pt x="743" y="74"/>
                    </a:lnTo>
                    <a:lnTo>
                      <a:pt x="771" y="67"/>
                    </a:lnTo>
                    <a:lnTo>
                      <a:pt x="802" y="61"/>
                    </a:lnTo>
                    <a:lnTo>
                      <a:pt x="834" y="55"/>
                    </a:lnTo>
                    <a:lnTo>
                      <a:pt x="867" y="49"/>
                    </a:lnTo>
                    <a:lnTo>
                      <a:pt x="904" y="43"/>
                    </a:lnTo>
                    <a:lnTo>
                      <a:pt x="943" y="38"/>
                    </a:lnTo>
                    <a:lnTo>
                      <a:pt x="982" y="33"/>
                    </a:lnTo>
                    <a:lnTo>
                      <a:pt x="1025" y="27"/>
                    </a:lnTo>
                    <a:lnTo>
                      <a:pt x="1071" y="22"/>
                    </a:lnTo>
                    <a:lnTo>
                      <a:pt x="1117" y="17"/>
                    </a:lnTo>
                    <a:lnTo>
                      <a:pt x="1166" y="13"/>
                    </a:lnTo>
                    <a:lnTo>
                      <a:pt x="1218" y="10"/>
                    </a:lnTo>
                    <a:lnTo>
                      <a:pt x="1271" y="7"/>
                    </a:lnTo>
                    <a:lnTo>
                      <a:pt x="1327" y="3"/>
                    </a:lnTo>
                    <a:lnTo>
                      <a:pt x="1384" y="1"/>
                    </a:lnTo>
                    <a:lnTo>
                      <a:pt x="1444" y="0"/>
                    </a:lnTo>
                    <a:lnTo>
                      <a:pt x="1506" y="0"/>
                    </a:lnTo>
                    <a:lnTo>
                      <a:pt x="1570" y="0"/>
                    </a:lnTo>
                    <a:lnTo>
                      <a:pt x="1636" y="1"/>
                    </a:lnTo>
                    <a:lnTo>
                      <a:pt x="1709" y="41"/>
                    </a:lnTo>
                    <a:lnTo>
                      <a:pt x="1692" y="233"/>
                    </a:lnTo>
                    <a:lnTo>
                      <a:pt x="1698" y="235"/>
                    </a:lnTo>
                    <a:lnTo>
                      <a:pt x="1713" y="243"/>
                    </a:lnTo>
                    <a:lnTo>
                      <a:pt x="1733" y="256"/>
                    </a:lnTo>
                    <a:lnTo>
                      <a:pt x="1758" y="274"/>
                    </a:lnTo>
                    <a:lnTo>
                      <a:pt x="1784" y="299"/>
                    </a:lnTo>
                    <a:lnTo>
                      <a:pt x="1806" y="329"/>
                    </a:lnTo>
                    <a:lnTo>
                      <a:pt x="1825" y="366"/>
                    </a:lnTo>
                    <a:lnTo>
                      <a:pt x="1836" y="409"/>
                    </a:lnTo>
                    <a:lnTo>
                      <a:pt x="1999" y="557"/>
                    </a:lnTo>
                    <a:lnTo>
                      <a:pt x="1955" y="948"/>
                    </a:lnTo>
                    <a:lnTo>
                      <a:pt x="1692" y="1080"/>
                    </a:lnTo>
                    <a:lnTo>
                      <a:pt x="2003" y="1171"/>
                    </a:lnTo>
                    <a:lnTo>
                      <a:pt x="2006" y="1176"/>
                    </a:lnTo>
                    <a:lnTo>
                      <a:pt x="2011" y="1188"/>
                    </a:lnTo>
                    <a:lnTo>
                      <a:pt x="2016" y="1206"/>
                    </a:lnTo>
                    <a:lnTo>
                      <a:pt x="2022" y="1231"/>
                    </a:lnTo>
                    <a:lnTo>
                      <a:pt x="2023" y="1261"/>
                    </a:lnTo>
                    <a:lnTo>
                      <a:pt x="2021" y="1297"/>
                    </a:lnTo>
                    <a:lnTo>
                      <a:pt x="2010" y="1337"/>
                    </a:lnTo>
                    <a:lnTo>
                      <a:pt x="1992" y="1380"/>
                    </a:lnTo>
                    <a:lnTo>
                      <a:pt x="1171" y="1695"/>
                    </a:lnTo>
                    <a:lnTo>
                      <a:pt x="0" y="1328"/>
                    </a:lnTo>
                    <a:lnTo>
                      <a:pt x="20" y="1285"/>
                    </a:lnTo>
                    <a:lnTo>
                      <a:pt x="199" y="1223"/>
                    </a:lnTo>
                    <a:lnTo>
                      <a:pt x="199" y="233"/>
                    </a:lnTo>
                    <a:lnTo>
                      <a:pt x="200" y="232"/>
                    </a:lnTo>
                    <a:lnTo>
                      <a:pt x="204" y="229"/>
                    </a:lnTo>
                    <a:lnTo>
                      <a:pt x="210" y="226"/>
                    </a:lnTo>
                    <a:lnTo>
                      <a:pt x="218" y="220"/>
                    </a:lnTo>
                    <a:lnTo>
                      <a:pt x="230" y="214"/>
                    </a:lnTo>
                    <a:lnTo>
                      <a:pt x="243" y="207"/>
                    </a:lnTo>
                    <a:lnTo>
                      <a:pt x="259" y="201"/>
                    </a:lnTo>
                    <a:lnTo>
                      <a:pt x="277" y="194"/>
                    </a:lnTo>
                    <a:lnTo>
                      <a:pt x="297" y="189"/>
                    </a:lnTo>
                    <a:lnTo>
                      <a:pt x="320" y="185"/>
                    </a:lnTo>
                    <a:lnTo>
                      <a:pt x="344" y="183"/>
                    </a:lnTo>
                    <a:lnTo>
                      <a:pt x="370" y="180"/>
                    </a:lnTo>
                    <a:lnTo>
                      <a:pt x="399" y="181"/>
                    </a:lnTo>
                    <a:lnTo>
                      <a:pt x="430" y="185"/>
                    </a:lnTo>
                    <a:lnTo>
                      <a:pt x="464" y="191"/>
                    </a:lnTo>
                    <a:lnTo>
                      <a:pt x="498" y="201"/>
                    </a:lnTo>
                    <a:lnTo>
                      <a:pt x="548" y="225"/>
                    </a:lnTo>
                    <a:close/>
                  </a:path>
                </a:pathLst>
              </a:custGeom>
              <a:solidFill>
                <a:srgbClr val="969696">
                  <a:alpha val="100000"/>
                </a:srgbClr>
              </a:solidFill>
              <a:ln w="9525">
                <a:noFill/>
              </a:ln>
            </p:spPr>
            <p:txBody>
              <a:bodyPr/>
              <a:p>
                <a:endParaRPr lang="zh-CN" altLang="en-US"/>
              </a:p>
            </p:txBody>
          </p:sp>
          <p:sp>
            <p:nvSpPr>
              <p:cNvPr id="102632" name="Freeform 61"/>
              <p:cNvSpPr/>
              <p:nvPr/>
            </p:nvSpPr>
            <p:spPr>
              <a:xfrm>
                <a:off x="6551" y="13597"/>
                <a:ext cx="650" cy="735"/>
              </a:xfrm>
              <a:custGeom>
                <a:avLst/>
                <a:gdLst>
                  <a:gd name="txL" fmla="*/ 0 w 650"/>
                  <a:gd name="txT" fmla="*/ 0 h 735"/>
                  <a:gd name="txR" fmla="*/ 650 w 650"/>
                  <a:gd name="txB" fmla="*/ 735 h 735"/>
                </a:gdLst>
                <a:ahLst/>
                <a:cxnLst>
                  <a:cxn ang="0">
                    <a:pos x="645" y="27"/>
                  </a:cxn>
                  <a:cxn ang="0">
                    <a:pos x="642" y="26"/>
                  </a:cxn>
                  <a:cxn ang="0">
                    <a:pos x="631" y="23"/>
                  </a:cxn>
                  <a:cxn ang="0">
                    <a:pos x="615" y="19"/>
                  </a:cxn>
                  <a:cxn ang="0">
                    <a:pos x="592" y="15"/>
                  </a:cxn>
                  <a:cxn ang="0">
                    <a:pos x="565" y="10"/>
                  </a:cxn>
                  <a:cxn ang="0">
                    <a:pos x="533" y="6"/>
                  </a:cxn>
                  <a:cxn ang="0">
                    <a:pos x="496" y="3"/>
                  </a:cxn>
                  <a:cxn ang="0">
                    <a:pos x="456" y="1"/>
                  </a:cxn>
                  <a:cxn ang="0">
                    <a:pos x="411" y="0"/>
                  </a:cxn>
                  <a:cxn ang="0">
                    <a:pos x="364" y="2"/>
                  </a:cxn>
                  <a:cxn ang="0">
                    <a:pos x="315" y="6"/>
                  </a:cxn>
                  <a:cxn ang="0">
                    <a:pos x="262" y="15"/>
                  </a:cxn>
                  <a:cxn ang="0">
                    <a:pos x="209" y="26"/>
                  </a:cxn>
                  <a:cxn ang="0">
                    <a:pos x="154" y="42"/>
                  </a:cxn>
                  <a:cxn ang="0">
                    <a:pos x="98" y="61"/>
                  </a:cxn>
                  <a:cxn ang="0">
                    <a:pos x="42" y="87"/>
                  </a:cxn>
                  <a:cxn ang="0">
                    <a:pos x="38" y="101"/>
                  </a:cxn>
                  <a:cxn ang="0">
                    <a:pos x="28" y="141"/>
                  </a:cxn>
                  <a:cxn ang="0">
                    <a:pos x="17" y="203"/>
                  </a:cxn>
                  <a:cxn ang="0">
                    <a:pos x="6" y="283"/>
                  </a:cxn>
                  <a:cxn ang="0">
                    <a:pos x="0" y="378"/>
                  </a:cxn>
                  <a:cxn ang="0">
                    <a:pos x="5" y="484"/>
                  </a:cxn>
                  <a:cxn ang="0">
                    <a:pos x="21" y="599"/>
                  </a:cxn>
                  <a:cxn ang="0">
                    <a:pos x="54" y="716"/>
                  </a:cxn>
                  <a:cxn ang="0">
                    <a:pos x="58" y="716"/>
                  </a:cxn>
                  <a:cxn ang="0">
                    <a:pos x="66" y="715"/>
                  </a:cxn>
                  <a:cxn ang="0">
                    <a:pos x="80" y="713"/>
                  </a:cxn>
                  <a:cxn ang="0">
                    <a:pos x="99" y="712"/>
                  </a:cxn>
                  <a:cxn ang="0">
                    <a:pos x="124" y="710"/>
                  </a:cxn>
                  <a:cxn ang="0">
                    <a:pos x="153" y="708"/>
                  </a:cxn>
                  <a:cxn ang="0">
                    <a:pos x="188" y="707"/>
                  </a:cxn>
                  <a:cxn ang="0">
                    <a:pos x="225" y="706"/>
                  </a:cxn>
                  <a:cxn ang="0">
                    <a:pos x="267" y="705"/>
                  </a:cxn>
                  <a:cxn ang="0">
                    <a:pos x="313" y="706"/>
                  </a:cxn>
                  <a:cxn ang="0">
                    <a:pos x="362" y="707"/>
                  </a:cxn>
                  <a:cxn ang="0">
                    <a:pos x="415" y="709"/>
                  </a:cxn>
                  <a:cxn ang="0">
                    <a:pos x="470" y="713"/>
                  </a:cxn>
                  <a:cxn ang="0">
                    <a:pos x="528" y="719"/>
                  </a:cxn>
                  <a:cxn ang="0">
                    <a:pos x="588" y="726"/>
                  </a:cxn>
                  <a:cxn ang="0">
                    <a:pos x="650" y="735"/>
                  </a:cxn>
                  <a:cxn ang="0">
                    <a:pos x="647" y="713"/>
                  </a:cxn>
                  <a:cxn ang="0">
                    <a:pos x="641" y="655"/>
                  </a:cxn>
                  <a:cxn ang="0">
                    <a:pos x="631" y="568"/>
                  </a:cxn>
                  <a:cxn ang="0">
                    <a:pos x="623" y="462"/>
                  </a:cxn>
                  <a:cxn ang="0">
                    <a:pos x="618" y="345"/>
                  </a:cxn>
                  <a:cxn ang="0">
                    <a:pos x="618" y="229"/>
                  </a:cxn>
                  <a:cxn ang="0">
                    <a:pos x="627" y="119"/>
                  </a:cxn>
                  <a:cxn ang="0">
                    <a:pos x="645" y="27"/>
                  </a:cxn>
                </a:cxnLst>
                <a:rect l="txL" t="txT" r="txR" b="txB"/>
                <a:pathLst>
                  <a:path w="650" h="735">
                    <a:moveTo>
                      <a:pt x="645" y="27"/>
                    </a:moveTo>
                    <a:lnTo>
                      <a:pt x="642" y="26"/>
                    </a:lnTo>
                    <a:lnTo>
                      <a:pt x="631" y="23"/>
                    </a:lnTo>
                    <a:lnTo>
                      <a:pt x="615" y="19"/>
                    </a:lnTo>
                    <a:lnTo>
                      <a:pt x="592" y="15"/>
                    </a:lnTo>
                    <a:lnTo>
                      <a:pt x="565" y="10"/>
                    </a:lnTo>
                    <a:lnTo>
                      <a:pt x="533" y="6"/>
                    </a:lnTo>
                    <a:lnTo>
                      <a:pt x="496" y="3"/>
                    </a:lnTo>
                    <a:lnTo>
                      <a:pt x="456" y="1"/>
                    </a:lnTo>
                    <a:lnTo>
                      <a:pt x="411" y="0"/>
                    </a:lnTo>
                    <a:lnTo>
                      <a:pt x="364" y="2"/>
                    </a:lnTo>
                    <a:lnTo>
                      <a:pt x="315" y="6"/>
                    </a:lnTo>
                    <a:lnTo>
                      <a:pt x="262" y="15"/>
                    </a:lnTo>
                    <a:lnTo>
                      <a:pt x="209" y="26"/>
                    </a:lnTo>
                    <a:lnTo>
                      <a:pt x="154" y="42"/>
                    </a:lnTo>
                    <a:lnTo>
                      <a:pt x="98" y="61"/>
                    </a:lnTo>
                    <a:lnTo>
                      <a:pt x="42" y="87"/>
                    </a:lnTo>
                    <a:lnTo>
                      <a:pt x="38" y="101"/>
                    </a:lnTo>
                    <a:lnTo>
                      <a:pt x="28" y="141"/>
                    </a:lnTo>
                    <a:lnTo>
                      <a:pt x="17" y="203"/>
                    </a:lnTo>
                    <a:lnTo>
                      <a:pt x="6" y="283"/>
                    </a:lnTo>
                    <a:lnTo>
                      <a:pt x="0" y="378"/>
                    </a:lnTo>
                    <a:lnTo>
                      <a:pt x="5" y="484"/>
                    </a:lnTo>
                    <a:lnTo>
                      <a:pt x="21" y="599"/>
                    </a:lnTo>
                    <a:lnTo>
                      <a:pt x="54" y="716"/>
                    </a:lnTo>
                    <a:lnTo>
                      <a:pt x="58" y="716"/>
                    </a:lnTo>
                    <a:lnTo>
                      <a:pt x="66" y="715"/>
                    </a:lnTo>
                    <a:lnTo>
                      <a:pt x="80" y="713"/>
                    </a:lnTo>
                    <a:lnTo>
                      <a:pt x="99" y="712"/>
                    </a:lnTo>
                    <a:lnTo>
                      <a:pt x="124" y="710"/>
                    </a:lnTo>
                    <a:lnTo>
                      <a:pt x="153" y="708"/>
                    </a:lnTo>
                    <a:lnTo>
                      <a:pt x="188" y="707"/>
                    </a:lnTo>
                    <a:lnTo>
                      <a:pt x="225" y="706"/>
                    </a:lnTo>
                    <a:lnTo>
                      <a:pt x="267" y="705"/>
                    </a:lnTo>
                    <a:lnTo>
                      <a:pt x="313" y="706"/>
                    </a:lnTo>
                    <a:lnTo>
                      <a:pt x="362" y="707"/>
                    </a:lnTo>
                    <a:lnTo>
                      <a:pt x="415" y="709"/>
                    </a:lnTo>
                    <a:lnTo>
                      <a:pt x="470" y="713"/>
                    </a:lnTo>
                    <a:lnTo>
                      <a:pt x="528" y="719"/>
                    </a:lnTo>
                    <a:lnTo>
                      <a:pt x="588" y="726"/>
                    </a:lnTo>
                    <a:lnTo>
                      <a:pt x="650" y="735"/>
                    </a:lnTo>
                    <a:lnTo>
                      <a:pt x="647" y="713"/>
                    </a:lnTo>
                    <a:lnTo>
                      <a:pt x="641" y="655"/>
                    </a:lnTo>
                    <a:lnTo>
                      <a:pt x="631" y="568"/>
                    </a:lnTo>
                    <a:lnTo>
                      <a:pt x="623" y="462"/>
                    </a:lnTo>
                    <a:lnTo>
                      <a:pt x="618" y="345"/>
                    </a:lnTo>
                    <a:lnTo>
                      <a:pt x="618" y="229"/>
                    </a:lnTo>
                    <a:lnTo>
                      <a:pt x="627" y="119"/>
                    </a:lnTo>
                    <a:lnTo>
                      <a:pt x="645" y="27"/>
                    </a:lnTo>
                    <a:close/>
                  </a:path>
                </a:pathLst>
              </a:custGeom>
              <a:solidFill>
                <a:srgbClr val="808080">
                  <a:alpha val="100000"/>
                </a:srgbClr>
              </a:solidFill>
              <a:ln w="9525">
                <a:noFill/>
              </a:ln>
            </p:spPr>
            <p:txBody>
              <a:bodyPr/>
              <a:p>
                <a:endParaRPr lang="zh-CN" altLang="en-US"/>
              </a:p>
            </p:txBody>
          </p:sp>
          <p:sp>
            <p:nvSpPr>
              <p:cNvPr id="102633" name="Freeform 62"/>
              <p:cNvSpPr/>
              <p:nvPr/>
            </p:nvSpPr>
            <p:spPr>
              <a:xfrm>
                <a:off x="6623" y="13797"/>
                <a:ext cx="1071" cy="731"/>
              </a:xfrm>
              <a:custGeom>
                <a:avLst/>
                <a:gdLst>
                  <a:gd name="txL" fmla="*/ 0 w 1071"/>
                  <a:gd name="txT" fmla="*/ 0 h 731"/>
                  <a:gd name="txR" fmla="*/ 1071 w 1071"/>
                  <a:gd name="txB" fmla="*/ 731 h 731"/>
                </a:gdLst>
                <a:ahLst/>
                <a:cxnLst>
                  <a:cxn ang="0">
                    <a:pos x="6" y="552"/>
                  </a:cxn>
                  <a:cxn ang="0">
                    <a:pos x="0" y="642"/>
                  </a:cxn>
                  <a:cxn ang="0">
                    <a:pos x="698" y="731"/>
                  </a:cxn>
                  <a:cxn ang="0">
                    <a:pos x="703" y="729"/>
                  </a:cxn>
                  <a:cxn ang="0">
                    <a:pos x="717" y="722"/>
                  </a:cxn>
                  <a:cxn ang="0">
                    <a:pos x="740" y="710"/>
                  </a:cxn>
                  <a:cxn ang="0">
                    <a:pos x="768" y="694"/>
                  </a:cxn>
                  <a:cxn ang="0">
                    <a:pos x="801" y="672"/>
                  </a:cxn>
                  <a:cxn ang="0">
                    <a:pos x="838" y="645"/>
                  </a:cxn>
                  <a:cxn ang="0">
                    <a:pos x="876" y="614"/>
                  </a:cxn>
                  <a:cxn ang="0">
                    <a:pos x="915" y="577"/>
                  </a:cxn>
                  <a:cxn ang="0">
                    <a:pos x="953" y="536"/>
                  </a:cxn>
                  <a:cxn ang="0">
                    <a:pos x="988" y="491"/>
                  </a:cxn>
                  <a:cxn ang="0">
                    <a:pos x="1018" y="439"/>
                  </a:cxn>
                  <a:cxn ang="0">
                    <a:pos x="1043" y="383"/>
                  </a:cxn>
                  <a:cxn ang="0">
                    <a:pos x="1061" y="322"/>
                  </a:cxn>
                  <a:cxn ang="0">
                    <a:pos x="1071" y="255"/>
                  </a:cxn>
                  <a:cxn ang="0">
                    <a:pos x="1070" y="185"/>
                  </a:cxn>
                  <a:cxn ang="0">
                    <a:pos x="1057" y="108"/>
                  </a:cxn>
                  <a:cxn ang="0">
                    <a:pos x="1055" y="104"/>
                  </a:cxn>
                  <a:cxn ang="0">
                    <a:pos x="1049" y="92"/>
                  </a:cxn>
                  <a:cxn ang="0">
                    <a:pos x="1037" y="76"/>
                  </a:cxn>
                  <a:cxn ang="0">
                    <a:pos x="1022" y="57"/>
                  </a:cxn>
                  <a:cxn ang="0">
                    <a:pos x="1002" y="37"/>
                  </a:cxn>
                  <a:cxn ang="0">
                    <a:pos x="979" y="20"/>
                  </a:cxn>
                  <a:cxn ang="0">
                    <a:pos x="951" y="7"/>
                  </a:cxn>
                  <a:cxn ang="0">
                    <a:pos x="919" y="0"/>
                  </a:cxn>
                  <a:cxn ang="0">
                    <a:pos x="924" y="12"/>
                  </a:cxn>
                  <a:cxn ang="0">
                    <a:pos x="934" y="44"/>
                  </a:cxn>
                  <a:cxn ang="0">
                    <a:pos x="947" y="94"/>
                  </a:cxn>
                  <a:cxn ang="0">
                    <a:pos x="958" y="159"/>
                  </a:cxn>
                  <a:cxn ang="0">
                    <a:pos x="961" y="238"/>
                  </a:cxn>
                  <a:cxn ang="0">
                    <a:pos x="953" y="324"/>
                  </a:cxn>
                  <a:cxn ang="0">
                    <a:pos x="928" y="418"/>
                  </a:cxn>
                  <a:cxn ang="0">
                    <a:pos x="884" y="516"/>
                  </a:cxn>
                  <a:cxn ang="0">
                    <a:pos x="883" y="518"/>
                  </a:cxn>
                  <a:cxn ang="0">
                    <a:pos x="879" y="521"/>
                  </a:cxn>
                  <a:cxn ang="0">
                    <a:pos x="872" y="526"/>
                  </a:cxn>
                  <a:cxn ang="0">
                    <a:pos x="862" y="534"/>
                  </a:cxn>
                  <a:cxn ang="0">
                    <a:pos x="851" y="541"/>
                  </a:cxn>
                  <a:cxn ang="0">
                    <a:pos x="837" y="550"/>
                  </a:cxn>
                  <a:cxn ang="0">
                    <a:pos x="819" y="559"/>
                  </a:cxn>
                  <a:cxn ang="0">
                    <a:pos x="800" y="567"/>
                  </a:cxn>
                  <a:cxn ang="0">
                    <a:pos x="778" y="575"/>
                  </a:cxn>
                  <a:cxn ang="0">
                    <a:pos x="754" y="582"/>
                  </a:cxn>
                  <a:cxn ang="0">
                    <a:pos x="727" y="588"/>
                  </a:cxn>
                  <a:cxn ang="0">
                    <a:pos x="697" y="592"/>
                  </a:cxn>
                  <a:cxn ang="0">
                    <a:pos x="666" y="593"/>
                  </a:cxn>
                  <a:cxn ang="0">
                    <a:pos x="631" y="592"/>
                  </a:cxn>
                  <a:cxn ang="0">
                    <a:pos x="593" y="589"/>
                  </a:cxn>
                  <a:cxn ang="0">
                    <a:pos x="555" y="581"/>
                  </a:cxn>
                  <a:cxn ang="0">
                    <a:pos x="555" y="677"/>
                  </a:cxn>
                  <a:cxn ang="0">
                    <a:pos x="24" y="623"/>
                  </a:cxn>
                  <a:cxn ang="0">
                    <a:pos x="6" y="552"/>
                  </a:cxn>
                </a:cxnLst>
                <a:rect l="txL" t="txT" r="txR" b="txB"/>
                <a:pathLst>
                  <a:path w="1071" h="731">
                    <a:moveTo>
                      <a:pt x="6" y="552"/>
                    </a:moveTo>
                    <a:lnTo>
                      <a:pt x="0" y="642"/>
                    </a:lnTo>
                    <a:lnTo>
                      <a:pt x="698" y="731"/>
                    </a:lnTo>
                    <a:lnTo>
                      <a:pt x="703" y="729"/>
                    </a:lnTo>
                    <a:lnTo>
                      <a:pt x="717" y="722"/>
                    </a:lnTo>
                    <a:lnTo>
                      <a:pt x="740" y="710"/>
                    </a:lnTo>
                    <a:lnTo>
                      <a:pt x="768" y="694"/>
                    </a:lnTo>
                    <a:lnTo>
                      <a:pt x="801" y="672"/>
                    </a:lnTo>
                    <a:lnTo>
                      <a:pt x="838" y="645"/>
                    </a:lnTo>
                    <a:lnTo>
                      <a:pt x="876" y="614"/>
                    </a:lnTo>
                    <a:lnTo>
                      <a:pt x="915" y="577"/>
                    </a:lnTo>
                    <a:lnTo>
                      <a:pt x="953" y="536"/>
                    </a:lnTo>
                    <a:lnTo>
                      <a:pt x="988" y="491"/>
                    </a:lnTo>
                    <a:lnTo>
                      <a:pt x="1018" y="439"/>
                    </a:lnTo>
                    <a:lnTo>
                      <a:pt x="1043" y="383"/>
                    </a:lnTo>
                    <a:lnTo>
                      <a:pt x="1061" y="322"/>
                    </a:lnTo>
                    <a:lnTo>
                      <a:pt x="1071" y="255"/>
                    </a:lnTo>
                    <a:lnTo>
                      <a:pt x="1070" y="185"/>
                    </a:lnTo>
                    <a:lnTo>
                      <a:pt x="1057" y="108"/>
                    </a:lnTo>
                    <a:lnTo>
                      <a:pt x="1055" y="104"/>
                    </a:lnTo>
                    <a:lnTo>
                      <a:pt x="1049" y="92"/>
                    </a:lnTo>
                    <a:lnTo>
                      <a:pt x="1037" y="76"/>
                    </a:lnTo>
                    <a:lnTo>
                      <a:pt x="1022" y="57"/>
                    </a:lnTo>
                    <a:lnTo>
                      <a:pt x="1002" y="37"/>
                    </a:lnTo>
                    <a:lnTo>
                      <a:pt x="979" y="20"/>
                    </a:lnTo>
                    <a:lnTo>
                      <a:pt x="951" y="7"/>
                    </a:lnTo>
                    <a:lnTo>
                      <a:pt x="919" y="0"/>
                    </a:lnTo>
                    <a:lnTo>
                      <a:pt x="924" y="12"/>
                    </a:lnTo>
                    <a:lnTo>
                      <a:pt x="934" y="44"/>
                    </a:lnTo>
                    <a:lnTo>
                      <a:pt x="947" y="94"/>
                    </a:lnTo>
                    <a:lnTo>
                      <a:pt x="958" y="159"/>
                    </a:lnTo>
                    <a:lnTo>
                      <a:pt x="961" y="238"/>
                    </a:lnTo>
                    <a:lnTo>
                      <a:pt x="953" y="324"/>
                    </a:lnTo>
                    <a:lnTo>
                      <a:pt x="928" y="418"/>
                    </a:lnTo>
                    <a:lnTo>
                      <a:pt x="884" y="516"/>
                    </a:lnTo>
                    <a:lnTo>
                      <a:pt x="883" y="518"/>
                    </a:lnTo>
                    <a:lnTo>
                      <a:pt x="879" y="521"/>
                    </a:lnTo>
                    <a:lnTo>
                      <a:pt x="872" y="526"/>
                    </a:lnTo>
                    <a:lnTo>
                      <a:pt x="862" y="534"/>
                    </a:lnTo>
                    <a:lnTo>
                      <a:pt x="851" y="541"/>
                    </a:lnTo>
                    <a:lnTo>
                      <a:pt x="837" y="550"/>
                    </a:lnTo>
                    <a:lnTo>
                      <a:pt x="819" y="559"/>
                    </a:lnTo>
                    <a:lnTo>
                      <a:pt x="800" y="567"/>
                    </a:lnTo>
                    <a:lnTo>
                      <a:pt x="778" y="575"/>
                    </a:lnTo>
                    <a:lnTo>
                      <a:pt x="754" y="582"/>
                    </a:lnTo>
                    <a:lnTo>
                      <a:pt x="727" y="588"/>
                    </a:lnTo>
                    <a:lnTo>
                      <a:pt x="697" y="592"/>
                    </a:lnTo>
                    <a:lnTo>
                      <a:pt x="666" y="593"/>
                    </a:lnTo>
                    <a:lnTo>
                      <a:pt x="631" y="592"/>
                    </a:lnTo>
                    <a:lnTo>
                      <a:pt x="593" y="589"/>
                    </a:lnTo>
                    <a:lnTo>
                      <a:pt x="555" y="581"/>
                    </a:lnTo>
                    <a:lnTo>
                      <a:pt x="555" y="677"/>
                    </a:lnTo>
                    <a:lnTo>
                      <a:pt x="24" y="623"/>
                    </a:lnTo>
                    <a:lnTo>
                      <a:pt x="6" y="552"/>
                    </a:lnTo>
                    <a:close/>
                  </a:path>
                </a:pathLst>
              </a:custGeom>
              <a:solidFill>
                <a:srgbClr val="FFFFFF">
                  <a:alpha val="100000"/>
                </a:srgbClr>
              </a:solidFill>
              <a:ln w="9525">
                <a:noFill/>
              </a:ln>
            </p:spPr>
            <p:txBody>
              <a:bodyPr/>
              <a:p>
                <a:endParaRPr lang="zh-CN" altLang="en-US"/>
              </a:p>
            </p:txBody>
          </p:sp>
          <p:sp>
            <p:nvSpPr>
              <p:cNvPr id="102634" name="Freeform 63"/>
              <p:cNvSpPr/>
              <p:nvPr/>
            </p:nvSpPr>
            <p:spPr>
              <a:xfrm>
                <a:off x="6486" y="14516"/>
                <a:ext cx="787" cy="253"/>
              </a:xfrm>
              <a:custGeom>
                <a:avLst/>
                <a:gdLst>
                  <a:gd name="txL" fmla="*/ 0 w 787"/>
                  <a:gd name="txT" fmla="*/ 0 h 253"/>
                  <a:gd name="txR" fmla="*/ 787 w 787"/>
                  <a:gd name="txB" fmla="*/ 253 h 253"/>
                </a:gdLst>
                <a:ahLst/>
                <a:cxnLst>
                  <a:cxn ang="0">
                    <a:pos x="787" y="91"/>
                  </a:cxn>
                  <a:cxn ang="0">
                    <a:pos x="12" y="0"/>
                  </a:cxn>
                  <a:cxn ang="0">
                    <a:pos x="0" y="91"/>
                  </a:cxn>
                  <a:cxn ang="0">
                    <a:pos x="764" y="253"/>
                  </a:cxn>
                  <a:cxn ang="0">
                    <a:pos x="787" y="91"/>
                  </a:cxn>
                </a:cxnLst>
                <a:rect l="txL" t="txT" r="txR" b="txB"/>
                <a:pathLst>
                  <a:path w="787" h="253">
                    <a:moveTo>
                      <a:pt x="787" y="91"/>
                    </a:moveTo>
                    <a:lnTo>
                      <a:pt x="12" y="0"/>
                    </a:lnTo>
                    <a:lnTo>
                      <a:pt x="0" y="91"/>
                    </a:lnTo>
                    <a:lnTo>
                      <a:pt x="764" y="253"/>
                    </a:lnTo>
                    <a:lnTo>
                      <a:pt x="787" y="91"/>
                    </a:lnTo>
                    <a:close/>
                  </a:path>
                </a:pathLst>
              </a:custGeom>
              <a:solidFill>
                <a:srgbClr val="808080">
                  <a:alpha val="100000"/>
                </a:srgbClr>
              </a:solidFill>
              <a:ln w="9525">
                <a:noFill/>
              </a:ln>
            </p:spPr>
            <p:txBody>
              <a:bodyPr/>
              <a:p>
                <a:endParaRPr lang="zh-CN" altLang="en-US"/>
              </a:p>
            </p:txBody>
          </p:sp>
          <p:sp>
            <p:nvSpPr>
              <p:cNvPr id="102635" name="Freeform 64"/>
              <p:cNvSpPr/>
              <p:nvPr/>
            </p:nvSpPr>
            <p:spPr>
              <a:xfrm>
                <a:off x="6879" y="14597"/>
                <a:ext cx="336" cy="115"/>
              </a:xfrm>
              <a:custGeom>
                <a:avLst/>
                <a:gdLst>
                  <a:gd name="txL" fmla="*/ 0 w 336"/>
                  <a:gd name="txT" fmla="*/ 0 h 115"/>
                  <a:gd name="txR" fmla="*/ 336 w 336"/>
                  <a:gd name="txB" fmla="*/ 115 h 115"/>
                </a:gdLst>
                <a:ahLst/>
                <a:cxnLst>
                  <a:cxn ang="0">
                    <a:pos x="336" y="50"/>
                  </a:cxn>
                  <a:cxn ang="0">
                    <a:pos x="4" y="0"/>
                  </a:cxn>
                  <a:cxn ang="0">
                    <a:pos x="0" y="48"/>
                  </a:cxn>
                  <a:cxn ang="0">
                    <a:pos x="327" y="115"/>
                  </a:cxn>
                  <a:cxn ang="0">
                    <a:pos x="336" y="50"/>
                  </a:cxn>
                </a:cxnLst>
                <a:rect l="txL" t="txT" r="txR" b="txB"/>
                <a:pathLst>
                  <a:path w="336" h="115">
                    <a:moveTo>
                      <a:pt x="336" y="50"/>
                    </a:moveTo>
                    <a:lnTo>
                      <a:pt x="4" y="0"/>
                    </a:lnTo>
                    <a:lnTo>
                      <a:pt x="0" y="48"/>
                    </a:lnTo>
                    <a:lnTo>
                      <a:pt x="327" y="115"/>
                    </a:lnTo>
                    <a:lnTo>
                      <a:pt x="336" y="50"/>
                    </a:lnTo>
                    <a:close/>
                  </a:path>
                </a:pathLst>
              </a:custGeom>
              <a:solidFill>
                <a:srgbClr val="808080">
                  <a:alpha val="100000"/>
                </a:srgbClr>
              </a:solidFill>
              <a:ln w="9525">
                <a:noFill/>
              </a:ln>
            </p:spPr>
            <p:txBody>
              <a:bodyPr/>
              <a:p>
                <a:endParaRPr lang="zh-CN" altLang="en-US"/>
              </a:p>
            </p:txBody>
          </p:sp>
          <p:sp>
            <p:nvSpPr>
              <p:cNvPr id="102636" name="Freeform 65"/>
              <p:cNvSpPr/>
              <p:nvPr/>
            </p:nvSpPr>
            <p:spPr>
              <a:xfrm>
                <a:off x="6536" y="14540"/>
                <a:ext cx="225" cy="85"/>
              </a:xfrm>
              <a:custGeom>
                <a:avLst/>
                <a:gdLst>
                  <a:gd name="txL" fmla="*/ 0 w 225"/>
                  <a:gd name="txT" fmla="*/ 0 h 85"/>
                  <a:gd name="txR" fmla="*/ 225 w 225"/>
                  <a:gd name="txB" fmla="*/ 85 h 85"/>
                </a:gdLst>
                <a:ahLst/>
                <a:cxnLst>
                  <a:cxn ang="0">
                    <a:pos x="225" y="39"/>
                  </a:cxn>
                  <a:cxn ang="0">
                    <a:pos x="0" y="0"/>
                  </a:cxn>
                  <a:cxn ang="0">
                    <a:pos x="3" y="41"/>
                  </a:cxn>
                  <a:cxn ang="0">
                    <a:pos x="218" y="85"/>
                  </a:cxn>
                  <a:cxn ang="0">
                    <a:pos x="225" y="39"/>
                  </a:cxn>
                </a:cxnLst>
                <a:rect l="txL" t="txT" r="txR" b="txB"/>
                <a:pathLst>
                  <a:path w="225" h="85">
                    <a:moveTo>
                      <a:pt x="225" y="39"/>
                    </a:moveTo>
                    <a:lnTo>
                      <a:pt x="0" y="0"/>
                    </a:lnTo>
                    <a:lnTo>
                      <a:pt x="3" y="41"/>
                    </a:lnTo>
                    <a:lnTo>
                      <a:pt x="218" y="85"/>
                    </a:lnTo>
                    <a:lnTo>
                      <a:pt x="225" y="39"/>
                    </a:lnTo>
                    <a:close/>
                  </a:path>
                </a:pathLst>
              </a:custGeom>
              <a:solidFill>
                <a:srgbClr val="808080">
                  <a:alpha val="100000"/>
                </a:srgbClr>
              </a:solidFill>
              <a:ln w="9525">
                <a:noFill/>
              </a:ln>
            </p:spPr>
            <p:txBody>
              <a:bodyPr/>
              <a:p>
                <a:endParaRPr lang="zh-CN" altLang="en-US"/>
              </a:p>
            </p:txBody>
          </p:sp>
          <p:sp>
            <p:nvSpPr>
              <p:cNvPr id="102637" name="Freeform 66"/>
              <p:cNvSpPr/>
              <p:nvPr/>
            </p:nvSpPr>
            <p:spPr>
              <a:xfrm>
                <a:off x="5972" y="14624"/>
                <a:ext cx="1325" cy="439"/>
              </a:xfrm>
              <a:custGeom>
                <a:avLst/>
                <a:gdLst>
                  <a:gd name="txL" fmla="*/ 0 w 1325"/>
                  <a:gd name="txT" fmla="*/ 0 h 439"/>
                  <a:gd name="txR" fmla="*/ 1325 w 1325"/>
                  <a:gd name="txB" fmla="*/ 439 h 439"/>
                </a:gdLst>
                <a:ahLst/>
                <a:cxnLst>
                  <a:cxn ang="0">
                    <a:pos x="0" y="132"/>
                  </a:cxn>
                  <a:cxn ang="0">
                    <a:pos x="3" y="132"/>
                  </a:cxn>
                  <a:cxn ang="0">
                    <a:pos x="10" y="130"/>
                  </a:cxn>
                  <a:cxn ang="0">
                    <a:pos x="24" y="128"/>
                  </a:cxn>
                  <a:cxn ang="0">
                    <a:pos x="42" y="125"/>
                  </a:cxn>
                  <a:cxn ang="0">
                    <a:pos x="62" y="121"/>
                  </a:cxn>
                  <a:cxn ang="0">
                    <a:pos x="86" y="116"/>
                  </a:cxn>
                  <a:cxn ang="0">
                    <a:pos x="113" y="109"/>
                  </a:cxn>
                  <a:cxn ang="0">
                    <a:pos x="141" y="102"/>
                  </a:cxn>
                  <a:cxn ang="0">
                    <a:pos x="170" y="94"/>
                  </a:cxn>
                  <a:cxn ang="0">
                    <a:pos x="199" y="85"/>
                  </a:cxn>
                  <a:cxn ang="0">
                    <a:pos x="228" y="74"/>
                  </a:cxn>
                  <a:cxn ang="0">
                    <a:pos x="257" y="62"/>
                  </a:cxn>
                  <a:cxn ang="0">
                    <a:pos x="285" y="48"/>
                  </a:cxn>
                  <a:cxn ang="0">
                    <a:pos x="309" y="34"/>
                  </a:cxn>
                  <a:cxn ang="0">
                    <a:pos x="333" y="18"/>
                  </a:cxn>
                  <a:cxn ang="0">
                    <a:pos x="352" y="0"/>
                  </a:cxn>
                  <a:cxn ang="0">
                    <a:pos x="1325" y="223"/>
                  </a:cxn>
                  <a:cxn ang="0">
                    <a:pos x="1323" y="225"/>
                  </a:cxn>
                  <a:cxn ang="0">
                    <a:pos x="1318" y="230"/>
                  </a:cxn>
                  <a:cxn ang="0">
                    <a:pos x="1309" y="239"/>
                  </a:cxn>
                  <a:cxn ang="0">
                    <a:pos x="1297" y="250"/>
                  </a:cxn>
                  <a:cxn ang="0">
                    <a:pos x="1282" y="263"/>
                  </a:cxn>
                  <a:cxn ang="0">
                    <a:pos x="1265" y="278"/>
                  </a:cxn>
                  <a:cxn ang="0">
                    <a:pos x="1247" y="295"/>
                  </a:cxn>
                  <a:cxn ang="0">
                    <a:pos x="1225" y="312"/>
                  </a:cxn>
                  <a:cxn ang="0">
                    <a:pos x="1202" y="331"/>
                  </a:cxn>
                  <a:cxn ang="0">
                    <a:pos x="1179" y="349"/>
                  </a:cxn>
                  <a:cxn ang="0">
                    <a:pos x="1154" y="367"/>
                  </a:cxn>
                  <a:cxn ang="0">
                    <a:pos x="1128" y="385"/>
                  </a:cxn>
                  <a:cxn ang="0">
                    <a:pos x="1102" y="401"/>
                  </a:cxn>
                  <a:cxn ang="0">
                    <a:pos x="1077" y="415"/>
                  </a:cxn>
                  <a:cxn ang="0">
                    <a:pos x="1051" y="428"/>
                  </a:cxn>
                  <a:cxn ang="0">
                    <a:pos x="1026" y="439"/>
                  </a:cxn>
                  <a:cxn ang="0">
                    <a:pos x="0" y="132"/>
                  </a:cxn>
                </a:cxnLst>
                <a:rect l="txL" t="txT" r="txR" b="txB"/>
                <a:pathLst>
                  <a:path w="1325" h="439">
                    <a:moveTo>
                      <a:pt x="0" y="132"/>
                    </a:moveTo>
                    <a:lnTo>
                      <a:pt x="3" y="132"/>
                    </a:lnTo>
                    <a:lnTo>
                      <a:pt x="10" y="130"/>
                    </a:lnTo>
                    <a:lnTo>
                      <a:pt x="24" y="128"/>
                    </a:lnTo>
                    <a:lnTo>
                      <a:pt x="42" y="125"/>
                    </a:lnTo>
                    <a:lnTo>
                      <a:pt x="62" y="121"/>
                    </a:lnTo>
                    <a:lnTo>
                      <a:pt x="86" y="116"/>
                    </a:lnTo>
                    <a:lnTo>
                      <a:pt x="113" y="109"/>
                    </a:lnTo>
                    <a:lnTo>
                      <a:pt x="141" y="102"/>
                    </a:lnTo>
                    <a:lnTo>
                      <a:pt x="170" y="94"/>
                    </a:lnTo>
                    <a:lnTo>
                      <a:pt x="199" y="85"/>
                    </a:lnTo>
                    <a:lnTo>
                      <a:pt x="228" y="74"/>
                    </a:lnTo>
                    <a:lnTo>
                      <a:pt x="257" y="62"/>
                    </a:lnTo>
                    <a:lnTo>
                      <a:pt x="285" y="48"/>
                    </a:lnTo>
                    <a:lnTo>
                      <a:pt x="309" y="34"/>
                    </a:lnTo>
                    <a:lnTo>
                      <a:pt x="333" y="18"/>
                    </a:lnTo>
                    <a:lnTo>
                      <a:pt x="352" y="0"/>
                    </a:lnTo>
                    <a:lnTo>
                      <a:pt x="1325" y="223"/>
                    </a:lnTo>
                    <a:lnTo>
                      <a:pt x="1323" y="225"/>
                    </a:lnTo>
                    <a:lnTo>
                      <a:pt x="1318" y="230"/>
                    </a:lnTo>
                    <a:lnTo>
                      <a:pt x="1309" y="239"/>
                    </a:lnTo>
                    <a:lnTo>
                      <a:pt x="1297" y="250"/>
                    </a:lnTo>
                    <a:lnTo>
                      <a:pt x="1282" y="263"/>
                    </a:lnTo>
                    <a:lnTo>
                      <a:pt x="1265" y="278"/>
                    </a:lnTo>
                    <a:lnTo>
                      <a:pt x="1247" y="295"/>
                    </a:lnTo>
                    <a:lnTo>
                      <a:pt x="1225" y="312"/>
                    </a:lnTo>
                    <a:lnTo>
                      <a:pt x="1202" y="331"/>
                    </a:lnTo>
                    <a:lnTo>
                      <a:pt x="1179" y="349"/>
                    </a:lnTo>
                    <a:lnTo>
                      <a:pt x="1154" y="367"/>
                    </a:lnTo>
                    <a:lnTo>
                      <a:pt x="1128" y="385"/>
                    </a:lnTo>
                    <a:lnTo>
                      <a:pt x="1102" y="401"/>
                    </a:lnTo>
                    <a:lnTo>
                      <a:pt x="1077" y="415"/>
                    </a:lnTo>
                    <a:lnTo>
                      <a:pt x="1051" y="428"/>
                    </a:lnTo>
                    <a:lnTo>
                      <a:pt x="1026" y="439"/>
                    </a:lnTo>
                    <a:lnTo>
                      <a:pt x="0" y="132"/>
                    </a:lnTo>
                    <a:close/>
                  </a:path>
                </a:pathLst>
              </a:custGeom>
              <a:solidFill>
                <a:srgbClr val="808080">
                  <a:alpha val="100000"/>
                </a:srgbClr>
              </a:solidFill>
              <a:ln w="9525">
                <a:noFill/>
              </a:ln>
            </p:spPr>
            <p:txBody>
              <a:bodyPr/>
              <a:p>
                <a:endParaRPr lang="zh-CN" altLang="en-US"/>
              </a:p>
            </p:txBody>
          </p:sp>
          <p:sp>
            <p:nvSpPr>
              <p:cNvPr id="102638" name="Freeform 67"/>
              <p:cNvSpPr/>
              <p:nvPr/>
            </p:nvSpPr>
            <p:spPr>
              <a:xfrm>
                <a:off x="7292" y="14577"/>
                <a:ext cx="472" cy="209"/>
              </a:xfrm>
              <a:custGeom>
                <a:avLst/>
                <a:gdLst>
                  <a:gd name="txL" fmla="*/ 0 w 472"/>
                  <a:gd name="txT" fmla="*/ 0 h 209"/>
                  <a:gd name="txR" fmla="*/ 472 w 472"/>
                  <a:gd name="txB" fmla="*/ 209 h 209"/>
                </a:gdLst>
                <a:ahLst/>
                <a:cxnLst>
                  <a:cxn ang="0">
                    <a:pos x="47" y="209"/>
                  </a:cxn>
                  <a:cxn ang="0">
                    <a:pos x="472" y="84"/>
                  </a:cxn>
                  <a:cxn ang="0">
                    <a:pos x="215" y="0"/>
                  </a:cxn>
                  <a:cxn ang="0">
                    <a:pos x="5" y="24"/>
                  </a:cxn>
                  <a:cxn ang="0">
                    <a:pos x="0" y="197"/>
                  </a:cxn>
                  <a:cxn ang="0">
                    <a:pos x="47" y="209"/>
                  </a:cxn>
                </a:cxnLst>
                <a:rect l="txL" t="txT" r="txR" b="txB"/>
                <a:pathLst>
                  <a:path w="472" h="209">
                    <a:moveTo>
                      <a:pt x="47" y="209"/>
                    </a:moveTo>
                    <a:lnTo>
                      <a:pt x="472" y="84"/>
                    </a:lnTo>
                    <a:lnTo>
                      <a:pt x="215" y="0"/>
                    </a:lnTo>
                    <a:lnTo>
                      <a:pt x="5" y="24"/>
                    </a:lnTo>
                    <a:lnTo>
                      <a:pt x="0" y="197"/>
                    </a:lnTo>
                    <a:lnTo>
                      <a:pt x="47" y="209"/>
                    </a:lnTo>
                    <a:close/>
                  </a:path>
                </a:pathLst>
              </a:custGeom>
              <a:solidFill>
                <a:srgbClr val="808080">
                  <a:alpha val="100000"/>
                </a:srgbClr>
              </a:solidFill>
              <a:ln w="9525">
                <a:noFill/>
              </a:ln>
            </p:spPr>
            <p:txBody>
              <a:bodyPr/>
              <a:p>
                <a:endParaRPr lang="zh-CN" altLang="en-US"/>
              </a:p>
            </p:txBody>
          </p:sp>
          <p:sp>
            <p:nvSpPr>
              <p:cNvPr id="102639" name="Freeform 68"/>
              <p:cNvSpPr/>
              <p:nvPr/>
            </p:nvSpPr>
            <p:spPr>
              <a:xfrm>
                <a:off x="6073" y="13679"/>
                <a:ext cx="251" cy="999"/>
              </a:xfrm>
              <a:custGeom>
                <a:avLst/>
                <a:gdLst>
                  <a:gd name="txL" fmla="*/ 0 w 251"/>
                  <a:gd name="txT" fmla="*/ 0 h 999"/>
                  <a:gd name="txR" fmla="*/ 251 w 251"/>
                  <a:gd name="txB" fmla="*/ 999 h 999"/>
                </a:gdLst>
                <a:ahLst/>
                <a:cxnLst>
                  <a:cxn ang="0">
                    <a:pos x="251" y="23"/>
                  </a:cxn>
                  <a:cxn ang="0">
                    <a:pos x="250" y="22"/>
                  </a:cxn>
                  <a:cxn ang="0">
                    <a:pos x="246" y="20"/>
                  </a:cxn>
                  <a:cxn ang="0">
                    <a:pos x="239" y="18"/>
                  </a:cxn>
                  <a:cxn ang="0">
                    <a:pos x="230" y="15"/>
                  </a:cxn>
                  <a:cxn ang="0">
                    <a:pos x="218" y="11"/>
                  </a:cxn>
                  <a:cxn ang="0">
                    <a:pos x="205" y="7"/>
                  </a:cxn>
                  <a:cxn ang="0">
                    <a:pos x="190" y="4"/>
                  </a:cxn>
                  <a:cxn ang="0">
                    <a:pos x="173" y="1"/>
                  </a:cxn>
                  <a:cxn ang="0">
                    <a:pos x="155" y="0"/>
                  </a:cxn>
                  <a:cxn ang="0">
                    <a:pos x="134" y="0"/>
                  </a:cxn>
                  <a:cxn ang="0">
                    <a:pos x="114" y="2"/>
                  </a:cxn>
                  <a:cxn ang="0">
                    <a:pos x="92" y="5"/>
                  </a:cxn>
                  <a:cxn ang="0">
                    <a:pos x="70" y="12"/>
                  </a:cxn>
                  <a:cxn ang="0">
                    <a:pos x="47" y="20"/>
                  </a:cxn>
                  <a:cxn ang="0">
                    <a:pos x="23" y="32"/>
                  </a:cxn>
                  <a:cxn ang="0">
                    <a:pos x="0" y="47"/>
                  </a:cxn>
                  <a:cxn ang="0">
                    <a:pos x="0" y="999"/>
                  </a:cxn>
                  <a:cxn ang="0">
                    <a:pos x="1" y="999"/>
                  </a:cxn>
                  <a:cxn ang="0">
                    <a:pos x="6" y="999"/>
                  </a:cxn>
                  <a:cxn ang="0">
                    <a:pos x="14" y="998"/>
                  </a:cxn>
                  <a:cxn ang="0">
                    <a:pos x="23" y="997"/>
                  </a:cxn>
                  <a:cxn ang="0">
                    <a:pos x="35" y="995"/>
                  </a:cxn>
                  <a:cxn ang="0">
                    <a:pos x="49" y="993"/>
                  </a:cxn>
                  <a:cxn ang="0">
                    <a:pos x="65" y="990"/>
                  </a:cxn>
                  <a:cxn ang="0">
                    <a:pos x="83" y="985"/>
                  </a:cxn>
                  <a:cxn ang="0">
                    <a:pos x="102" y="980"/>
                  </a:cxn>
                  <a:cxn ang="0">
                    <a:pos x="121" y="973"/>
                  </a:cxn>
                  <a:cxn ang="0">
                    <a:pos x="143" y="966"/>
                  </a:cxn>
                  <a:cxn ang="0">
                    <a:pos x="164" y="956"/>
                  </a:cxn>
                  <a:cxn ang="0">
                    <a:pos x="186" y="945"/>
                  </a:cxn>
                  <a:cxn ang="0">
                    <a:pos x="208" y="934"/>
                  </a:cxn>
                  <a:cxn ang="0">
                    <a:pos x="230" y="919"/>
                  </a:cxn>
                  <a:cxn ang="0">
                    <a:pos x="251" y="903"/>
                  </a:cxn>
                  <a:cxn ang="0">
                    <a:pos x="251" y="23"/>
                  </a:cxn>
                </a:cxnLst>
                <a:rect l="txL" t="txT" r="txR" b="txB"/>
                <a:pathLst>
                  <a:path w="251" h="999">
                    <a:moveTo>
                      <a:pt x="251" y="23"/>
                    </a:moveTo>
                    <a:lnTo>
                      <a:pt x="250" y="22"/>
                    </a:lnTo>
                    <a:lnTo>
                      <a:pt x="246" y="20"/>
                    </a:lnTo>
                    <a:lnTo>
                      <a:pt x="239" y="18"/>
                    </a:lnTo>
                    <a:lnTo>
                      <a:pt x="230" y="15"/>
                    </a:lnTo>
                    <a:lnTo>
                      <a:pt x="218" y="11"/>
                    </a:lnTo>
                    <a:lnTo>
                      <a:pt x="205" y="7"/>
                    </a:lnTo>
                    <a:lnTo>
                      <a:pt x="190" y="4"/>
                    </a:lnTo>
                    <a:lnTo>
                      <a:pt x="173" y="1"/>
                    </a:lnTo>
                    <a:lnTo>
                      <a:pt x="155" y="0"/>
                    </a:lnTo>
                    <a:lnTo>
                      <a:pt x="134" y="0"/>
                    </a:lnTo>
                    <a:lnTo>
                      <a:pt x="114" y="2"/>
                    </a:lnTo>
                    <a:lnTo>
                      <a:pt x="92" y="5"/>
                    </a:lnTo>
                    <a:lnTo>
                      <a:pt x="70" y="12"/>
                    </a:lnTo>
                    <a:lnTo>
                      <a:pt x="47" y="20"/>
                    </a:lnTo>
                    <a:lnTo>
                      <a:pt x="23" y="32"/>
                    </a:lnTo>
                    <a:lnTo>
                      <a:pt x="0" y="47"/>
                    </a:lnTo>
                    <a:lnTo>
                      <a:pt x="0" y="999"/>
                    </a:lnTo>
                    <a:lnTo>
                      <a:pt x="1" y="999"/>
                    </a:lnTo>
                    <a:lnTo>
                      <a:pt x="6" y="999"/>
                    </a:lnTo>
                    <a:lnTo>
                      <a:pt x="14" y="998"/>
                    </a:lnTo>
                    <a:lnTo>
                      <a:pt x="23" y="997"/>
                    </a:lnTo>
                    <a:lnTo>
                      <a:pt x="35" y="995"/>
                    </a:lnTo>
                    <a:lnTo>
                      <a:pt x="49" y="993"/>
                    </a:lnTo>
                    <a:lnTo>
                      <a:pt x="65" y="990"/>
                    </a:lnTo>
                    <a:lnTo>
                      <a:pt x="83" y="985"/>
                    </a:lnTo>
                    <a:lnTo>
                      <a:pt x="102" y="980"/>
                    </a:lnTo>
                    <a:lnTo>
                      <a:pt x="121" y="973"/>
                    </a:lnTo>
                    <a:lnTo>
                      <a:pt x="143" y="966"/>
                    </a:lnTo>
                    <a:lnTo>
                      <a:pt x="164" y="956"/>
                    </a:lnTo>
                    <a:lnTo>
                      <a:pt x="186" y="945"/>
                    </a:lnTo>
                    <a:lnTo>
                      <a:pt x="208" y="934"/>
                    </a:lnTo>
                    <a:lnTo>
                      <a:pt x="230" y="919"/>
                    </a:lnTo>
                    <a:lnTo>
                      <a:pt x="251" y="903"/>
                    </a:lnTo>
                    <a:lnTo>
                      <a:pt x="251" y="23"/>
                    </a:lnTo>
                    <a:close/>
                  </a:path>
                </a:pathLst>
              </a:custGeom>
              <a:solidFill>
                <a:srgbClr val="808080">
                  <a:alpha val="100000"/>
                </a:srgbClr>
              </a:solidFill>
              <a:ln w="9525">
                <a:noFill/>
              </a:ln>
            </p:spPr>
            <p:txBody>
              <a:bodyPr/>
              <a:p>
                <a:endParaRPr lang="zh-CN" altLang="en-US"/>
              </a:p>
            </p:txBody>
          </p:sp>
          <p:sp>
            <p:nvSpPr>
              <p:cNvPr id="102640" name="Freeform 69"/>
              <p:cNvSpPr/>
              <p:nvPr/>
            </p:nvSpPr>
            <p:spPr>
              <a:xfrm>
                <a:off x="6080" y="13687"/>
                <a:ext cx="215" cy="843"/>
              </a:xfrm>
              <a:custGeom>
                <a:avLst/>
                <a:gdLst>
                  <a:gd name="txL" fmla="*/ 0 w 215"/>
                  <a:gd name="txT" fmla="*/ 0 h 843"/>
                  <a:gd name="txR" fmla="*/ 215 w 215"/>
                  <a:gd name="txB" fmla="*/ 843 h 843"/>
                </a:gdLst>
                <a:ahLst/>
                <a:cxnLst>
                  <a:cxn ang="0">
                    <a:pos x="215" y="20"/>
                  </a:cxn>
                  <a:cxn ang="0">
                    <a:pos x="214" y="19"/>
                  </a:cxn>
                  <a:cxn ang="0">
                    <a:pos x="211" y="18"/>
                  </a:cxn>
                  <a:cxn ang="0">
                    <a:pos x="205" y="15"/>
                  </a:cxn>
                  <a:cxn ang="0">
                    <a:pos x="197" y="12"/>
                  </a:cxn>
                  <a:cxn ang="0">
                    <a:pos x="187" y="9"/>
                  </a:cxn>
                  <a:cxn ang="0">
                    <a:pos x="176" y="6"/>
                  </a:cxn>
                  <a:cxn ang="0">
                    <a:pos x="163" y="4"/>
                  </a:cxn>
                  <a:cxn ang="0">
                    <a:pos x="149" y="1"/>
                  </a:cxn>
                  <a:cxn ang="0">
                    <a:pos x="133" y="0"/>
                  </a:cxn>
                  <a:cxn ang="0">
                    <a:pos x="115" y="0"/>
                  </a:cxn>
                  <a:cxn ang="0">
                    <a:pos x="98" y="1"/>
                  </a:cxn>
                  <a:cxn ang="0">
                    <a:pos x="79" y="5"/>
                  </a:cxn>
                  <a:cxn ang="0">
                    <a:pos x="60" y="10"/>
                  </a:cxn>
                  <a:cxn ang="0">
                    <a:pos x="40" y="18"/>
                  </a:cxn>
                  <a:cxn ang="0">
                    <a:pos x="21" y="27"/>
                  </a:cxn>
                  <a:cxn ang="0">
                    <a:pos x="0" y="40"/>
                  </a:cxn>
                  <a:cxn ang="0">
                    <a:pos x="0" y="843"/>
                  </a:cxn>
                  <a:cxn ang="0">
                    <a:pos x="1" y="843"/>
                  </a:cxn>
                  <a:cxn ang="0">
                    <a:pos x="6" y="843"/>
                  </a:cxn>
                  <a:cxn ang="0">
                    <a:pos x="12" y="842"/>
                  </a:cxn>
                  <a:cxn ang="0">
                    <a:pos x="21" y="841"/>
                  </a:cxn>
                  <a:cxn ang="0">
                    <a:pos x="30" y="840"/>
                  </a:cxn>
                  <a:cxn ang="0">
                    <a:pos x="43" y="838"/>
                  </a:cxn>
                  <a:cxn ang="0">
                    <a:pos x="56" y="835"/>
                  </a:cxn>
                  <a:cxn ang="0">
                    <a:pos x="71" y="831"/>
                  </a:cxn>
                  <a:cxn ang="0">
                    <a:pos x="87" y="826"/>
                  </a:cxn>
                  <a:cxn ang="0">
                    <a:pos x="105" y="821"/>
                  </a:cxn>
                  <a:cxn ang="0">
                    <a:pos x="123" y="814"/>
                  </a:cxn>
                  <a:cxn ang="0">
                    <a:pos x="141" y="806"/>
                  </a:cxn>
                  <a:cxn ang="0">
                    <a:pos x="159" y="797"/>
                  </a:cxn>
                  <a:cxn ang="0">
                    <a:pos x="179" y="786"/>
                  </a:cxn>
                  <a:cxn ang="0">
                    <a:pos x="197" y="774"/>
                  </a:cxn>
                  <a:cxn ang="0">
                    <a:pos x="215" y="760"/>
                  </a:cxn>
                  <a:cxn ang="0">
                    <a:pos x="215" y="20"/>
                  </a:cxn>
                </a:cxnLst>
                <a:rect l="txL" t="txT" r="txR" b="txB"/>
                <a:pathLst>
                  <a:path w="215" h="843">
                    <a:moveTo>
                      <a:pt x="215" y="20"/>
                    </a:moveTo>
                    <a:lnTo>
                      <a:pt x="214" y="19"/>
                    </a:lnTo>
                    <a:lnTo>
                      <a:pt x="211" y="18"/>
                    </a:lnTo>
                    <a:lnTo>
                      <a:pt x="205" y="15"/>
                    </a:lnTo>
                    <a:lnTo>
                      <a:pt x="197" y="12"/>
                    </a:lnTo>
                    <a:lnTo>
                      <a:pt x="187" y="9"/>
                    </a:lnTo>
                    <a:lnTo>
                      <a:pt x="176" y="6"/>
                    </a:lnTo>
                    <a:lnTo>
                      <a:pt x="163" y="4"/>
                    </a:lnTo>
                    <a:lnTo>
                      <a:pt x="149" y="1"/>
                    </a:lnTo>
                    <a:lnTo>
                      <a:pt x="133" y="0"/>
                    </a:lnTo>
                    <a:lnTo>
                      <a:pt x="115" y="0"/>
                    </a:lnTo>
                    <a:lnTo>
                      <a:pt x="98" y="1"/>
                    </a:lnTo>
                    <a:lnTo>
                      <a:pt x="79" y="5"/>
                    </a:lnTo>
                    <a:lnTo>
                      <a:pt x="60" y="10"/>
                    </a:lnTo>
                    <a:lnTo>
                      <a:pt x="40" y="18"/>
                    </a:lnTo>
                    <a:lnTo>
                      <a:pt x="21" y="27"/>
                    </a:lnTo>
                    <a:lnTo>
                      <a:pt x="0" y="40"/>
                    </a:lnTo>
                    <a:lnTo>
                      <a:pt x="0" y="843"/>
                    </a:lnTo>
                    <a:lnTo>
                      <a:pt x="1" y="843"/>
                    </a:lnTo>
                    <a:lnTo>
                      <a:pt x="6" y="843"/>
                    </a:lnTo>
                    <a:lnTo>
                      <a:pt x="12" y="842"/>
                    </a:lnTo>
                    <a:lnTo>
                      <a:pt x="21" y="841"/>
                    </a:lnTo>
                    <a:lnTo>
                      <a:pt x="30" y="840"/>
                    </a:lnTo>
                    <a:lnTo>
                      <a:pt x="43" y="838"/>
                    </a:lnTo>
                    <a:lnTo>
                      <a:pt x="56" y="835"/>
                    </a:lnTo>
                    <a:lnTo>
                      <a:pt x="71" y="831"/>
                    </a:lnTo>
                    <a:lnTo>
                      <a:pt x="87" y="826"/>
                    </a:lnTo>
                    <a:lnTo>
                      <a:pt x="105" y="821"/>
                    </a:lnTo>
                    <a:lnTo>
                      <a:pt x="123" y="814"/>
                    </a:lnTo>
                    <a:lnTo>
                      <a:pt x="141" y="806"/>
                    </a:lnTo>
                    <a:lnTo>
                      <a:pt x="159" y="797"/>
                    </a:lnTo>
                    <a:lnTo>
                      <a:pt x="179" y="786"/>
                    </a:lnTo>
                    <a:lnTo>
                      <a:pt x="197" y="774"/>
                    </a:lnTo>
                    <a:lnTo>
                      <a:pt x="215" y="760"/>
                    </a:lnTo>
                    <a:lnTo>
                      <a:pt x="215" y="20"/>
                    </a:lnTo>
                    <a:close/>
                  </a:path>
                </a:pathLst>
              </a:custGeom>
              <a:solidFill>
                <a:srgbClr val="808080">
                  <a:alpha val="100000"/>
                </a:srgbClr>
              </a:solidFill>
              <a:ln w="9525">
                <a:noFill/>
              </a:ln>
            </p:spPr>
            <p:txBody>
              <a:bodyPr/>
              <a:p>
                <a:endParaRPr lang="zh-CN" altLang="en-US"/>
              </a:p>
            </p:txBody>
          </p:sp>
          <p:sp>
            <p:nvSpPr>
              <p:cNvPr id="102641" name="Freeform 70"/>
              <p:cNvSpPr/>
              <p:nvPr/>
            </p:nvSpPr>
            <p:spPr>
              <a:xfrm>
                <a:off x="6087" y="13696"/>
                <a:ext cx="180" cy="685"/>
              </a:xfrm>
              <a:custGeom>
                <a:avLst/>
                <a:gdLst>
                  <a:gd name="txL" fmla="*/ 0 w 180"/>
                  <a:gd name="txT" fmla="*/ 0 h 685"/>
                  <a:gd name="txR" fmla="*/ 180 w 180"/>
                  <a:gd name="txB" fmla="*/ 685 h 685"/>
                </a:gdLst>
                <a:ahLst/>
                <a:cxnLst>
                  <a:cxn ang="0">
                    <a:pos x="180" y="16"/>
                  </a:cxn>
                  <a:cxn ang="0">
                    <a:pos x="179" y="16"/>
                  </a:cxn>
                  <a:cxn ang="0">
                    <a:pos x="176" y="14"/>
                  </a:cxn>
                  <a:cxn ang="0">
                    <a:pos x="172" y="12"/>
                  </a:cxn>
                  <a:cxn ang="0">
                    <a:pos x="165" y="10"/>
                  </a:cxn>
                  <a:cxn ang="0">
                    <a:pos x="157" y="8"/>
                  </a:cxn>
                  <a:cxn ang="0">
                    <a:pos x="147" y="4"/>
                  </a:cxn>
                  <a:cxn ang="0">
                    <a:pos x="136" y="2"/>
                  </a:cxn>
                  <a:cxn ang="0">
                    <a:pos x="125" y="0"/>
                  </a:cxn>
                  <a:cxn ang="0">
                    <a:pos x="111" y="0"/>
                  </a:cxn>
                  <a:cxn ang="0">
                    <a:pos x="97" y="0"/>
                  </a:cxn>
                  <a:cxn ang="0">
                    <a:pos x="81" y="1"/>
                  </a:cxn>
                  <a:cxn ang="0">
                    <a:pos x="66" y="3"/>
                  </a:cxn>
                  <a:cxn ang="0">
                    <a:pos x="50" y="8"/>
                  </a:cxn>
                  <a:cxn ang="0">
                    <a:pos x="33" y="14"/>
                  </a:cxn>
                  <a:cxn ang="0">
                    <a:pos x="17" y="23"/>
                  </a:cxn>
                  <a:cxn ang="0">
                    <a:pos x="0" y="33"/>
                  </a:cxn>
                  <a:cxn ang="0">
                    <a:pos x="0" y="685"/>
                  </a:cxn>
                  <a:cxn ang="0">
                    <a:pos x="1" y="685"/>
                  </a:cxn>
                  <a:cxn ang="0">
                    <a:pos x="4" y="685"/>
                  </a:cxn>
                  <a:cxn ang="0">
                    <a:pos x="9" y="684"/>
                  </a:cxn>
                  <a:cxn ang="0">
                    <a:pos x="17" y="683"/>
                  </a:cxn>
                  <a:cxn ang="0">
                    <a:pos x="26" y="682"/>
                  </a:cxn>
                  <a:cxn ang="0">
                    <a:pos x="35" y="681"/>
                  </a:cxn>
                  <a:cxn ang="0">
                    <a:pos x="47" y="678"/>
                  </a:cxn>
                  <a:cxn ang="0">
                    <a:pos x="60" y="676"/>
                  </a:cxn>
                  <a:cxn ang="0">
                    <a:pos x="73" y="671"/>
                  </a:cxn>
                  <a:cxn ang="0">
                    <a:pos x="87" y="667"/>
                  </a:cxn>
                  <a:cxn ang="0">
                    <a:pos x="102" y="662"/>
                  </a:cxn>
                  <a:cxn ang="0">
                    <a:pos x="118" y="655"/>
                  </a:cxn>
                  <a:cxn ang="0">
                    <a:pos x="133" y="648"/>
                  </a:cxn>
                  <a:cxn ang="0">
                    <a:pos x="149" y="639"/>
                  </a:cxn>
                  <a:cxn ang="0">
                    <a:pos x="165" y="628"/>
                  </a:cxn>
                  <a:cxn ang="0">
                    <a:pos x="180" y="617"/>
                  </a:cxn>
                  <a:cxn ang="0">
                    <a:pos x="180" y="16"/>
                  </a:cxn>
                </a:cxnLst>
                <a:rect l="txL" t="txT" r="txR" b="txB"/>
                <a:pathLst>
                  <a:path w="180" h="685">
                    <a:moveTo>
                      <a:pt x="180" y="16"/>
                    </a:moveTo>
                    <a:lnTo>
                      <a:pt x="179" y="16"/>
                    </a:lnTo>
                    <a:lnTo>
                      <a:pt x="176" y="14"/>
                    </a:lnTo>
                    <a:lnTo>
                      <a:pt x="172" y="12"/>
                    </a:lnTo>
                    <a:lnTo>
                      <a:pt x="165" y="10"/>
                    </a:lnTo>
                    <a:lnTo>
                      <a:pt x="157" y="8"/>
                    </a:lnTo>
                    <a:lnTo>
                      <a:pt x="147" y="4"/>
                    </a:lnTo>
                    <a:lnTo>
                      <a:pt x="136" y="2"/>
                    </a:lnTo>
                    <a:lnTo>
                      <a:pt x="125" y="0"/>
                    </a:lnTo>
                    <a:lnTo>
                      <a:pt x="111" y="0"/>
                    </a:lnTo>
                    <a:lnTo>
                      <a:pt x="97" y="0"/>
                    </a:lnTo>
                    <a:lnTo>
                      <a:pt x="81" y="1"/>
                    </a:lnTo>
                    <a:lnTo>
                      <a:pt x="66" y="3"/>
                    </a:lnTo>
                    <a:lnTo>
                      <a:pt x="50" y="8"/>
                    </a:lnTo>
                    <a:lnTo>
                      <a:pt x="33" y="14"/>
                    </a:lnTo>
                    <a:lnTo>
                      <a:pt x="17" y="23"/>
                    </a:lnTo>
                    <a:lnTo>
                      <a:pt x="0" y="33"/>
                    </a:lnTo>
                    <a:lnTo>
                      <a:pt x="0" y="685"/>
                    </a:lnTo>
                    <a:lnTo>
                      <a:pt x="1" y="685"/>
                    </a:lnTo>
                    <a:lnTo>
                      <a:pt x="4" y="685"/>
                    </a:lnTo>
                    <a:lnTo>
                      <a:pt x="9" y="684"/>
                    </a:lnTo>
                    <a:lnTo>
                      <a:pt x="17" y="683"/>
                    </a:lnTo>
                    <a:lnTo>
                      <a:pt x="26" y="682"/>
                    </a:lnTo>
                    <a:lnTo>
                      <a:pt x="35" y="681"/>
                    </a:lnTo>
                    <a:lnTo>
                      <a:pt x="47" y="678"/>
                    </a:lnTo>
                    <a:lnTo>
                      <a:pt x="60" y="676"/>
                    </a:lnTo>
                    <a:lnTo>
                      <a:pt x="73" y="671"/>
                    </a:lnTo>
                    <a:lnTo>
                      <a:pt x="87" y="667"/>
                    </a:lnTo>
                    <a:lnTo>
                      <a:pt x="102" y="662"/>
                    </a:lnTo>
                    <a:lnTo>
                      <a:pt x="118" y="655"/>
                    </a:lnTo>
                    <a:lnTo>
                      <a:pt x="133" y="648"/>
                    </a:lnTo>
                    <a:lnTo>
                      <a:pt x="149" y="639"/>
                    </a:lnTo>
                    <a:lnTo>
                      <a:pt x="165" y="628"/>
                    </a:lnTo>
                    <a:lnTo>
                      <a:pt x="180" y="617"/>
                    </a:lnTo>
                    <a:lnTo>
                      <a:pt x="180" y="16"/>
                    </a:lnTo>
                    <a:close/>
                  </a:path>
                </a:pathLst>
              </a:custGeom>
              <a:solidFill>
                <a:srgbClr val="808080">
                  <a:alpha val="100000"/>
                </a:srgbClr>
              </a:solidFill>
              <a:ln w="9525">
                <a:noFill/>
              </a:ln>
            </p:spPr>
            <p:txBody>
              <a:bodyPr/>
              <a:p>
                <a:endParaRPr lang="zh-CN" altLang="en-US"/>
              </a:p>
            </p:txBody>
          </p:sp>
          <p:sp>
            <p:nvSpPr>
              <p:cNvPr id="102642" name="Freeform 71"/>
              <p:cNvSpPr/>
              <p:nvPr/>
            </p:nvSpPr>
            <p:spPr>
              <a:xfrm>
                <a:off x="6093" y="13704"/>
                <a:ext cx="146" cy="530"/>
              </a:xfrm>
              <a:custGeom>
                <a:avLst/>
                <a:gdLst>
                  <a:gd name="txL" fmla="*/ 0 w 146"/>
                  <a:gd name="txT" fmla="*/ 0 h 530"/>
                  <a:gd name="txR" fmla="*/ 146 w 146"/>
                  <a:gd name="txB" fmla="*/ 530 h 530"/>
                </a:gdLst>
                <a:ahLst/>
                <a:cxnLst>
                  <a:cxn ang="0">
                    <a:pos x="146" y="14"/>
                  </a:cxn>
                  <a:cxn ang="0">
                    <a:pos x="143" y="12"/>
                  </a:cxn>
                  <a:cxn ang="0">
                    <a:pos x="134" y="8"/>
                  </a:cxn>
                  <a:cxn ang="0">
                    <a:pos x="120" y="4"/>
                  </a:cxn>
                  <a:cxn ang="0">
                    <a:pos x="101" y="1"/>
                  </a:cxn>
                  <a:cxn ang="0">
                    <a:pos x="79" y="0"/>
                  </a:cxn>
                  <a:cxn ang="0">
                    <a:pos x="54" y="3"/>
                  </a:cxn>
                  <a:cxn ang="0">
                    <a:pos x="27" y="11"/>
                  </a:cxn>
                  <a:cxn ang="0">
                    <a:pos x="0" y="27"/>
                  </a:cxn>
                  <a:cxn ang="0">
                    <a:pos x="0" y="530"/>
                  </a:cxn>
                  <a:cxn ang="0">
                    <a:pos x="3" y="530"/>
                  </a:cxn>
                  <a:cxn ang="0">
                    <a:pos x="14" y="529"/>
                  </a:cxn>
                  <a:cxn ang="0">
                    <a:pos x="29" y="526"/>
                  </a:cxn>
                  <a:cxn ang="0">
                    <a:pos x="49" y="521"/>
                  </a:cxn>
                  <a:cxn ang="0">
                    <a:pos x="71" y="514"/>
                  </a:cxn>
                  <a:cxn ang="0">
                    <a:pos x="96" y="505"/>
                  </a:cxn>
                  <a:cxn ang="0">
                    <a:pos x="121" y="492"/>
                  </a:cxn>
                  <a:cxn ang="0">
                    <a:pos x="146" y="475"/>
                  </a:cxn>
                  <a:cxn ang="0">
                    <a:pos x="146" y="14"/>
                  </a:cxn>
                </a:cxnLst>
                <a:rect l="txL" t="txT" r="txR" b="txB"/>
                <a:pathLst>
                  <a:path w="146" h="530">
                    <a:moveTo>
                      <a:pt x="146" y="14"/>
                    </a:moveTo>
                    <a:lnTo>
                      <a:pt x="143" y="12"/>
                    </a:lnTo>
                    <a:lnTo>
                      <a:pt x="134" y="8"/>
                    </a:lnTo>
                    <a:lnTo>
                      <a:pt x="120" y="4"/>
                    </a:lnTo>
                    <a:lnTo>
                      <a:pt x="101" y="1"/>
                    </a:lnTo>
                    <a:lnTo>
                      <a:pt x="79" y="0"/>
                    </a:lnTo>
                    <a:lnTo>
                      <a:pt x="54" y="3"/>
                    </a:lnTo>
                    <a:lnTo>
                      <a:pt x="27" y="11"/>
                    </a:lnTo>
                    <a:lnTo>
                      <a:pt x="0" y="27"/>
                    </a:lnTo>
                    <a:lnTo>
                      <a:pt x="0" y="530"/>
                    </a:lnTo>
                    <a:lnTo>
                      <a:pt x="3" y="530"/>
                    </a:lnTo>
                    <a:lnTo>
                      <a:pt x="14" y="529"/>
                    </a:lnTo>
                    <a:lnTo>
                      <a:pt x="29" y="526"/>
                    </a:lnTo>
                    <a:lnTo>
                      <a:pt x="49" y="521"/>
                    </a:lnTo>
                    <a:lnTo>
                      <a:pt x="71" y="514"/>
                    </a:lnTo>
                    <a:lnTo>
                      <a:pt x="96" y="505"/>
                    </a:lnTo>
                    <a:lnTo>
                      <a:pt x="121" y="492"/>
                    </a:lnTo>
                    <a:lnTo>
                      <a:pt x="146" y="475"/>
                    </a:lnTo>
                    <a:lnTo>
                      <a:pt x="146" y="14"/>
                    </a:lnTo>
                    <a:close/>
                  </a:path>
                </a:pathLst>
              </a:custGeom>
              <a:solidFill>
                <a:srgbClr val="808080">
                  <a:alpha val="100000"/>
                </a:srgbClr>
              </a:solidFill>
              <a:ln w="9525">
                <a:noFill/>
              </a:ln>
            </p:spPr>
            <p:txBody>
              <a:bodyPr/>
              <a:p>
                <a:endParaRPr lang="zh-CN" altLang="en-US"/>
              </a:p>
            </p:txBody>
          </p:sp>
          <p:sp>
            <p:nvSpPr>
              <p:cNvPr id="102643" name="Freeform 72"/>
              <p:cNvSpPr/>
              <p:nvPr/>
            </p:nvSpPr>
            <p:spPr>
              <a:xfrm>
                <a:off x="6101" y="13712"/>
                <a:ext cx="109" cy="373"/>
              </a:xfrm>
              <a:custGeom>
                <a:avLst/>
                <a:gdLst>
                  <a:gd name="txL" fmla="*/ 0 w 109"/>
                  <a:gd name="txT" fmla="*/ 0 h 373"/>
                  <a:gd name="txR" fmla="*/ 109 w 109"/>
                  <a:gd name="txB" fmla="*/ 373 h 373"/>
                </a:gdLst>
                <a:ahLst/>
                <a:cxnLst>
                  <a:cxn ang="0">
                    <a:pos x="109" y="10"/>
                  </a:cxn>
                  <a:cxn ang="0">
                    <a:pos x="107" y="9"/>
                  </a:cxn>
                  <a:cxn ang="0">
                    <a:pos x="100" y="6"/>
                  </a:cxn>
                  <a:cxn ang="0">
                    <a:pos x="89" y="2"/>
                  </a:cxn>
                  <a:cxn ang="0">
                    <a:pos x="75" y="0"/>
                  </a:cxn>
                  <a:cxn ang="0">
                    <a:pos x="59" y="0"/>
                  </a:cxn>
                  <a:cxn ang="0">
                    <a:pos x="39" y="2"/>
                  </a:cxn>
                  <a:cxn ang="0">
                    <a:pos x="20" y="9"/>
                  </a:cxn>
                  <a:cxn ang="0">
                    <a:pos x="0" y="21"/>
                  </a:cxn>
                  <a:cxn ang="0">
                    <a:pos x="0" y="373"/>
                  </a:cxn>
                  <a:cxn ang="0">
                    <a:pos x="2" y="373"/>
                  </a:cxn>
                  <a:cxn ang="0">
                    <a:pos x="9" y="372"/>
                  </a:cxn>
                  <a:cxn ang="0">
                    <a:pos x="21" y="369"/>
                  </a:cxn>
                  <a:cxn ang="0">
                    <a:pos x="36" y="366"/>
                  </a:cxn>
                  <a:cxn ang="0">
                    <a:pos x="53" y="362"/>
                  </a:cxn>
                  <a:cxn ang="0">
                    <a:pos x="72" y="354"/>
                  </a:cxn>
                  <a:cxn ang="0">
                    <a:pos x="90" y="343"/>
                  </a:cxn>
                  <a:cxn ang="0">
                    <a:pos x="109" y="331"/>
                  </a:cxn>
                  <a:cxn ang="0">
                    <a:pos x="109" y="10"/>
                  </a:cxn>
                </a:cxnLst>
                <a:rect l="txL" t="txT" r="txR" b="txB"/>
                <a:pathLst>
                  <a:path w="109" h="373">
                    <a:moveTo>
                      <a:pt x="109" y="10"/>
                    </a:moveTo>
                    <a:lnTo>
                      <a:pt x="107" y="9"/>
                    </a:lnTo>
                    <a:lnTo>
                      <a:pt x="100" y="6"/>
                    </a:lnTo>
                    <a:lnTo>
                      <a:pt x="89" y="2"/>
                    </a:lnTo>
                    <a:lnTo>
                      <a:pt x="75" y="0"/>
                    </a:lnTo>
                    <a:lnTo>
                      <a:pt x="59" y="0"/>
                    </a:lnTo>
                    <a:lnTo>
                      <a:pt x="39" y="2"/>
                    </a:lnTo>
                    <a:lnTo>
                      <a:pt x="20" y="9"/>
                    </a:lnTo>
                    <a:lnTo>
                      <a:pt x="0" y="21"/>
                    </a:lnTo>
                    <a:lnTo>
                      <a:pt x="0" y="373"/>
                    </a:lnTo>
                    <a:lnTo>
                      <a:pt x="2" y="373"/>
                    </a:lnTo>
                    <a:lnTo>
                      <a:pt x="9" y="372"/>
                    </a:lnTo>
                    <a:lnTo>
                      <a:pt x="21" y="369"/>
                    </a:lnTo>
                    <a:lnTo>
                      <a:pt x="36" y="366"/>
                    </a:lnTo>
                    <a:lnTo>
                      <a:pt x="53" y="362"/>
                    </a:lnTo>
                    <a:lnTo>
                      <a:pt x="72" y="354"/>
                    </a:lnTo>
                    <a:lnTo>
                      <a:pt x="90" y="343"/>
                    </a:lnTo>
                    <a:lnTo>
                      <a:pt x="109" y="331"/>
                    </a:lnTo>
                    <a:lnTo>
                      <a:pt x="109" y="10"/>
                    </a:lnTo>
                    <a:close/>
                  </a:path>
                </a:pathLst>
              </a:custGeom>
              <a:solidFill>
                <a:srgbClr val="808080">
                  <a:alpha val="100000"/>
                </a:srgbClr>
              </a:solidFill>
              <a:ln w="9525">
                <a:noFill/>
              </a:ln>
            </p:spPr>
            <p:txBody>
              <a:bodyPr/>
              <a:p>
                <a:endParaRPr lang="zh-CN" altLang="en-US"/>
              </a:p>
            </p:txBody>
          </p:sp>
          <p:sp>
            <p:nvSpPr>
              <p:cNvPr id="102644" name="Freeform 73"/>
              <p:cNvSpPr/>
              <p:nvPr/>
            </p:nvSpPr>
            <p:spPr>
              <a:xfrm>
                <a:off x="6107" y="13721"/>
                <a:ext cx="75" cy="216"/>
              </a:xfrm>
              <a:custGeom>
                <a:avLst/>
                <a:gdLst>
                  <a:gd name="txL" fmla="*/ 0 w 75"/>
                  <a:gd name="txT" fmla="*/ 0 h 216"/>
                  <a:gd name="txR" fmla="*/ 75 w 75"/>
                  <a:gd name="txB" fmla="*/ 216 h 216"/>
                </a:gdLst>
                <a:ahLst/>
                <a:cxnLst>
                  <a:cxn ang="0">
                    <a:pos x="75" y="6"/>
                  </a:cxn>
                  <a:cxn ang="0">
                    <a:pos x="73" y="5"/>
                  </a:cxn>
                  <a:cxn ang="0">
                    <a:pos x="69" y="4"/>
                  </a:cxn>
                  <a:cxn ang="0">
                    <a:pos x="61" y="2"/>
                  </a:cxn>
                  <a:cxn ang="0">
                    <a:pos x="52" y="0"/>
                  </a:cxn>
                  <a:cxn ang="0">
                    <a:pos x="41" y="0"/>
                  </a:cxn>
                  <a:cxn ang="0">
                    <a:pos x="28" y="1"/>
                  </a:cxn>
                  <a:cxn ang="0">
                    <a:pos x="14" y="6"/>
                  </a:cxn>
                  <a:cxn ang="0">
                    <a:pos x="0" y="14"/>
                  </a:cxn>
                  <a:cxn ang="0">
                    <a:pos x="0" y="216"/>
                  </a:cxn>
                  <a:cxn ang="0">
                    <a:pos x="2" y="216"/>
                  </a:cxn>
                  <a:cxn ang="0">
                    <a:pos x="7" y="215"/>
                  </a:cxn>
                  <a:cxn ang="0">
                    <a:pos x="15" y="214"/>
                  </a:cxn>
                  <a:cxn ang="0">
                    <a:pos x="25" y="211"/>
                  </a:cxn>
                  <a:cxn ang="0">
                    <a:pos x="37" y="208"/>
                  </a:cxn>
                  <a:cxn ang="0">
                    <a:pos x="50" y="203"/>
                  </a:cxn>
                  <a:cxn ang="0">
                    <a:pos x="63" y="195"/>
                  </a:cxn>
                  <a:cxn ang="0">
                    <a:pos x="75" y="187"/>
                  </a:cxn>
                  <a:cxn ang="0">
                    <a:pos x="75" y="6"/>
                  </a:cxn>
                </a:cxnLst>
                <a:rect l="txL" t="txT" r="txR" b="txB"/>
                <a:pathLst>
                  <a:path w="75" h="216">
                    <a:moveTo>
                      <a:pt x="75" y="6"/>
                    </a:moveTo>
                    <a:lnTo>
                      <a:pt x="73" y="5"/>
                    </a:lnTo>
                    <a:lnTo>
                      <a:pt x="69" y="4"/>
                    </a:lnTo>
                    <a:lnTo>
                      <a:pt x="61" y="2"/>
                    </a:lnTo>
                    <a:lnTo>
                      <a:pt x="52" y="0"/>
                    </a:lnTo>
                    <a:lnTo>
                      <a:pt x="41" y="0"/>
                    </a:lnTo>
                    <a:lnTo>
                      <a:pt x="28" y="1"/>
                    </a:lnTo>
                    <a:lnTo>
                      <a:pt x="14" y="6"/>
                    </a:lnTo>
                    <a:lnTo>
                      <a:pt x="0" y="14"/>
                    </a:lnTo>
                    <a:lnTo>
                      <a:pt x="0" y="216"/>
                    </a:lnTo>
                    <a:lnTo>
                      <a:pt x="2" y="216"/>
                    </a:lnTo>
                    <a:lnTo>
                      <a:pt x="7" y="215"/>
                    </a:lnTo>
                    <a:lnTo>
                      <a:pt x="15" y="214"/>
                    </a:lnTo>
                    <a:lnTo>
                      <a:pt x="25" y="211"/>
                    </a:lnTo>
                    <a:lnTo>
                      <a:pt x="37" y="208"/>
                    </a:lnTo>
                    <a:lnTo>
                      <a:pt x="50" y="203"/>
                    </a:lnTo>
                    <a:lnTo>
                      <a:pt x="63" y="195"/>
                    </a:lnTo>
                    <a:lnTo>
                      <a:pt x="75" y="187"/>
                    </a:lnTo>
                    <a:lnTo>
                      <a:pt x="75" y="6"/>
                    </a:lnTo>
                    <a:close/>
                  </a:path>
                </a:pathLst>
              </a:custGeom>
              <a:solidFill>
                <a:srgbClr val="808080">
                  <a:alpha val="100000"/>
                </a:srgbClr>
              </a:solidFill>
              <a:ln w="9525">
                <a:noFill/>
              </a:ln>
            </p:spPr>
            <p:txBody>
              <a:bodyPr/>
              <a:p>
                <a:endParaRPr lang="zh-CN" altLang="en-US"/>
              </a:p>
            </p:txBody>
          </p:sp>
          <p:sp>
            <p:nvSpPr>
              <p:cNvPr id="102645" name="Freeform 74"/>
              <p:cNvSpPr/>
              <p:nvPr/>
            </p:nvSpPr>
            <p:spPr>
              <a:xfrm>
                <a:off x="7013" y="14340"/>
                <a:ext cx="110" cy="111"/>
              </a:xfrm>
              <a:custGeom>
                <a:avLst/>
                <a:gdLst>
                  <a:gd name="txL" fmla="*/ 0 w 110"/>
                  <a:gd name="txT" fmla="*/ 0 h 111"/>
                  <a:gd name="txR" fmla="*/ 110 w 110"/>
                  <a:gd name="txB" fmla="*/ 111 h 111"/>
                </a:gdLst>
                <a:ahLst/>
                <a:cxnLst>
                  <a:cxn ang="0">
                    <a:pos x="55" y="111"/>
                  </a:cxn>
                  <a:cxn ang="0">
                    <a:pos x="66" y="110"/>
                  </a:cxn>
                  <a:cxn ang="0">
                    <a:pos x="76" y="106"/>
                  </a:cxn>
                  <a:cxn ang="0">
                    <a:pos x="85" y="101"/>
                  </a:cxn>
                  <a:cxn ang="0">
                    <a:pos x="94" y="94"/>
                  </a:cxn>
                  <a:cxn ang="0">
                    <a:pos x="100" y="86"/>
                  </a:cxn>
                  <a:cxn ang="0">
                    <a:pos x="106" y="77"/>
                  </a:cxn>
                  <a:cxn ang="0">
                    <a:pos x="109" y="66"/>
                  </a:cxn>
                  <a:cxn ang="0">
                    <a:pos x="110" y="56"/>
                  </a:cxn>
                  <a:cxn ang="0">
                    <a:pos x="109" y="44"/>
                  </a:cxn>
                  <a:cxn ang="0">
                    <a:pos x="106" y="34"/>
                  </a:cxn>
                  <a:cxn ang="0">
                    <a:pos x="100" y="24"/>
                  </a:cxn>
                  <a:cxn ang="0">
                    <a:pos x="94" y="17"/>
                  </a:cxn>
                  <a:cxn ang="0">
                    <a:pos x="85" y="9"/>
                  </a:cxn>
                  <a:cxn ang="0">
                    <a:pos x="76" y="5"/>
                  </a:cxn>
                  <a:cxn ang="0">
                    <a:pos x="66" y="2"/>
                  </a:cxn>
                  <a:cxn ang="0">
                    <a:pos x="55" y="0"/>
                  </a:cxn>
                  <a:cxn ang="0">
                    <a:pos x="44" y="2"/>
                  </a:cxn>
                  <a:cxn ang="0">
                    <a:pos x="33" y="5"/>
                  </a:cxn>
                  <a:cxn ang="0">
                    <a:pos x="25" y="9"/>
                  </a:cxn>
                  <a:cxn ang="0">
                    <a:pos x="16" y="17"/>
                  </a:cxn>
                  <a:cxn ang="0">
                    <a:pos x="10" y="24"/>
                  </a:cxn>
                  <a:cxn ang="0">
                    <a:pos x="4" y="34"/>
                  </a:cxn>
                  <a:cxn ang="0">
                    <a:pos x="1" y="44"/>
                  </a:cxn>
                  <a:cxn ang="0">
                    <a:pos x="0" y="56"/>
                  </a:cxn>
                  <a:cxn ang="0">
                    <a:pos x="1" y="66"/>
                  </a:cxn>
                  <a:cxn ang="0">
                    <a:pos x="4" y="77"/>
                  </a:cxn>
                  <a:cxn ang="0">
                    <a:pos x="10" y="86"/>
                  </a:cxn>
                  <a:cxn ang="0">
                    <a:pos x="16" y="94"/>
                  </a:cxn>
                  <a:cxn ang="0">
                    <a:pos x="25" y="101"/>
                  </a:cxn>
                  <a:cxn ang="0">
                    <a:pos x="33" y="106"/>
                  </a:cxn>
                  <a:cxn ang="0">
                    <a:pos x="44" y="110"/>
                  </a:cxn>
                  <a:cxn ang="0">
                    <a:pos x="55" y="111"/>
                  </a:cxn>
                </a:cxnLst>
                <a:rect l="txL" t="txT" r="txR" b="txB"/>
                <a:pathLst>
                  <a:path w="110" h="111">
                    <a:moveTo>
                      <a:pt x="55" y="111"/>
                    </a:moveTo>
                    <a:lnTo>
                      <a:pt x="66" y="110"/>
                    </a:lnTo>
                    <a:lnTo>
                      <a:pt x="76" y="106"/>
                    </a:lnTo>
                    <a:lnTo>
                      <a:pt x="85" y="101"/>
                    </a:lnTo>
                    <a:lnTo>
                      <a:pt x="94" y="94"/>
                    </a:lnTo>
                    <a:lnTo>
                      <a:pt x="100" y="86"/>
                    </a:lnTo>
                    <a:lnTo>
                      <a:pt x="106" y="77"/>
                    </a:lnTo>
                    <a:lnTo>
                      <a:pt x="109" y="66"/>
                    </a:lnTo>
                    <a:lnTo>
                      <a:pt x="110" y="56"/>
                    </a:lnTo>
                    <a:lnTo>
                      <a:pt x="109" y="44"/>
                    </a:lnTo>
                    <a:lnTo>
                      <a:pt x="106" y="34"/>
                    </a:lnTo>
                    <a:lnTo>
                      <a:pt x="100" y="24"/>
                    </a:lnTo>
                    <a:lnTo>
                      <a:pt x="94" y="17"/>
                    </a:lnTo>
                    <a:lnTo>
                      <a:pt x="85" y="9"/>
                    </a:lnTo>
                    <a:lnTo>
                      <a:pt x="76" y="5"/>
                    </a:lnTo>
                    <a:lnTo>
                      <a:pt x="66" y="2"/>
                    </a:lnTo>
                    <a:lnTo>
                      <a:pt x="55" y="0"/>
                    </a:lnTo>
                    <a:lnTo>
                      <a:pt x="44" y="2"/>
                    </a:lnTo>
                    <a:lnTo>
                      <a:pt x="33" y="5"/>
                    </a:lnTo>
                    <a:lnTo>
                      <a:pt x="25" y="9"/>
                    </a:lnTo>
                    <a:lnTo>
                      <a:pt x="16" y="17"/>
                    </a:lnTo>
                    <a:lnTo>
                      <a:pt x="10" y="24"/>
                    </a:lnTo>
                    <a:lnTo>
                      <a:pt x="4" y="34"/>
                    </a:lnTo>
                    <a:lnTo>
                      <a:pt x="1" y="44"/>
                    </a:lnTo>
                    <a:lnTo>
                      <a:pt x="0" y="56"/>
                    </a:lnTo>
                    <a:lnTo>
                      <a:pt x="1" y="66"/>
                    </a:lnTo>
                    <a:lnTo>
                      <a:pt x="4" y="77"/>
                    </a:lnTo>
                    <a:lnTo>
                      <a:pt x="10" y="86"/>
                    </a:lnTo>
                    <a:lnTo>
                      <a:pt x="16" y="94"/>
                    </a:lnTo>
                    <a:lnTo>
                      <a:pt x="25" y="101"/>
                    </a:lnTo>
                    <a:lnTo>
                      <a:pt x="33" y="106"/>
                    </a:lnTo>
                    <a:lnTo>
                      <a:pt x="44" y="110"/>
                    </a:lnTo>
                    <a:lnTo>
                      <a:pt x="55" y="111"/>
                    </a:lnTo>
                    <a:close/>
                  </a:path>
                </a:pathLst>
              </a:custGeom>
              <a:solidFill>
                <a:srgbClr val="808080">
                  <a:alpha val="100000"/>
                </a:srgbClr>
              </a:solidFill>
              <a:ln w="9525">
                <a:noFill/>
              </a:ln>
            </p:spPr>
            <p:txBody>
              <a:bodyPr/>
              <a:p>
                <a:endParaRPr lang="zh-CN" altLang="en-US"/>
              </a:p>
            </p:txBody>
          </p:sp>
          <p:sp>
            <p:nvSpPr>
              <p:cNvPr id="102646" name="Freeform 75"/>
              <p:cNvSpPr/>
              <p:nvPr/>
            </p:nvSpPr>
            <p:spPr>
              <a:xfrm>
                <a:off x="6676" y="14343"/>
                <a:ext cx="55" cy="55"/>
              </a:xfrm>
              <a:custGeom>
                <a:avLst/>
                <a:gdLst>
                  <a:gd name="txL" fmla="*/ 0 w 55"/>
                  <a:gd name="txT" fmla="*/ 0 h 55"/>
                  <a:gd name="txR" fmla="*/ 55 w 55"/>
                  <a:gd name="txB" fmla="*/ 55 h 55"/>
                </a:gdLst>
                <a:ahLst/>
                <a:cxnLst>
                  <a:cxn ang="0">
                    <a:pos x="27" y="55"/>
                  </a:cxn>
                  <a:cxn ang="0">
                    <a:pos x="38" y="53"/>
                  </a:cxn>
                  <a:cxn ang="0">
                    <a:pos x="48" y="46"/>
                  </a:cxn>
                  <a:cxn ang="0">
                    <a:pos x="53" y="37"/>
                  </a:cxn>
                  <a:cxn ang="0">
                    <a:pos x="55" y="27"/>
                  </a:cxn>
                  <a:cxn ang="0">
                    <a:pos x="53" y="16"/>
                  </a:cxn>
                  <a:cxn ang="0">
                    <a:pos x="48" y="7"/>
                  </a:cxn>
                  <a:cxn ang="0">
                    <a:pos x="38" y="2"/>
                  </a:cxn>
                  <a:cxn ang="0">
                    <a:pos x="27" y="0"/>
                  </a:cxn>
                  <a:cxn ang="0">
                    <a:pos x="16" y="2"/>
                  </a:cxn>
                  <a:cxn ang="0">
                    <a:pos x="8" y="7"/>
                  </a:cxn>
                  <a:cxn ang="0">
                    <a:pos x="2" y="16"/>
                  </a:cxn>
                  <a:cxn ang="0">
                    <a:pos x="0" y="27"/>
                  </a:cxn>
                  <a:cxn ang="0">
                    <a:pos x="2" y="37"/>
                  </a:cxn>
                  <a:cxn ang="0">
                    <a:pos x="8" y="46"/>
                  </a:cxn>
                  <a:cxn ang="0">
                    <a:pos x="16" y="53"/>
                  </a:cxn>
                  <a:cxn ang="0">
                    <a:pos x="27" y="55"/>
                  </a:cxn>
                </a:cxnLst>
                <a:rect l="txL" t="txT" r="txR" b="txB"/>
                <a:pathLst>
                  <a:path w="55" h="55">
                    <a:moveTo>
                      <a:pt x="27" y="55"/>
                    </a:moveTo>
                    <a:lnTo>
                      <a:pt x="38" y="53"/>
                    </a:lnTo>
                    <a:lnTo>
                      <a:pt x="48" y="46"/>
                    </a:lnTo>
                    <a:lnTo>
                      <a:pt x="53" y="37"/>
                    </a:lnTo>
                    <a:lnTo>
                      <a:pt x="55" y="27"/>
                    </a:lnTo>
                    <a:lnTo>
                      <a:pt x="53" y="16"/>
                    </a:lnTo>
                    <a:lnTo>
                      <a:pt x="48" y="7"/>
                    </a:lnTo>
                    <a:lnTo>
                      <a:pt x="38" y="2"/>
                    </a:lnTo>
                    <a:lnTo>
                      <a:pt x="27" y="0"/>
                    </a:lnTo>
                    <a:lnTo>
                      <a:pt x="16" y="2"/>
                    </a:lnTo>
                    <a:lnTo>
                      <a:pt x="8" y="7"/>
                    </a:lnTo>
                    <a:lnTo>
                      <a:pt x="2" y="16"/>
                    </a:lnTo>
                    <a:lnTo>
                      <a:pt x="0" y="27"/>
                    </a:lnTo>
                    <a:lnTo>
                      <a:pt x="2" y="37"/>
                    </a:lnTo>
                    <a:lnTo>
                      <a:pt x="8" y="46"/>
                    </a:lnTo>
                    <a:lnTo>
                      <a:pt x="16" y="53"/>
                    </a:lnTo>
                    <a:lnTo>
                      <a:pt x="27" y="55"/>
                    </a:lnTo>
                    <a:close/>
                  </a:path>
                </a:pathLst>
              </a:custGeom>
              <a:solidFill>
                <a:srgbClr val="808080">
                  <a:alpha val="100000"/>
                </a:srgbClr>
              </a:solidFill>
              <a:ln w="9525">
                <a:noFill/>
              </a:ln>
            </p:spPr>
            <p:txBody>
              <a:bodyPr/>
              <a:p>
                <a:endParaRPr lang="zh-CN" altLang="en-US"/>
              </a:p>
            </p:txBody>
          </p:sp>
          <p:sp>
            <p:nvSpPr>
              <p:cNvPr id="102647" name="Freeform 76"/>
              <p:cNvSpPr/>
              <p:nvPr/>
            </p:nvSpPr>
            <p:spPr>
              <a:xfrm>
                <a:off x="6770" y="14345"/>
                <a:ext cx="55" cy="55"/>
              </a:xfrm>
              <a:custGeom>
                <a:avLst/>
                <a:gdLst>
                  <a:gd name="txL" fmla="*/ 0 w 55"/>
                  <a:gd name="txT" fmla="*/ 0 h 55"/>
                  <a:gd name="txR" fmla="*/ 55 w 55"/>
                  <a:gd name="txB" fmla="*/ 55 h 55"/>
                </a:gdLst>
                <a:ahLst/>
                <a:cxnLst>
                  <a:cxn ang="0">
                    <a:pos x="28" y="55"/>
                  </a:cxn>
                  <a:cxn ang="0">
                    <a:pos x="39" y="53"/>
                  </a:cxn>
                  <a:cxn ang="0">
                    <a:pos x="47" y="47"/>
                  </a:cxn>
                  <a:cxn ang="0">
                    <a:pos x="53" y="39"/>
                  </a:cxn>
                  <a:cxn ang="0">
                    <a:pos x="55" y="28"/>
                  </a:cxn>
                  <a:cxn ang="0">
                    <a:pos x="53" y="17"/>
                  </a:cxn>
                  <a:cxn ang="0">
                    <a:pos x="47" y="8"/>
                  </a:cxn>
                  <a:cxn ang="0">
                    <a:pos x="39" y="2"/>
                  </a:cxn>
                  <a:cxn ang="0">
                    <a:pos x="28" y="0"/>
                  </a:cxn>
                  <a:cxn ang="0">
                    <a:pos x="17" y="2"/>
                  </a:cxn>
                  <a:cxn ang="0">
                    <a:pos x="9" y="8"/>
                  </a:cxn>
                  <a:cxn ang="0">
                    <a:pos x="2" y="17"/>
                  </a:cxn>
                  <a:cxn ang="0">
                    <a:pos x="0" y="28"/>
                  </a:cxn>
                  <a:cxn ang="0">
                    <a:pos x="2" y="39"/>
                  </a:cxn>
                  <a:cxn ang="0">
                    <a:pos x="9" y="47"/>
                  </a:cxn>
                  <a:cxn ang="0">
                    <a:pos x="17" y="53"/>
                  </a:cxn>
                  <a:cxn ang="0">
                    <a:pos x="28" y="55"/>
                  </a:cxn>
                </a:cxnLst>
                <a:rect l="txL" t="txT" r="txR" b="txB"/>
                <a:pathLst>
                  <a:path w="55" h="55">
                    <a:moveTo>
                      <a:pt x="28" y="55"/>
                    </a:moveTo>
                    <a:lnTo>
                      <a:pt x="39" y="53"/>
                    </a:lnTo>
                    <a:lnTo>
                      <a:pt x="47" y="47"/>
                    </a:lnTo>
                    <a:lnTo>
                      <a:pt x="53" y="39"/>
                    </a:lnTo>
                    <a:lnTo>
                      <a:pt x="55" y="28"/>
                    </a:lnTo>
                    <a:lnTo>
                      <a:pt x="53" y="17"/>
                    </a:lnTo>
                    <a:lnTo>
                      <a:pt x="47" y="8"/>
                    </a:lnTo>
                    <a:lnTo>
                      <a:pt x="39" y="2"/>
                    </a:lnTo>
                    <a:lnTo>
                      <a:pt x="28" y="0"/>
                    </a:lnTo>
                    <a:lnTo>
                      <a:pt x="17" y="2"/>
                    </a:lnTo>
                    <a:lnTo>
                      <a:pt x="9" y="8"/>
                    </a:lnTo>
                    <a:lnTo>
                      <a:pt x="2" y="17"/>
                    </a:lnTo>
                    <a:lnTo>
                      <a:pt x="0" y="28"/>
                    </a:lnTo>
                    <a:lnTo>
                      <a:pt x="2" y="39"/>
                    </a:lnTo>
                    <a:lnTo>
                      <a:pt x="9" y="47"/>
                    </a:lnTo>
                    <a:lnTo>
                      <a:pt x="17" y="53"/>
                    </a:lnTo>
                    <a:lnTo>
                      <a:pt x="28" y="55"/>
                    </a:lnTo>
                    <a:close/>
                  </a:path>
                </a:pathLst>
              </a:custGeom>
              <a:solidFill>
                <a:srgbClr val="808080">
                  <a:alpha val="100000"/>
                </a:srgbClr>
              </a:solidFill>
              <a:ln w="9525">
                <a:noFill/>
              </a:ln>
            </p:spPr>
            <p:txBody>
              <a:bodyPr/>
              <a:p>
                <a:endParaRPr lang="zh-CN" altLang="en-US"/>
              </a:p>
            </p:txBody>
          </p:sp>
          <p:sp>
            <p:nvSpPr>
              <p:cNvPr id="102648" name="Freeform 77"/>
              <p:cNvSpPr/>
              <p:nvPr/>
            </p:nvSpPr>
            <p:spPr>
              <a:xfrm>
                <a:off x="6401" y="13591"/>
                <a:ext cx="156" cy="752"/>
              </a:xfrm>
              <a:custGeom>
                <a:avLst/>
                <a:gdLst>
                  <a:gd name="txL" fmla="*/ 0 w 156"/>
                  <a:gd name="txT" fmla="*/ 0 h 752"/>
                  <a:gd name="txR" fmla="*/ 156 w 156"/>
                  <a:gd name="txB" fmla="*/ 752 h 752"/>
                </a:gdLst>
                <a:ahLst/>
                <a:cxnLst>
                  <a:cxn ang="0">
                    <a:pos x="48" y="15"/>
                  </a:cxn>
                  <a:cxn ang="0">
                    <a:pos x="44" y="30"/>
                  </a:cxn>
                  <a:cxn ang="0">
                    <a:pos x="33" y="73"/>
                  </a:cxn>
                  <a:cxn ang="0">
                    <a:pos x="19" y="140"/>
                  </a:cxn>
                  <a:cxn ang="0">
                    <a:pos x="7" y="229"/>
                  </a:cxn>
                  <a:cxn ang="0">
                    <a:pos x="0" y="337"/>
                  </a:cxn>
                  <a:cxn ang="0">
                    <a:pos x="1" y="462"/>
                  </a:cxn>
                  <a:cxn ang="0">
                    <a:pos x="14" y="602"/>
                  </a:cxn>
                  <a:cxn ang="0">
                    <a:pos x="43" y="752"/>
                  </a:cxn>
                  <a:cxn ang="0">
                    <a:pos x="150" y="746"/>
                  </a:cxn>
                  <a:cxn ang="0">
                    <a:pos x="146" y="724"/>
                  </a:cxn>
                  <a:cxn ang="0">
                    <a:pos x="135" y="663"/>
                  </a:cxn>
                  <a:cxn ang="0">
                    <a:pos x="123" y="574"/>
                  </a:cxn>
                  <a:cxn ang="0">
                    <a:pos x="111" y="463"/>
                  </a:cxn>
                  <a:cxn ang="0">
                    <a:pos x="104" y="342"/>
                  </a:cxn>
                  <a:cxn ang="0">
                    <a:pos x="107" y="220"/>
                  </a:cxn>
                  <a:cxn ang="0">
                    <a:pos x="124" y="106"/>
                  </a:cxn>
                  <a:cxn ang="0">
                    <a:pos x="156" y="9"/>
                  </a:cxn>
                  <a:cxn ang="0">
                    <a:pos x="156" y="8"/>
                  </a:cxn>
                  <a:cxn ang="0">
                    <a:pos x="156" y="6"/>
                  </a:cxn>
                  <a:cxn ang="0">
                    <a:pos x="154" y="4"/>
                  </a:cxn>
                  <a:cxn ang="0">
                    <a:pos x="147" y="0"/>
                  </a:cxn>
                  <a:cxn ang="0">
                    <a:pos x="134" y="0"/>
                  </a:cxn>
                  <a:cxn ang="0">
                    <a:pos x="115" y="1"/>
                  </a:cxn>
                  <a:cxn ang="0">
                    <a:pos x="87" y="7"/>
                  </a:cxn>
                  <a:cxn ang="0">
                    <a:pos x="48" y="15"/>
                  </a:cxn>
                </a:cxnLst>
                <a:rect l="txL" t="txT" r="txR" b="txB"/>
                <a:pathLst>
                  <a:path w="156" h="752">
                    <a:moveTo>
                      <a:pt x="48" y="15"/>
                    </a:moveTo>
                    <a:lnTo>
                      <a:pt x="44" y="30"/>
                    </a:lnTo>
                    <a:lnTo>
                      <a:pt x="33" y="73"/>
                    </a:lnTo>
                    <a:lnTo>
                      <a:pt x="19" y="140"/>
                    </a:lnTo>
                    <a:lnTo>
                      <a:pt x="7" y="229"/>
                    </a:lnTo>
                    <a:lnTo>
                      <a:pt x="0" y="337"/>
                    </a:lnTo>
                    <a:lnTo>
                      <a:pt x="1" y="462"/>
                    </a:lnTo>
                    <a:lnTo>
                      <a:pt x="14" y="602"/>
                    </a:lnTo>
                    <a:lnTo>
                      <a:pt x="43" y="752"/>
                    </a:lnTo>
                    <a:lnTo>
                      <a:pt x="150" y="746"/>
                    </a:lnTo>
                    <a:lnTo>
                      <a:pt x="146" y="724"/>
                    </a:lnTo>
                    <a:lnTo>
                      <a:pt x="135" y="663"/>
                    </a:lnTo>
                    <a:lnTo>
                      <a:pt x="123" y="574"/>
                    </a:lnTo>
                    <a:lnTo>
                      <a:pt x="111" y="463"/>
                    </a:lnTo>
                    <a:lnTo>
                      <a:pt x="104" y="342"/>
                    </a:lnTo>
                    <a:lnTo>
                      <a:pt x="107" y="220"/>
                    </a:lnTo>
                    <a:lnTo>
                      <a:pt x="124" y="106"/>
                    </a:lnTo>
                    <a:lnTo>
                      <a:pt x="156" y="9"/>
                    </a:lnTo>
                    <a:lnTo>
                      <a:pt x="156" y="8"/>
                    </a:lnTo>
                    <a:lnTo>
                      <a:pt x="156" y="6"/>
                    </a:lnTo>
                    <a:lnTo>
                      <a:pt x="154" y="4"/>
                    </a:lnTo>
                    <a:lnTo>
                      <a:pt x="147" y="0"/>
                    </a:lnTo>
                    <a:lnTo>
                      <a:pt x="134" y="0"/>
                    </a:lnTo>
                    <a:lnTo>
                      <a:pt x="115" y="1"/>
                    </a:lnTo>
                    <a:lnTo>
                      <a:pt x="87" y="7"/>
                    </a:lnTo>
                    <a:lnTo>
                      <a:pt x="48" y="15"/>
                    </a:lnTo>
                    <a:close/>
                  </a:path>
                </a:pathLst>
              </a:custGeom>
              <a:solidFill>
                <a:srgbClr val="808080">
                  <a:alpha val="100000"/>
                </a:srgbClr>
              </a:solidFill>
              <a:ln w="9525">
                <a:noFill/>
              </a:ln>
            </p:spPr>
            <p:txBody>
              <a:bodyPr/>
              <a:p>
                <a:endParaRPr lang="zh-CN" altLang="en-US"/>
              </a:p>
            </p:txBody>
          </p:sp>
          <p:sp>
            <p:nvSpPr>
              <p:cNvPr id="102649" name="Freeform 78"/>
              <p:cNvSpPr/>
              <p:nvPr/>
            </p:nvSpPr>
            <p:spPr>
              <a:xfrm>
                <a:off x="7205" y="13498"/>
                <a:ext cx="212" cy="839"/>
              </a:xfrm>
              <a:custGeom>
                <a:avLst/>
                <a:gdLst>
                  <a:gd name="txL" fmla="*/ 0 w 212"/>
                  <a:gd name="txT" fmla="*/ 0 h 839"/>
                  <a:gd name="txR" fmla="*/ 212 w 212"/>
                  <a:gd name="txB" fmla="*/ 839 h 839"/>
                </a:gdLst>
                <a:ahLst/>
                <a:cxnLst>
                  <a:cxn ang="0">
                    <a:pos x="212" y="6"/>
                  </a:cxn>
                  <a:cxn ang="0">
                    <a:pos x="206" y="11"/>
                  </a:cxn>
                  <a:cxn ang="0">
                    <a:pos x="192" y="33"/>
                  </a:cxn>
                  <a:cxn ang="0">
                    <a:pos x="174" y="77"/>
                  </a:cxn>
                  <a:cxn ang="0">
                    <a:pos x="156" y="148"/>
                  </a:cxn>
                  <a:cxn ang="0">
                    <a:pos x="141" y="254"/>
                  </a:cxn>
                  <a:cxn ang="0">
                    <a:pos x="133" y="401"/>
                  </a:cxn>
                  <a:cxn ang="0">
                    <a:pos x="137" y="593"/>
                  </a:cxn>
                  <a:cxn ang="0">
                    <a:pos x="158" y="839"/>
                  </a:cxn>
                  <a:cxn ang="0">
                    <a:pos x="38" y="839"/>
                  </a:cxn>
                  <a:cxn ang="0">
                    <a:pos x="34" y="814"/>
                  </a:cxn>
                  <a:cxn ang="0">
                    <a:pos x="24" y="746"/>
                  </a:cxn>
                  <a:cxn ang="0">
                    <a:pos x="12" y="645"/>
                  </a:cxn>
                  <a:cxn ang="0">
                    <a:pos x="3" y="521"/>
                  </a:cxn>
                  <a:cxn ang="0">
                    <a:pos x="0" y="384"/>
                  </a:cxn>
                  <a:cxn ang="0">
                    <a:pos x="6" y="244"/>
                  </a:cxn>
                  <a:cxn ang="0">
                    <a:pos x="29" y="114"/>
                  </a:cxn>
                  <a:cxn ang="0">
                    <a:pos x="68" y="0"/>
                  </a:cxn>
                  <a:cxn ang="0">
                    <a:pos x="212" y="6"/>
                  </a:cxn>
                </a:cxnLst>
                <a:rect l="txL" t="txT" r="txR" b="txB"/>
                <a:pathLst>
                  <a:path w="212" h="839">
                    <a:moveTo>
                      <a:pt x="212" y="6"/>
                    </a:moveTo>
                    <a:lnTo>
                      <a:pt x="206" y="11"/>
                    </a:lnTo>
                    <a:lnTo>
                      <a:pt x="192" y="33"/>
                    </a:lnTo>
                    <a:lnTo>
                      <a:pt x="174" y="77"/>
                    </a:lnTo>
                    <a:lnTo>
                      <a:pt x="156" y="148"/>
                    </a:lnTo>
                    <a:lnTo>
                      <a:pt x="141" y="254"/>
                    </a:lnTo>
                    <a:lnTo>
                      <a:pt x="133" y="401"/>
                    </a:lnTo>
                    <a:lnTo>
                      <a:pt x="137" y="593"/>
                    </a:lnTo>
                    <a:lnTo>
                      <a:pt x="158" y="839"/>
                    </a:lnTo>
                    <a:lnTo>
                      <a:pt x="38" y="839"/>
                    </a:lnTo>
                    <a:lnTo>
                      <a:pt x="34" y="814"/>
                    </a:lnTo>
                    <a:lnTo>
                      <a:pt x="24" y="746"/>
                    </a:lnTo>
                    <a:lnTo>
                      <a:pt x="12" y="645"/>
                    </a:lnTo>
                    <a:lnTo>
                      <a:pt x="3" y="521"/>
                    </a:lnTo>
                    <a:lnTo>
                      <a:pt x="0" y="384"/>
                    </a:lnTo>
                    <a:lnTo>
                      <a:pt x="6" y="244"/>
                    </a:lnTo>
                    <a:lnTo>
                      <a:pt x="29" y="114"/>
                    </a:lnTo>
                    <a:lnTo>
                      <a:pt x="68" y="0"/>
                    </a:lnTo>
                    <a:lnTo>
                      <a:pt x="212" y="6"/>
                    </a:lnTo>
                    <a:close/>
                  </a:path>
                </a:pathLst>
              </a:custGeom>
              <a:solidFill>
                <a:srgbClr val="808080">
                  <a:alpha val="100000"/>
                </a:srgbClr>
              </a:solidFill>
              <a:ln w="9525">
                <a:noFill/>
              </a:ln>
            </p:spPr>
            <p:txBody>
              <a:bodyPr/>
              <a:p>
                <a:endParaRPr lang="zh-CN" altLang="en-US"/>
              </a:p>
            </p:txBody>
          </p:sp>
          <p:sp>
            <p:nvSpPr>
              <p:cNvPr id="102650" name="Freeform 79"/>
              <p:cNvSpPr/>
              <p:nvPr/>
            </p:nvSpPr>
            <p:spPr>
              <a:xfrm>
                <a:off x="6406" y="13636"/>
                <a:ext cx="137" cy="656"/>
              </a:xfrm>
              <a:custGeom>
                <a:avLst/>
                <a:gdLst>
                  <a:gd name="txL" fmla="*/ 0 w 137"/>
                  <a:gd name="txT" fmla="*/ 0 h 656"/>
                  <a:gd name="txR" fmla="*/ 137 w 137"/>
                  <a:gd name="txB" fmla="*/ 656 h 656"/>
                </a:gdLst>
                <a:ahLst/>
                <a:cxnLst>
                  <a:cxn ang="0">
                    <a:pos x="43" y="12"/>
                  </a:cxn>
                  <a:cxn ang="0">
                    <a:pos x="39" y="25"/>
                  </a:cxn>
                  <a:cxn ang="0">
                    <a:pos x="30" y="62"/>
                  </a:cxn>
                  <a:cxn ang="0">
                    <a:pos x="19" y="122"/>
                  </a:cxn>
                  <a:cxn ang="0">
                    <a:pos x="7" y="199"/>
                  </a:cxn>
                  <a:cxn ang="0">
                    <a:pos x="0" y="294"/>
                  </a:cxn>
                  <a:cxn ang="0">
                    <a:pos x="1" y="403"/>
                  </a:cxn>
                  <a:cxn ang="0">
                    <a:pos x="12" y="524"/>
                  </a:cxn>
                  <a:cxn ang="0">
                    <a:pos x="38" y="656"/>
                  </a:cxn>
                  <a:cxn ang="0">
                    <a:pos x="132" y="650"/>
                  </a:cxn>
                  <a:cxn ang="0">
                    <a:pos x="127" y="631"/>
                  </a:cxn>
                  <a:cxn ang="0">
                    <a:pos x="119" y="578"/>
                  </a:cxn>
                  <a:cxn ang="0">
                    <a:pos x="107" y="499"/>
                  </a:cxn>
                  <a:cxn ang="0">
                    <a:pos x="97" y="403"/>
                  </a:cxn>
                  <a:cxn ang="0">
                    <a:pos x="92" y="297"/>
                  </a:cxn>
                  <a:cxn ang="0">
                    <a:pos x="94" y="192"/>
                  </a:cxn>
                  <a:cxn ang="0">
                    <a:pos x="108" y="91"/>
                  </a:cxn>
                  <a:cxn ang="0">
                    <a:pos x="137" y="7"/>
                  </a:cxn>
                  <a:cxn ang="0">
                    <a:pos x="137" y="6"/>
                  </a:cxn>
                  <a:cxn ang="0">
                    <a:pos x="137" y="4"/>
                  </a:cxn>
                  <a:cxn ang="0">
                    <a:pos x="135" y="2"/>
                  </a:cxn>
                  <a:cxn ang="0">
                    <a:pos x="129" y="0"/>
                  </a:cxn>
                  <a:cxn ang="0">
                    <a:pos x="119" y="0"/>
                  </a:cxn>
                  <a:cxn ang="0">
                    <a:pos x="101" y="1"/>
                  </a:cxn>
                  <a:cxn ang="0">
                    <a:pos x="77" y="5"/>
                  </a:cxn>
                  <a:cxn ang="0">
                    <a:pos x="43" y="12"/>
                  </a:cxn>
                </a:cxnLst>
                <a:rect l="txL" t="txT" r="txR" b="txB"/>
                <a:pathLst>
                  <a:path w="137" h="656">
                    <a:moveTo>
                      <a:pt x="43" y="12"/>
                    </a:moveTo>
                    <a:lnTo>
                      <a:pt x="39" y="25"/>
                    </a:lnTo>
                    <a:lnTo>
                      <a:pt x="30" y="62"/>
                    </a:lnTo>
                    <a:lnTo>
                      <a:pt x="19" y="122"/>
                    </a:lnTo>
                    <a:lnTo>
                      <a:pt x="7" y="199"/>
                    </a:lnTo>
                    <a:lnTo>
                      <a:pt x="0" y="294"/>
                    </a:lnTo>
                    <a:lnTo>
                      <a:pt x="1" y="403"/>
                    </a:lnTo>
                    <a:lnTo>
                      <a:pt x="12" y="524"/>
                    </a:lnTo>
                    <a:lnTo>
                      <a:pt x="38" y="656"/>
                    </a:lnTo>
                    <a:lnTo>
                      <a:pt x="132" y="650"/>
                    </a:lnTo>
                    <a:lnTo>
                      <a:pt x="127" y="631"/>
                    </a:lnTo>
                    <a:lnTo>
                      <a:pt x="119" y="578"/>
                    </a:lnTo>
                    <a:lnTo>
                      <a:pt x="107" y="499"/>
                    </a:lnTo>
                    <a:lnTo>
                      <a:pt x="97" y="403"/>
                    </a:lnTo>
                    <a:lnTo>
                      <a:pt x="92" y="297"/>
                    </a:lnTo>
                    <a:lnTo>
                      <a:pt x="94" y="192"/>
                    </a:lnTo>
                    <a:lnTo>
                      <a:pt x="108" y="91"/>
                    </a:lnTo>
                    <a:lnTo>
                      <a:pt x="137" y="7"/>
                    </a:lnTo>
                    <a:lnTo>
                      <a:pt x="137" y="6"/>
                    </a:lnTo>
                    <a:lnTo>
                      <a:pt x="137" y="4"/>
                    </a:lnTo>
                    <a:lnTo>
                      <a:pt x="135" y="2"/>
                    </a:lnTo>
                    <a:lnTo>
                      <a:pt x="129" y="0"/>
                    </a:lnTo>
                    <a:lnTo>
                      <a:pt x="119" y="0"/>
                    </a:lnTo>
                    <a:lnTo>
                      <a:pt x="101" y="1"/>
                    </a:lnTo>
                    <a:lnTo>
                      <a:pt x="77" y="5"/>
                    </a:lnTo>
                    <a:lnTo>
                      <a:pt x="43" y="12"/>
                    </a:lnTo>
                    <a:close/>
                  </a:path>
                </a:pathLst>
              </a:custGeom>
              <a:solidFill>
                <a:srgbClr val="808080">
                  <a:alpha val="100000"/>
                </a:srgbClr>
              </a:solidFill>
              <a:ln w="9525">
                <a:noFill/>
              </a:ln>
            </p:spPr>
            <p:txBody>
              <a:bodyPr/>
              <a:p>
                <a:endParaRPr lang="zh-CN" altLang="en-US"/>
              </a:p>
            </p:txBody>
          </p:sp>
          <p:sp>
            <p:nvSpPr>
              <p:cNvPr id="102651" name="Freeform 80"/>
              <p:cNvSpPr/>
              <p:nvPr/>
            </p:nvSpPr>
            <p:spPr>
              <a:xfrm>
                <a:off x="6412" y="13680"/>
                <a:ext cx="116" cy="560"/>
              </a:xfrm>
              <a:custGeom>
                <a:avLst/>
                <a:gdLst>
                  <a:gd name="txL" fmla="*/ 0 w 116"/>
                  <a:gd name="txT" fmla="*/ 0 h 560"/>
                  <a:gd name="txR" fmla="*/ 116 w 116"/>
                  <a:gd name="txB" fmla="*/ 560 h 560"/>
                </a:gdLst>
                <a:ahLst/>
                <a:cxnLst>
                  <a:cxn ang="0">
                    <a:pos x="36" y="11"/>
                  </a:cxn>
                  <a:cxn ang="0">
                    <a:pos x="33" y="21"/>
                  </a:cxn>
                  <a:cxn ang="0">
                    <a:pos x="24" y="53"/>
                  </a:cxn>
                  <a:cxn ang="0">
                    <a:pos x="15" y="103"/>
                  </a:cxn>
                  <a:cxn ang="0">
                    <a:pos x="5" y="169"/>
                  </a:cxn>
                  <a:cxn ang="0">
                    <a:pos x="0" y="250"/>
                  </a:cxn>
                  <a:cxn ang="0">
                    <a:pos x="1" y="344"/>
                  </a:cxn>
                  <a:cxn ang="0">
                    <a:pos x="10" y="448"/>
                  </a:cxn>
                  <a:cxn ang="0">
                    <a:pos x="32" y="560"/>
                  </a:cxn>
                  <a:cxn ang="0">
                    <a:pos x="112" y="555"/>
                  </a:cxn>
                  <a:cxn ang="0">
                    <a:pos x="108" y="538"/>
                  </a:cxn>
                  <a:cxn ang="0">
                    <a:pos x="101" y="493"/>
                  </a:cxn>
                  <a:cxn ang="0">
                    <a:pos x="91" y="426"/>
                  </a:cxn>
                  <a:cxn ang="0">
                    <a:pos x="82" y="344"/>
                  </a:cxn>
                  <a:cxn ang="0">
                    <a:pos x="77" y="255"/>
                  </a:cxn>
                  <a:cxn ang="0">
                    <a:pos x="79" y="164"/>
                  </a:cxn>
                  <a:cxn ang="0">
                    <a:pos x="91" y="79"/>
                  </a:cxn>
                  <a:cxn ang="0">
                    <a:pos x="116" y="6"/>
                  </a:cxn>
                  <a:cxn ang="0">
                    <a:pos x="116" y="5"/>
                  </a:cxn>
                  <a:cxn ang="0">
                    <a:pos x="116" y="4"/>
                  </a:cxn>
                  <a:cxn ang="0">
                    <a:pos x="114" y="2"/>
                  </a:cxn>
                  <a:cxn ang="0">
                    <a:pos x="109" y="0"/>
                  </a:cxn>
                  <a:cxn ang="0">
                    <a:pos x="100" y="0"/>
                  </a:cxn>
                  <a:cxn ang="0">
                    <a:pos x="86" y="1"/>
                  </a:cxn>
                  <a:cxn ang="0">
                    <a:pos x="65" y="4"/>
                  </a:cxn>
                  <a:cxn ang="0">
                    <a:pos x="36" y="11"/>
                  </a:cxn>
                </a:cxnLst>
                <a:rect l="txL" t="txT" r="txR" b="txB"/>
                <a:pathLst>
                  <a:path w="116" h="560">
                    <a:moveTo>
                      <a:pt x="36" y="11"/>
                    </a:moveTo>
                    <a:lnTo>
                      <a:pt x="33" y="21"/>
                    </a:lnTo>
                    <a:lnTo>
                      <a:pt x="24" y="53"/>
                    </a:lnTo>
                    <a:lnTo>
                      <a:pt x="15" y="103"/>
                    </a:lnTo>
                    <a:lnTo>
                      <a:pt x="5" y="169"/>
                    </a:lnTo>
                    <a:lnTo>
                      <a:pt x="0" y="250"/>
                    </a:lnTo>
                    <a:lnTo>
                      <a:pt x="1" y="344"/>
                    </a:lnTo>
                    <a:lnTo>
                      <a:pt x="10" y="448"/>
                    </a:lnTo>
                    <a:lnTo>
                      <a:pt x="32" y="560"/>
                    </a:lnTo>
                    <a:lnTo>
                      <a:pt x="112" y="555"/>
                    </a:lnTo>
                    <a:lnTo>
                      <a:pt x="108" y="538"/>
                    </a:lnTo>
                    <a:lnTo>
                      <a:pt x="101" y="493"/>
                    </a:lnTo>
                    <a:lnTo>
                      <a:pt x="91" y="426"/>
                    </a:lnTo>
                    <a:lnTo>
                      <a:pt x="82" y="344"/>
                    </a:lnTo>
                    <a:lnTo>
                      <a:pt x="77" y="255"/>
                    </a:lnTo>
                    <a:lnTo>
                      <a:pt x="79" y="164"/>
                    </a:lnTo>
                    <a:lnTo>
                      <a:pt x="91" y="79"/>
                    </a:lnTo>
                    <a:lnTo>
                      <a:pt x="116" y="6"/>
                    </a:lnTo>
                    <a:lnTo>
                      <a:pt x="116" y="5"/>
                    </a:lnTo>
                    <a:lnTo>
                      <a:pt x="116" y="4"/>
                    </a:lnTo>
                    <a:lnTo>
                      <a:pt x="114" y="2"/>
                    </a:lnTo>
                    <a:lnTo>
                      <a:pt x="109" y="0"/>
                    </a:lnTo>
                    <a:lnTo>
                      <a:pt x="100" y="0"/>
                    </a:lnTo>
                    <a:lnTo>
                      <a:pt x="86" y="1"/>
                    </a:lnTo>
                    <a:lnTo>
                      <a:pt x="65" y="4"/>
                    </a:lnTo>
                    <a:lnTo>
                      <a:pt x="36" y="11"/>
                    </a:lnTo>
                    <a:close/>
                  </a:path>
                </a:pathLst>
              </a:custGeom>
              <a:solidFill>
                <a:srgbClr val="808080">
                  <a:alpha val="100000"/>
                </a:srgbClr>
              </a:solidFill>
              <a:ln w="9525">
                <a:noFill/>
              </a:ln>
            </p:spPr>
            <p:txBody>
              <a:bodyPr/>
              <a:p>
                <a:endParaRPr lang="zh-CN" altLang="en-US"/>
              </a:p>
            </p:txBody>
          </p:sp>
          <p:sp>
            <p:nvSpPr>
              <p:cNvPr id="102652" name="Freeform 81"/>
              <p:cNvSpPr/>
              <p:nvPr/>
            </p:nvSpPr>
            <p:spPr>
              <a:xfrm>
                <a:off x="6417" y="13724"/>
                <a:ext cx="97" cy="463"/>
              </a:xfrm>
              <a:custGeom>
                <a:avLst/>
                <a:gdLst>
                  <a:gd name="txL" fmla="*/ 0 w 97"/>
                  <a:gd name="txT" fmla="*/ 0 h 463"/>
                  <a:gd name="txR" fmla="*/ 97 w 97"/>
                  <a:gd name="txB" fmla="*/ 463 h 463"/>
                </a:gdLst>
                <a:ahLst/>
                <a:cxnLst>
                  <a:cxn ang="0">
                    <a:pos x="30" y="9"/>
                  </a:cxn>
                  <a:cxn ang="0">
                    <a:pos x="27" y="17"/>
                  </a:cxn>
                  <a:cxn ang="0">
                    <a:pos x="20" y="44"/>
                  </a:cxn>
                  <a:cxn ang="0">
                    <a:pos x="12" y="85"/>
                  </a:cxn>
                  <a:cxn ang="0">
                    <a:pos x="4" y="140"/>
                  </a:cxn>
                  <a:cxn ang="0">
                    <a:pos x="0" y="207"/>
                  </a:cxn>
                  <a:cxn ang="0">
                    <a:pos x="0" y="285"/>
                  </a:cxn>
                  <a:cxn ang="0">
                    <a:pos x="9" y="370"/>
                  </a:cxn>
                  <a:cxn ang="0">
                    <a:pos x="26" y="463"/>
                  </a:cxn>
                  <a:cxn ang="0">
                    <a:pos x="93" y="460"/>
                  </a:cxn>
                  <a:cxn ang="0">
                    <a:pos x="89" y="446"/>
                  </a:cxn>
                  <a:cxn ang="0">
                    <a:pos x="83" y="408"/>
                  </a:cxn>
                  <a:cxn ang="0">
                    <a:pos x="75" y="353"/>
                  </a:cxn>
                  <a:cxn ang="0">
                    <a:pos x="68" y="285"/>
                  </a:cxn>
                  <a:cxn ang="0">
                    <a:pos x="65" y="211"/>
                  </a:cxn>
                  <a:cxn ang="0">
                    <a:pos x="67" y="136"/>
                  </a:cxn>
                  <a:cxn ang="0">
                    <a:pos x="76" y="65"/>
                  </a:cxn>
                  <a:cxn ang="0">
                    <a:pos x="97" y="5"/>
                  </a:cxn>
                  <a:cxn ang="0">
                    <a:pos x="97" y="4"/>
                  </a:cxn>
                  <a:cxn ang="0">
                    <a:pos x="97" y="3"/>
                  </a:cxn>
                  <a:cxn ang="0">
                    <a:pos x="95" y="1"/>
                  </a:cxn>
                  <a:cxn ang="0">
                    <a:pos x="91" y="0"/>
                  </a:cxn>
                  <a:cxn ang="0">
                    <a:pos x="84" y="0"/>
                  </a:cxn>
                  <a:cxn ang="0">
                    <a:pos x="71" y="0"/>
                  </a:cxn>
                  <a:cxn ang="0">
                    <a:pos x="54" y="3"/>
                  </a:cxn>
                  <a:cxn ang="0">
                    <a:pos x="30" y="9"/>
                  </a:cxn>
                </a:cxnLst>
                <a:rect l="txL" t="txT" r="txR" b="txB"/>
                <a:pathLst>
                  <a:path w="97" h="463">
                    <a:moveTo>
                      <a:pt x="30" y="9"/>
                    </a:moveTo>
                    <a:lnTo>
                      <a:pt x="27" y="17"/>
                    </a:lnTo>
                    <a:lnTo>
                      <a:pt x="20" y="44"/>
                    </a:lnTo>
                    <a:lnTo>
                      <a:pt x="12" y="85"/>
                    </a:lnTo>
                    <a:lnTo>
                      <a:pt x="4" y="140"/>
                    </a:lnTo>
                    <a:lnTo>
                      <a:pt x="0" y="207"/>
                    </a:lnTo>
                    <a:lnTo>
                      <a:pt x="0" y="285"/>
                    </a:lnTo>
                    <a:lnTo>
                      <a:pt x="9" y="370"/>
                    </a:lnTo>
                    <a:lnTo>
                      <a:pt x="26" y="463"/>
                    </a:lnTo>
                    <a:lnTo>
                      <a:pt x="93" y="460"/>
                    </a:lnTo>
                    <a:lnTo>
                      <a:pt x="89" y="446"/>
                    </a:lnTo>
                    <a:lnTo>
                      <a:pt x="83" y="408"/>
                    </a:lnTo>
                    <a:lnTo>
                      <a:pt x="75" y="353"/>
                    </a:lnTo>
                    <a:lnTo>
                      <a:pt x="68" y="285"/>
                    </a:lnTo>
                    <a:lnTo>
                      <a:pt x="65" y="211"/>
                    </a:lnTo>
                    <a:lnTo>
                      <a:pt x="67" y="136"/>
                    </a:lnTo>
                    <a:lnTo>
                      <a:pt x="76" y="65"/>
                    </a:lnTo>
                    <a:lnTo>
                      <a:pt x="97" y="5"/>
                    </a:lnTo>
                    <a:lnTo>
                      <a:pt x="97" y="4"/>
                    </a:lnTo>
                    <a:lnTo>
                      <a:pt x="97" y="3"/>
                    </a:lnTo>
                    <a:lnTo>
                      <a:pt x="95" y="1"/>
                    </a:lnTo>
                    <a:lnTo>
                      <a:pt x="91" y="0"/>
                    </a:lnTo>
                    <a:lnTo>
                      <a:pt x="84" y="0"/>
                    </a:lnTo>
                    <a:lnTo>
                      <a:pt x="71" y="0"/>
                    </a:lnTo>
                    <a:lnTo>
                      <a:pt x="54" y="3"/>
                    </a:lnTo>
                    <a:lnTo>
                      <a:pt x="30" y="9"/>
                    </a:lnTo>
                    <a:close/>
                  </a:path>
                </a:pathLst>
              </a:custGeom>
              <a:solidFill>
                <a:srgbClr val="808080">
                  <a:alpha val="100000"/>
                </a:srgbClr>
              </a:solidFill>
              <a:ln w="9525">
                <a:noFill/>
              </a:ln>
            </p:spPr>
            <p:txBody>
              <a:bodyPr/>
              <a:p>
                <a:endParaRPr lang="zh-CN" altLang="en-US"/>
              </a:p>
            </p:txBody>
          </p:sp>
          <p:sp>
            <p:nvSpPr>
              <p:cNvPr id="102653" name="Freeform 82"/>
              <p:cNvSpPr/>
              <p:nvPr/>
            </p:nvSpPr>
            <p:spPr>
              <a:xfrm>
                <a:off x="6422" y="13768"/>
                <a:ext cx="77" cy="367"/>
              </a:xfrm>
              <a:custGeom>
                <a:avLst/>
                <a:gdLst>
                  <a:gd name="txL" fmla="*/ 0 w 77"/>
                  <a:gd name="txT" fmla="*/ 0 h 367"/>
                  <a:gd name="txR" fmla="*/ 77 w 77"/>
                  <a:gd name="txB" fmla="*/ 367 h 367"/>
                </a:gdLst>
                <a:ahLst/>
                <a:cxnLst>
                  <a:cxn ang="0">
                    <a:pos x="24" y="8"/>
                  </a:cxn>
                  <a:cxn ang="0">
                    <a:pos x="22" y="15"/>
                  </a:cxn>
                  <a:cxn ang="0">
                    <a:pos x="17" y="36"/>
                  </a:cxn>
                  <a:cxn ang="0">
                    <a:pos x="10" y="68"/>
                  </a:cxn>
                  <a:cxn ang="0">
                    <a:pos x="4" y="112"/>
                  </a:cxn>
                  <a:cxn ang="0">
                    <a:pos x="0" y="164"/>
                  </a:cxn>
                  <a:cxn ang="0">
                    <a:pos x="0" y="226"/>
                  </a:cxn>
                  <a:cxn ang="0">
                    <a:pos x="7" y="294"/>
                  </a:cxn>
                  <a:cxn ang="0">
                    <a:pos x="21" y="367"/>
                  </a:cxn>
                  <a:cxn ang="0">
                    <a:pos x="74" y="364"/>
                  </a:cxn>
                  <a:cxn ang="0">
                    <a:pos x="71" y="353"/>
                  </a:cxn>
                  <a:cxn ang="0">
                    <a:pos x="66" y="323"/>
                  </a:cxn>
                  <a:cxn ang="0">
                    <a:pos x="60" y="280"/>
                  </a:cxn>
                  <a:cxn ang="0">
                    <a:pos x="54" y="226"/>
                  </a:cxn>
                  <a:cxn ang="0">
                    <a:pos x="51" y="168"/>
                  </a:cxn>
                  <a:cxn ang="0">
                    <a:pos x="53" y="107"/>
                  </a:cxn>
                  <a:cxn ang="0">
                    <a:pos x="61" y="52"/>
                  </a:cxn>
                  <a:cxn ang="0">
                    <a:pos x="77" y="5"/>
                  </a:cxn>
                  <a:cxn ang="0">
                    <a:pos x="77" y="5"/>
                  </a:cxn>
                  <a:cxn ang="0">
                    <a:pos x="77" y="2"/>
                  </a:cxn>
                  <a:cxn ang="0">
                    <a:pos x="76" y="1"/>
                  </a:cxn>
                  <a:cxn ang="0">
                    <a:pos x="72" y="0"/>
                  </a:cxn>
                  <a:cxn ang="0">
                    <a:pos x="66" y="0"/>
                  </a:cxn>
                  <a:cxn ang="0">
                    <a:pos x="56" y="1"/>
                  </a:cxn>
                  <a:cxn ang="0">
                    <a:pos x="43" y="4"/>
                  </a:cxn>
                  <a:cxn ang="0">
                    <a:pos x="24" y="8"/>
                  </a:cxn>
                </a:cxnLst>
                <a:rect l="txL" t="txT" r="txR" b="txB"/>
                <a:pathLst>
                  <a:path w="77" h="367">
                    <a:moveTo>
                      <a:pt x="24" y="8"/>
                    </a:moveTo>
                    <a:lnTo>
                      <a:pt x="22" y="15"/>
                    </a:lnTo>
                    <a:lnTo>
                      <a:pt x="17" y="36"/>
                    </a:lnTo>
                    <a:lnTo>
                      <a:pt x="10" y="68"/>
                    </a:lnTo>
                    <a:lnTo>
                      <a:pt x="4" y="112"/>
                    </a:lnTo>
                    <a:lnTo>
                      <a:pt x="0" y="164"/>
                    </a:lnTo>
                    <a:lnTo>
                      <a:pt x="0" y="226"/>
                    </a:lnTo>
                    <a:lnTo>
                      <a:pt x="7" y="294"/>
                    </a:lnTo>
                    <a:lnTo>
                      <a:pt x="21" y="367"/>
                    </a:lnTo>
                    <a:lnTo>
                      <a:pt x="74" y="364"/>
                    </a:lnTo>
                    <a:lnTo>
                      <a:pt x="71" y="353"/>
                    </a:lnTo>
                    <a:lnTo>
                      <a:pt x="66" y="323"/>
                    </a:lnTo>
                    <a:lnTo>
                      <a:pt x="60" y="280"/>
                    </a:lnTo>
                    <a:lnTo>
                      <a:pt x="54" y="226"/>
                    </a:lnTo>
                    <a:lnTo>
                      <a:pt x="51" y="168"/>
                    </a:lnTo>
                    <a:lnTo>
                      <a:pt x="53" y="107"/>
                    </a:lnTo>
                    <a:lnTo>
                      <a:pt x="61" y="52"/>
                    </a:lnTo>
                    <a:lnTo>
                      <a:pt x="77" y="5"/>
                    </a:lnTo>
                    <a:lnTo>
                      <a:pt x="77" y="2"/>
                    </a:lnTo>
                    <a:lnTo>
                      <a:pt x="76" y="1"/>
                    </a:lnTo>
                    <a:lnTo>
                      <a:pt x="72" y="0"/>
                    </a:lnTo>
                    <a:lnTo>
                      <a:pt x="66" y="0"/>
                    </a:lnTo>
                    <a:lnTo>
                      <a:pt x="56" y="1"/>
                    </a:lnTo>
                    <a:lnTo>
                      <a:pt x="43" y="4"/>
                    </a:lnTo>
                    <a:lnTo>
                      <a:pt x="24" y="8"/>
                    </a:lnTo>
                    <a:close/>
                  </a:path>
                </a:pathLst>
              </a:custGeom>
              <a:solidFill>
                <a:srgbClr val="808080">
                  <a:alpha val="100000"/>
                </a:srgbClr>
              </a:solidFill>
              <a:ln w="9525">
                <a:noFill/>
              </a:ln>
            </p:spPr>
            <p:txBody>
              <a:bodyPr/>
              <a:p>
                <a:endParaRPr lang="zh-CN" altLang="en-US"/>
              </a:p>
            </p:txBody>
          </p:sp>
          <p:sp>
            <p:nvSpPr>
              <p:cNvPr id="102654" name="Freeform 83"/>
              <p:cNvSpPr/>
              <p:nvPr/>
            </p:nvSpPr>
            <p:spPr>
              <a:xfrm>
                <a:off x="6428" y="13813"/>
                <a:ext cx="56" cy="271"/>
              </a:xfrm>
              <a:custGeom>
                <a:avLst/>
                <a:gdLst>
                  <a:gd name="txL" fmla="*/ 0 w 56"/>
                  <a:gd name="txT" fmla="*/ 0 h 271"/>
                  <a:gd name="txR" fmla="*/ 56 w 56"/>
                  <a:gd name="txB" fmla="*/ 271 h 271"/>
                </a:gdLst>
                <a:ahLst/>
                <a:cxnLst>
                  <a:cxn ang="0">
                    <a:pos x="17" y="5"/>
                  </a:cxn>
                  <a:cxn ang="0">
                    <a:pos x="16" y="10"/>
                  </a:cxn>
                  <a:cxn ang="0">
                    <a:pos x="12" y="25"/>
                  </a:cxn>
                  <a:cxn ang="0">
                    <a:pos x="6" y="49"/>
                  </a:cxn>
                  <a:cxn ang="0">
                    <a:pos x="2" y="82"/>
                  </a:cxn>
                  <a:cxn ang="0">
                    <a:pos x="0" y="122"/>
                  </a:cxn>
                  <a:cxn ang="0">
                    <a:pos x="0" y="166"/>
                  </a:cxn>
                  <a:cxn ang="0">
                    <a:pos x="4" y="217"/>
                  </a:cxn>
                  <a:cxn ang="0">
                    <a:pos x="15" y="271"/>
                  </a:cxn>
                  <a:cxn ang="0">
                    <a:pos x="54" y="268"/>
                  </a:cxn>
                  <a:cxn ang="0">
                    <a:pos x="52" y="261"/>
                  </a:cxn>
                  <a:cxn ang="0">
                    <a:pos x="48" y="238"/>
                  </a:cxn>
                  <a:cxn ang="0">
                    <a:pos x="44" y="206"/>
                  </a:cxn>
                  <a:cxn ang="0">
                    <a:pos x="40" y="166"/>
                  </a:cxn>
                  <a:cxn ang="0">
                    <a:pos x="37" y="123"/>
                  </a:cxn>
                  <a:cxn ang="0">
                    <a:pos x="39" y="78"/>
                  </a:cxn>
                  <a:cxn ang="0">
                    <a:pos x="44" y="37"/>
                  </a:cxn>
                  <a:cxn ang="0">
                    <a:pos x="56" y="3"/>
                  </a:cxn>
                  <a:cxn ang="0">
                    <a:pos x="56" y="3"/>
                  </a:cxn>
                  <a:cxn ang="0">
                    <a:pos x="56" y="2"/>
                  </a:cxn>
                  <a:cxn ang="0">
                    <a:pos x="55" y="1"/>
                  </a:cxn>
                  <a:cxn ang="0">
                    <a:pos x="52" y="0"/>
                  </a:cxn>
                  <a:cxn ang="0">
                    <a:pos x="48" y="0"/>
                  </a:cxn>
                  <a:cxn ang="0">
                    <a:pos x="42" y="0"/>
                  </a:cxn>
                  <a:cxn ang="0">
                    <a:pos x="31" y="2"/>
                  </a:cxn>
                  <a:cxn ang="0">
                    <a:pos x="17" y="5"/>
                  </a:cxn>
                </a:cxnLst>
                <a:rect l="txL" t="txT" r="txR" b="txB"/>
                <a:pathLst>
                  <a:path w="56" h="271">
                    <a:moveTo>
                      <a:pt x="17" y="5"/>
                    </a:moveTo>
                    <a:lnTo>
                      <a:pt x="16" y="10"/>
                    </a:lnTo>
                    <a:lnTo>
                      <a:pt x="12" y="25"/>
                    </a:lnTo>
                    <a:lnTo>
                      <a:pt x="6" y="49"/>
                    </a:lnTo>
                    <a:lnTo>
                      <a:pt x="2" y="82"/>
                    </a:lnTo>
                    <a:lnTo>
                      <a:pt x="0" y="122"/>
                    </a:lnTo>
                    <a:lnTo>
                      <a:pt x="0" y="166"/>
                    </a:lnTo>
                    <a:lnTo>
                      <a:pt x="4" y="217"/>
                    </a:lnTo>
                    <a:lnTo>
                      <a:pt x="15" y="271"/>
                    </a:lnTo>
                    <a:lnTo>
                      <a:pt x="54" y="268"/>
                    </a:lnTo>
                    <a:lnTo>
                      <a:pt x="52" y="261"/>
                    </a:lnTo>
                    <a:lnTo>
                      <a:pt x="48" y="238"/>
                    </a:lnTo>
                    <a:lnTo>
                      <a:pt x="44" y="206"/>
                    </a:lnTo>
                    <a:lnTo>
                      <a:pt x="40" y="166"/>
                    </a:lnTo>
                    <a:lnTo>
                      <a:pt x="37" y="123"/>
                    </a:lnTo>
                    <a:lnTo>
                      <a:pt x="39" y="78"/>
                    </a:lnTo>
                    <a:lnTo>
                      <a:pt x="44" y="37"/>
                    </a:lnTo>
                    <a:lnTo>
                      <a:pt x="56" y="3"/>
                    </a:lnTo>
                    <a:lnTo>
                      <a:pt x="56" y="2"/>
                    </a:lnTo>
                    <a:lnTo>
                      <a:pt x="55" y="1"/>
                    </a:lnTo>
                    <a:lnTo>
                      <a:pt x="52" y="0"/>
                    </a:lnTo>
                    <a:lnTo>
                      <a:pt x="48" y="0"/>
                    </a:lnTo>
                    <a:lnTo>
                      <a:pt x="42" y="0"/>
                    </a:lnTo>
                    <a:lnTo>
                      <a:pt x="31" y="2"/>
                    </a:lnTo>
                    <a:lnTo>
                      <a:pt x="17" y="5"/>
                    </a:lnTo>
                    <a:close/>
                  </a:path>
                </a:pathLst>
              </a:custGeom>
              <a:solidFill>
                <a:srgbClr val="808080">
                  <a:alpha val="100000"/>
                </a:srgbClr>
              </a:solidFill>
              <a:ln w="9525">
                <a:noFill/>
              </a:ln>
            </p:spPr>
            <p:txBody>
              <a:bodyPr/>
              <a:p>
                <a:endParaRPr lang="zh-CN" altLang="en-US"/>
              </a:p>
            </p:txBody>
          </p:sp>
          <p:sp>
            <p:nvSpPr>
              <p:cNvPr id="102655" name="Freeform 84"/>
              <p:cNvSpPr/>
              <p:nvPr/>
            </p:nvSpPr>
            <p:spPr>
              <a:xfrm>
                <a:off x="7211" y="13549"/>
                <a:ext cx="186" cy="732"/>
              </a:xfrm>
              <a:custGeom>
                <a:avLst/>
                <a:gdLst>
                  <a:gd name="txL" fmla="*/ 0 w 186"/>
                  <a:gd name="txT" fmla="*/ 0 h 732"/>
                  <a:gd name="txR" fmla="*/ 186 w 186"/>
                  <a:gd name="txB" fmla="*/ 732 h 732"/>
                </a:gdLst>
                <a:ahLst/>
                <a:cxnLst>
                  <a:cxn ang="0">
                    <a:pos x="186" y="6"/>
                  </a:cxn>
                  <a:cxn ang="0">
                    <a:pos x="182" y="11"/>
                  </a:cxn>
                  <a:cxn ang="0">
                    <a:pos x="169" y="29"/>
                  </a:cxn>
                  <a:cxn ang="0">
                    <a:pos x="153" y="67"/>
                  </a:cxn>
                  <a:cxn ang="0">
                    <a:pos x="137" y="130"/>
                  </a:cxn>
                  <a:cxn ang="0">
                    <a:pos x="124" y="221"/>
                  </a:cxn>
                  <a:cxn ang="0">
                    <a:pos x="117" y="350"/>
                  </a:cxn>
                  <a:cxn ang="0">
                    <a:pos x="122" y="517"/>
                  </a:cxn>
                  <a:cxn ang="0">
                    <a:pos x="139" y="732"/>
                  </a:cxn>
                  <a:cxn ang="0">
                    <a:pos x="34" y="732"/>
                  </a:cxn>
                  <a:cxn ang="0">
                    <a:pos x="31" y="711"/>
                  </a:cxn>
                  <a:cxn ang="0">
                    <a:pos x="22" y="651"/>
                  </a:cxn>
                  <a:cxn ang="0">
                    <a:pos x="12" y="563"/>
                  </a:cxn>
                  <a:cxn ang="0">
                    <a:pos x="3" y="454"/>
                  </a:cxn>
                  <a:cxn ang="0">
                    <a:pos x="0" y="335"/>
                  </a:cxn>
                  <a:cxn ang="0">
                    <a:pos x="6" y="213"/>
                  </a:cxn>
                  <a:cxn ang="0">
                    <a:pos x="25" y="98"/>
                  </a:cxn>
                  <a:cxn ang="0">
                    <a:pos x="60" y="0"/>
                  </a:cxn>
                  <a:cxn ang="0">
                    <a:pos x="186" y="6"/>
                  </a:cxn>
                </a:cxnLst>
                <a:rect l="txL" t="txT" r="txR" b="txB"/>
                <a:pathLst>
                  <a:path w="186" h="732">
                    <a:moveTo>
                      <a:pt x="186" y="6"/>
                    </a:moveTo>
                    <a:lnTo>
                      <a:pt x="182" y="11"/>
                    </a:lnTo>
                    <a:lnTo>
                      <a:pt x="169" y="29"/>
                    </a:lnTo>
                    <a:lnTo>
                      <a:pt x="153" y="67"/>
                    </a:lnTo>
                    <a:lnTo>
                      <a:pt x="137" y="130"/>
                    </a:lnTo>
                    <a:lnTo>
                      <a:pt x="124" y="221"/>
                    </a:lnTo>
                    <a:lnTo>
                      <a:pt x="117" y="350"/>
                    </a:lnTo>
                    <a:lnTo>
                      <a:pt x="122" y="517"/>
                    </a:lnTo>
                    <a:lnTo>
                      <a:pt x="139" y="732"/>
                    </a:lnTo>
                    <a:lnTo>
                      <a:pt x="34" y="732"/>
                    </a:lnTo>
                    <a:lnTo>
                      <a:pt x="31" y="711"/>
                    </a:lnTo>
                    <a:lnTo>
                      <a:pt x="22" y="651"/>
                    </a:lnTo>
                    <a:lnTo>
                      <a:pt x="12" y="563"/>
                    </a:lnTo>
                    <a:lnTo>
                      <a:pt x="3" y="454"/>
                    </a:lnTo>
                    <a:lnTo>
                      <a:pt x="0" y="335"/>
                    </a:lnTo>
                    <a:lnTo>
                      <a:pt x="6" y="213"/>
                    </a:lnTo>
                    <a:lnTo>
                      <a:pt x="25" y="98"/>
                    </a:lnTo>
                    <a:lnTo>
                      <a:pt x="60" y="0"/>
                    </a:lnTo>
                    <a:lnTo>
                      <a:pt x="186" y="6"/>
                    </a:lnTo>
                    <a:close/>
                  </a:path>
                </a:pathLst>
              </a:custGeom>
              <a:solidFill>
                <a:srgbClr val="808080">
                  <a:alpha val="100000"/>
                </a:srgbClr>
              </a:solidFill>
              <a:ln w="9525">
                <a:noFill/>
              </a:ln>
            </p:spPr>
            <p:txBody>
              <a:bodyPr/>
              <a:p>
                <a:endParaRPr lang="zh-CN" altLang="en-US"/>
              </a:p>
            </p:txBody>
          </p:sp>
          <p:sp>
            <p:nvSpPr>
              <p:cNvPr id="102656" name="Freeform 85"/>
              <p:cNvSpPr/>
              <p:nvPr/>
            </p:nvSpPr>
            <p:spPr>
              <a:xfrm>
                <a:off x="7219" y="13600"/>
                <a:ext cx="158" cy="625"/>
              </a:xfrm>
              <a:custGeom>
                <a:avLst/>
                <a:gdLst>
                  <a:gd name="txL" fmla="*/ 0 w 158"/>
                  <a:gd name="txT" fmla="*/ 0 h 625"/>
                  <a:gd name="txR" fmla="*/ 158 w 158"/>
                  <a:gd name="txB" fmla="*/ 625 h 625"/>
                </a:gdLst>
                <a:ahLst/>
                <a:cxnLst>
                  <a:cxn ang="0">
                    <a:pos x="158" y="4"/>
                  </a:cxn>
                  <a:cxn ang="0">
                    <a:pos x="153" y="9"/>
                  </a:cxn>
                  <a:cxn ang="0">
                    <a:pos x="144" y="25"/>
                  </a:cxn>
                  <a:cxn ang="0">
                    <a:pos x="130" y="57"/>
                  </a:cxn>
                  <a:cxn ang="0">
                    <a:pos x="116" y="110"/>
                  </a:cxn>
                  <a:cxn ang="0">
                    <a:pos x="105" y="189"/>
                  </a:cxn>
                  <a:cxn ang="0">
                    <a:pos x="100" y="298"/>
                  </a:cxn>
                  <a:cxn ang="0">
                    <a:pos x="103" y="441"/>
                  </a:cxn>
                  <a:cxn ang="0">
                    <a:pos x="118" y="625"/>
                  </a:cxn>
                  <a:cxn ang="0">
                    <a:pos x="29" y="625"/>
                  </a:cxn>
                  <a:cxn ang="0">
                    <a:pos x="25" y="607"/>
                  </a:cxn>
                  <a:cxn ang="0">
                    <a:pos x="18" y="556"/>
                  </a:cxn>
                  <a:cxn ang="0">
                    <a:pos x="9" y="480"/>
                  </a:cxn>
                  <a:cxn ang="0">
                    <a:pos x="2" y="387"/>
                  </a:cxn>
                  <a:cxn ang="0">
                    <a:pos x="0" y="286"/>
                  </a:cxn>
                  <a:cxn ang="0">
                    <a:pos x="5" y="182"/>
                  </a:cxn>
                  <a:cxn ang="0">
                    <a:pos x="21" y="84"/>
                  </a:cxn>
                  <a:cxn ang="0">
                    <a:pos x="51" y="0"/>
                  </a:cxn>
                  <a:cxn ang="0">
                    <a:pos x="158" y="4"/>
                  </a:cxn>
                </a:cxnLst>
                <a:rect l="txL" t="txT" r="txR" b="txB"/>
                <a:pathLst>
                  <a:path w="158" h="625">
                    <a:moveTo>
                      <a:pt x="158" y="4"/>
                    </a:moveTo>
                    <a:lnTo>
                      <a:pt x="153" y="9"/>
                    </a:lnTo>
                    <a:lnTo>
                      <a:pt x="144" y="25"/>
                    </a:lnTo>
                    <a:lnTo>
                      <a:pt x="130" y="57"/>
                    </a:lnTo>
                    <a:lnTo>
                      <a:pt x="116" y="110"/>
                    </a:lnTo>
                    <a:lnTo>
                      <a:pt x="105" y="189"/>
                    </a:lnTo>
                    <a:lnTo>
                      <a:pt x="100" y="298"/>
                    </a:lnTo>
                    <a:lnTo>
                      <a:pt x="103" y="441"/>
                    </a:lnTo>
                    <a:lnTo>
                      <a:pt x="118" y="625"/>
                    </a:lnTo>
                    <a:lnTo>
                      <a:pt x="29" y="625"/>
                    </a:lnTo>
                    <a:lnTo>
                      <a:pt x="25" y="607"/>
                    </a:lnTo>
                    <a:lnTo>
                      <a:pt x="18" y="556"/>
                    </a:lnTo>
                    <a:lnTo>
                      <a:pt x="9" y="480"/>
                    </a:lnTo>
                    <a:lnTo>
                      <a:pt x="2" y="387"/>
                    </a:lnTo>
                    <a:lnTo>
                      <a:pt x="0" y="286"/>
                    </a:lnTo>
                    <a:lnTo>
                      <a:pt x="5" y="182"/>
                    </a:lnTo>
                    <a:lnTo>
                      <a:pt x="21" y="84"/>
                    </a:lnTo>
                    <a:lnTo>
                      <a:pt x="51" y="0"/>
                    </a:lnTo>
                    <a:lnTo>
                      <a:pt x="158" y="4"/>
                    </a:lnTo>
                    <a:close/>
                  </a:path>
                </a:pathLst>
              </a:custGeom>
              <a:solidFill>
                <a:srgbClr val="808080">
                  <a:alpha val="100000"/>
                </a:srgbClr>
              </a:solidFill>
              <a:ln w="9525">
                <a:noFill/>
              </a:ln>
            </p:spPr>
            <p:txBody>
              <a:bodyPr/>
              <a:p>
                <a:endParaRPr lang="zh-CN" altLang="en-US"/>
              </a:p>
            </p:txBody>
          </p:sp>
          <p:sp>
            <p:nvSpPr>
              <p:cNvPr id="102657" name="Freeform 86"/>
              <p:cNvSpPr/>
              <p:nvPr/>
            </p:nvSpPr>
            <p:spPr>
              <a:xfrm>
                <a:off x="7225" y="13651"/>
                <a:ext cx="131" cy="517"/>
              </a:xfrm>
              <a:custGeom>
                <a:avLst/>
                <a:gdLst>
                  <a:gd name="txL" fmla="*/ 0 w 131"/>
                  <a:gd name="txT" fmla="*/ 0 h 517"/>
                  <a:gd name="txR" fmla="*/ 131 w 131"/>
                  <a:gd name="txB" fmla="*/ 517 h 517"/>
                </a:gdLst>
                <a:ahLst/>
                <a:cxnLst>
                  <a:cxn ang="0">
                    <a:pos x="131" y="4"/>
                  </a:cxn>
                  <a:cxn ang="0">
                    <a:pos x="128" y="7"/>
                  </a:cxn>
                  <a:cxn ang="0">
                    <a:pos x="119" y="21"/>
                  </a:cxn>
                  <a:cxn ang="0">
                    <a:pos x="109" y="47"/>
                  </a:cxn>
                  <a:cxn ang="0">
                    <a:pos x="97" y="91"/>
                  </a:cxn>
                  <a:cxn ang="0">
                    <a:pos x="88" y="156"/>
                  </a:cxn>
                  <a:cxn ang="0">
                    <a:pos x="84" y="247"/>
                  </a:cxn>
                  <a:cxn ang="0">
                    <a:pos x="86" y="366"/>
                  </a:cxn>
                  <a:cxn ang="0">
                    <a:pos x="99" y="517"/>
                  </a:cxn>
                  <a:cxn ang="0">
                    <a:pos x="25" y="517"/>
                  </a:cxn>
                  <a:cxn ang="0">
                    <a:pos x="23" y="502"/>
                  </a:cxn>
                  <a:cxn ang="0">
                    <a:pos x="16" y="460"/>
                  </a:cxn>
                  <a:cxn ang="0">
                    <a:pos x="9" y="397"/>
                  </a:cxn>
                  <a:cxn ang="0">
                    <a:pos x="2" y="320"/>
                  </a:cxn>
                  <a:cxn ang="0">
                    <a:pos x="0" y="236"/>
                  </a:cxn>
                  <a:cxn ang="0">
                    <a:pos x="4" y="151"/>
                  </a:cxn>
                  <a:cxn ang="0">
                    <a:pos x="18" y="70"/>
                  </a:cxn>
                  <a:cxn ang="0">
                    <a:pos x="43" y="0"/>
                  </a:cxn>
                  <a:cxn ang="0">
                    <a:pos x="131" y="4"/>
                  </a:cxn>
                </a:cxnLst>
                <a:rect l="txL" t="txT" r="txR" b="txB"/>
                <a:pathLst>
                  <a:path w="131" h="517">
                    <a:moveTo>
                      <a:pt x="131" y="4"/>
                    </a:moveTo>
                    <a:lnTo>
                      <a:pt x="128" y="7"/>
                    </a:lnTo>
                    <a:lnTo>
                      <a:pt x="119" y="21"/>
                    </a:lnTo>
                    <a:lnTo>
                      <a:pt x="109" y="47"/>
                    </a:lnTo>
                    <a:lnTo>
                      <a:pt x="97" y="91"/>
                    </a:lnTo>
                    <a:lnTo>
                      <a:pt x="88" y="156"/>
                    </a:lnTo>
                    <a:lnTo>
                      <a:pt x="84" y="247"/>
                    </a:lnTo>
                    <a:lnTo>
                      <a:pt x="86" y="366"/>
                    </a:lnTo>
                    <a:lnTo>
                      <a:pt x="99" y="517"/>
                    </a:lnTo>
                    <a:lnTo>
                      <a:pt x="25" y="517"/>
                    </a:lnTo>
                    <a:lnTo>
                      <a:pt x="23" y="502"/>
                    </a:lnTo>
                    <a:lnTo>
                      <a:pt x="16" y="460"/>
                    </a:lnTo>
                    <a:lnTo>
                      <a:pt x="9" y="397"/>
                    </a:lnTo>
                    <a:lnTo>
                      <a:pt x="2" y="320"/>
                    </a:lnTo>
                    <a:lnTo>
                      <a:pt x="0" y="236"/>
                    </a:lnTo>
                    <a:lnTo>
                      <a:pt x="4" y="151"/>
                    </a:lnTo>
                    <a:lnTo>
                      <a:pt x="18" y="70"/>
                    </a:lnTo>
                    <a:lnTo>
                      <a:pt x="43" y="0"/>
                    </a:lnTo>
                    <a:lnTo>
                      <a:pt x="131" y="4"/>
                    </a:lnTo>
                    <a:close/>
                  </a:path>
                </a:pathLst>
              </a:custGeom>
              <a:solidFill>
                <a:srgbClr val="808080">
                  <a:alpha val="100000"/>
                </a:srgbClr>
              </a:solidFill>
              <a:ln w="9525">
                <a:noFill/>
              </a:ln>
            </p:spPr>
            <p:txBody>
              <a:bodyPr/>
              <a:p>
                <a:endParaRPr lang="zh-CN" altLang="en-US"/>
              </a:p>
            </p:txBody>
          </p:sp>
          <p:sp>
            <p:nvSpPr>
              <p:cNvPr id="102658" name="Freeform 87"/>
              <p:cNvSpPr/>
              <p:nvPr/>
            </p:nvSpPr>
            <p:spPr>
              <a:xfrm>
                <a:off x="7233" y="13701"/>
                <a:ext cx="104" cy="411"/>
              </a:xfrm>
              <a:custGeom>
                <a:avLst/>
                <a:gdLst>
                  <a:gd name="txL" fmla="*/ 0 w 104"/>
                  <a:gd name="txT" fmla="*/ 0 h 411"/>
                  <a:gd name="txR" fmla="*/ 104 w 104"/>
                  <a:gd name="txB" fmla="*/ 411 h 411"/>
                </a:gdLst>
                <a:ahLst/>
                <a:cxnLst>
                  <a:cxn ang="0">
                    <a:pos x="104" y="4"/>
                  </a:cxn>
                  <a:cxn ang="0">
                    <a:pos x="101" y="7"/>
                  </a:cxn>
                  <a:cxn ang="0">
                    <a:pos x="94" y="17"/>
                  </a:cxn>
                  <a:cxn ang="0">
                    <a:pos x="86" y="38"/>
                  </a:cxn>
                  <a:cxn ang="0">
                    <a:pos x="76" y="73"/>
                  </a:cxn>
                  <a:cxn ang="0">
                    <a:pos x="69" y="125"/>
                  </a:cxn>
                  <a:cxn ang="0">
                    <a:pos x="65" y="196"/>
                  </a:cxn>
                  <a:cxn ang="0">
                    <a:pos x="67" y="291"/>
                  </a:cxn>
                  <a:cxn ang="0">
                    <a:pos x="77" y="411"/>
                  </a:cxn>
                  <a:cxn ang="0">
                    <a:pos x="19" y="411"/>
                  </a:cxn>
                  <a:cxn ang="0">
                    <a:pos x="17" y="399"/>
                  </a:cxn>
                  <a:cxn ang="0">
                    <a:pos x="11" y="365"/>
                  </a:cxn>
                  <a:cxn ang="0">
                    <a:pos x="6" y="316"/>
                  </a:cxn>
                  <a:cxn ang="0">
                    <a:pos x="2" y="255"/>
                  </a:cxn>
                  <a:cxn ang="0">
                    <a:pos x="0" y="188"/>
                  </a:cxn>
                  <a:cxn ang="0">
                    <a:pos x="4" y="120"/>
                  </a:cxn>
                  <a:cxn ang="0">
                    <a:pos x="15" y="55"/>
                  </a:cxn>
                  <a:cxn ang="0">
                    <a:pos x="34" y="0"/>
                  </a:cxn>
                  <a:cxn ang="0">
                    <a:pos x="104" y="4"/>
                  </a:cxn>
                </a:cxnLst>
                <a:rect l="txL" t="txT" r="txR" b="txB"/>
                <a:pathLst>
                  <a:path w="104" h="411">
                    <a:moveTo>
                      <a:pt x="104" y="4"/>
                    </a:moveTo>
                    <a:lnTo>
                      <a:pt x="101" y="7"/>
                    </a:lnTo>
                    <a:lnTo>
                      <a:pt x="94" y="17"/>
                    </a:lnTo>
                    <a:lnTo>
                      <a:pt x="86" y="38"/>
                    </a:lnTo>
                    <a:lnTo>
                      <a:pt x="76" y="73"/>
                    </a:lnTo>
                    <a:lnTo>
                      <a:pt x="69" y="125"/>
                    </a:lnTo>
                    <a:lnTo>
                      <a:pt x="65" y="196"/>
                    </a:lnTo>
                    <a:lnTo>
                      <a:pt x="67" y="291"/>
                    </a:lnTo>
                    <a:lnTo>
                      <a:pt x="77" y="411"/>
                    </a:lnTo>
                    <a:lnTo>
                      <a:pt x="19" y="411"/>
                    </a:lnTo>
                    <a:lnTo>
                      <a:pt x="17" y="399"/>
                    </a:lnTo>
                    <a:lnTo>
                      <a:pt x="11" y="365"/>
                    </a:lnTo>
                    <a:lnTo>
                      <a:pt x="6" y="316"/>
                    </a:lnTo>
                    <a:lnTo>
                      <a:pt x="2" y="255"/>
                    </a:lnTo>
                    <a:lnTo>
                      <a:pt x="0" y="188"/>
                    </a:lnTo>
                    <a:lnTo>
                      <a:pt x="4" y="120"/>
                    </a:lnTo>
                    <a:lnTo>
                      <a:pt x="15" y="55"/>
                    </a:lnTo>
                    <a:lnTo>
                      <a:pt x="34" y="0"/>
                    </a:lnTo>
                    <a:lnTo>
                      <a:pt x="104" y="4"/>
                    </a:lnTo>
                    <a:close/>
                  </a:path>
                </a:pathLst>
              </a:custGeom>
              <a:solidFill>
                <a:srgbClr val="808080">
                  <a:alpha val="100000"/>
                </a:srgbClr>
              </a:solidFill>
              <a:ln w="9525">
                <a:noFill/>
              </a:ln>
            </p:spPr>
            <p:txBody>
              <a:bodyPr/>
              <a:p>
                <a:endParaRPr lang="zh-CN" altLang="en-US"/>
              </a:p>
            </p:txBody>
          </p:sp>
          <p:sp>
            <p:nvSpPr>
              <p:cNvPr id="102659" name="Freeform 88"/>
              <p:cNvSpPr/>
              <p:nvPr/>
            </p:nvSpPr>
            <p:spPr>
              <a:xfrm>
                <a:off x="7240" y="13752"/>
                <a:ext cx="76" cy="302"/>
              </a:xfrm>
              <a:custGeom>
                <a:avLst/>
                <a:gdLst>
                  <a:gd name="txL" fmla="*/ 0 w 76"/>
                  <a:gd name="txT" fmla="*/ 0 h 302"/>
                  <a:gd name="txR" fmla="*/ 76 w 76"/>
                  <a:gd name="txB" fmla="*/ 302 h 302"/>
                </a:gdLst>
                <a:ahLst/>
                <a:cxnLst>
                  <a:cxn ang="0">
                    <a:pos x="76" y="2"/>
                  </a:cxn>
                  <a:cxn ang="0">
                    <a:pos x="74" y="4"/>
                  </a:cxn>
                  <a:cxn ang="0">
                    <a:pos x="70" y="12"/>
                  </a:cxn>
                  <a:cxn ang="0">
                    <a:pos x="62" y="28"/>
                  </a:cxn>
                  <a:cxn ang="0">
                    <a:pos x="56" y="53"/>
                  </a:cxn>
                  <a:cxn ang="0">
                    <a:pos x="51" y="92"/>
                  </a:cxn>
                  <a:cxn ang="0">
                    <a:pos x="49" y="145"/>
                  </a:cxn>
                  <a:cxn ang="0">
                    <a:pos x="50" y="214"/>
                  </a:cxn>
                  <a:cxn ang="0">
                    <a:pos x="57" y="302"/>
                  </a:cxn>
                  <a:cxn ang="0">
                    <a:pos x="14" y="302"/>
                  </a:cxn>
                  <a:cxn ang="0">
                    <a:pos x="13" y="294"/>
                  </a:cxn>
                  <a:cxn ang="0">
                    <a:pos x="9" y="269"/>
                  </a:cxn>
                  <a:cxn ang="0">
                    <a:pos x="4" y="232"/>
                  </a:cxn>
                  <a:cxn ang="0">
                    <a:pos x="1" y="188"/>
                  </a:cxn>
                  <a:cxn ang="0">
                    <a:pos x="0" y="138"/>
                  </a:cxn>
                  <a:cxn ang="0">
                    <a:pos x="2" y="89"/>
                  </a:cxn>
                  <a:cxn ang="0">
                    <a:pos x="10" y="41"/>
                  </a:cxn>
                  <a:cxn ang="0">
                    <a:pos x="25" y="0"/>
                  </a:cxn>
                  <a:cxn ang="0">
                    <a:pos x="76" y="2"/>
                  </a:cxn>
                </a:cxnLst>
                <a:rect l="txL" t="txT" r="txR" b="txB"/>
                <a:pathLst>
                  <a:path w="76" h="302">
                    <a:moveTo>
                      <a:pt x="76" y="2"/>
                    </a:moveTo>
                    <a:lnTo>
                      <a:pt x="74" y="4"/>
                    </a:lnTo>
                    <a:lnTo>
                      <a:pt x="70" y="12"/>
                    </a:lnTo>
                    <a:lnTo>
                      <a:pt x="62" y="28"/>
                    </a:lnTo>
                    <a:lnTo>
                      <a:pt x="56" y="53"/>
                    </a:lnTo>
                    <a:lnTo>
                      <a:pt x="51" y="92"/>
                    </a:lnTo>
                    <a:lnTo>
                      <a:pt x="49" y="145"/>
                    </a:lnTo>
                    <a:lnTo>
                      <a:pt x="50" y="214"/>
                    </a:lnTo>
                    <a:lnTo>
                      <a:pt x="57" y="302"/>
                    </a:lnTo>
                    <a:lnTo>
                      <a:pt x="14" y="302"/>
                    </a:lnTo>
                    <a:lnTo>
                      <a:pt x="13" y="294"/>
                    </a:lnTo>
                    <a:lnTo>
                      <a:pt x="9" y="269"/>
                    </a:lnTo>
                    <a:lnTo>
                      <a:pt x="4" y="232"/>
                    </a:lnTo>
                    <a:lnTo>
                      <a:pt x="1" y="188"/>
                    </a:lnTo>
                    <a:lnTo>
                      <a:pt x="0" y="138"/>
                    </a:lnTo>
                    <a:lnTo>
                      <a:pt x="2" y="89"/>
                    </a:lnTo>
                    <a:lnTo>
                      <a:pt x="10" y="41"/>
                    </a:lnTo>
                    <a:lnTo>
                      <a:pt x="25" y="0"/>
                    </a:lnTo>
                    <a:lnTo>
                      <a:pt x="76" y="2"/>
                    </a:lnTo>
                    <a:close/>
                  </a:path>
                </a:pathLst>
              </a:custGeom>
              <a:solidFill>
                <a:srgbClr val="808080">
                  <a:alpha val="100000"/>
                </a:srgbClr>
              </a:solidFill>
              <a:ln w="9525">
                <a:noFill/>
              </a:ln>
            </p:spPr>
            <p:txBody>
              <a:bodyPr/>
              <a:p>
                <a:endParaRPr lang="zh-CN" altLang="en-US"/>
              </a:p>
            </p:txBody>
          </p:sp>
          <p:sp>
            <p:nvSpPr>
              <p:cNvPr id="102660" name="Rectangle 89"/>
              <p:cNvSpPr/>
              <p:nvPr/>
            </p:nvSpPr>
            <p:spPr>
              <a:xfrm>
                <a:off x="6241" y="13678"/>
                <a:ext cx="23" cy="958"/>
              </a:xfrm>
              <a:prstGeom prst="rect">
                <a:avLst/>
              </a:prstGeom>
              <a:solidFill>
                <a:srgbClr val="000000"/>
              </a:solidFill>
              <a:ln w="9525">
                <a:noFill/>
              </a:ln>
            </p:spPr>
            <p:txBody>
              <a:bodyPr/>
              <a:p>
                <a:endParaRPr lang="zh-CN" altLang="en-US" dirty="0">
                  <a:latin typeface="Comic Sans MS" panose="030F0702030302020204" pitchFamily="66" charset="0"/>
                </a:endParaRPr>
              </a:p>
            </p:txBody>
          </p:sp>
          <p:sp>
            <p:nvSpPr>
              <p:cNvPr id="102661" name="Freeform 90"/>
              <p:cNvSpPr/>
              <p:nvPr/>
            </p:nvSpPr>
            <p:spPr>
              <a:xfrm>
                <a:off x="6579" y="13664"/>
                <a:ext cx="375" cy="440"/>
              </a:xfrm>
              <a:custGeom>
                <a:avLst/>
                <a:gdLst>
                  <a:gd name="txL" fmla="*/ 0 w 375"/>
                  <a:gd name="txT" fmla="*/ 0 h 440"/>
                  <a:gd name="txR" fmla="*/ 375 w 375"/>
                  <a:gd name="txB" fmla="*/ 440 h 440"/>
                </a:gdLst>
                <a:ahLst/>
                <a:cxnLst>
                  <a:cxn ang="0">
                    <a:pos x="35" y="41"/>
                  </a:cxn>
                  <a:cxn ang="0">
                    <a:pos x="32" y="49"/>
                  </a:cxn>
                  <a:cxn ang="0">
                    <a:pos x="25" y="74"/>
                  </a:cxn>
                  <a:cxn ang="0">
                    <a:pos x="17" y="112"/>
                  </a:cxn>
                  <a:cxn ang="0">
                    <a:pos x="8" y="163"/>
                  </a:cxn>
                  <a:cxn ang="0">
                    <a:pos x="2" y="223"/>
                  </a:cxn>
                  <a:cxn ang="0">
                    <a:pos x="0" y="290"/>
                  </a:cxn>
                  <a:cxn ang="0">
                    <a:pos x="7" y="363"/>
                  </a:cxn>
                  <a:cxn ang="0">
                    <a:pos x="23" y="440"/>
                  </a:cxn>
                  <a:cxn ang="0">
                    <a:pos x="23" y="437"/>
                  </a:cxn>
                  <a:cxn ang="0">
                    <a:pos x="23" y="427"/>
                  </a:cxn>
                  <a:cxn ang="0">
                    <a:pos x="23" y="411"/>
                  </a:cxn>
                  <a:cxn ang="0">
                    <a:pos x="23" y="391"/>
                  </a:cxn>
                  <a:cxn ang="0">
                    <a:pos x="25" y="367"/>
                  </a:cxn>
                  <a:cxn ang="0">
                    <a:pos x="28" y="341"/>
                  </a:cxn>
                  <a:cxn ang="0">
                    <a:pos x="33" y="312"/>
                  </a:cxn>
                  <a:cxn ang="0">
                    <a:pos x="39" y="281"/>
                  </a:cxn>
                  <a:cxn ang="0">
                    <a:pos x="49" y="251"/>
                  </a:cxn>
                  <a:cxn ang="0">
                    <a:pos x="61" y="222"/>
                  </a:cxn>
                  <a:cxn ang="0">
                    <a:pos x="75" y="194"/>
                  </a:cxn>
                  <a:cxn ang="0">
                    <a:pos x="93" y="168"/>
                  </a:cxn>
                  <a:cxn ang="0">
                    <a:pos x="116" y="145"/>
                  </a:cxn>
                  <a:cxn ang="0">
                    <a:pos x="141" y="127"/>
                  </a:cxn>
                  <a:cxn ang="0">
                    <a:pos x="173" y="114"/>
                  </a:cxn>
                  <a:cxn ang="0">
                    <a:pos x="208" y="106"/>
                  </a:cxn>
                  <a:cxn ang="0">
                    <a:pos x="210" y="104"/>
                  </a:cxn>
                  <a:cxn ang="0">
                    <a:pos x="217" y="100"/>
                  </a:cxn>
                  <a:cxn ang="0">
                    <a:pos x="227" y="92"/>
                  </a:cxn>
                  <a:cxn ang="0">
                    <a:pos x="245" y="82"/>
                  </a:cxn>
                  <a:cxn ang="0">
                    <a:pos x="267" y="69"/>
                  </a:cxn>
                  <a:cxn ang="0">
                    <a:pos x="296" y="54"/>
                  </a:cxn>
                  <a:cxn ang="0">
                    <a:pos x="332" y="36"/>
                  </a:cxn>
                  <a:cxn ang="0">
                    <a:pos x="375" y="17"/>
                  </a:cxn>
                  <a:cxn ang="0">
                    <a:pos x="373" y="16"/>
                  </a:cxn>
                  <a:cxn ang="0">
                    <a:pos x="366" y="15"/>
                  </a:cxn>
                  <a:cxn ang="0">
                    <a:pos x="357" y="13"/>
                  </a:cxn>
                  <a:cxn ang="0">
                    <a:pos x="343" y="10"/>
                  </a:cxn>
                  <a:cxn ang="0">
                    <a:pos x="326" y="7"/>
                  </a:cxn>
                  <a:cxn ang="0">
                    <a:pos x="307" y="5"/>
                  </a:cxn>
                  <a:cxn ang="0">
                    <a:pos x="285" y="3"/>
                  </a:cxn>
                  <a:cxn ang="0">
                    <a:pos x="261" y="1"/>
                  </a:cxn>
                  <a:cxn ang="0">
                    <a:pos x="235" y="0"/>
                  </a:cxn>
                  <a:cxn ang="0">
                    <a:pos x="208" y="1"/>
                  </a:cxn>
                  <a:cxn ang="0">
                    <a:pos x="180" y="2"/>
                  </a:cxn>
                  <a:cxn ang="0">
                    <a:pos x="151" y="5"/>
                  </a:cxn>
                  <a:cxn ang="0">
                    <a:pos x="122" y="10"/>
                  </a:cxn>
                  <a:cxn ang="0">
                    <a:pos x="92" y="18"/>
                  </a:cxn>
                  <a:cxn ang="0">
                    <a:pos x="63" y="28"/>
                  </a:cxn>
                  <a:cxn ang="0">
                    <a:pos x="35" y="41"/>
                  </a:cxn>
                </a:cxnLst>
                <a:rect l="txL" t="txT" r="txR" b="txB"/>
                <a:pathLst>
                  <a:path w="375" h="440">
                    <a:moveTo>
                      <a:pt x="35" y="41"/>
                    </a:moveTo>
                    <a:lnTo>
                      <a:pt x="32" y="49"/>
                    </a:lnTo>
                    <a:lnTo>
                      <a:pt x="25" y="74"/>
                    </a:lnTo>
                    <a:lnTo>
                      <a:pt x="17" y="112"/>
                    </a:lnTo>
                    <a:lnTo>
                      <a:pt x="8" y="163"/>
                    </a:lnTo>
                    <a:lnTo>
                      <a:pt x="2" y="223"/>
                    </a:lnTo>
                    <a:lnTo>
                      <a:pt x="0" y="290"/>
                    </a:lnTo>
                    <a:lnTo>
                      <a:pt x="7" y="363"/>
                    </a:lnTo>
                    <a:lnTo>
                      <a:pt x="23" y="440"/>
                    </a:lnTo>
                    <a:lnTo>
                      <a:pt x="23" y="437"/>
                    </a:lnTo>
                    <a:lnTo>
                      <a:pt x="23" y="427"/>
                    </a:lnTo>
                    <a:lnTo>
                      <a:pt x="23" y="411"/>
                    </a:lnTo>
                    <a:lnTo>
                      <a:pt x="23" y="391"/>
                    </a:lnTo>
                    <a:lnTo>
                      <a:pt x="25" y="367"/>
                    </a:lnTo>
                    <a:lnTo>
                      <a:pt x="28" y="341"/>
                    </a:lnTo>
                    <a:lnTo>
                      <a:pt x="33" y="312"/>
                    </a:lnTo>
                    <a:lnTo>
                      <a:pt x="39" y="281"/>
                    </a:lnTo>
                    <a:lnTo>
                      <a:pt x="49" y="251"/>
                    </a:lnTo>
                    <a:lnTo>
                      <a:pt x="61" y="222"/>
                    </a:lnTo>
                    <a:lnTo>
                      <a:pt x="75" y="194"/>
                    </a:lnTo>
                    <a:lnTo>
                      <a:pt x="93" y="168"/>
                    </a:lnTo>
                    <a:lnTo>
                      <a:pt x="116" y="145"/>
                    </a:lnTo>
                    <a:lnTo>
                      <a:pt x="141" y="127"/>
                    </a:lnTo>
                    <a:lnTo>
                      <a:pt x="173" y="114"/>
                    </a:lnTo>
                    <a:lnTo>
                      <a:pt x="208" y="106"/>
                    </a:lnTo>
                    <a:lnTo>
                      <a:pt x="210" y="104"/>
                    </a:lnTo>
                    <a:lnTo>
                      <a:pt x="217" y="100"/>
                    </a:lnTo>
                    <a:lnTo>
                      <a:pt x="227" y="92"/>
                    </a:lnTo>
                    <a:lnTo>
                      <a:pt x="245" y="82"/>
                    </a:lnTo>
                    <a:lnTo>
                      <a:pt x="267" y="69"/>
                    </a:lnTo>
                    <a:lnTo>
                      <a:pt x="296" y="54"/>
                    </a:lnTo>
                    <a:lnTo>
                      <a:pt x="332" y="36"/>
                    </a:lnTo>
                    <a:lnTo>
                      <a:pt x="375" y="17"/>
                    </a:lnTo>
                    <a:lnTo>
                      <a:pt x="373" y="16"/>
                    </a:lnTo>
                    <a:lnTo>
                      <a:pt x="366" y="15"/>
                    </a:lnTo>
                    <a:lnTo>
                      <a:pt x="357" y="13"/>
                    </a:lnTo>
                    <a:lnTo>
                      <a:pt x="343" y="10"/>
                    </a:lnTo>
                    <a:lnTo>
                      <a:pt x="326" y="7"/>
                    </a:lnTo>
                    <a:lnTo>
                      <a:pt x="307" y="5"/>
                    </a:lnTo>
                    <a:lnTo>
                      <a:pt x="285" y="3"/>
                    </a:lnTo>
                    <a:lnTo>
                      <a:pt x="261" y="1"/>
                    </a:lnTo>
                    <a:lnTo>
                      <a:pt x="235" y="0"/>
                    </a:lnTo>
                    <a:lnTo>
                      <a:pt x="208" y="1"/>
                    </a:lnTo>
                    <a:lnTo>
                      <a:pt x="180" y="2"/>
                    </a:lnTo>
                    <a:lnTo>
                      <a:pt x="151" y="5"/>
                    </a:lnTo>
                    <a:lnTo>
                      <a:pt x="122" y="10"/>
                    </a:lnTo>
                    <a:lnTo>
                      <a:pt x="92" y="18"/>
                    </a:lnTo>
                    <a:lnTo>
                      <a:pt x="63" y="28"/>
                    </a:lnTo>
                    <a:lnTo>
                      <a:pt x="35" y="41"/>
                    </a:lnTo>
                    <a:close/>
                  </a:path>
                </a:pathLst>
              </a:custGeom>
              <a:solidFill>
                <a:srgbClr val="808080">
                  <a:alpha val="100000"/>
                </a:srgbClr>
              </a:solidFill>
              <a:ln w="9525">
                <a:noFill/>
              </a:ln>
            </p:spPr>
            <p:txBody>
              <a:bodyPr/>
              <a:p>
                <a:endParaRPr lang="zh-CN" altLang="en-US"/>
              </a:p>
            </p:txBody>
          </p:sp>
          <p:sp>
            <p:nvSpPr>
              <p:cNvPr id="102662" name="Freeform 91"/>
              <p:cNvSpPr/>
              <p:nvPr/>
            </p:nvSpPr>
            <p:spPr>
              <a:xfrm>
                <a:off x="6061" y="13991"/>
                <a:ext cx="305" cy="83"/>
              </a:xfrm>
              <a:custGeom>
                <a:avLst/>
                <a:gdLst>
                  <a:gd name="txL" fmla="*/ 0 w 305"/>
                  <a:gd name="txT" fmla="*/ 0 h 83"/>
                  <a:gd name="txR" fmla="*/ 305 w 305"/>
                  <a:gd name="txB" fmla="*/ 83 h 83"/>
                </a:gdLst>
                <a:ahLst/>
                <a:cxnLst>
                  <a:cxn ang="0">
                    <a:pos x="0" y="53"/>
                  </a:cxn>
                  <a:cxn ang="0">
                    <a:pos x="0" y="52"/>
                  </a:cxn>
                  <a:cxn ang="0">
                    <a:pos x="2" y="48"/>
                  </a:cxn>
                  <a:cxn ang="0">
                    <a:pos x="5" y="44"/>
                  </a:cxn>
                  <a:cxn ang="0">
                    <a:pos x="11" y="37"/>
                  </a:cxn>
                  <a:cxn ang="0">
                    <a:pos x="18" y="31"/>
                  </a:cxn>
                  <a:cxn ang="0">
                    <a:pos x="27" y="25"/>
                  </a:cxn>
                  <a:cxn ang="0">
                    <a:pos x="39" y="18"/>
                  </a:cxn>
                  <a:cxn ang="0">
                    <a:pos x="54" y="12"/>
                  </a:cxn>
                  <a:cxn ang="0">
                    <a:pos x="72" y="6"/>
                  </a:cxn>
                  <a:cxn ang="0">
                    <a:pos x="92" y="2"/>
                  </a:cxn>
                  <a:cxn ang="0">
                    <a:pos x="118" y="0"/>
                  </a:cxn>
                  <a:cxn ang="0">
                    <a:pos x="146" y="0"/>
                  </a:cxn>
                  <a:cxn ang="0">
                    <a:pos x="180" y="2"/>
                  </a:cxn>
                  <a:cxn ang="0">
                    <a:pos x="216" y="7"/>
                  </a:cxn>
                  <a:cxn ang="0">
                    <a:pos x="258" y="16"/>
                  </a:cxn>
                  <a:cxn ang="0">
                    <a:pos x="305" y="29"/>
                  </a:cxn>
                  <a:cxn ang="0">
                    <a:pos x="299" y="47"/>
                  </a:cxn>
                  <a:cxn ang="0">
                    <a:pos x="297" y="46"/>
                  </a:cxn>
                  <a:cxn ang="0">
                    <a:pos x="289" y="44"/>
                  </a:cxn>
                  <a:cxn ang="0">
                    <a:pos x="277" y="41"/>
                  </a:cxn>
                  <a:cxn ang="0">
                    <a:pos x="262" y="36"/>
                  </a:cxn>
                  <a:cxn ang="0">
                    <a:pos x="244" y="32"/>
                  </a:cxn>
                  <a:cxn ang="0">
                    <a:pos x="224" y="28"/>
                  </a:cxn>
                  <a:cxn ang="0">
                    <a:pos x="201" y="25"/>
                  </a:cxn>
                  <a:cxn ang="0">
                    <a:pos x="176" y="22"/>
                  </a:cxn>
                  <a:cxn ang="0">
                    <a:pos x="152" y="21"/>
                  </a:cxn>
                  <a:cxn ang="0">
                    <a:pos x="126" y="21"/>
                  </a:cxn>
                  <a:cxn ang="0">
                    <a:pos x="101" y="23"/>
                  </a:cxn>
                  <a:cxn ang="0">
                    <a:pos x="77" y="29"/>
                  </a:cxn>
                  <a:cxn ang="0">
                    <a:pos x="55" y="37"/>
                  </a:cxn>
                  <a:cxn ang="0">
                    <a:pos x="33" y="48"/>
                  </a:cxn>
                  <a:cxn ang="0">
                    <a:pos x="15" y="63"/>
                  </a:cxn>
                  <a:cxn ang="0">
                    <a:pos x="0" y="83"/>
                  </a:cxn>
                  <a:cxn ang="0">
                    <a:pos x="0" y="53"/>
                  </a:cxn>
                </a:cxnLst>
                <a:rect l="txL" t="txT" r="txR" b="txB"/>
                <a:pathLst>
                  <a:path w="305" h="83">
                    <a:moveTo>
                      <a:pt x="0" y="53"/>
                    </a:moveTo>
                    <a:lnTo>
                      <a:pt x="0" y="52"/>
                    </a:lnTo>
                    <a:lnTo>
                      <a:pt x="2" y="48"/>
                    </a:lnTo>
                    <a:lnTo>
                      <a:pt x="5" y="44"/>
                    </a:lnTo>
                    <a:lnTo>
                      <a:pt x="11" y="37"/>
                    </a:lnTo>
                    <a:lnTo>
                      <a:pt x="18" y="31"/>
                    </a:lnTo>
                    <a:lnTo>
                      <a:pt x="27" y="25"/>
                    </a:lnTo>
                    <a:lnTo>
                      <a:pt x="39" y="18"/>
                    </a:lnTo>
                    <a:lnTo>
                      <a:pt x="54" y="12"/>
                    </a:lnTo>
                    <a:lnTo>
                      <a:pt x="72" y="6"/>
                    </a:lnTo>
                    <a:lnTo>
                      <a:pt x="92" y="2"/>
                    </a:lnTo>
                    <a:lnTo>
                      <a:pt x="118" y="0"/>
                    </a:lnTo>
                    <a:lnTo>
                      <a:pt x="146" y="0"/>
                    </a:lnTo>
                    <a:lnTo>
                      <a:pt x="180" y="2"/>
                    </a:lnTo>
                    <a:lnTo>
                      <a:pt x="216" y="7"/>
                    </a:lnTo>
                    <a:lnTo>
                      <a:pt x="258" y="16"/>
                    </a:lnTo>
                    <a:lnTo>
                      <a:pt x="305" y="29"/>
                    </a:lnTo>
                    <a:lnTo>
                      <a:pt x="299" y="47"/>
                    </a:lnTo>
                    <a:lnTo>
                      <a:pt x="297" y="46"/>
                    </a:lnTo>
                    <a:lnTo>
                      <a:pt x="289" y="44"/>
                    </a:lnTo>
                    <a:lnTo>
                      <a:pt x="277" y="41"/>
                    </a:lnTo>
                    <a:lnTo>
                      <a:pt x="262" y="36"/>
                    </a:lnTo>
                    <a:lnTo>
                      <a:pt x="244" y="32"/>
                    </a:lnTo>
                    <a:lnTo>
                      <a:pt x="224" y="28"/>
                    </a:lnTo>
                    <a:lnTo>
                      <a:pt x="201" y="25"/>
                    </a:lnTo>
                    <a:lnTo>
                      <a:pt x="176" y="22"/>
                    </a:lnTo>
                    <a:lnTo>
                      <a:pt x="152" y="21"/>
                    </a:lnTo>
                    <a:lnTo>
                      <a:pt x="126" y="21"/>
                    </a:lnTo>
                    <a:lnTo>
                      <a:pt x="101" y="23"/>
                    </a:lnTo>
                    <a:lnTo>
                      <a:pt x="77" y="29"/>
                    </a:lnTo>
                    <a:lnTo>
                      <a:pt x="55" y="37"/>
                    </a:lnTo>
                    <a:lnTo>
                      <a:pt x="33" y="48"/>
                    </a:lnTo>
                    <a:lnTo>
                      <a:pt x="15" y="63"/>
                    </a:lnTo>
                    <a:lnTo>
                      <a:pt x="0" y="83"/>
                    </a:lnTo>
                    <a:lnTo>
                      <a:pt x="0" y="53"/>
                    </a:lnTo>
                    <a:close/>
                  </a:path>
                </a:pathLst>
              </a:custGeom>
              <a:solidFill>
                <a:srgbClr val="808080">
                  <a:alpha val="100000"/>
                </a:srgbClr>
              </a:solidFill>
              <a:ln w="9525">
                <a:noFill/>
              </a:ln>
            </p:spPr>
            <p:txBody>
              <a:bodyPr/>
              <a:p>
                <a:endParaRPr lang="zh-CN" altLang="en-US"/>
              </a:p>
            </p:txBody>
          </p:sp>
          <p:sp>
            <p:nvSpPr>
              <p:cNvPr id="102663" name="Freeform 92"/>
              <p:cNvSpPr/>
              <p:nvPr/>
            </p:nvSpPr>
            <p:spPr>
              <a:xfrm>
                <a:off x="6061" y="13793"/>
                <a:ext cx="305" cy="83"/>
              </a:xfrm>
              <a:custGeom>
                <a:avLst/>
                <a:gdLst>
                  <a:gd name="txL" fmla="*/ 0 w 305"/>
                  <a:gd name="txT" fmla="*/ 0 h 83"/>
                  <a:gd name="txR" fmla="*/ 305 w 305"/>
                  <a:gd name="txB" fmla="*/ 83 h 83"/>
                </a:gdLst>
                <a:ahLst/>
                <a:cxnLst>
                  <a:cxn ang="0">
                    <a:pos x="0" y="53"/>
                  </a:cxn>
                  <a:cxn ang="0">
                    <a:pos x="0" y="52"/>
                  </a:cxn>
                  <a:cxn ang="0">
                    <a:pos x="2" y="49"/>
                  </a:cxn>
                  <a:cxn ang="0">
                    <a:pos x="5" y="44"/>
                  </a:cxn>
                  <a:cxn ang="0">
                    <a:pos x="11" y="38"/>
                  </a:cxn>
                  <a:cxn ang="0">
                    <a:pos x="18" y="31"/>
                  </a:cxn>
                  <a:cxn ang="0">
                    <a:pos x="27" y="25"/>
                  </a:cxn>
                  <a:cxn ang="0">
                    <a:pos x="39" y="17"/>
                  </a:cxn>
                  <a:cxn ang="0">
                    <a:pos x="54" y="12"/>
                  </a:cxn>
                  <a:cxn ang="0">
                    <a:pos x="72" y="7"/>
                  </a:cxn>
                  <a:cxn ang="0">
                    <a:pos x="92" y="2"/>
                  </a:cxn>
                  <a:cxn ang="0">
                    <a:pos x="118" y="0"/>
                  </a:cxn>
                  <a:cxn ang="0">
                    <a:pos x="146" y="0"/>
                  </a:cxn>
                  <a:cxn ang="0">
                    <a:pos x="180" y="2"/>
                  </a:cxn>
                  <a:cxn ang="0">
                    <a:pos x="216" y="8"/>
                  </a:cxn>
                  <a:cxn ang="0">
                    <a:pos x="258" y="16"/>
                  </a:cxn>
                  <a:cxn ang="0">
                    <a:pos x="305" y="29"/>
                  </a:cxn>
                  <a:cxn ang="0">
                    <a:pos x="299" y="47"/>
                  </a:cxn>
                  <a:cxn ang="0">
                    <a:pos x="297" y="45"/>
                  </a:cxn>
                  <a:cxn ang="0">
                    <a:pos x="289" y="43"/>
                  </a:cxn>
                  <a:cxn ang="0">
                    <a:pos x="277" y="40"/>
                  </a:cxn>
                  <a:cxn ang="0">
                    <a:pos x="262" y="36"/>
                  </a:cxn>
                  <a:cxn ang="0">
                    <a:pos x="244" y="33"/>
                  </a:cxn>
                  <a:cxn ang="0">
                    <a:pos x="224" y="28"/>
                  </a:cxn>
                  <a:cxn ang="0">
                    <a:pos x="201" y="25"/>
                  </a:cxn>
                  <a:cxn ang="0">
                    <a:pos x="176" y="22"/>
                  </a:cxn>
                  <a:cxn ang="0">
                    <a:pos x="152" y="21"/>
                  </a:cxn>
                  <a:cxn ang="0">
                    <a:pos x="126" y="22"/>
                  </a:cxn>
                  <a:cxn ang="0">
                    <a:pos x="101" y="24"/>
                  </a:cxn>
                  <a:cxn ang="0">
                    <a:pos x="77" y="29"/>
                  </a:cxn>
                  <a:cxn ang="0">
                    <a:pos x="55" y="38"/>
                  </a:cxn>
                  <a:cxn ang="0">
                    <a:pos x="33" y="49"/>
                  </a:cxn>
                  <a:cxn ang="0">
                    <a:pos x="15" y="64"/>
                  </a:cxn>
                  <a:cxn ang="0">
                    <a:pos x="0" y="83"/>
                  </a:cxn>
                  <a:cxn ang="0">
                    <a:pos x="0" y="53"/>
                  </a:cxn>
                </a:cxnLst>
                <a:rect l="txL" t="txT" r="txR" b="txB"/>
                <a:pathLst>
                  <a:path w="305" h="83">
                    <a:moveTo>
                      <a:pt x="0" y="53"/>
                    </a:moveTo>
                    <a:lnTo>
                      <a:pt x="0" y="52"/>
                    </a:lnTo>
                    <a:lnTo>
                      <a:pt x="2" y="49"/>
                    </a:lnTo>
                    <a:lnTo>
                      <a:pt x="5" y="44"/>
                    </a:lnTo>
                    <a:lnTo>
                      <a:pt x="11" y="38"/>
                    </a:lnTo>
                    <a:lnTo>
                      <a:pt x="18" y="31"/>
                    </a:lnTo>
                    <a:lnTo>
                      <a:pt x="27" y="25"/>
                    </a:lnTo>
                    <a:lnTo>
                      <a:pt x="39" y="17"/>
                    </a:lnTo>
                    <a:lnTo>
                      <a:pt x="54" y="12"/>
                    </a:lnTo>
                    <a:lnTo>
                      <a:pt x="72" y="7"/>
                    </a:lnTo>
                    <a:lnTo>
                      <a:pt x="92" y="2"/>
                    </a:lnTo>
                    <a:lnTo>
                      <a:pt x="118" y="0"/>
                    </a:lnTo>
                    <a:lnTo>
                      <a:pt x="146" y="0"/>
                    </a:lnTo>
                    <a:lnTo>
                      <a:pt x="180" y="2"/>
                    </a:lnTo>
                    <a:lnTo>
                      <a:pt x="216" y="8"/>
                    </a:lnTo>
                    <a:lnTo>
                      <a:pt x="258" y="16"/>
                    </a:lnTo>
                    <a:lnTo>
                      <a:pt x="305" y="29"/>
                    </a:lnTo>
                    <a:lnTo>
                      <a:pt x="299" y="47"/>
                    </a:lnTo>
                    <a:lnTo>
                      <a:pt x="297" y="45"/>
                    </a:lnTo>
                    <a:lnTo>
                      <a:pt x="289" y="43"/>
                    </a:lnTo>
                    <a:lnTo>
                      <a:pt x="277" y="40"/>
                    </a:lnTo>
                    <a:lnTo>
                      <a:pt x="262" y="36"/>
                    </a:lnTo>
                    <a:lnTo>
                      <a:pt x="244" y="33"/>
                    </a:lnTo>
                    <a:lnTo>
                      <a:pt x="224" y="28"/>
                    </a:lnTo>
                    <a:lnTo>
                      <a:pt x="201" y="25"/>
                    </a:lnTo>
                    <a:lnTo>
                      <a:pt x="176" y="22"/>
                    </a:lnTo>
                    <a:lnTo>
                      <a:pt x="152" y="21"/>
                    </a:lnTo>
                    <a:lnTo>
                      <a:pt x="126" y="22"/>
                    </a:lnTo>
                    <a:lnTo>
                      <a:pt x="101" y="24"/>
                    </a:lnTo>
                    <a:lnTo>
                      <a:pt x="77" y="29"/>
                    </a:lnTo>
                    <a:lnTo>
                      <a:pt x="55" y="38"/>
                    </a:lnTo>
                    <a:lnTo>
                      <a:pt x="33" y="49"/>
                    </a:lnTo>
                    <a:lnTo>
                      <a:pt x="15" y="64"/>
                    </a:lnTo>
                    <a:lnTo>
                      <a:pt x="0" y="83"/>
                    </a:lnTo>
                    <a:lnTo>
                      <a:pt x="0" y="53"/>
                    </a:lnTo>
                    <a:close/>
                  </a:path>
                </a:pathLst>
              </a:custGeom>
              <a:solidFill>
                <a:srgbClr val="808080">
                  <a:alpha val="100000"/>
                </a:srgbClr>
              </a:solidFill>
              <a:ln w="9525">
                <a:noFill/>
              </a:ln>
            </p:spPr>
            <p:txBody>
              <a:bodyPr/>
              <a:p>
                <a:endParaRPr lang="zh-CN" altLang="en-US"/>
              </a:p>
            </p:txBody>
          </p:sp>
          <p:sp>
            <p:nvSpPr>
              <p:cNvPr id="102664" name="Freeform 93"/>
              <p:cNvSpPr/>
              <p:nvPr/>
            </p:nvSpPr>
            <p:spPr>
              <a:xfrm>
                <a:off x="6348" y="13696"/>
                <a:ext cx="496" cy="917"/>
              </a:xfrm>
              <a:custGeom>
                <a:avLst/>
                <a:gdLst>
                  <a:gd name="txL" fmla="*/ 0 w 496"/>
                  <a:gd name="txT" fmla="*/ 0 h 917"/>
                  <a:gd name="txR" fmla="*/ 496 w 496"/>
                  <a:gd name="txB" fmla="*/ 917 h 917"/>
                </a:gdLst>
                <a:ahLst/>
                <a:cxnLst>
                  <a:cxn ang="0">
                    <a:pos x="0" y="0"/>
                  </a:cxn>
                  <a:cxn ang="0">
                    <a:pos x="0" y="886"/>
                  </a:cxn>
                  <a:cxn ang="0">
                    <a:pos x="150" y="917"/>
                  </a:cxn>
                  <a:cxn ang="0">
                    <a:pos x="143" y="797"/>
                  </a:cxn>
                  <a:cxn ang="0">
                    <a:pos x="496" y="851"/>
                  </a:cxn>
                  <a:cxn ang="0">
                    <a:pos x="490" y="803"/>
                  </a:cxn>
                  <a:cxn ang="0">
                    <a:pos x="245" y="773"/>
                  </a:cxn>
                  <a:cxn ang="0">
                    <a:pos x="239" y="670"/>
                  </a:cxn>
                  <a:cxn ang="0">
                    <a:pos x="72" y="670"/>
                  </a:cxn>
                  <a:cxn ang="0">
                    <a:pos x="68" y="657"/>
                  </a:cxn>
                  <a:cxn ang="0">
                    <a:pos x="56" y="620"/>
                  </a:cxn>
                  <a:cxn ang="0">
                    <a:pos x="41" y="559"/>
                  </a:cxn>
                  <a:cxn ang="0">
                    <a:pos x="26" y="480"/>
                  </a:cxn>
                  <a:cxn ang="0">
                    <a:pos x="15" y="385"/>
                  </a:cxn>
                  <a:cxn ang="0">
                    <a:pos x="11" y="276"/>
                  </a:cxn>
                  <a:cxn ang="0">
                    <a:pos x="20" y="158"/>
                  </a:cxn>
                  <a:cxn ang="0">
                    <a:pos x="42" y="30"/>
                  </a:cxn>
                  <a:cxn ang="0">
                    <a:pos x="0" y="0"/>
                  </a:cxn>
                </a:cxnLst>
                <a:rect l="txL" t="txT" r="txR" b="txB"/>
                <a:pathLst>
                  <a:path w="496" h="917">
                    <a:moveTo>
                      <a:pt x="0" y="0"/>
                    </a:moveTo>
                    <a:lnTo>
                      <a:pt x="0" y="886"/>
                    </a:lnTo>
                    <a:lnTo>
                      <a:pt x="150" y="917"/>
                    </a:lnTo>
                    <a:lnTo>
                      <a:pt x="143" y="797"/>
                    </a:lnTo>
                    <a:lnTo>
                      <a:pt x="496" y="851"/>
                    </a:lnTo>
                    <a:lnTo>
                      <a:pt x="490" y="803"/>
                    </a:lnTo>
                    <a:lnTo>
                      <a:pt x="245" y="773"/>
                    </a:lnTo>
                    <a:lnTo>
                      <a:pt x="239" y="670"/>
                    </a:lnTo>
                    <a:lnTo>
                      <a:pt x="72" y="670"/>
                    </a:lnTo>
                    <a:lnTo>
                      <a:pt x="68" y="657"/>
                    </a:lnTo>
                    <a:lnTo>
                      <a:pt x="56" y="620"/>
                    </a:lnTo>
                    <a:lnTo>
                      <a:pt x="41" y="559"/>
                    </a:lnTo>
                    <a:lnTo>
                      <a:pt x="26" y="480"/>
                    </a:lnTo>
                    <a:lnTo>
                      <a:pt x="15" y="385"/>
                    </a:lnTo>
                    <a:lnTo>
                      <a:pt x="11" y="276"/>
                    </a:lnTo>
                    <a:lnTo>
                      <a:pt x="20" y="158"/>
                    </a:lnTo>
                    <a:lnTo>
                      <a:pt x="42" y="30"/>
                    </a:lnTo>
                    <a:lnTo>
                      <a:pt x="0" y="0"/>
                    </a:lnTo>
                    <a:close/>
                  </a:path>
                </a:pathLst>
              </a:custGeom>
              <a:solidFill>
                <a:srgbClr val="808080">
                  <a:alpha val="100000"/>
                </a:srgbClr>
              </a:solidFill>
              <a:ln w="9525">
                <a:noFill/>
              </a:ln>
            </p:spPr>
            <p:txBody>
              <a:bodyPr/>
              <a:p>
                <a:endParaRPr lang="zh-CN" altLang="en-US"/>
              </a:p>
            </p:txBody>
          </p:sp>
          <p:sp>
            <p:nvSpPr>
              <p:cNvPr id="102665" name="Freeform 94"/>
              <p:cNvSpPr/>
              <p:nvPr/>
            </p:nvSpPr>
            <p:spPr>
              <a:xfrm>
                <a:off x="6593" y="13487"/>
                <a:ext cx="638" cy="125"/>
              </a:xfrm>
              <a:custGeom>
                <a:avLst/>
                <a:gdLst>
                  <a:gd name="txL" fmla="*/ 0 w 638"/>
                  <a:gd name="txT" fmla="*/ 0 h 125"/>
                  <a:gd name="txR" fmla="*/ 638 w 638"/>
                  <a:gd name="txB" fmla="*/ 125 h 125"/>
                </a:gdLst>
                <a:ahLst/>
                <a:cxnLst>
                  <a:cxn ang="0">
                    <a:pos x="0" y="125"/>
                  </a:cxn>
                  <a:cxn ang="0">
                    <a:pos x="4" y="124"/>
                  </a:cxn>
                  <a:cxn ang="0">
                    <a:pos x="14" y="119"/>
                  </a:cxn>
                  <a:cxn ang="0">
                    <a:pos x="31" y="114"/>
                  </a:cxn>
                  <a:cxn ang="0">
                    <a:pos x="53" y="106"/>
                  </a:cxn>
                  <a:cxn ang="0">
                    <a:pos x="81" y="98"/>
                  </a:cxn>
                  <a:cxn ang="0">
                    <a:pos x="113" y="89"/>
                  </a:cxn>
                  <a:cxn ang="0">
                    <a:pos x="151" y="81"/>
                  </a:cxn>
                  <a:cxn ang="0">
                    <a:pos x="192" y="73"/>
                  </a:cxn>
                  <a:cxn ang="0">
                    <a:pos x="237" y="65"/>
                  </a:cxn>
                  <a:cxn ang="0">
                    <a:pos x="286" y="60"/>
                  </a:cxn>
                  <a:cxn ang="0">
                    <a:pos x="337" y="56"/>
                  </a:cxn>
                  <a:cxn ang="0">
                    <a:pos x="390" y="55"/>
                  </a:cxn>
                  <a:cxn ang="0">
                    <a:pos x="446" y="56"/>
                  </a:cxn>
                  <a:cxn ang="0">
                    <a:pos x="503" y="61"/>
                  </a:cxn>
                  <a:cxn ang="0">
                    <a:pos x="561" y="70"/>
                  </a:cxn>
                  <a:cxn ang="0">
                    <a:pos x="620" y="83"/>
                  </a:cxn>
                  <a:cxn ang="0">
                    <a:pos x="638" y="0"/>
                  </a:cxn>
                  <a:cxn ang="0">
                    <a:pos x="634" y="0"/>
                  </a:cxn>
                  <a:cxn ang="0">
                    <a:pos x="620" y="0"/>
                  </a:cxn>
                  <a:cxn ang="0">
                    <a:pos x="599" y="0"/>
                  </a:cxn>
                  <a:cxn ang="0">
                    <a:pos x="571" y="1"/>
                  </a:cxn>
                  <a:cxn ang="0">
                    <a:pos x="536" y="2"/>
                  </a:cxn>
                  <a:cxn ang="0">
                    <a:pos x="496" y="3"/>
                  </a:cxn>
                  <a:cxn ang="0">
                    <a:pos x="452" y="6"/>
                  </a:cxn>
                  <a:cxn ang="0">
                    <a:pos x="405" y="8"/>
                  </a:cxn>
                  <a:cxn ang="0">
                    <a:pos x="354" y="13"/>
                  </a:cxn>
                  <a:cxn ang="0">
                    <a:pos x="302" y="17"/>
                  </a:cxn>
                  <a:cxn ang="0">
                    <a:pos x="249" y="22"/>
                  </a:cxn>
                  <a:cxn ang="0">
                    <a:pos x="196" y="30"/>
                  </a:cxn>
                  <a:cxn ang="0">
                    <a:pos x="144" y="37"/>
                  </a:cxn>
                  <a:cxn ang="0">
                    <a:pos x="93" y="47"/>
                  </a:cxn>
                  <a:cxn ang="0">
                    <a:pos x="45" y="58"/>
                  </a:cxn>
                  <a:cxn ang="0">
                    <a:pos x="0" y="71"/>
                  </a:cxn>
                  <a:cxn ang="0">
                    <a:pos x="0" y="125"/>
                  </a:cxn>
                </a:cxnLst>
                <a:rect l="txL" t="txT" r="txR" b="txB"/>
                <a:pathLst>
                  <a:path w="638" h="125">
                    <a:moveTo>
                      <a:pt x="0" y="125"/>
                    </a:moveTo>
                    <a:lnTo>
                      <a:pt x="4" y="124"/>
                    </a:lnTo>
                    <a:lnTo>
                      <a:pt x="14" y="119"/>
                    </a:lnTo>
                    <a:lnTo>
                      <a:pt x="31" y="114"/>
                    </a:lnTo>
                    <a:lnTo>
                      <a:pt x="53" y="106"/>
                    </a:lnTo>
                    <a:lnTo>
                      <a:pt x="81" y="98"/>
                    </a:lnTo>
                    <a:lnTo>
                      <a:pt x="113" y="89"/>
                    </a:lnTo>
                    <a:lnTo>
                      <a:pt x="151" y="81"/>
                    </a:lnTo>
                    <a:lnTo>
                      <a:pt x="192" y="73"/>
                    </a:lnTo>
                    <a:lnTo>
                      <a:pt x="237" y="65"/>
                    </a:lnTo>
                    <a:lnTo>
                      <a:pt x="286" y="60"/>
                    </a:lnTo>
                    <a:lnTo>
                      <a:pt x="337" y="56"/>
                    </a:lnTo>
                    <a:lnTo>
                      <a:pt x="390" y="55"/>
                    </a:lnTo>
                    <a:lnTo>
                      <a:pt x="446" y="56"/>
                    </a:lnTo>
                    <a:lnTo>
                      <a:pt x="503" y="61"/>
                    </a:lnTo>
                    <a:lnTo>
                      <a:pt x="561" y="70"/>
                    </a:lnTo>
                    <a:lnTo>
                      <a:pt x="620" y="83"/>
                    </a:lnTo>
                    <a:lnTo>
                      <a:pt x="638" y="0"/>
                    </a:lnTo>
                    <a:lnTo>
                      <a:pt x="634" y="0"/>
                    </a:lnTo>
                    <a:lnTo>
                      <a:pt x="620" y="0"/>
                    </a:lnTo>
                    <a:lnTo>
                      <a:pt x="599" y="0"/>
                    </a:lnTo>
                    <a:lnTo>
                      <a:pt x="571" y="1"/>
                    </a:lnTo>
                    <a:lnTo>
                      <a:pt x="536" y="2"/>
                    </a:lnTo>
                    <a:lnTo>
                      <a:pt x="496" y="3"/>
                    </a:lnTo>
                    <a:lnTo>
                      <a:pt x="452" y="6"/>
                    </a:lnTo>
                    <a:lnTo>
                      <a:pt x="405" y="8"/>
                    </a:lnTo>
                    <a:lnTo>
                      <a:pt x="354" y="13"/>
                    </a:lnTo>
                    <a:lnTo>
                      <a:pt x="302" y="17"/>
                    </a:lnTo>
                    <a:lnTo>
                      <a:pt x="249" y="22"/>
                    </a:lnTo>
                    <a:lnTo>
                      <a:pt x="196" y="30"/>
                    </a:lnTo>
                    <a:lnTo>
                      <a:pt x="144" y="37"/>
                    </a:lnTo>
                    <a:lnTo>
                      <a:pt x="93" y="47"/>
                    </a:lnTo>
                    <a:lnTo>
                      <a:pt x="45" y="58"/>
                    </a:lnTo>
                    <a:lnTo>
                      <a:pt x="0" y="71"/>
                    </a:lnTo>
                    <a:lnTo>
                      <a:pt x="0" y="125"/>
                    </a:lnTo>
                    <a:close/>
                  </a:path>
                </a:pathLst>
              </a:custGeom>
              <a:solidFill>
                <a:srgbClr val="808080">
                  <a:alpha val="100000"/>
                </a:srgbClr>
              </a:solidFill>
              <a:ln w="9525">
                <a:noFill/>
              </a:ln>
            </p:spPr>
            <p:txBody>
              <a:bodyPr/>
              <a:p>
                <a:endParaRPr lang="zh-CN" altLang="en-US"/>
              </a:p>
            </p:txBody>
          </p:sp>
          <p:sp>
            <p:nvSpPr>
              <p:cNvPr id="102666" name="Freeform 95"/>
              <p:cNvSpPr/>
              <p:nvPr/>
            </p:nvSpPr>
            <p:spPr>
              <a:xfrm>
                <a:off x="6217" y="14634"/>
                <a:ext cx="1075" cy="356"/>
              </a:xfrm>
              <a:custGeom>
                <a:avLst/>
                <a:gdLst>
                  <a:gd name="txL" fmla="*/ 0 w 1075"/>
                  <a:gd name="txT" fmla="*/ 0 h 356"/>
                  <a:gd name="txR" fmla="*/ 1075 w 1075"/>
                  <a:gd name="txB" fmla="*/ 356 h 356"/>
                </a:gdLst>
                <a:ahLst/>
                <a:cxnLst>
                  <a:cxn ang="0">
                    <a:pos x="454" y="344"/>
                  </a:cxn>
                  <a:cxn ang="0">
                    <a:pos x="456" y="343"/>
                  </a:cxn>
                  <a:cxn ang="0">
                    <a:pos x="463" y="341"/>
                  </a:cxn>
                  <a:cxn ang="0">
                    <a:pos x="472" y="337"/>
                  </a:cxn>
                  <a:cxn ang="0">
                    <a:pos x="485" y="332"/>
                  </a:cxn>
                  <a:cxn ang="0">
                    <a:pos x="501" y="325"/>
                  </a:cxn>
                  <a:cxn ang="0">
                    <a:pos x="518" y="317"/>
                  </a:cxn>
                  <a:cxn ang="0">
                    <a:pos x="538" y="308"/>
                  </a:cxn>
                  <a:cxn ang="0">
                    <a:pos x="558" y="298"/>
                  </a:cxn>
                  <a:cxn ang="0">
                    <a:pos x="580" y="287"/>
                  </a:cxn>
                  <a:cxn ang="0">
                    <a:pos x="600" y="274"/>
                  </a:cxn>
                  <a:cxn ang="0">
                    <a:pos x="621" y="262"/>
                  </a:cxn>
                  <a:cxn ang="0">
                    <a:pos x="640" y="248"/>
                  </a:cxn>
                  <a:cxn ang="0">
                    <a:pos x="658" y="234"/>
                  </a:cxn>
                  <a:cxn ang="0">
                    <a:pos x="674" y="219"/>
                  </a:cxn>
                  <a:cxn ang="0">
                    <a:pos x="688" y="204"/>
                  </a:cxn>
                  <a:cxn ang="0">
                    <a:pos x="699" y="189"/>
                  </a:cxn>
                  <a:cxn ang="0">
                    <a:pos x="0" y="18"/>
                  </a:cxn>
                  <a:cxn ang="0">
                    <a:pos x="54" y="0"/>
                  </a:cxn>
                  <a:cxn ang="0">
                    <a:pos x="1075" y="251"/>
                  </a:cxn>
                  <a:cxn ang="0">
                    <a:pos x="1033" y="274"/>
                  </a:cxn>
                  <a:cxn ang="0">
                    <a:pos x="738" y="199"/>
                  </a:cxn>
                  <a:cxn ang="0">
                    <a:pos x="737" y="200"/>
                  </a:cxn>
                  <a:cxn ang="0">
                    <a:pos x="735" y="203"/>
                  </a:cxn>
                  <a:cxn ang="0">
                    <a:pos x="730" y="207"/>
                  </a:cxn>
                  <a:cxn ang="0">
                    <a:pos x="724" y="214"/>
                  </a:cxn>
                  <a:cxn ang="0">
                    <a:pos x="716" y="222"/>
                  </a:cxn>
                  <a:cxn ang="0">
                    <a:pos x="706" y="231"/>
                  </a:cxn>
                  <a:cxn ang="0">
                    <a:pos x="694" y="242"/>
                  </a:cxn>
                  <a:cxn ang="0">
                    <a:pos x="679" y="253"/>
                  </a:cxn>
                  <a:cxn ang="0">
                    <a:pos x="662" y="265"/>
                  </a:cxn>
                  <a:cxn ang="0">
                    <a:pos x="643" y="278"/>
                  </a:cxn>
                  <a:cxn ang="0">
                    <a:pos x="621" y="291"/>
                  </a:cxn>
                  <a:cxn ang="0">
                    <a:pos x="597" y="303"/>
                  </a:cxn>
                  <a:cxn ang="0">
                    <a:pos x="570" y="317"/>
                  </a:cxn>
                  <a:cxn ang="0">
                    <a:pos x="540" y="330"/>
                  </a:cxn>
                  <a:cxn ang="0">
                    <a:pos x="508" y="343"/>
                  </a:cxn>
                  <a:cxn ang="0">
                    <a:pos x="472" y="356"/>
                  </a:cxn>
                  <a:cxn ang="0">
                    <a:pos x="454" y="344"/>
                  </a:cxn>
                </a:cxnLst>
                <a:rect l="txL" t="txT" r="txR" b="txB"/>
                <a:pathLst>
                  <a:path w="1075" h="356">
                    <a:moveTo>
                      <a:pt x="454" y="344"/>
                    </a:moveTo>
                    <a:lnTo>
                      <a:pt x="456" y="343"/>
                    </a:lnTo>
                    <a:lnTo>
                      <a:pt x="463" y="341"/>
                    </a:lnTo>
                    <a:lnTo>
                      <a:pt x="472" y="337"/>
                    </a:lnTo>
                    <a:lnTo>
                      <a:pt x="485" y="332"/>
                    </a:lnTo>
                    <a:lnTo>
                      <a:pt x="501" y="325"/>
                    </a:lnTo>
                    <a:lnTo>
                      <a:pt x="518" y="317"/>
                    </a:lnTo>
                    <a:lnTo>
                      <a:pt x="538" y="308"/>
                    </a:lnTo>
                    <a:lnTo>
                      <a:pt x="558" y="298"/>
                    </a:lnTo>
                    <a:lnTo>
                      <a:pt x="580" y="287"/>
                    </a:lnTo>
                    <a:lnTo>
                      <a:pt x="600" y="274"/>
                    </a:lnTo>
                    <a:lnTo>
                      <a:pt x="621" y="262"/>
                    </a:lnTo>
                    <a:lnTo>
                      <a:pt x="640" y="248"/>
                    </a:lnTo>
                    <a:lnTo>
                      <a:pt x="658" y="234"/>
                    </a:lnTo>
                    <a:lnTo>
                      <a:pt x="674" y="219"/>
                    </a:lnTo>
                    <a:lnTo>
                      <a:pt x="688" y="204"/>
                    </a:lnTo>
                    <a:lnTo>
                      <a:pt x="699" y="189"/>
                    </a:lnTo>
                    <a:lnTo>
                      <a:pt x="0" y="18"/>
                    </a:lnTo>
                    <a:lnTo>
                      <a:pt x="54" y="0"/>
                    </a:lnTo>
                    <a:lnTo>
                      <a:pt x="1075" y="251"/>
                    </a:lnTo>
                    <a:lnTo>
                      <a:pt x="1033" y="274"/>
                    </a:lnTo>
                    <a:lnTo>
                      <a:pt x="738" y="199"/>
                    </a:lnTo>
                    <a:lnTo>
                      <a:pt x="737" y="200"/>
                    </a:lnTo>
                    <a:lnTo>
                      <a:pt x="735" y="203"/>
                    </a:lnTo>
                    <a:lnTo>
                      <a:pt x="730" y="207"/>
                    </a:lnTo>
                    <a:lnTo>
                      <a:pt x="724" y="214"/>
                    </a:lnTo>
                    <a:lnTo>
                      <a:pt x="716" y="222"/>
                    </a:lnTo>
                    <a:lnTo>
                      <a:pt x="706" y="231"/>
                    </a:lnTo>
                    <a:lnTo>
                      <a:pt x="694" y="242"/>
                    </a:lnTo>
                    <a:lnTo>
                      <a:pt x="679" y="253"/>
                    </a:lnTo>
                    <a:lnTo>
                      <a:pt x="662" y="265"/>
                    </a:lnTo>
                    <a:lnTo>
                      <a:pt x="643" y="278"/>
                    </a:lnTo>
                    <a:lnTo>
                      <a:pt x="621" y="291"/>
                    </a:lnTo>
                    <a:lnTo>
                      <a:pt x="597" y="303"/>
                    </a:lnTo>
                    <a:lnTo>
                      <a:pt x="570" y="317"/>
                    </a:lnTo>
                    <a:lnTo>
                      <a:pt x="540" y="330"/>
                    </a:lnTo>
                    <a:lnTo>
                      <a:pt x="508" y="343"/>
                    </a:lnTo>
                    <a:lnTo>
                      <a:pt x="472" y="356"/>
                    </a:lnTo>
                    <a:lnTo>
                      <a:pt x="454" y="344"/>
                    </a:lnTo>
                    <a:close/>
                  </a:path>
                </a:pathLst>
              </a:custGeom>
              <a:solidFill>
                <a:srgbClr val="000000">
                  <a:alpha val="100000"/>
                </a:srgbClr>
              </a:solidFill>
              <a:ln w="9525">
                <a:noFill/>
              </a:ln>
            </p:spPr>
            <p:txBody>
              <a:bodyPr/>
              <a:p>
                <a:endParaRPr lang="zh-CN" altLang="en-US"/>
              </a:p>
            </p:txBody>
          </p:sp>
          <p:sp>
            <p:nvSpPr>
              <p:cNvPr id="102667" name="Freeform 96"/>
              <p:cNvSpPr/>
              <p:nvPr/>
            </p:nvSpPr>
            <p:spPr>
              <a:xfrm>
                <a:off x="5997" y="14727"/>
                <a:ext cx="1095" cy="319"/>
              </a:xfrm>
              <a:custGeom>
                <a:avLst/>
                <a:gdLst>
                  <a:gd name="txL" fmla="*/ 0 w 1095"/>
                  <a:gd name="txT" fmla="*/ 0 h 319"/>
                  <a:gd name="txR" fmla="*/ 1095 w 1095"/>
                  <a:gd name="txB" fmla="*/ 319 h 319"/>
                </a:gdLst>
                <a:ahLst/>
                <a:cxnLst>
                  <a:cxn ang="0">
                    <a:pos x="0" y="0"/>
                  </a:cxn>
                  <a:cxn ang="0">
                    <a:pos x="1071" y="319"/>
                  </a:cxn>
                  <a:cxn ang="0">
                    <a:pos x="1095" y="319"/>
                  </a:cxn>
                  <a:cxn ang="0">
                    <a:pos x="33" y="0"/>
                  </a:cxn>
                  <a:cxn ang="0">
                    <a:pos x="0" y="0"/>
                  </a:cxn>
                </a:cxnLst>
                <a:rect l="txL" t="txT" r="txR" b="txB"/>
                <a:pathLst>
                  <a:path w="1095" h="319">
                    <a:moveTo>
                      <a:pt x="0" y="0"/>
                    </a:moveTo>
                    <a:lnTo>
                      <a:pt x="1071" y="319"/>
                    </a:lnTo>
                    <a:lnTo>
                      <a:pt x="1095" y="319"/>
                    </a:lnTo>
                    <a:lnTo>
                      <a:pt x="33" y="0"/>
                    </a:lnTo>
                    <a:lnTo>
                      <a:pt x="0" y="0"/>
                    </a:lnTo>
                    <a:close/>
                  </a:path>
                </a:pathLst>
              </a:custGeom>
              <a:solidFill>
                <a:srgbClr val="000000">
                  <a:alpha val="100000"/>
                </a:srgbClr>
              </a:solidFill>
              <a:ln w="9525">
                <a:noFill/>
              </a:ln>
            </p:spPr>
            <p:txBody>
              <a:bodyPr/>
              <a:p>
                <a:endParaRPr lang="zh-CN" altLang="en-US"/>
              </a:p>
            </p:txBody>
          </p:sp>
          <p:sp>
            <p:nvSpPr>
              <p:cNvPr id="102668" name="Freeform 97"/>
              <p:cNvSpPr/>
              <p:nvPr/>
            </p:nvSpPr>
            <p:spPr>
              <a:xfrm>
                <a:off x="6181" y="14684"/>
                <a:ext cx="1082" cy="285"/>
              </a:xfrm>
              <a:custGeom>
                <a:avLst/>
                <a:gdLst>
                  <a:gd name="txL" fmla="*/ 0 w 1082"/>
                  <a:gd name="txT" fmla="*/ 0 h 285"/>
                  <a:gd name="txR" fmla="*/ 1082 w 1082"/>
                  <a:gd name="txB" fmla="*/ 285 h 285"/>
                </a:gdLst>
                <a:ahLst/>
                <a:cxnLst>
                  <a:cxn ang="0">
                    <a:pos x="0" y="1"/>
                  </a:cxn>
                  <a:cxn ang="0">
                    <a:pos x="1058" y="285"/>
                  </a:cxn>
                  <a:cxn ang="0">
                    <a:pos x="1082" y="284"/>
                  </a:cxn>
                  <a:cxn ang="0">
                    <a:pos x="33" y="0"/>
                  </a:cxn>
                  <a:cxn ang="0">
                    <a:pos x="0" y="1"/>
                  </a:cxn>
                </a:cxnLst>
                <a:rect l="txL" t="txT" r="txR" b="txB"/>
                <a:pathLst>
                  <a:path w="1082" h="285">
                    <a:moveTo>
                      <a:pt x="0" y="1"/>
                    </a:moveTo>
                    <a:lnTo>
                      <a:pt x="1058" y="285"/>
                    </a:lnTo>
                    <a:lnTo>
                      <a:pt x="1082" y="284"/>
                    </a:lnTo>
                    <a:lnTo>
                      <a:pt x="33" y="0"/>
                    </a:lnTo>
                    <a:lnTo>
                      <a:pt x="0" y="1"/>
                    </a:lnTo>
                    <a:close/>
                  </a:path>
                </a:pathLst>
              </a:custGeom>
              <a:solidFill>
                <a:srgbClr val="000000">
                  <a:alpha val="100000"/>
                </a:srgbClr>
              </a:solidFill>
              <a:ln w="9525">
                <a:noFill/>
              </a:ln>
            </p:spPr>
            <p:txBody>
              <a:bodyPr/>
              <a:p>
                <a:endParaRPr lang="zh-CN" altLang="en-US"/>
              </a:p>
            </p:txBody>
          </p:sp>
          <p:sp>
            <p:nvSpPr>
              <p:cNvPr id="102669" name="Freeform 98"/>
              <p:cNvSpPr/>
              <p:nvPr/>
            </p:nvSpPr>
            <p:spPr>
              <a:xfrm>
                <a:off x="6093" y="14699"/>
                <a:ext cx="1087" cy="315"/>
              </a:xfrm>
              <a:custGeom>
                <a:avLst/>
                <a:gdLst>
                  <a:gd name="txL" fmla="*/ 0 w 1087"/>
                  <a:gd name="txT" fmla="*/ 0 h 315"/>
                  <a:gd name="txR" fmla="*/ 1087 w 1087"/>
                  <a:gd name="txB" fmla="*/ 315 h 315"/>
                </a:gdLst>
                <a:ahLst/>
                <a:cxnLst>
                  <a:cxn ang="0">
                    <a:pos x="0" y="0"/>
                  </a:cxn>
                  <a:cxn ang="0">
                    <a:pos x="1066" y="315"/>
                  </a:cxn>
                  <a:cxn ang="0">
                    <a:pos x="1087" y="308"/>
                  </a:cxn>
                  <a:cxn ang="0">
                    <a:pos x="31" y="0"/>
                  </a:cxn>
                  <a:cxn ang="0">
                    <a:pos x="0" y="0"/>
                  </a:cxn>
                </a:cxnLst>
                <a:rect l="txL" t="txT" r="txR" b="txB"/>
                <a:pathLst>
                  <a:path w="1087" h="315">
                    <a:moveTo>
                      <a:pt x="0" y="0"/>
                    </a:moveTo>
                    <a:lnTo>
                      <a:pt x="1066" y="315"/>
                    </a:lnTo>
                    <a:lnTo>
                      <a:pt x="1087" y="308"/>
                    </a:lnTo>
                    <a:lnTo>
                      <a:pt x="31" y="0"/>
                    </a:lnTo>
                    <a:lnTo>
                      <a:pt x="0" y="0"/>
                    </a:lnTo>
                    <a:close/>
                  </a:path>
                </a:pathLst>
              </a:custGeom>
              <a:solidFill>
                <a:srgbClr val="000000">
                  <a:alpha val="100000"/>
                </a:srgbClr>
              </a:solidFill>
              <a:ln w="9525">
                <a:noFill/>
              </a:ln>
            </p:spPr>
            <p:txBody>
              <a:bodyPr/>
              <a:p>
                <a:endParaRPr lang="zh-CN" altLang="en-US"/>
              </a:p>
            </p:txBody>
          </p:sp>
        </p:grpSp>
        <p:grpSp>
          <p:nvGrpSpPr>
            <p:cNvPr id="102623" name="Group 99"/>
            <p:cNvGrpSpPr/>
            <p:nvPr/>
          </p:nvGrpSpPr>
          <p:grpSpPr>
            <a:xfrm>
              <a:off x="12806" y="10667"/>
              <a:ext cx="983" cy="1369"/>
              <a:chOff x="12762" y="10336"/>
              <a:chExt cx="1027" cy="1700"/>
            </a:xfrm>
          </p:grpSpPr>
          <p:sp>
            <p:nvSpPr>
              <p:cNvPr id="102625" name="Rectangle 100"/>
              <p:cNvSpPr/>
              <p:nvPr/>
            </p:nvSpPr>
            <p:spPr>
              <a:xfrm>
                <a:off x="12824" y="10394"/>
                <a:ext cx="965" cy="1642"/>
              </a:xfrm>
              <a:prstGeom prst="rect">
                <a:avLst/>
              </a:prstGeom>
              <a:solidFill>
                <a:srgbClr val="969696"/>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2626" name="Rectangle 101"/>
              <p:cNvSpPr/>
              <p:nvPr/>
            </p:nvSpPr>
            <p:spPr>
              <a:xfrm>
                <a:off x="12766" y="10336"/>
                <a:ext cx="965" cy="1642"/>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2627" name="Line 102"/>
              <p:cNvSpPr/>
              <p:nvPr/>
            </p:nvSpPr>
            <p:spPr>
              <a:xfrm>
                <a:off x="12766" y="10682"/>
                <a:ext cx="965" cy="2"/>
              </a:xfrm>
              <a:prstGeom prst="line">
                <a:avLst/>
              </a:prstGeom>
              <a:ln w="9525" cap="flat" cmpd="sng">
                <a:solidFill>
                  <a:srgbClr val="000000"/>
                </a:solidFill>
                <a:prstDash val="solid"/>
                <a:headEnd type="none" w="med" len="med"/>
                <a:tailEnd type="none" w="med" len="med"/>
              </a:ln>
            </p:spPr>
          </p:sp>
          <p:sp>
            <p:nvSpPr>
              <p:cNvPr id="102628" name="Line 103"/>
              <p:cNvSpPr/>
              <p:nvPr/>
            </p:nvSpPr>
            <p:spPr>
              <a:xfrm>
                <a:off x="12780" y="11042"/>
                <a:ext cx="980" cy="1"/>
              </a:xfrm>
              <a:prstGeom prst="line">
                <a:avLst/>
              </a:prstGeom>
              <a:ln w="9525" cap="flat" cmpd="sng">
                <a:solidFill>
                  <a:srgbClr val="000000"/>
                </a:solidFill>
                <a:prstDash val="solid"/>
                <a:headEnd type="none" w="med" len="med"/>
                <a:tailEnd type="none" w="med" len="med"/>
              </a:ln>
            </p:spPr>
          </p:sp>
          <p:sp>
            <p:nvSpPr>
              <p:cNvPr id="102629" name="Line 104"/>
              <p:cNvSpPr/>
              <p:nvPr/>
            </p:nvSpPr>
            <p:spPr>
              <a:xfrm>
                <a:off x="12764" y="11374"/>
                <a:ext cx="980" cy="1"/>
              </a:xfrm>
              <a:prstGeom prst="line">
                <a:avLst/>
              </a:prstGeom>
              <a:ln w="9525" cap="flat" cmpd="sng">
                <a:solidFill>
                  <a:srgbClr val="000000"/>
                </a:solidFill>
                <a:prstDash val="solid"/>
                <a:headEnd type="none" w="med" len="med"/>
                <a:tailEnd type="none" w="med" len="med"/>
              </a:ln>
            </p:spPr>
          </p:sp>
          <p:sp>
            <p:nvSpPr>
              <p:cNvPr id="102630" name="Line 105"/>
              <p:cNvSpPr/>
              <p:nvPr/>
            </p:nvSpPr>
            <p:spPr>
              <a:xfrm>
                <a:off x="12762" y="11675"/>
                <a:ext cx="967" cy="2"/>
              </a:xfrm>
              <a:prstGeom prst="line">
                <a:avLst/>
              </a:prstGeom>
              <a:ln w="9525" cap="flat" cmpd="sng">
                <a:solidFill>
                  <a:srgbClr val="000000"/>
                </a:solidFill>
                <a:prstDash val="solid"/>
                <a:headEnd type="none" w="med" len="med"/>
                <a:tailEnd type="none" w="med" len="med"/>
              </a:ln>
            </p:spPr>
          </p:sp>
        </p:grpSp>
        <p:sp>
          <p:nvSpPr>
            <p:cNvPr id="102624" name="Text Box 106"/>
            <p:cNvSpPr txBox="1"/>
            <p:nvPr/>
          </p:nvSpPr>
          <p:spPr>
            <a:xfrm>
              <a:off x="12809" y="10193"/>
              <a:ext cx="958" cy="366"/>
            </a:xfrm>
            <a:prstGeom prst="rect">
              <a:avLst/>
            </a:prstGeom>
            <a:noFill/>
            <a:ln w="9525">
              <a:noFill/>
            </a:ln>
          </p:spPr>
          <p:txBody>
            <a:bodyPr/>
            <a:p>
              <a:pPr algn="l" eaLnBrk="1" hangingPunct="1"/>
              <a:r>
                <a:rPr lang="en-US" altLang="zh-CN" sz="1000" dirty="0">
                  <a:solidFill>
                    <a:schemeClr val="tx2"/>
                  </a:solidFill>
                  <a:latin typeface="Arial" panose="020B0604020202020204" pitchFamily="34" charset="0"/>
                </a:rPr>
                <a:t>Host B</a:t>
              </a:r>
              <a:endParaRPr lang="en-US" altLang="zh-CN" sz="2000" dirty="0">
                <a:solidFill>
                  <a:schemeClr val="tx2"/>
                </a:solidFill>
                <a:latin typeface="Comic Sans MS" panose="030F0702030302020204" pitchFamily="66" charset="0"/>
              </a:endParaRPr>
            </a:p>
          </p:txBody>
        </p:sp>
      </p:grpSp>
      <p:sp>
        <p:nvSpPr>
          <p:cNvPr id="102413" name="Line 107"/>
          <p:cNvSpPr/>
          <p:nvPr/>
        </p:nvSpPr>
        <p:spPr>
          <a:xfrm flipH="1">
            <a:off x="6223000" y="2365375"/>
            <a:ext cx="317500" cy="0"/>
          </a:xfrm>
          <a:prstGeom prst="line">
            <a:avLst/>
          </a:prstGeom>
          <a:ln w="19050" cap="flat" cmpd="sng">
            <a:solidFill>
              <a:srgbClr val="000000"/>
            </a:solidFill>
            <a:prstDash val="solid"/>
            <a:headEnd type="none" w="med" len="med"/>
            <a:tailEnd type="none" w="med" len="med"/>
          </a:ln>
        </p:spPr>
      </p:sp>
      <p:sp>
        <p:nvSpPr>
          <p:cNvPr id="102414" name="Line 108"/>
          <p:cNvSpPr/>
          <p:nvPr/>
        </p:nvSpPr>
        <p:spPr>
          <a:xfrm flipH="1" flipV="1">
            <a:off x="7002463" y="2374900"/>
            <a:ext cx="339725" cy="4763"/>
          </a:xfrm>
          <a:prstGeom prst="line">
            <a:avLst/>
          </a:prstGeom>
          <a:ln w="19050" cap="flat" cmpd="sng">
            <a:solidFill>
              <a:srgbClr val="000000"/>
            </a:solidFill>
            <a:prstDash val="solid"/>
            <a:headEnd type="none" w="med" len="med"/>
            <a:tailEnd type="none" w="med" len="med"/>
          </a:ln>
        </p:spPr>
      </p:sp>
      <p:sp>
        <p:nvSpPr>
          <p:cNvPr id="102415" name="Line 109"/>
          <p:cNvSpPr/>
          <p:nvPr/>
        </p:nvSpPr>
        <p:spPr>
          <a:xfrm flipH="1">
            <a:off x="6977063" y="2151063"/>
            <a:ext cx="566737" cy="676275"/>
          </a:xfrm>
          <a:prstGeom prst="line">
            <a:avLst/>
          </a:prstGeom>
          <a:ln w="19050" cap="flat" cmpd="sng">
            <a:solidFill>
              <a:srgbClr val="000000"/>
            </a:solidFill>
            <a:prstDash val="solid"/>
            <a:headEnd type="none" w="med" len="med"/>
            <a:tailEnd type="none" w="med" len="med"/>
          </a:ln>
        </p:spPr>
      </p:sp>
      <p:sp>
        <p:nvSpPr>
          <p:cNvPr id="102416" name="Line 110"/>
          <p:cNvSpPr/>
          <p:nvPr/>
        </p:nvSpPr>
        <p:spPr>
          <a:xfrm flipH="1">
            <a:off x="7524750" y="2160588"/>
            <a:ext cx="192088" cy="0"/>
          </a:xfrm>
          <a:prstGeom prst="line">
            <a:avLst/>
          </a:prstGeom>
          <a:ln w="19050" cap="flat" cmpd="sng">
            <a:solidFill>
              <a:srgbClr val="000000"/>
            </a:solidFill>
            <a:prstDash val="solid"/>
            <a:headEnd type="none" w="med" len="med"/>
            <a:tailEnd type="none" w="med" len="med"/>
          </a:ln>
        </p:spPr>
      </p:sp>
      <p:grpSp>
        <p:nvGrpSpPr>
          <p:cNvPr id="102417" name="Group 111"/>
          <p:cNvGrpSpPr/>
          <p:nvPr/>
        </p:nvGrpSpPr>
        <p:grpSpPr>
          <a:xfrm>
            <a:off x="7562850" y="1828800"/>
            <a:ext cx="428625" cy="471488"/>
            <a:chOff x="5850" y="13487"/>
            <a:chExt cx="2023" cy="1840"/>
          </a:xfrm>
        </p:grpSpPr>
        <p:sp>
          <p:nvSpPr>
            <p:cNvPr id="102583" name="Freeform 112"/>
            <p:cNvSpPr/>
            <p:nvPr/>
          </p:nvSpPr>
          <p:spPr>
            <a:xfrm>
              <a:off x="5850" y="13632"/>
              <a:ext cx="2023" cy="1695"/>
            </a:xfrm>
            <a:custGeom>
              <a:avLst/>
              <a:gdLst>
                <a:gd name="txL" fmla="*/ 0 w 2023"/>
                <a:gd name="txT" fmla="*/ 0 h 1695"/>
                <a:gd name="txR" fmla="*/ 2023 w 2023"/>
                <a:gd name="txB" fmla="*/ 1695 h 1695"/>
              </a:gdLst>
              <a:ahLst/>
              <a:cxnLst>
                <a:cxn ang="0">
                  <a:pos x="570" y="121"/>
                </a:cxn>
                <a:cxn ang="0">
                  <a:pos x="575" y="120"/>
                </a:cxn>
                <a:cxn ang="0">
                  <a:pos x="586" y="116"/>
                </a:cxn>
                <a:cxn ang="0">
                  <a:pos x="607" y="108"/>
                </a:cxn>
                <a:cxn ang="0">
                  <a:pos x="636" y="101"/>
                </a:cxn>
                <a:cxn ang="0">
                  <a:pos x="672" y="90"/>
                </a:cxn>
                <a:cxn ang="0">
                  <a:pos x="718" y="79"/>
                </a:cxn>
                <a:cxn ang="0">
                  <a:pos x="771" y="67"/>
                </a:cxn>
                <a:cxn ang="0">
                  <a:pos x="834" y="55"/>
                </a:cxn>
                <a:cxn ang="0">
                  <a:pos x="904" y="43"/>
                </a:cxn>
                <a:cxn ang="0">
                  <a:pos x="982" y="33"/>
                </a:cxn>
                <a:cxn ang="0">
                  <a:pos x="1071" y="22"/>
                </a:cxn>
                <a:cxn ang="0">
                  <a:pos x="1166" y="13"/>
                </a:cxn>
                <a:cxn ang="0">
                  <a:pos x="1271" y="7"/>
                </a:cxn>
                <a:cxn ang="0">
                  <a:pos x="1384" y="1"/>
                </a:cxn>
                <a:cxn ang="0">
                  <a:pos x="1506" y="0"/>
                </a:cxn>
                <a:cxn ang="0">
                  <a:pos x="1636" y="1"/>
                </a:cxn>
                <a:cxn ang="0">
                  <a:pos x="1692" y="233"/>
                </a:cxn>
                <a:cxn ang="0">
                  <a:pos x="1713" y="243"/>
                </a:cxn>
                <a:cxn ang="0">
                  <a:pos x="1758" y="274"/>
                </a:cxn>
                <a:cxn ang="0">
                  <a:pos x="1806" y="329"/>
                </a:cxn>
                <a:cxn ang="0">
                  <a:pos x="1836" y="409"/>
                </a:cxn>
                <a:cxn ang="0">
                  <a:pos x="1955" y="948"/>
                </a:cxn>
                <a:cxn ang="0">
                  <a:pos x="2003" y="1171"/>
                </a:cxn>
                <a:cxn ang="0">
                  <a:pos x="2011" y="1188"/>
                </a:cxn>
                <a:cxn ang="0">
                  <a:pos x="2022" y="1231"/>
                </a:cxn>
                <a:cxn ang="0">
                  <a:pos x="2021" y="1297"/>
                </a:cxn>
                <a:cxn ang="0">
                  <a:pos x="1992" y="1380"/>
                </a:cxn>
                <a:cxn ang="0">
                  <a:pos x="0" y="1328"/>
                </a:cxn>
                <a:cxn ang="0">
                  <a:pos x="199" y="1223"/>
                </a:cxn>
                <a:cxn ang="0">
                  <a:pos x="200" y="232"/>
                </a:cxn>
                <a:cxn ang="0">
                  <a:pos x="210" y="226"/>
                </a:cxn>
                <a:cxn ang="0">
                  <a:pos x="230" y="214"/>
                </a:cxn>
                <a:cxn ang="0">
                  <a:pos x="259" y="201"/>
                </a:cxn>
                <a:cxn ang="0">
                  <a:pos x="297" y="189"/>
                </a:cxn>
                <a:cxn ang="0">
                  <a:pos x="344" y="183"/>
                </a:cxn>
                <a:cxn ang="0">
                  <a:pos x="399" y="181"/>
                </a:cxn>
                <a:cxn ang="0">
                  <a:pos x="464" y="191"/>
                </a:cxn>
                <a:cxn ang="0">
                  <a:pos x="548" y="225"/>
                </a:cxn>
              </a:cxnLst>
              <a:rect l="txL" t="txT" r="txR" b="txB"/>
              <a:pathLst>
                <a:path w="2023" h="1695">
                  <a:moveTo>
                    <a:pt x="548" y="225"/>
                  </a:moveTo>
                  <a:lnTo>
                    <a:pt x="570" y="121"/>
                  </a:lnTo>
                  <a:lnTo>
                    <a:pt x="571" y="121"/>
                  </a:lnTo>
                  <a:lnTo>
                    <a:pt x="575" y="120"/>
                  </a:lnTo>
                  <a:lnTo>
                    <a:pt x="580" y="118"/>
                  </a:lnTo>
                  <a:lnTo>
                    <a:pt x="586" y="116"/>
                  </a:lnTo>
                  <a:lnTo>
                    <a:pt x="596" y="112"/>
                  </a:lnTo>
                  <a:lnTo>
                    <a:pt x="607" y="108"/>
                  </a:lnTo>
                  <a:lnTo>
                    <a:pt x="620" y="105"/>
                  </a:lnTo>
                  <a:lnTo>
                    <a:pt x="636" y="101"/>
                  </a:lnTo>
                  <a:lnTo>
                    <a:pt x="653" y="95"/>
                  </a:lnTo>
                  <a:lnTo>
                    <a:pt x="672" y="90"/>
                  </a:lnTo>
                  <a:lnTo>
                    <a:pt x="694" y="84"/>
                  </a:lnTo>
                  <a:lnTo>
                    <a:pt x="718" y="79"/>
                  </a:lnTo>
                  <a:lnTo>
                    <a:pt x="743" y="74"/>
                  </a:lnTo>
                  <a:lnTo>
                    <a:pt x="771" y="67"/>
                  </a:lnTo>
                  <a:lnTo>
                    <a:pt x="802" y="61"/>
                  </a:lnTo>
                  <a:lnTo>
                    <a:pt x="834" y="55"/>
                  </a:lnTo>
                  <a:lnTo>
                    <a:pt x="867" y="49"/>
                  </a:lnTo>
                  <a:lnTo>
                    <a:pt x="904" y="43"/>
                  </a:lnTo>
                  <a:lnTo>
                    <a:pt x="943" y="38"/>
                  </a:lnTo>
                  <a:lnTo>
                    <a:pt x="982" y="33"/>
                  </a:lnTo>
                  <a:lnTo>
                    <a:pt x="1025" y="27"/>
                  </a:lnTo>
                  <a:lnTo>
                    <a:pt x="1071" y="22"/>
                  </a:lnTo>
                  <a:lnTo>
                    <a:pt x="1117" y="17"/>
                  </a:lnTo>
                  <a:lnTo>
                    <a:pt x="1166" y="13"/>
                  </a:lnTo>
                  <a:lnTo>
                    <a:pt x="1218" y="10"/>
                  </a:lnTo>
                  <a:lnTo>
                    <a:pt x="1271" y="7"/>
                  </a:lnTo>
                  <a:lnTo>
                    <a:pt x="1327" y="3"/>
                  </a:lnTo>
                  <a:lnTo>
                    <a:pt x="1384" y="1"/>
                  </a:lnTo>
                  <a:lnTo>
                    <a:pt x="1444" y="0"/>
                  </a:lnTo>
                  <a:lnTo>
                    <a:pt x="1506" y="0"/>
                  </a:lnTo>
                  <a:lnTo>
                    <a:pt x="1570" y="0"/>
                  </a:lnTo>
                  <a:lnTo>
                    <a:pt x="1636" y="1"/>
                  </a:lnTo>
                  <a:lnTo>
                    <a:pt x="1709" y="41"/>
                  </a:lnTo>
                  <a:lnTo>
                    <a:pt x="1692" y="233"/>
                  </a:lnTo>
                  <a:lnTo>
                    <a:pt x="1698" y="235"/>
                  </a:lnTo>
                  <a:lnTo>
                    <a:pt x="1713" y="243"/>
                  </a:lnTo>
                  <a:lnTo>
                    <a:pt x="1733" y="256"/>
                  </a:lnTo>
                  <a:lnTo>
                    <a:pt x="1758" y="274"/>
                  </a:lnTo>
                  <a:lnTo>
                    <a:pt x="1784" y="299"/>
                  </a:lnTo>
                  <a:lnTo>
                    <a:pt x="1806" y="329"/>
                  </a:lnTo>
                  <a:lnTo>
                    <a:pt x="1825" y="366"/>
                  </a:lnTo>
                  <a:lnTo>
                    <a:pt x="1836" y="409"/>
                  </a:lnTo>
                  <a:lnTo>
                    <a:pt x="1999" y="557"/>
                  </a:lnTo>
                  <a:lnTo>
                    <a:pt x="1955" y="948"/>
                  </a:lnTo>
                  <a:lnTo>
                    <a:pt x="1692" y="1080"/>
                  </a:lnTo>
                  <a:lnTo>
                    <a:pt x="2003" y="1171"/>
                  </a:lnTo>
                  <a:lnTo>
                    <a:pt x="2006" y="1176"/>
                  </a:lnTo>
                  <a:lnTo>
                    <a:pt x="2011" y="1188"/>
                  </a:lnTo>
                  <a:lnTo>
                    <a:pt x="2016" y="1206"/>
                  </a:lnTo>
                  <a:lnTo>
                    <a:pt x="2022" y="1231"/>
                  </a:lnTo>
                  <a:lnTo>
                    <a:pt x="2023" y="1261"/>
                  </a:lnTo>
                  <a:lnTo>
                    <a:pt x="2021" y="1297"/>
                  </a:lnTo>
                  <a:lnTo>
                    <a:pt x="2010" y="1337"/>
                  </a:lnTo>
                  <a:lnTo>
                    <a:pt x="1992" y="1380"/>
                  </a:lnTo>
                  <a:lnTo>
                    <a:pt x="1171" y="1695"/>
                  </a:lnTo>
                  <a:lnTo>
                    <a:pt x="0" y="1328"/>
                  </a:lnTo>
                  <a:lnTo>
                    <a:pt x="20" y="1285"/>
                  </a:lnTo>
                  <a:lnTo>
                    <a:pt x="199" y="1223"/>
                  </a:lnTo>
                  <a:lnTo>
                    <a:pt x="199" y="233"/>
                  </a:lnTo>
                  <a:lnTo>
                    <a:pt x="200" y="232"/>
                  </a:lnTo>
                  <a:lnTo>
                    <a:pt x="204" y="229"/>
                  </a:lnTo>
                  <a:lnTo>
                    <a:pt x="210" y="226"/>
                  </a:lnTo>
                  <a:lnTo>
                    <a:pt x="218" y="220"/>
                  </a:lnTo>
                  <a:lnTo>
                    <a:pt x="230" y="214"/>
                  </a:lnTo>
                  <a:lnTo>
                    <a:pt x="243" y="207"/>
                  </a:lnTo>
                  <a:lnTo>
                    <a:pt x="259" y="201"/>
                  </a:lnTo>
                  <a:lnTo>
                    <a:pt x="277" y="194"/>
                  </a:lnTo>
                  <a:lnTo>
                    <a:pt x="297" y="189"/>
                  </a:lnTo>
                  <a:lnTo>
                    <a:pt x="320" y="185"/>
                  </a:lnTo>
                  <a:lnTo>
                    <a:pt x="344" y="183"/>
                  </a:lnTo>
                  <a:lnTo>
                    <a:pt x="370" y="180"/>
                  </a:lnTo>
                  <a:lnTo>
                    <a:pt x="399" y="181"/>
                  </a:lnTo>
                  <a:lnTo>
                    <a:pt x="430" y="185"/>
                  </a:lnTo>
                  <a:lnTo>
                    <a:pt x="464" y="191"/>
                  </a:lnTo>
                  <a:lnTo>
                    <a:pt x="498" y="201"/>
                  </a:lnTo>
                  <a:lnTo>
                    <a:pt x="548" y="225"/>
                  </a:lnTo>
                  <a:close/>
                </a:path>
              </a:pathLst>
            </a:custGeom>
            <a:solidFill>
              <a:srgbClr val="969696">
                <a:alpha val="100000"/>
              </a:srgbClr>
            </a:solidFill>
            <a:ln w="9525">
              <a:noFill/>
            </a:ln>
          </p:spPr>
          <p:txBody>
            <a:bodyPr/>
            <a:p>
              <a:endParaRPr lang="zh-CN" altLang="en-US"/>
            </a:p>
          </p:txBody>
        </p:sp>
        <p:sp>
          <p:nvSpPr>
            <p:cNvPr id="102584" name="Freeform 113"/>
            <p:cNvSpPr/>
            <p:nvPr/>
          </p:nvSpPr>
          <p:spPr>
            <a:xfrm>
              <a:off x="6551" y="13597"/>
              <a:ext cx="650" cy="735"/>
            </a:xfrm>
            <a:custGeom>
              <a:avLst/>
              <a:gdLst>
                <a:gd name="txL" fmla="*/ 0 w 650"/>
                <a:gd name="txT" fmla="*/ 0 h 735"/>
                <a:gd name="txR" fmla="*/ 650 w 650"/>
                <a:gd name="txB" fmla="*/ 735 h 735"/>
              </a:gdLst>
              <a:ahLst/>
              <a:cxnLst>
                <a:cxn ang="0">
                  <a:pos x="645" y="27"/>
                </a:cxn>
                <a:cxn ang="0">
                  <a:pos x="642" y="26"/>
                </a:cxn>
                <a:cxn ang="0">
                  <a:pos x="631" y="23"/>
                </a:cxn>
                <a:cxn ang="0">
                  <a:pos x="615" y="19"/>
                </a:cxn>
                <a:cxn ang="0">
                  <a:pos x="592" y="15"/>
                </a:cxn>
                <a:cxn ang="0">
                  <a:pos x="565" y="10"/>
                </a:cxn>
                <a:cxn ang="0">
                  <a:pos x="533" y="6"/>
                </a:cxn>
                <a:cxn ang="0">
                  <a:pos x="496" y="3"/>
                </a:cxn>
                <a:cxn ang="0">
                  <a:pos x="456" y="1"/>
                </a:cxn>
                <a:cxn ang="0">
                  <a:pos x="411" y="0"/>
                </a:cxn>
                <a:cxn ang="0">
                  <a:pos x="364" y="2"/>
                </a:cxn>
                <a:cxn ang="0">
                  <a:pos x="315" y="6"/>
                </a:cxn>
                <a:cxn ang="0">
                  <a:pos x="262" y="15"/>
                </a:cxn>
                <a:cxn ang="0">
                  <a:pos x="209" y="26"/>
                </a:cxn>
                <a:cxn ang="0">
                  <a:pos x="154" y="42"/>
                </a:cxn>
                <a:cxn ang="0">
                  <a:pos x="98" y="61"/>
                </a:cxn>
                <a:cxn ang="0">
                  <a:pos x="42" y="87"/>
                </a:cxn>
                <a:cxn ang="0">
                  <a:pos x="38" y="101"/>
                </a:cxn>
                <a:cxn ang="0">
                  <a:pos x="28" y="141"/>
                </a:cxn>
                <a:cxn ang="0">
                  <a:pos x="17" y="203"/>
                </a:cxn>
                <a:cxn ang="0">
                  <a:pos x="6" y="283"/>
                </a:cxn>
                <a:cxn ang="0">
                  <a:pos x="0" y="378"/>
                </a:cxn>
                <a:cxn ang="0">
                  <a:pos x="5" y="484"/>
                </a:cxn>
                <a:cxn ang="0">
                  <a:pos x="21" y="599"/>
                </a:cxn>
                <a:cxn ang="0">
                  <a:pos x="54" y="716"/>
                </a:cxn>
                <a:cxn ang="0">
                  <a:pos x="58" y="716"/>
                </a:cxn>
                <a:cxn ang="0">
                  <a:pos x="66" y="715"/>
                </a:cxn>
                <a:cxn ang="0">
                  <a:pos x="80" y="713"/>
                </a:cxn>
                <a:cxn ang="0">
                  <a:pos x="99" y="712"/>
                </a:cxn>
                <a:cxn ang="0">
                  <a:pos x="124" y="710"/>
                </a:cxn>
                <a:cxn ang="0">
                  <a:pos x="153" y="708"/>
                </a:cxn>
                <a:cxn ang="0">
                  <a:pos x="188" y="707"/>
                </a:cxn>
                <a:cxn ang="0">
                  <a:pos x="225" y="706"/>
                </a:cxn>
                <a:cxn ang="0">
                  <a:pos x="267" y="705"/>
                </a:cxn>
                <a:cxn ang="0">
                  <a:pos x="313" y="706"/>
                </a:cxn>
                <a:cxn ang="0">
                  <a:pos x="362" y="707"/>
                </a:cxn>
                <a:cxn ang="0">
                  <a:pos x="415" y="709"/>
                </a:cxn>
                <a:cxn ang="0">
                  <a:pos x="470" y="713"/>
                </a:cxn>
                <a:cxn ang="0">
                  <a:pos x="528" y="719"/>
                </a:cxn>
                <a:cxn ang="0">
                  <a:pos x="588" y="726"/>
                </a:cxn>
                <a:cxn ang="0">
                  <a:pos x="650" y="735"/>
                </a:cxn>
                <a:cxn ang="0">
                  <a:pos x="647" y="713"/>
                </a:cxn>
                <a:cxn ang="0">
                  <a:pos x="641" y="655"/>
                </a:cxn>
                <a:cxn ang="0">
                  <a:pos x="631" y="568"/>
                </a:cxn>
                <a:cxn ang="0">
                  <a:pos x="623" y="462"/>
                </a:cxn>
                <a:cxn ang="0">
                  <a:pos x="618" y="345"/>
                </a:cxn>
                <a:cxn ang="0">
                  <a:pos x="618" y="229"/>
                </a:cxn>
                <a:cxn ang="0">
                  <a:pos x="627" y="119"/>
                </a:cxn>
                <a:cxn ang="0">
                  <a:pos x="645" y="27"/>
                </a:cxn>
              </a:cxnLst>
              <a:rect l="txL" t="txT" r="txR" b="txB"/>
              <a:pathLst>
                <a:path w="650" h="735">
                  <a:moveTo>
                    <a:pt x="645" y="27"/>
                  </a:moveTo>
                  <a:lnTo>
                    <a:pt x="642" y="26"/>
                  </a:lnTo>
                  <a:lnTo>
                    <a:pt x="631" y="23"/>
                  </a:lnTo>
                  <a:lnTo>
                    <a:pt x="615" y="19"/>
                  </a:lnTo>
                  <a:lnTo>
                    <a:pt x="592" y="15"/>
                  </a:lnTo>
                  <a:lnTo>
                    <a:pt x="565" y="10"/>
                  </a:lnTo>
                  <a:lnTo>
                    <a:pt x="533" y="6"/>
                  </a:lnTo>
                  <a:lnTo>
                    <a:pt x="496" y="3"/>
                  </a:lnTo>
                  <a:lnTo>
                    <a:pt x="456" y="1"/>
                  </a:lnTo>
                  <a:lnTo>
                    <a:pt x="411" y="0"/>
                  </a:lnTo>
                  <a:lnTo>
                    <a:pt x="364" y="2"/>
                  </a:lnTo>
                  <a:lnTo>
                    <a:pt x="315" y="6"/>
                  </a:lnTo>
                  <a:lnTo>
                    <a:pt x="262" y="15"/>
                  </a:lnTo>
                  <a:lnTo>
                    <a:pt x="209" y="26"/>
                  </a:lnTo>
                  <a:lnTo>
                    <a:pt x="154" y="42"/>
                  </a:lnTo>
                  <a:lnTo>
                    <a:pt x="98" y="61"/>
                  </a:lnTo>
                  <a:lnTo>
                    <a:pt x="42" y="87"/>
                  </a:lnTo>
                  <a:lnTo>
                    <a:pt x="38" y="101"/>
                  </a:lnTo>
                  <a:lnTo>
                    <a:pt x="28" y="141"/>
                  </a:lnTo>
                  <a:lnTo>
                    <a:pt x="17" y="203"/>
                  </a:lnTo>
                  <a:lnTo>
                    <a:pt x="6" y="283"/>
                  </a:lnTo>
                  <a:lnTo>
                    <a:pt x="0" y="378"/>
                  </a:lnTo>
                  <a:lnTo>
                    <a:pt x="5" y="484"/>
                  </a:lnTo>
                  <a:lnTo>
                    <a:pt x="21" y="599"/>
                  </a:lnTo>
                  <a:lnTo>
                    <a:pt x="54" y="716"/>
                  </a:lnTo>
                  <a:lnTo>
                    <a:pt x="58" y="716"/>
                  </a:lnTo>
                  <a:lnTo>
                    <a:pt x="66" y="715"/>
                  </a:lnTo>
                  <a:lnTo>
                    <a:pt x="80" y="713"/>
                  </a:lnTo>
                  <a:lnTo>
                    <a:pt x="99" y="712"/>
                  </a:lnTo>
                  <a:lnTo>
                    <a:pt x="124" y="710"/>
                  </a:lnTo>
                  <a:lnTo>
                    <a:pt x="153" y="708"/>
                  </a:lnTo>
                  <a:lnTo>
                    <a:pt x="188" y="707"/>
                  </a:lnTo>
                  <a:lnTo>
                    <a:pt x="225" y="706"/>
                  </a:lnTo>
                  <a:lnTo>
                    <a:pt x="267" y="705"/>
                  </a:lnTo>
                  <a:lnTo>
                    <a:pt x="313" y="706"/>
                  </a:lnTo>
                  <a:lnTo>
                    <a:pt x="362" y="707"/>
                  </a:lnTo>
                  <a:lnTo>
                    <a:pt x="415" y="709"/>
                  </a:lnTo>
                  <a:lnTo>
                    <a:pt x="470" y="713"/>
                  </a:lnTo>
                  <a:lnTo>
                    <a:pt x="528" y="719"/>
                  </a:lnTo>
                  <a:lnTo>
                    <a:pt x="588" y="726"/>
                  </a:lnTo>
                  <a:lnTo>
                    <a:pt x="650" y="735"/>
                  </a:lnTo>
                  <a:lnTo>
                    <a:pt x="647" y="713"/>
                  </a:lnTo>
                  <a:lnTo>
                    <a:pt x="641" y="655"/>
                  </a:lnTo>
                  <a:lnTo>
                    <a:pt x="631" y="568"/>
                  </a:lnTo>
                  <a:lnTo>
                    <a:pt x="623" y="462"/>
                  </a:lnTo>
                  <a:lnTo>
                    <a:pt x="618" y="345"/>
                  </a:lnTo>
                  <a:lnTo>
                    <a:pt x="618" y="229"/>
                  </a:lnTo>
                  <a:lnTo>
                    <a:pt x="627" y="119"/>
                  </a:lnTo>
                  <a:lnTo>
                    <a:pt x="645" y="27"/>
                  </a:lnTo>
                  <a:close/>
                </a:path>
              </a:pathLst>
            </a:custGeom>
            <a:solidFill>
              <a:srgbClr val="808080">
                <a:alpha val="100000"/>
              </a:srgbClr>
            </a:solidFill>
            <a:ln w="9525">
              <a:noFill/>
            </a:ln>
          </p:spPr>
          <p:txBody>
            <a:bodyPr/>
            <a:p>
              <a:endParaRPr lang="zh-CN" altLang="en-US"/>
            </a:p>
          </p:txBody>
        </p:sp>
        <p:sp>
          <p:nvSpPr>
            <p:cNvPr id="102585" name="Freeform 114"/>
            <p:cNvSpPr/>
            <p:nvPr/>
          </p:nvSpPr>
          <p:spPr>
            <a:xfrm>
              <a:off x="6623" y="13797"/>
              <a:ext cx="1071" cy="731"/>
            </a:xfrm>
            <a:custGeom>
              <a:avLst/>
              <a:gdLst>
                <a:gd name="txL" fmla="*/ 0 w 1071"/>
                <a:gd name="txT" fmla="*/ 0 h 731"/>
                <a:gd name="txR" fmla="*/ 1071 w 1071"/>
                <a:gd name="txB" fmla="*/ 731 h 731"/>
              </a:gdLst>
              <a:ahLst/>
              <a:cxnLst>
                <a:cxn ang="0">
                  <a:pos x="6" y="552"/>
                </a:cxn>
                <a:cxn ang="0">
                  <a:pos x="0" y="642"/>
                </a:cxn>
                <a:cxn ang="0">
                  <a:pos x="698" y="731"/>
                </a:cxn>
                <a:cxn ang="0">
                  <a:pos x="703" y="729"/>
                </a:cxn>
                <a:cxn ang="0">
                  <a:pos x="717" y="722"/>
                </a:cxn>
                <a:cxn ang="0">
                  <a:pos x="740" y="710"/>
                </a:cxn>
                <a:cxn ang="0">
                  <a:pos x="768" y="694"/>
                </a:cxn>
                <a:cxn ang="0">
                  <a:pos x="801" y="672"/>
                </a:cxn>
                <a:cxn ang="0">
                  <a:pos x="838" y="645"/>
                </a:cxn>
                <a:cxn ang="0">
                  <a:pos x="876" y="614"/>
                </a:cxn>
                <a:cxn ang="0">
                  <a:pos x="915" y="577"/>
                </a:cxn>
                <a:cxn ang="0">
                  <a:pos x="953" y="536"/>
                </a:cxn>
                <a:cxn ang="0">
                  <a:pos x="988" y="491"/>
                </a:cxn>
                <a:cxn ang="0">
                  <a:pos x="1018" y="439"/>
                </a:cxn>
                <a:cxn ang="0">
                  <a:pos x="1043" y="383"/>
                </a:cxn>
                <a:cxn ang="0">
                  <a:pos x="1061" y="322"/>
                </a:cxn>
                <a:cxn ang="0">
                  <a:pos x="1071" y="255"/>
                </a:cxn>
                <a:cxn ang="0">
                  <a:pos x="1070" y="185"/>
                </a:cxn>
                <a:cxn ang="0">
                  <a:pos x="1057" y="108"/>
                </a:cxn>
                <a:cxn ang="0">
                  <a:pos x="1055" y="104"/>
                </a:cxn>
                <a:cxn ang="0">
                  <a:pos x="1049" y="92"/>
                </a:cxn>
                <a:cxn ang="0">
                  <a:pos x="1037" y="76"/>
                </a:cxn>
                <a:cxn ang="0">
                  <a:pos x="1022" y="57"/>
                </a:cxn>
                <a:cxn ang="0">
                  <a:pos x="1002" y="37"/>
                </a:cxn>
                <a:cxn ang="0">
                  <a:pos x="979" y="20"/>
                </a:cxn>
                <a:cxn ang="0">
                  <a:pos x="951" y="7"/>
                </a:cxn>
                <a:cxn ang="0">
                  <a:pos x="919" y="0"/>
                </a:cxn>
                <a:cxn ang="0">
                  <a:pos x="924" y="12"/>
                </a:cxn>
                <a:cxn ang="0">
                  <a:pos x="934" y="44"/>
                </a:cxn>
                <a:cxn ang="0">
                  <a:pos x="947" y="94"/>
                </a:cxn>
                <a:cxn ang="0">
                  <a:pos x="958" y="159"/>
                </a:cxn>
                <a:cxn ang="0">
                  <a:pos x="961" y="238"/>
                </a:cxn>
                <a:cxn ang="0">
                  <a:pos x="953" y="324"/>
                </a:cxn>
                <a:cxn ang="0">
                  <a:pos x="928" y="418"/>
                </a:cxn>
                <a:cxn ang="0">
                  <a:pos x="884" y="516"/>
                </a:cxn>
                <a:cxn ang="0">
                  <a:pos x="883" y="518"/>
                </a:cxn>
                <a:cxn ang="0">
                  <a:pos x="879" y="521"/>
                </a:cxn>
                <a:cxn ang="0">
                  <a:pos x="872" y="526"/>
                </a:cxn>
                <a:cxn ang="0">
                  <a:pos x="862" y="534"/>
                </a:cxn>
                <a:cxn ang="0">
                  <a:pos x="851" y="541"/>
                </a:cxn>
                <a:cxn ang="0">
                  <a:pos x="837" y="550"/>
                </a:cxn>
                <a:cxn ang="0">
                  <a:pos x="819" y="559"/>
                </a:cxn>
                <a:cxn ang="0">
                  <a:pos x="800" y="567"/>
                </a:cxn>
                <a:cxn ang="0">
                  <a:pos x="778" y="575"/>
                </a:cxn>
                <a:cxn ang="0">
                  <a:pos x="754" y="582"/>
                </a:cxn>
                <a:cxn ang="0">
                  <a:pos x="727" y="588"/>
                </a:cxn>
                <a:cxn ang="0">
                  <a:pos x="697" y="592"/>
                </a:cxn>
                <a:cxn ang="0">
                  <a:pos x="666" y="593"/>
                </a:cxn>
                <a:cxn ang="0">
                  <a:pos x="631" y="592"/>
                </a:cxn>
                <a:cxn ang="0">
                  <a:pos x="593" y="589"/>
                </a:cxn>
                <a:cxn ang="0">
                  <a:pos x="555" y="581"/>
                </a:cxn>
                <a:cxn ang="0">
                  <a:pos x="555" y="677"/>
                </a:cxn>
                <a:cxn ang="0">
                  <a:pos x="24" y="623"/>
                </a:cxn>
                <a:cxn ang="0">
                  <a:pos x="6" y="552"/>
                </a:cxn>
              </a:cxnLst>
              <a:rect l="txL" t="txT" r="txR" b="txB"/>
              <a:pathLst>
                <a:path w="1071" h="731">
                  <a:moveTo>
                    <a:pt x="6" y="552"/>
                  </a:moveTo>
                  <a:lnTo>
                    <a:pt x="0" y="642"/>
                  </a:lnTo>
                  <a:lnTo>
                    <a:pt x="698" y="731"/>
                  </a:lnTo>
                  <a:lnTo>
                    <a:pt x="703" y="729"/>
                  </a:lnTo>
                  <a:lnTo>
                    <a:pt x="717" y="722"/>
                  </a:lnTo>
                  <a:lnTo>
                    <a:pt x="740" y="710"/>
                  </a:lnTo>
                  <a:lnTo>
                    <a:pt x="768" y="694"/>
                  </a:lnTo>
                  <a:lnTo>
                    <a:pt x="801" y="672"/>
                  </a:lnTo>
                  <a:lnTo>
                    <a:pt x="838" y="645"/>
                  </a:lnTo>
                  <a:lnTo>
                    <a:pt x="876" y="614"/>
                  </a:lnTo>
                  <a:lnTo>
                    <a:pt x="915" y="577"/>
                  </a:lnTo>
                  <a:lnTo>
                    <a:pt x="953" y="536"/>
                  </a:lnTo>
                  <a:lnTo>
                    <a:pt x="988" y="491"/>
                  </a:lnTo>
                  <a:lnTo>
                    <a:pt x="1018" y="439"/>
                  </a:lnTo>
                  <a:lnTo>
                    <a:pt x="1043" y="383"/>
                  </a:lnTo>
                  <a:lnTo>
                    <a:pt x="1061" y="322"/>
                  </a:lnTo>
                  <a:lnTo>
                    <a:pt x="1071" y="255"/>
                  </a:lnTo>
                  <a:lnTo>
                    <a:pt x="1070" y="185"/>
                  </a:lnTo>
                  <a:lnTo>
                    <a:pt x="1057" y="108"/>
                  </a:lnTo>
                  <a:lnTo>
                    <a:pt x="1055" y="104"/>
                  </a:lnTo>
                  <a:lnTo>
                    <a:pt x="1049" y="92"/>
                  </a:lnTo>
                  <a:lnTo>
                    <a:pt x="1037" y="76"/>
                  </a:lnTo>
                  <a:lnTo>
                    <a:pt x="1022" y="57"/>
                  </a:lnTo>
                  <a:lnTo>
                    <a:pt x="1002" y="37"/>
                  </a:lnTo>
                  <a:lnTo>
                    <a:pt x="979" y="20"/>
                  </a:lnTo>
                  <a:lnTo>
                    <a:pt x="951" y="7"/>
                  </a:lnTo>
                  <a:lnTo>
                    <a:pt x="919" y="0"/>
                  </a:lnTo>
                  <a:lnTo>
                    <a:pt x="924" y="12"/>
                  </a:lnTo>
                  <a:lnTo>
                    <a:pt x="934" y="44"/>
                  </a:lnTo>
                  <a:lnTo>
                    <a:pt x="947" y="94"/>
                  </a:lnTo>
                  <a:lnTo>
                    <a:pt x="958" y="159"/>
                  </a:lnTo>
                  <a:lnTo>
                    <a:pt x="961" y="238"/>
                  </a:lnTo>
                  <a:lnTo>
                    <a:pt x="953" y="324"/>
                  </a:lnTo>
                  <a:lnTo>
                    <a:pt x="928" y="418"/>
                  </a:lnTo>
                  <a:lnTo>
                    <a:pt x="884" y="516"/>
                  </a:lnTo>
                  <a:lnTo>
                    <a:pt x="883" y="518"/>
                  </a:lnTo>
                  <a:lnTo>
                    <a:pt x="879" y="521"/>
                  </a:lnTo>
                  <a:lnTo>
                    <a:pt x="872" y="526"/>
                  </a:lnTo>
                  <a:lnTo>
                    <a:pt x="862" y="534"/>
                  </a:lnTo>
                  <a:lnTo>
                    <a:pt x="851" y="541"/>
                  </a:lnTo>
                  <a:lnTo>
                    <a:pt x="837" y="550"/>
                  </a:lnTo>
                  <a:lnTo>
                    <a:pt x="819" y="559"/>
                  </a:lnTo>
                  <a:lnTo>
                    <a:pt x="800" y="567"/>
                  </a:lnTo>
                  <a:lnTo>
                    <a:pt x="778" y="575"/>
                  </a:lnTo>
                  <a:lnTo>
                    <a:pt x="754" y="582"/>
                  </a:lnTo>
                  <a:lnTo>
                    <a:pt x="727" y="588"/>
                  </a:lnTo>
                  <a:lnTo>
                    <a:pt x="697" y="592"/>
                  </a:lnTo>
                  <a:lnTo>
                    <a:pt x="666" y="593"/>
                  </a:lnTo>
                  <a:lnTo>
                    <a:pt x="631" y="592"/>
                  </a:lnTo>
                  <a:lnTo>
                    <a:pt x="593" y="589"/>
                  </a:lnTo>
                  <a:lnTo>
                    <a:pt x="555" y="581"/>
                  </a:lnTo>
                  <a:lnTo>
                    <a:pt x="555" y="677"/>
                  </a:lnTo>
                  <a:lnTo>
                    <a:pt x="24" y="623"/>
                  </a:lnTo>
                  <a:lnTo>
                    <a:pt x="6" y="552"/>
                  </a:lnTo>
                  <a:close/>
                </a:path>
              </a:pathLst>
            </a:custGeom>
            <a:solidFill>
              <a:srgbClr val="FFFFFF">
                <a:alpha val="100000"/>
              </a:srgbClr>
            </a:solidFill>
            <a:ln w="9525">
              <a:noFill/>
            </a:ln>
          </p:spPr>
          <p:txBody>
            <a:bodyPr/>
            <a:p>
              <a:endParaRPr lang="zh-CN" altLang="en-US"/>
            </a:p>
          </p:txBody>
        </p:sp>
        <p:sp>
          <p:nvSpPr>
            <p:cNvPr id="102586" name="Freeform 115"/>
            <p:cNvSpPr/>
            <p:nvPr/>
          </p:nvSpPr>
          <p:spPr>
            <a:xfrm>
              <a:off x="6486" y="14516"/>
              <a:ext cx="787" cy="253"/>
            </a:xfrm>
            <a:custGeom>
              <a:avLst/>
              <a:gdLst>
                <a:gd name="txL" fmla="*/ 0 w 787"/>
                <a:gd name="txT" fmla="*/ 0 h 253"/>
                <a:gd name="txR" fmla="*/ 787 w 787"/>
                <a:gd name="txB" fmla="*/ 253 h 253"/>
              </a:gdLst>
              <a:ahLst/>
              <a:cxnLst>
                <a:cxn ang="0">
                  <a:pos x="787" y="91"/>
                </a:cxn>
                <a:cxn ang="0">
                  <a:pos x="12" y="0"/>
                </a:cxn>
                <a:cxn ang="0">
                  <a:pos x="0" y="91"/>
                </a:cxn>
                <a:cxn ang="0">
                  <a:pos x="764" y="253"/>
                </a:cxn>
                <a:cxn ang="0">
                  <a:pos x="787" y="91"/>
                </a:cxn>
              </a:cxnLst>
              <a:rect l="txL" t="txT" r="txR" b="txB"/>
              <a:pathLst>
                <a:path w="787" h="253">
                  <a:moveTo>
                    <a:pt x="787" y="91"/>
                  </a:moveTo>
                  <a:lnTo>
                    <a:pt x="12" y="0"/>
                  </a:lnTo>
                  <a:lnTo>
                    <a:pt x="0" y="91"/>
                  </a:lnTo>
                  <a:lnTo>
                    <a:pt x="764" y="253"/>
                  </a:lnTo>
                  <a:lnTo>
                    <a:pt x="787" y="91"/>
                  </a:lnTo>
                  <a:close/>
                </a:path>
              </a:pathLst>
            </a:custGeom>
            <a:solidFill>
              <a:srgbClr val="808080">
                <a:alpha val="100000"/>
              </a:srgbClr>
            </a:solidFill>
            <a:ln w="9525">
              <a:noFill/>
            </a:ln>
          </p:spPr>
          <p:txBody>
            <a:bodyPr/>
            <a:p>
              <a:endParaRPr lang="zh-CN" altLang="en-US"/>
            </a:p>
          </p:txBody>
        </p:sp>
        <p:sp>
          <p:nvSpPr>
            <p:cNvPr id="102587" name="Freeform 116"/>
            <p:cNvSpPr/>
            <p:nvPr/>
          </p:nvSpPr>
          <p:spPr>
            <a:xfrm>
              <a:off x="6879" y="14597"/>
              <a:ext cx="336" cy="115"/>
            </a:xfrm>
            <a:custGeom>
              <a:avLst/>
              <a:gdLst>
                <a:gd name="txL" fmla="*/ 0 w 336"/>
                <a:gd name="txT" fmla="*/ 0 h 115"/>
                <a:gd name="txR" fmla="*/ 336 w 336"/>
                <a:gd name="txB" fmla="*/ 115 h 115"/>
              </a:gdLst>
              <a:ahLst/>
              <a:cxnLst>
                <a:cxn ang="0">
                  <a:pos x="336" y="50"/>
                </a:cxn>
                <a:cxn ang="0">
                  <a:pos x="4" y="0"/>
                </a:cxn>
                <a:cxn ang="0">
                  <a:pos x="0" y="48"/>
                </a:cxn>
                <a:cxn ang="0">
                  <a:pos x="327" y="115"/>
                </a:cxn>
                <a:cxn ang="0">
                  <a:pos x="336" y="50"/>
                </a:cxn>
              </a:cxnLst>
              <a:rect l="txL" t="txT" r="txR" b="txB"/>
              <a:pathLst>
                <a:path w="336" h="115">
                  <a:moveTo>
                    <a:pt x="336" y="50"/>
                  </a:moveTo>
                  <a:lnTo>
                    <a:pt x="4" y="0"/>
                  </a:lnTo>
                  <a:lnTo>
                    <a:pt x="0" y="48"/>
                  </a:lnTo>
                  <a:lnTo>
                    <a:pt x="327" y="115"/>
                  </a:lnTo>
                  <a:lnTo>
                    <a:pt x="336" y="50"/>
                  </a:lnTo>
                  <a:close/>
                </a:path>
              </a:pathLst>
            </a:custGeom>
            <a:solidFill>
              <a:srgbClr val="808080">
                <a:alpha val="100000"/>
              </a:srgbClr>
            </a:solidFill>
            <a:ln w="9525">
              <a:noFill/>
            </a:ln>
          </p:spPr>
          <p:txBody>
            <a:bodyPr/>
            <a:p>
              <a:endParaRPr lang="zh-CN" altLang="en-US"/>
            </a:p>
          </p:txBody>
        </p:sp>
        <p:sp>
          <p:nvSpPr>
            <p:cNvPr id="102588" name="Freeform 117"/>
            <p:cNvSpPr/>
            <p:nvPr/>
          </p:nvSpPr>
          <p:spPr>
            <a:xfrm>
              <a:off x="6536" y="14540"/>
              <a:ext cx="225" cy="85"/>
            </a:xfrm>
            <a:custGeom>
              <a:avLst/>
              <a:gdLst>
                <a:gd name="txL" fmla="*/ 0 w 225"/>
                <a:gd name="txT" fmla="*/ 0 h 85"/>
                <a:gd name="txR" fmla="*/ 225 w 225"/>
                <a:gd name="txB" fmla="*/ 85 h 85"/>
              </a:gdLst>
              <a:ahLst/>
              <a:cxnLst>
                <a:cxn ang="0">
                  <a:pos x="225" y="39"/>
                </a:cxn>
                <a:cxn ang="0">
                  <a:pos x="0" y="0"/>
                </a:cxn>
                <a:cxn ang="0">
                  <a:pos x="3" y="41"/>
                </a:cxn>
                <a:cxn ang="0">
                  <a:pos x="218" y="85"/>
                </a:cxn>
                <a:cxn ang="0">
                  <a:pos x="225" y="39"/>
                </a:cxn>
              </a:cxnLst>
              <a:rect l="txL" t="txT" r="txR" b="txB"/>
              <a:pathLst>
                <a:path w="225" h="85">
                  <a:moveTo>
                    <a:pt x="225" y="39"/>
                  </a:moveTo>
                  <a:lnTo>
                    <a:pt x="0" y="0"/>
                  </a:lnTo>
                  <a:lnTo>
                    <a:pt x="3" y="41"/>
                  </a:lnTo>
                  <a:lnTo>
                    <a:pt x="218" y="85"/>
                  </a:lnTo>
                  <a:lnTo>
                    <a:pt x="225" y="39"/>
                  </a:lnTo>
                  <a:close/>
                </a:path>
              </a:pathLst>
            </a:custGeom>
            <a:solidFill>
              <a:srgbClr val="808080">
                <a:alpha val="100000"/>
              </a:srgbClr>
            </a:solidFill>
            <a:ln w="9525">
              <a:noFill/>
            </a:ln>
          </p:spPr>
          <p:txBody>
            <a:bodyPr/>
            <a:p>
              <a:endParaRPr lang="zh-CN" altLang="en-US"/>
            </a:p>
          </p:txBody>
        </p:sp>
        <p:sp>
          <p:nvSpPr>
            <p:cNvPr id="102589" name="Freeform 118"/>
            <p:cNvSpPr/>
            <p:nvPr/>
          </p:nvSpPr>
          <p:spPr>
            <a:xfrm>
              <a:off x="5972" y="14624"/>
              <a:ext cx="1325" cy="439"/>
            </a:xfrm>
            <a:custGeom>
              <a:avLst/>
              <a:gdLst>
                <a:gd name="txL" fmla="*/ 0 w 1325"/>
                <a:gd name="txT" fmla="*/ 0 h 439"/>
                <a:gd name="txR" fmla="*/ 1325 w 1325"/>
                <a:gd name="txB" fmla="*/ 439 h 439"/>
              </a:gdLst>
              <a:ahLst/>
              <a:cxnLst>
                <a:cxn ang="0">
                  <a:pos x="0" y="132"/>
                </a:cxn>
                <a:cxn ang="0">
                  <a:pos x="3" y="132"/>
                </a:cxn>
                <a:cxn ang="0">
                  <a:pos x="10" y="130"/>
                </a:cxn>
                <a:cxn ang="0">
                  <a:pos x="24" y="128"/>
                </a:cxn>
                <a:cxn ang="0">
                  <a:pos x="42" y="125"/>
                </a:cxn>
                <a:cxn ang="0">
                  <a:pos x="62" y="121"/>
                </a:cxn>
                <a:cxn ang="0">
                  <a:pos x="86" y="116"/>
                </a:cxn>
                <a:cxn ang="0">
                  <a:pos x="113" y="109"/>
                </a:cxn>
                <a:cxn ang="0">
                  <a:pos x="141" y="102"/>
                </a:cxn>
                <a:cxn ang="0">
                  <a:pos x="170" y="94"/>
                </a:cxn>
                <a:cxn ang="0">
                  <a:pos x="199" y="85"/>
                </a:cxn>
                <a:cxn ang="0">
                  <a:pos x="228" y="74"/>
                </a:cxn>
                <a:cxn ang="0">
                  <a:pos x="257" y="62"/>
                </a:cxn>
                <a:cxn ang="0">
                  <a:pos x="285" y="48"/>
                </a:cxn>
                <a:cxn ang="0">
                  <a:pos x="309" y="34"/>
                </a:cxn>
                <a:cxn ang="0">
                  <a:pos x="333" y="18"/>
                </a:cxn>
                <a:cxn ang="0">
                  <a:pos x="352" y="0"/>
                </a:cxn>
                <a:cxn ang="0">
                  <a:pos x="1325" y="223"/>
                </a:cxn>
                <a:cxn ang="0">
                  <a:pos x="1323" y="225"/>
                </a:cxn>
                <a:cxn ang="0">
                  <a:pos x="1318" y="230"/>
                </a:cxn>
                <a:cxn ang="0">
                  <a:pos x="1309" y="239"/>
                </a:cxn>
                <a:cxn ang="0">
                  <a:pos x="1297" y="250"/>
                </a:cxn>
                <a:cxn ang="0">
                  <a:pos x="1282" y="263"/>
                </a:cxn>
                <a:cxn ang="0">
                  <a:pos x="1265" y="278"/>
                </a:cxn>
                <a:cxn ang="0">
                  <a:pos x="1247" y="295"/>
                </a:cxn>
                <a:cxn ang="0">
                  <a:pos x="1225" y="312"/>
                </a:cxn>
                <a:cxn ang="0">
                  <a:pos x="1202" y="331"/>
                </a:cxn>
                <a:cxn ang="0">
                  <a:pos x="1179" y="349"/>
                </a:cxn>
                <a:cxn ang="0">
                  <a:pos x="1154" y="367"/>
                </a:cxn>
                <a:cxn ang="0">
                  <a:pos x="1128" y="385"/>
                </a:cxn>
                <a:cxn ang="0">
                  <a:pos x="1102" y="401"/>
                </a:cxn>
                <a:cxn ang="0">
                  <a:pos x="1077" y="415"/>
                </a:cxn>
                <a:cxn ang="0">
                  <a:pos x="1051" y="428"/>
                </a:cxn>
                <a:cxn ang="0">
                  <a:pos x="1026" y="439"/>
                </a:cxn>
                <a:cxn ang="0">
                  <a:pos x="0" y="132"/>
                </a:cxn>
              </a:cxnLst>
              <a:rect l="txL" t="txT" r="txR" b="txB"/>
              <a:pathLst>
                <a:path w="1325" h="439">
                  <a:moveTo>
                    <a:pt x="0" y="132"/>
                  </a:moveTo>
                  <a:lnTo>
                    <a:pt x="3" y="132"/>
                  </a:lnTo>
                  <a:lnTo>
                    <a:pt x="10" y="130"/>
                  </a:lnTo>
                  <a:lnTo>
                    <a:pt x="24" y="128"/>
                  </a:lnTo>
                  <a:lnTo>
                    <a:pt x="42" y="125"/>
                  </a:lnTo>
                  <a:lnTo>
                    <a:pt x="62" y="121"/>
                  </a:lnTo>
                  <a:lnTo>
                    <a:pt x="86" y="116"/>
                  </a:lnTo>
                  <a:lnTo>
                    <a:pt x="113" y="109"/>
                  </a:lnTo>
                  <a:lnTo>
                    <a:pt x="141" y="102"/>
                  </a:lnTo>
                  <a:lnTo>
                    <a:pt x="170" y="94"/>
                  </a:lnTo>
                  <a:lnTo>
                    <a:pt x="199" y="85"/>
                  </a:lnTo>
                  <a:lnTo>
                    <a:pt x="228" y="74"/>
                  </a:lnTo>
                  <a:lnTo>
                    <a:pt x="257" y="62"/>
                  </a:lnTo>
                  <a:lnTo>
                    <a:pt x="285" y="48"/>
                  </a:lnTo>
                  <a:lnTo>
                    <a:pt x="309" y="34"/>
                  </a:lnTo>
                  <a:lnTo>
                    <a:pt x="333" y="18"/>
                  </a:lnTo>
                  <a:lnTo>
                    <a:pt x="352" y="0"/>
                  </a:lnTo>
                  <a:lnTo>
                    <a:pt x="1325" y="223"/>
                  </a:lnTo>
                  <a:lnTo>
                    <a:pt x="1323" y="225"/>
                  </a:lnTo>
                  <a:lnTo>
                    <a:pt x="1318" y="230"/>
                  </a:lnTo>
                  <a:lnTo>
                    <a:pt x="1309" y="239"/>
                  </a:lnTo>
                  <a:lnTo>
                    <a:pt x="1297" y="250"/>
                  </a:lnTo>
                  <a:lnTo>
                    <a:pt x="1282" y="263"/>
                  </a:lnTo>
                  <a:lnTo>
                    <a:pt x="1265" y="278"/>
                  </a:lnTo>
                  <a:lnTo>
                    <a:pt x="1247" y="295"/>
                  </a:lnTo>
                  <a:lnTo>
                    <a:pt x="1225" y="312"/>
                  </a:lnTo>
                  <a:lnTo>
                    <a:pt x="1202" y="331"/>
                  </a:lnTo>
                  <a:lnTo>
                    <a:pt x="1179" y="349"/>
                  </a:lnTo>
                  <a:lnTo>
                    <a:pt x="1154" y="367"/>
                  </a:lnTo>
                  <a:lnTo>
                    <a:pt x="1128" y="385"/>
                  </a:lnTo>
                  <a:lnTo>
                    <a:pt x="1102" y="401"/>
                  </a:lnTo>
                  <a:lnTo>
                    <a:pt x="1077" y="415"/>
                  </a:lnTo>
                  <a:lnTo>
                    <a:pt x="1051" y="428"/>
                  </a:lnTo>
                  <a:lnTo>
                    <a:pt x="1026" y="439"/>
                  </a:lnTo>
                  <a:lnTo>
                    <a:pt x="0" y="132"/>
                  </a:lnTo>
                  <a:close/>
                </a:path>
              </a:pathLst>
            </a:custGeom>
            <a:solidFill>
              <a:srgbClr val="808080">
                <a:alpha val="100000"/>
              </a:srgbClr>
            </a:solidFill>
            <a:ln w="9525">
              <a:noFill/>
            </a:ln>
          </p:spPr>
          <p:txBody>
            <a:bodyPr/>
            <a:p>
              <a:endParaRPr lang="zh-CN" altLang="en-US"/>
            </a:p>
          </p:txBody>
        </p:sp>
        <p:sp>
          <p:nvSpPr>
            <p:cNvPr id="102590" name="Freeform 119"/>
            <p:cNvSpPr/>
            <p:nvPr/>
          </p:nvSpPr>
          <p:spPr>
            <a:xfrm>
              <a:off x="7292" y="14577"/>
              <a:ext cx="472" cy="209"/>
            </a:xfrm>
            <a:custGeom>
              <a:avLst/>
              <a:gdLst>
                <a:gd name="txL" fmla="*/ 0 w 472"/>
                <a:gd name="txT" fmla="*/ 0 h 209"/>
                <a:gd name="txR" fmla="*/ 472 w 472"/>
                <a:gd name="txB" fmla="*/ 209 h 209"/>
              </a:gdLst>
              <a:ahLst/>
              <a:cxnLst>
                <a:cxn ang="0">
                  <a:pos x="47" y="209"/>
                </a:cxn>
                <a:cxn ang="0">
                  <a:pos x="472" y="84"/>
                </a:cxn>
                <a:cxn ang="0">
                  <a:pos x="215" y="0"/>
                </a:cxn>
                <a:cxn ang="0">
                  <a:pos x="5" y="24"/>
                </a:cxn>
                <a:cxn ang="0">
                  <a:pos x="0" y="197"/>
                </a:cxn>
                <a:cxn ang="0">
                  <a:pos x="47" y="209"/>
                </a:cxn>
              </a:cxnLst>
              <a:rect l="txL" t="txT" r="txR" b="txB"/>
              <a:pathLst>
                <a:path w="472" h="209">
                  <a:moveTo>
                    <a:pt x="47" y="209"/>
                  </a:moveTo>
                  <a:lnTo>
                    <a:pt x="472" y="84"/>
                  </a:lnTo>
                  <a:lnTo>
                    <a:pt x="215" y="0"/>
                  </a:lnTo>
                  <a:lnTo>
                    <a:pt x="5" y="24"/>
                  </a:lnTo>
                  <a:lnTo>
                    <a:pt x="0" y="197"/>
                  </a:lnTo>
                  <a:lnTo>
                    <a:pt x="47" y="209"/>
                  </a:lnTo>
                  <a:close/>
                </a:path>
              </a:pathLst>
            </a:custGeom>
            <a:solidFill>
              <a:srgbClr val="808080">
                <a:alpha val="100000"/>
              </a:srgbClr>
            </a:solidFill>
            <a:ln w="9525">
              <a:noFill/>
            </a:ln>
          </p:spPr>
          <p:txBody>
            <a:bodyPr/>
            <a:p>
              <a:endParaRPr lang="zh-CN" altLang="en-US"/>
            </a:p>
          </p:txBody>
        </p:sp>
        <p:sp>
          <p:nvSpPr>
            <p:cNvPr id="102591" name="Freeform 120"/>
            <p:cNvSpPr/>
            <p:nvPr/>
          </p:nvSpPr>
          <p:spPr>
            <a:xfrm>
              <a:off x="6073" y="13679"/>
              <a:ext cx="251" cy="999"/>
            </a:xfrm>
            <a:custGeom>
              <a:avLst/>
              <a:gdLst>
                <a:gd name="txL" fmla="*/ 0 w 251"/>
                <a:gd name="txT" fmla="*/ 0 h 999"/>
                <a:gd name="txR" fmla="*/ 251 w 251"/>
                <a:gd name="txB" fmla="*/ 999 h 999"/>
              </a:gdLst>
              <a:ahLst/>
              <a:cxnLst>
                <a:cxn ang="0">
                  <a:pos x="251" y="23"/>
                </a:cxn>
                <a:cxn ang="0">
                  <a:pos x="250" y="22"/>
                </a:cxn>
                <a:cxn ang="0">
                  <a:pos x="246" y="20"/>
                </a:cxn>
                <a:cxn ang="0">
                  <a:pos x="239" y="18"/>
                </a:cxn>
                <a:cxn ang="0">
                  <a:pos x="230" y="15"/>
                </a:cxn>
                <a:cxn ang="0">
                  <a:pos x="218" y="11"/>
                </a:cxn>
                <a:cxn ang="0">
                  <a:pos x="205" y="7"/>
                </a:cxn>
                <a:cxn ang="0">
                  <a:pos x="190" y="4"/>
                </a:cxn>
                <a:cxn ang="0">
                  <a:pos x="173" y="1"/>
                </a:cxn>
                <a:cxn ang="0">
                  <a:pos x="155" y="0"/>
                </a:cxn>
                <a:cxn ang="0">
                  <a:pos x="134" y="0"/>
                </a:cxn>
                <a:cxn ang="0">
                  <a:pos x="114" y="2"/>
                </a:cxn>
                <a:cxn ang="0">
                  <a:pos x="92" y="5"/>
                </a:cxn>
                <a:cxn ang="0">
                  <a:pos x="70" y="12"/>
                </a:cxn>
                <a:cxn ang="0">
                  <a:pos x="47" y="20"/>
                </a:cxn>
                <a:cxn ang="0">
                  <a:pos x="23" y="32"/>
                </a:cxn>
                <a:cxn ang="0">
                  <a:pos x="0" y="47"/>
                </a:cxn>
                <a:cxn ang="0">
                  <a:pos x="0" y="999"/>
                </a:cxn>
                <a:cxn ang="0">
                  <a:pos x="1" y="999"/>
                </a:cxn>
                <a:cxn ang="0">
                  <a:pos x="6" y="999"/>
                </a:cxn>
                <a:cxn ang="0">
                  <a:pos x="14" y="998"/>
                </a:cxn>
                <a:cxn ang="0">
                  <a:pos x="23" y="997"/>
                </a:cxn>
                <a:cxn ang="0">
                  <a:pos x="35" y="995"/>
                </a:cxn>
                <a:cxn ang="0">
                  <a:pos x="49" y="993"/>
                </a:cxn>
                <a:cxn ang="0">
                  <a:pos x="65" y="990"/>
                </a:cxn>
                <a:cxn ang="0">
                  <a:pos x="83" y="985"/>
                </a:cxn>
                <a:cxn ang="0">
                  <a:pos x="102" y="980"/>
                </a:cxn>
                <a:cxn ang="0">
                  <a:pos x="121" y="973"/>
                </a:cxn>
                <a:cxn ang="0">
                  <a:pos x="143" y="966"/>
                </a:cxn>
                <a:cxn ang="0">
                  <a:pos x="164" y="956"/>
                </a:cxn>
                <a:cxn ang="0">
                  <a:pos x="186" y="945"/>
                </a:cxn>
                <a:cxn ang="0">
                  <a:pos x="208" y="934"/>
                </a:cxn>
                <a:cxn ang="0">
                  <a:pos x="230" y="919"/>
                </a:cxn>
                <a:cxn ang="0">
                  <a:pos x="251" y="903"/>
                </a:cxn>
                <a:cxn ang="0">
                  <a:pos x="251" y="23"/>
                </a:cxn>
              </a:cxnLst>
              <a:rect l="txL" t="txT" r="txR" b="txB"/>
              <a:pathLst>
                <a:path w="251" h="999">
                  <a:moveTo>
                    <a:pt x="251" y="23"/>
                  </a:moveTo>
                  <a:lnTo>
                    <a:pt x="250" y="22"/>
                  </a:lnTo>
                  <a:lnTo>
                    <a:pt x="246" y="20"/>
                  </a:lnTo>
                  <a:lnTo>
                    <a:pt x="239" y="18"/>
                  </a:lnTo>
                  <a:lnTo>
                    <a:pt x="230" y="15"/>
                  </a:lnTo>
                  <a:lnTo>
                    <a:pt x="218" y="11"/>
                  </a:lnTo>
                  <a:lnTo>
                    <a:pt x="205" y="7"/>
                  </a:lnTo>
                  <a:lnTo>
                    <a:pt x="190" y="4"/>
                  </a:lnTo>
                  <a:lnTo>
                    <a:pt x="173" y="1"/>
                  </a:lnTo>
                  <a:lnTo>
                    <a:pt x="155" y="0"/>
                  </a:lnTo>
                  <a:lnTo>
                    <a:pt x="134" y="0"/>
                  </a:lnTo>
                  <a:lnTo>
                    <a:pt x="114" y="2"/>
                  </a:lnTo>
                  <a:lnTo>
                    <a:pt x="92" y="5"/>
                  </a:lnTo>
                  <a:lnTo>
                    <a:pt x="70" y="12"/>
                  </a:lnTo>
                  <a:lnTo>
                    <a:pt x="47" y="20"/>
                  </a:lnTo>
                  <a:lnTo>
                    <a:pt x="23" y="32"/>
                  </a:lnTo>
                  <a:lnTo>
                    <a:pt x="0" y="47"/>
                  </a:lnTo>
                  <a:lnTo>
                    <a:pt x="0" y="999"/>
                  </a:lnTo>
                  <a:lnTo>
                    <a:pt x="1" y="999"/>
                  </a:lnTo>
                  <a:lnTo>
                    <a:pt x="6" y="999"/>
                  </a:lnTo>
                  <a:lnTo>
                    <a:pt x="14" y="998"/>
                  </a:lnTo>
                  <a:lnTo>
                    <a:pt x="23" y="997"/>
                  </a:lnTo>
                  <a:lnTo>
                    <a:pt x="35" y="995"/>
                  </a:lnTo>
                  <a:lnTo>
                    <a:pt x="49" y="993"/>
                  </a:lnTo>
                  <a:lnTo>
                    <a:pt x="65" y="990"/>
                  </a:lnTo>
                  <a:lnTo>
                    <a:pt x="83" y="985"/>
                  </a:lnTo>
                  <a:lnTo>
                    <a:pt x="102" y="980"/>
                  </a:lnTo>
                  <a:lnTo>
                    <a:pt x="121" y="973"/>
                  </a:lnTo>
                  <a:lnTo>
                    <a:pt x="143" y="966"/>
                  </a:lnTo>
                  <a:lnTo>
                    <a:pt x="164" y="956"/>
                  </a:lnTo>
                  <a:lnTo>
                    <a:pt x="186" y="945"/>
                  </a:lnTo>
                  <a:lnTo>
                    <a:pt x="208" y="934"/>
                  </a:lnTo>
                  <a:lnTo>
                    <a:pt x="230" y="919"/>
                  </a:lnTo>
                  <a:lnTo>
                    <a:pt x="251" y="903"/>
                  </a:lnTo>
                  <a:lnTo>
                    <a:pt x="251" y="23"/>
                  </a:lnTo>
                  <a:close/>
                </a:path>
              </a:pathLst>
            </a:custGeom>
            <a:solidFill>
              <a:srgbClr val="808080">
                <a:alpha val="100000"/>
              </a:srgbClr>
            </a:solidFill>
            <a:ln w="9525">
              <a:noFill/>
            </a:ln>
          </p:spPr>
          <p:txBody>
            <a:bodyPr/>
            <a:p>
              <a:endParaRPr lang="zh-CN" altLang="en-US"/>
            </a:p>
          </p:txBody>
        </p:sp>
        <p:sp>
          <p:nvSpPr>
            <p:cNvPr id="102592" name="Freeform 121"/>
            <p:cNvSpPr/>
            <p:nvPr/>
          </p:nvSpPr>
          <p:spPr>
            <a:xfrm>
              <a:off x="6080" y="13687"/>
              <a:ext cx="215" cy="843"/>
            </a:xfrm>
            <a:custGeom>
              <a:avLst/>
              <a:gdLst>
                <a:gd name="txL" fmla="*/ 0 w 215"/>
                <a:gd name="txT" fmla="*/ 0 h 843"/>
                <a:gd name="txR" fmla="*/ 215 w 215"/>
                <a:gd name="txB" fmla="*/ 843 h 843"/>
              </a:gdLst>
              <a:ahLst/>
              <a:cxnLst>
                <a:cxn ang="0">
                  <a:pos x="215" y="20"/>
                </a:cxn>
                <a:cxn ang="0">
                  <a:pos x="214" y="19"/>
                </a:cxn>
                <a:cxn ang="0">
                  <a:pos x="211" y="18"/>
                </a:cxn>
                <a:cxn ang="0">
                  <a:pos x="205" y="15"/>
                </a:cxn>
                <a:cxn ang="0">
                  <a:pos x="197" y="12"/>
                </a:cxn>
                <a:cxn ang="0">
                  <a:pos x="187" y="9"/>
                </a:cxn>
                <a:cxn ang="0">
                  <a:pos x="176" y="6"/>
                </a:cxn>
                <a:cxn ang="0">
                  <a:pos x="163" y="4"/>
                </a:cxn>
                <a:cxn ang="0">
                  <a:pos x="149" y="1"/>
                </a:cxn>
                <a:cxn ang="0">
                  <a:pos x="133" y="0"/>
                </a:cxn>
                <a:cxn ang="0">
                  <a:pos x="115" y="0"/>
                </a:cxn>
                <a:cxn ang="0">
                  <a:pos x="98" y="1"/>
                </a:cxn>
                <a:cxn ang="0">
                  <a:pos x="79" y="5"/>
                </a:cxn>
                <a:cxn ang="0">
                  <a:pos x="60" y="10"/>
                </a:cxn>
                <a:cxn ang="0">
                  <a:pos x="40" y="18"/>
                </a:cxn>
                <a:cxn ang="0">
                  <a:pos x="21" y="27"/>
                </a:cxn>
                <a:cxn ang="0">
                  <a:pos x="0" y="40"/>
                </a:cxn>
                <a:cxn ang="0">
                  <a:pos x="0" y="843"/>
                </a:cxn>
                <a:cxn ang="0">
                  <a:pos x="1" y="843"/>
                </a:cxn>
                <a:cxn ang="0">
                  <a:pos x="6" y="843"/>
                </a:cxn>
                <a:cxn ang="0">
                  <a:pos x="12" y="842"/>
                </a:cxn>
                <a:cxn ang="0">
                  <a:pos x="21" y="841"/>
                </a:cxn>
                <a:cxn ang="0">
                  <a:pos x="30" y="840"/>
                </a:cxn>
                <a:cxn ang="0">
                  <a:pos x="43" y="838"/>
                </a:cxn>
                <a:cxn ang="0">
                  <a:pos x="56" y="835"/>
                </a:cxn>
                <a:cxn ang="0">
                  <a:pos x="71" y="831"/>
                </a:cxn>
                <a:cxn ang="0">
                  <a:pos x="87" y="826"/>
                </a:cxn>
                <a:cxn ang="0">
                  <a:pos x="105" y="821"/>
                </a:cxn>
                <a:cxn ang="0">
                  <a:pos x="123" y="814"/>
                </a:cxn>
                <a:cxn ang="0">
                  <a:pos x="141" y="806"/>
                </a:cxn>
                <a:cxn ang="0">
                  <a:pos x="159" y="797"/>
                </a:cxn>
                <a:cxn ang="0">
                  <a:pos x="179" y="786"/>
                </a:cxn>
                <a:cxn ang="0">
                  <a:pos x="197" y="774"/>
                </a:cxn>
                <a:cxn ang="0">
                  <a:pos x="215" y="760"/>
                </a:cxn>
                <a:cxn ang="0">
                  <a:pos x="215" y="20"/>
                </a:cxn>
              </a:cxnLst>
              <a:rect l="txL" t="txT" r="txR" b="txB"/>
              <a:pathLst>
                <a:path w="215" h="843">
                  <a:moveTo>
                    <a:pt x="215" y="20"/>
                  </a:moveTo>
                  <a:lnTo>
                    <a:pt x="214" y="19"/>
                  </a:lnTo>
                  <a:lnTo>
                    <a:pt x="211" y="18"/>
                  </a:lnTo>
                  <a:lnTo>
                    <a:pt x="205" y="15"/>
                  </a:lnTo>
                  <a:lnTo>
                    <a:pt x="197" y="12"/>
                  </a:lnTo>
                  <a:lnTo>
                    <a:pt x="187" y="9"/>
                  </a:lnTo>
                  <a:lnTo>
                    <a:pt x="176" y="6"/>
                  </a:lnTo>
                  <a:lnTo>
                    <a:pt x="163" y="4"/>
                  </a:lnTo>
                  <a:lnTo>
                    <a:pt x="149" y="1"/>
                  </a:lnTo>
                  <a:lnTo>
                    <a:pt x="133" y="0"/>
                  </a:lnTo>
                  <a:lnTo>
                    <a:pt x="115" y="0"/>
                  </a:lnTo>
                  <a:lnTo>
                    <a:pt x="98" y="1"/>
                  </a:lnTo>
                  <a:lnTo>
                    <a:pt x="79" y="5"/>
                  </a:lnTo>
                  <a:lnTo>
                    <a:pt x="60" y="10"/>
                  </a:lnTo>
                  <a:lnTo>
                    <a:pt x="40" y="18"/>
                  </a:lnTo>
                  <a:lnTo>
                    <a:pt x="21" y="27"/>
                  </a:lnTo>
                  <a:lnTo>
                    <a:pt x="0" y="40"/>
                  </a:lnTo>
                  <a:lnTo>
                    <a:pt x="0" y="843"/>
                  </a:lnTo>
                  <a:lnTo>
                    <a:pt x="1" y="843"/>
                  </a:lnTo>
                  <a:lnTo>
                    <a:pt x="6" y="843"/>
                  </a:lnTo>
                  <a:lnTo>
                    <a:pt x="12" y="842"/>
                  </a:lnTo>
                  <a:lnTo>
                    <a:pt x="21" y="841"/>
                  </a:lnTo>
                  <a:lnTo>
                    <a:pt x="30" y="840"/>
                  </a:lnTo>
                  <a:lnTo>
                    <a:pt x="43" y="838"/>
                  </a:lnTo>
                  <a:lnTo>
                    <a:pt x="56" y="835"/>
                  </a:lnTo>
                  <a:lnTo>
                    <a:pt x="71" y="831"/>
                  </a:lnTo>
                  <a:lnTo>
                    <a:pt x="87" y="826"/>
                  </a:lnTo>
                  <a:lnTo>
                    <a:pt x="105" y="821"/>
                  </a:lnTo>
                  <a:lnTo>
                    <a:pt x="123" y="814"/>
                  </a:lnTo>
                  <a:lnTo>
                    <a:pt x="141" y="806"/>
                  </a:lnTo>
                  <a:lnTo>
                    <a:pt x="159" y="797"/>
                  </a:lnTo>
                  <a:lnTo>
                    <a:pt x="179" y="786"/>
                  </a:lnTo>
                  <a:lnTo>
                    <a:pt x="197" y="774"/>
                  </a:lnTo>
                  <a:lnTo>
                    <a:pt x="215" y="760"/>
                  </a:lnTo>
                  <a:lnTo>
                    <a:pt x="215" y="20"/>
                  </a:lnTo>
                  <a:close/>
                </a:path>
              </a:pathLst>
            </a:custGeom>
            <a:solidFill>
              <a:srgbClr val="808080">
                <a:alpha val="100000"/>
              </a:srgbClr>
            </a:solidFill>
            <a:ln w="9525">
              <a:noFill/>
            </a:ln>
          </p:spPr>
          <p:txBody>
            <a:bodyPr/>
            <a:p>
              <a:endParaRPr lang="zh-CN" altLang="en-US"/>
            </a:p>
          </p:txBody>
        </p:sp>
        <p:sp>
          <p:nvSpPr>
            <p:cNvPr id="102593" name="Freeform 122"/>
            <p:cNvSpPr/>
            <p:nvPr/>
          </p:nvSpPr>
          <p:spPr>
            <a:xfrm>
              <a:off x="6087" y="13696"/>
              <a:ext cx="180" cy="685"/>
            </a:xfrm>
            <a:custGeom>
              <a:avLst/>
              <a:gdLst>
                <a:gd name="txL" fmla="*/ 0 w 180"/>
                <a:gd name="txT" fmla="*/ 0 h 685"/>
                <a:gd name="txR" fmla="*/ 180 w 180"/>
                <a:gd name="txB" fmla="*/ 685 h 685"/>
              </a:gdLst>
              <a:ahLst/>
              <a:cxnLst>
                <a:cxn ang="0">
                  <a:pos x="180" y="16"/>
                </a:cxn>
                <a:cxn ang="0">
                  <a:pos x="179" y="16"/>
                </a:cxn>
                <a:cxn ang="0">
                  <a:pos x="176" y="14"/>
                </a:cxn>
                <a:cxn ang="0">
                  <a:pos x="172" y="12"/>
                </a:cxn>
                <a:cxn ang="0">
                  <a:pos x="165" y="10"/>
                </a:cxn>
                <a:cxn ang="0">
                  <a:pos x="157" y="8"/>
                </a:cxn>
                <a:cxn ang="0">
                  <a:pos x="147" y="4"/>
                </a:cxn>
                <a:cxn ang="0">
                  <a:pos x="136" y="2"/>
                </a:cxn>
                <a:cxn ang="0">
                  <a:pos x="125" y="0"/>
                </a:cxn>
                <a:cxn ang="0">
                  <a:pos x="111" y="0"/>
                </a:cxn>
                <a:cxn ang="0">
                  <a:pos x="97" y="0"/>
                </a:cxn>
                <a:cxn ang="0">
                  <a:pos x="81" y="1"/>
                </a:cxn>
                <a:cxn ang="0">
                  <a:pos x="66" y="3"/>
                </a:cxn>
                <a:cxn ang="0">
                  <a:pos x="50" y="8"/>
                </a:cxn>
                <a:cxn ang="0">
                  <a:pos x="33" y="14"/>
                </a:cxn>
                <a:cxn ang="0">
                  <a:pos x="17" y="23"/>
                </a:cxn>
                <a:cxn ang="0">
                  <a:pos x="0" y="33"/>
                </a:cxn>
                <a:cxn ang="0">
                  <a:pos x="0" y="685"/>
                </a:cxn>
                <a:cxn ang="0">
                  <a:pos x="1" y="685"/>
                </a:cxn>
                <a:cxn ang="0">
                  <a:pos x="4" y="685"/>
                </a:cxn>
                <a:cxn ang="0">
                  <a:pos x="9" y="684"/>
                </a:cxn>
                <a:cxn ang="0">
                  <a:pos x="17" y="683"/>
                </a:cxn>
                <a:cxn ang="0">
                  <a:pos x="26" y="682"/>
                </a:cxn>
                <a:cxn ang="0">
                  <a:pos x="35" y="681"/>
                </a:cxn>
                <a:cxn ang="0">
                  <a:pos x="47" y="678"/>
                </a:cxn>
                <a:cxn ang="0">
                  <a:pos x="60" y="676"/>
                </a:cxn>
                <a:cxn ang="0">
                  <a:pos x="73" y="671"/>
                </a:cxn>
                <a:cxn ang="0">
                  <a:pos x="87" y="667"/>
                </a:cxn>
                <a:cxn ang="0">
                  <a:pos x="102" y="662"/>
                </a:cxn>
                <a:cxn ang="0">
                  <a:pos x="118" y="655"/>
                </a:cxn>
                <a:cxn ang="0">
                  <a:pos x="133" y="648"/>
                </a:cxn>
                <a:cxn ang="0">
                  <a:pos x="149" y="639"/>
                </a:cxn>
                <a:cxn ang="0">
                  <a:pos x="165" y="628"/>
                </a:cxn>
                <a:cxn ang="0">
                  <a:pos x="180" y="617"/>
                </a:cxn>
                <a:cxn ang="0">
                  <a:pos x="180" y="16"/>
                </a:cxn>
              </a:cxnLst>
              <a:rect l="txL" t="txT" r="txR" b="txB"/>
              <a:pathLst>
                <a:path w="180" h="685">
                  <a:moveTo>
                    <a:pt x="180" y="16"/>
                  </a:moveTo>
                  <a:lnTo>
                    <a:pt x="179" y="16"/>
                  </a:lnTo>
                  <a:lnTo>
                    <a:pt x="176" y="14"/>
                  </a:lnTo>
                  <a:lnTo>
                    <a:pt x="172" y="12"/>
                  </a:lnTo>
                  <a:lnTo>
                    <a:pt x="165" y="10"/>
                  </a:lnTo>
                  <a:lnTo>
                    <a:pt x="157" y="8"/>
                  </a:lnTo>
                  <a:lnTo>
                    <a:pt x="147" y="4"/>
                  </a:lnTo>
                  <a:lnTo>
                    <a:pt x="136" y="2"/>
                  </a:lnTo>
                  <a:lnTo>
                    <a:pt x="125" y="0"/>
                  </a:lnTo>
                  <a:lnTo>
                    <a:pt x="111" y="0"/>
                  </a:lnTo>
                  <a:lnTo>
                    <a:pt x="97" y="0"/>
                  </a:lnTo>
                  <a:lnTo>
                    <a:pt x="81" y="1"/>
                  </a:lnTo>
                  <a:lnTo>
                    <a:pt x="66" y="3"/>
                  </a:lnTo>
                  <a:lnTo>
                    <a:pt x="50" y="8"/>
                  </a:lnTo>
                  <a:lnTo>
                    <a:pt x="33" y="14"/>
                  </a:lnTo>
                  <a:lnTo>
                    <a:pt x="17" y="23"/>
                  </a:lnTo>
                  <a:lnTo>
                    <a:pt x="0" y="33"/>
                  </a:lnTo>
                  <a:lnTo>
                    <a:pt x="0" y="685"/>
                  </a:lnTo>
                  <a:lnTo>
                    <a:pt x="1" y="685"/>
                  </a:lnTo>
                  <a:lnTo>
                    <a:pt x="4" y="685"/>
                  </a:lnTo>
                  <a:lnTo>
                    <a:pt x="9" y="684"/>
                  </a:lnTo>
                  <a:lnTo>
                    <a:pt x="17" y="683"/>
                  </a:lnTo>
                  <a:lnTo>
                    <a:pt x="26" y="682"/>
                  </a:lnTo>
                  <a:lnTo>
                    <a:pt x="35" y="681"/>
                  </a:lnTo>
                  <a:lnTo>
                    <a:pt x="47" y="678"/>
                  </a:lnTo>
                  <a:lnTo>
                    <a:pt x="60" y="676"/>
                  </a:lnTo>
                  <a:lnTo>
                    <a:pt x="73" y="671"/>
                  </a:lnTo>
                  <a:lnTo>
                    <a:pt x="87" y="667"/>
                  </a:lnTo>
                  <a:lnTo>
                    <a:pt x="102" y="662"/>
                  </a:lnTo>
                  <a:lnTo>
                    <a:pt x="118" y="655"/>
                  </a:lnTo>
                  <a:lnTo>
                    <a:pt x="133" y="648"/>
                  </a:lnTo>
                  <a:lnTo>
                    <a:pt x="149" y="639"/>
                  </a:lnTo>
                  <a:lnTo>
                    <a:pt x="165" y="628"/>
                  </a:lnTo>
                  <a:lnTo>
                    <a:pt x="180" y="617"/>
                  </a:lnTo>
                  <a:lnTo>
                    <a:pt x="180" y="16"/>
                  </a:lnTo>
                  <a:close/>
                </a:path>
              </a:pathLst>
            </a:custGeom>
            <a:solidFill>
              <a:srgbClr val="808080">
                <a:alpha val="100000"/>
              </a:srgbClr>
            </a:solidFill>
            <a:ln w="9525">
              <a:noFill/>
            </a:ln>
          </p:spPr>
          <p:txBody>
            <a:bodyPr/>
            <a:p>
              <a:endParaRPr lang="zh-CN" altLang="en-US"/>
            </a:p>
          </p:txBody>
        </p:sp>
        <p:sp>
          <p:nvSpPr>
            <p:cNvPr id="102594" name="Freeform 123"/>
            <p:cNvSpPr/>
            <p:nvPr/>
          </p:nvSpPr>
          <p:spPr>
            <a:xfrm>
              <a:off x="6093" y="13704"/>
              <a:ext cx="146" cy="530"/>
            </a:xfrm>
            <a:custGeom>
              <a:avLst/>
              <a:gdLst>
                <a:gd name="txL" fmla="*/ 0 w 146"/>
                <a:gd name="txT" fmla="*/ 0 h 530"/>
                <a:gd name="txR" fmla="*/ 146 w 146"/>
                <a:gd name="txB" fmla="*/ 530 h 530"/>
              </a:gdLst>
              <a:ahLst/>
              <a:cxnLst>
                <a:cxn ang="0">
                  <a:pos x="146" y="14"/>
                </a:cxn>
                <a:cxn ang="0">
                  <a:pos x="143" y="12"/>
                </a:cxn>
                <a:cxn ang="0">
                  <a:pos x="134" y="8"/>
                </a:cxn>
                <a:cxn ang="0">
                  <a:pos x="120" y="4"/>
                </a:cxn>
                <a:cxn ang="0">
                  <a:pos x="101" y="1"/>
                </a:cxn>
                <a:cxn ang="0">
                  <a:pos x="79" y="0"/>
                </a:cxn>
                <a:cxn ang="0">
                  <a:pos x="54" y="3"/>
                </a:cxn>
                <a:cxn ang="0">
                  <a:pos x="27" y="11"/>
                </a:cxn>
                <a:cxn ang="0">
                  <a:pos x="0" y="27"/>
                </a:cxn>
                <a:cxn ang="0">
                  <a:pos x="0" y="530"/>
                </a:cxn>
                <a:cxn ang="0">
                  <a:pos x="3" y="530"/>
                </a:cxn>
                <a:cxn ang="0">
                  <a:pos x="14" y="529"/>
                </a:cxn>
                <a:cxn ang="0">
                  <a:pos x="29" y="526"/>
                </a:cxn>
                <a:cxn ang="0">
                  <a:pos x="49" y="521"/>
                </a:cxn>
                <a:cxn ang="0">
                  <a:pos x="71" y="514"/>
                </a:cxn>
                <a:cxn ang="0">
                  <a:pos x="96" y="505"/>
                </a:cxn>
                <a:cxn ang="0">
                  <a:pos x="121" y="492"/>
                </a:cxn>
                <a:cxn ang="0">
                  <a:pos x="146" y="475"/>
                </a:cxn>
                <a:cxn ang="0">
                  <a:pos x="146" y="14"/>
                </a:cxn>
              </a:cxnLst>
              <a:rect l="txL" t="txT" r="txR" b="txB"/>
              <a:pathLst>
                <a:path w="146" h="530">
                  <a:moveTo>
                    <a:pt x="146" y="14"/>
                  </a:moveTo>
                  <a:lnTo>
                    <a:pt x="143" y="12"/>
                  </a:lnTo>
                  <a:lnTo>
                    <a:pt x="134" y="8"/>
                  </a:lnTo>
                  <a:lnTo>
                    <a:pt x="120" y="4"/>
                  </a:lnTo>
                  <a:lnTo>
                    <a:pt x="101" y="1"/>
                  </a:lnTo>
                  <a:lnTo>
                    <a:pt x="79" y="0"/>
                  </a:lnTo>
                  <a:lnTo>
                    <a:pt x="54" y="3"/>
                  </a:lnTo>
                  <a:lnTo>
                    <a:pt x="27" y="11"/>
                  </a:lnTo>
                  <a:lnTo>
                    <a:pt x="0" y="27"/>
                  </a:lnTo>
                  <a:lnTo>
                    <a:pt x="0" y="530"/>
                  </a:lnTo>
                  <a:lnTo>
                    <a:pt x="3" y="530"/>
                  </a:lnTo>
                  <a:lnTo>
                    <a:pt x="14" y="529"/>
                  </a:lnTo>
                  <a:lnTo>
                    <a:pt x="29" y="526"/>
                  </a:lnTo>
                  <a:lnTo>
                    <a:pt x="49" y="521"/>
                  </a:lnTo>
                  <a:lnTo>
                    <a:pt x="71" y="514"/>
                  </a:lnTo>
                  <a:lnTo>
                    <a:pt x="96" y="505"/>
                  </a:lnTo>
                  <a:lnTo>
                    <a:pt x="121" y="492"/>
                  </a:lnTo>
                  <a:lnTo>
                    <a:pt x="146" y="475"/>
                  </a:lnTo>
                  <a:lnTo>
                    <a:pt x="146" y="14"/>
                  </a:lnTo>
                  <a:close/>
                </a:path>
              </a:pathLst>
            </a:custGeom>
            <a:solidFill>
              <a:srgbClr val="808080">
                <a:alpha val="100000"/>
              </a:srgbClr>
            </a:solidFill>
            <a:ln w="9525">
              <a:noFill/>
            </a:ln>
          </p:spPr>
          <p:txBody>
            <a:bodyPr/>
            <a:p>
              <a:endParaRPr lang="zh-CN" altLang="en-US"/>
            </a:p>
          </p:txBody>
        </p:sp>
        <p:sp>
          <p:nvSpPr>
            <p:cNvPr id="102595" name="Freeform 124"/>
            <p:cNvSpPr/>
            <p:nvPr/>
          </p:nvSpPr>
          <p:spPr>
            <a:xfrm>
              <a:off x="6101" y="13712"/>
              <a:ext cx="109" cy="373"/>
            </a:xfrm>
            <a:custGeom>
              <a:avLst/>
              <a:gdLst>
                <a:gd name="txL" fmla="*/ 0 w 109"/>
                <a:gd name="txT" fmla="*/ 0 h 373"/>
                <a:gd name="txR" fmla="*/ 109 w 109"/>
                <a:gd name="txB" fmla="*/ 373 h 373"/>
              </a:gdLst>
              <a:ahLst/>
              <a:cxnLst>
                <a:cxn ang="0">
                  <a:pos x="109" y="10"/>
                </a:cxn>
                <a:cxn ang="0">
                  <a:pos x="107" y="9"/>
                </a:cxn>
                <a:cxn ang="0">
                  <a:pos x="100" y="6"/>
                </a:cxn>
                <a:cxn ang="0">
                  <a:pos x="89" y="2"/>
                </a:cxn>
                <a:cxn ang="0">
                  <a:pos x="75" y="0"/>
                </a:cxn>
                <a:cxn ang="0">
                  <a:pos x="59" y="0"/>
                </a:cxn>
                <a:cxn ang="0">
                  <a:pos x="39" y="2"/>
                </a:cxn>
                <a:cxn ang="0">
                  <a:pos x="20" y="9"/>
                </a:cxn>
                <a:cxn ang="0">
                  <a:pos x="0" y="21"/>
                </a:cxn>
                <a:cxn ang="0">
                  <a:pos x="0" y="373"/>
                </a:cxn>
                <a:cxn ang="0">
                  <a:pos x="2" y="373"/>
                </a:cxn>
                <a:cxn ang="0">
                  <a:pos x="9" y="372"/>
                </a:cxn>
                <a:cxn ang="0">
                  <a:pos x="21" y="369"/>
                </a:cxn>
                <a:cxn ang="0">
                  <a:pos x="36" y="366"/>
                </a:cxn>
                <a:cxn ang="0">
                  <a:pos x="53" y="362"/>
                </a:cxn>
                <a:cxn ang="0">
                  <a:pos x="72" y="354"/>
                </a:cxn>
                <a:cxn ang="0">
                  <a:pos x="90" y="343"/>
                </a:cxn>
                <a:cxn ang="0">
                  <a:pos x="109" y="331"/>
                </a:cxn>
                <a:cxn ang="0">
                  <a:pos x="109" y="10"/>
                </a:cxn>
              </a:cxnLst>
              <a:rect l="txL" t="txT" r="txR" b="txB"/>
              <a:pathLst>
                <a:path w="109" h="373">
                  <a:moveTo>
                    <a:pt x="109" y="10"/>
                  </a:moveTo>
                  <a:lnTo>
                    <a:pt x="107" y="9"/>
                  </a:lnTo>
                  <a:lnTo>
                    <a:pt x="100" y="6"/>
                  </a:lnTo>
                  <a:lnTo>
                    <a:pt x="89" y="2"/>
                  </a:lnTo>
                  <a:lnTo>
                    <a:pt x="75" y="0"/>
                  </a:lnTo>
                  <a:lnTo>
                    <a:pt x="59" y="0"/>
                  </a:lnTo>
                  <a:lnTo>
                    <a:pt x="39" y="2"/>
                  </a:lnTo>
                  <a:lnTo>
                    <a:pt x="20" y="9"/>
                  </a:lnTo>
                  <a:lnTo>
                    <a:pt x="0" y="21"/>
                  </a:lnTo>
                  <a:lnTo>
                    <a:pt x="0" y="373"/>
                  </a:lnTo>
                  <a:lnTo>
                    <a:pt x="2" y="373"/>
                  </a:lnTo>
                  <a:lnTo>
                    <a:pt x="9" y="372"/>
                  </a:lnTo>
                  <a:lnTo>
                    <a:pt x="21" y="369"/>
                  </a:lnTo>
                  <a:lnTo>
                    <a:pt x="36" y="366"/>
                  </a:lnTo>
                  <a:lnTo>
                    <a:pt x="53" y="362"/>
                  </a:lnTo>
                  <a:lnTo>
                    <a:pt x="72" y="354"/>
                  </a:lnTo>
                  <a:lnTo>
                    <a:pt x="90" y="343"/>
                  </a:lnTo>
                  <a:lnTo>
                    <a:pt x="109" y="331"/>
                  </a:lnTo>
                  <a:lnTo>
                    <a:pt x="109" y="10"/>
                  </a:lnTo>
                  <a:close/>
                </a:path>
              </a:pathLst>
            </a:custGeom>
            <a:solidFill>
              <a:srgbClr val="808080">
                <a:alpha val="100000"/>
              </a:srgbClr>
            </a:solidFill>
            <a:ln w="9525">
              <a:noFill/>
            </a:ln>
          </p:spPr>
          <p:txBody>
            <a:bodyPr/>
            <a:p>
              <a:endParaRPr lang="zh-CN" altLang="en-US"/>
            </a:p>
          </p:txBody>
        </p:sp>
        <p:sp>
          <p:nvSpPr>
            <p:cNvPr id="102596" name="Freeform 125"/>
            <p:cNvSpPr/>
            <p:nvPr/>
          </p:nvSpPr>
          <p:spPr>
            <a:xfrm>
              <a:off x="6107" y="13721"/>
              <a:ext cx="75" cy="216"/>
            </a:xfrm>
            <a:custGeom>
              <a:avLst/>
              <a:gdLst>
                <a:gd name="txL" fmla="*/ 0 w 75"/>
                <a:gd name="txT" fmla="*/ 0 h 216"/>
                <a:gd name="txR" fmla="*/ 75 w 75"/>
                <a:gd name="txB" fmla="*/ 216 h 216"/>
              </a:gdLst>
              <a:ahLst/>
              <a:cxnLst>
                <a:cxn ang="0">
                  <a:pos x="75" y="6"/>
                </a:cxn>
                <a:cxn ang="0">
                  <a:pos x="73" y="5"/>
                </a:cxn>
                <a:cxn ang="0">
                  <a:pos x="69" y="4"/>
                </a:cxn>
                <a:cxn ang="0">
                  <a:pos x="61" y="2"/>
                </a:cxn>
                <a:cxn ang="0">
                  <a:pos x="52" y="0"/>
                </a:cxn>
                <a:cxn ang="0">
                  <a:pos x="41" y="0"/>
                </a:cxn>
                <a:cxn ang="0">
                  <a:pos x="28" y="1"/>
                </a:cxn>
                <a:cxn ang="0">
                  <a:pos x="14" y="6"/>
                </a:cxn>
                <a:cxn ang="0">
                  <a:pos x="0" y="14"/>
                </a:cxn>
                <a:cxn ang="0">
                  <a:pos x="0" y="216"/>
                </a:cxn>
                <a:cxn ang="0">
                  <a:pos x="2" y="216"/>
                </a:cxn>
                <a:cxn ang="0">
                  <a:pos x="7" y="215"/>
                </a:cxn>
                <a:cxn ang="0">
                  <a:pos x="15" y="214"/>
                </a:cxn>
                <a:cxn ang="0">
                  <a:pos x="25" y="211"/>
                </a:cxn>
                <a:cxn ang="0">
                  <a:pos x="37" y="208"/>
                </a:cxn>
                <a:cxn ang="0">
                  <a:pos x="50" y="203"/>
                </a:cxn>
                <a:cxn ang="0">
                  <a:pos x="63" y="195"/>
                </a:cxn>
                <a:cxn ang="0">
                  <a:pos x="75" y="187"/>
                </a:cxn>
                <a:cxn ang="0">
                  <a:pos x="75" y="6"/>
                </a:cxn>
              </a:cxnLst>
              <a:rect l="txL" t="txT" r="txR" b="txB"/>
              <a:pathLst>
                <a:path w="75" h="216">
                  <a:moveTo>
                    <a:pt x="75" y="6"/>
                  </a:moveTo>
                  <a:lnTo>
                    <a:pt x="73" y="5"/>
                  </a:lnTo>
                  <a:lnTo>
                    <a:pt x="69" y="4"/>
                  </a:lnTo>
                  <a:lnTo>
                    <a:pt x="61" y="2"/>
                  </a:lnTo>
                  <a:lnTo>
                    <a:pt x="52" y="0"/>
                  </a:lnTo>
                  <a:lnTo>
                    <a:pt x="41" y="0"/>
                  </a:lnTo>
                  <a:lnTo>
                    <a:pt x="28" y="1"/>
                  </a:lnTo>
                  <a:lnTo>
                    <a:pt x="14" y="6"/>
                  </a:lnTo>
                  <a:lnTo>
                    <a:pt x="0" y="14"/>
                  </a:lnTo>
                  <a:lnTo>
                    <a:pt x="0" y="216"/>
                  </a:lnTo>
                  <a:lnTo>
                    <a:pt x="2" y="216"/>
                  </a:lnTo>
                  <a:lnTo>
                    <a:pt x="7" y="215"/>
                  </a:lnTo>
                  <a:lnTo>
                    <a:pt x="15" y="214"/>
                  </a:lnTo>
                  <a:lnTo>
                    <a:pt x="25" y="211"/>
                  </a:lnTo>
                  <a:lnTo>
                    <a:pt x="37" y="208"/>
                  </a:lnTo>
                  <a:lnTo>
                    <a:pt x="50" y="203"/>
                  </a:lnTo>
                  <a:lnTo>
                    <a:pt x="63" y="195"/>
                  </a:lnTo>
                  <a:lnTo>
                    <a:pt x="75" y="187"/>
                  </a:lnTo>
                  <a:lnTo>
                    <a:pt x="75" y="6"/>
                  </a:lnTo>
                  <a:close/>
                </a:path>
              </a:pathLst>
            </a:custGeom>
            <a:solidFill>
              <a:srgbClr val="808080">
                <a:alpha val="100000"/>
              </a:srgbClr>
            </a:solidFill>
            <a:ln w="9525">
              <a:noFill/>
            </a:ln>
          </p:spPr>
          <p:txBody>
            <a:bodyPr/>
            <a:p>
              <a:endParaRPr lang="zh-CN" altLang="en-US"/>
            </a:p>
          </p:txBody>
        </p:sp>
        <p:sp>
          <p:nvSpPr>
            <p:cNvPr id="102597" name="Freeform 126"/>
            <p:cNvSpPr/>
            <p:nvPr/>
          </p:nvSpPr>
          <p:spPr>
            <a:xfrm>
              <a:off x="7013" y="14340"/>
              <a:ext cx="110" cy="111"/>
            </a:xfrm>
            <a:custGeom>
              <a:avLst/>
              <a:gdLst>
                <a:gd name="txL" fmla="*/ 0 w 110"/>
                <a:gd name="txT" fmla="*/ 0 h 111"/>
                <a:gd name="txR" fmla="*/ 110 w 110"/>
                <a:gd name="txB" fmla="*/ 111 h 111"/>
              </a:gdLst>
              <a:ahLst/>
              <a:cxnLst>
                <a:cxn ang="0">
                  <a:pos x="55" y="111"/>
                </a:cxn>
                <a:cxn ang="0">
                  <a:pos x="66" y="110"/>
                </a:cxn>
                <a:cxn ang="0">
                  <a:pos x="76" y="106"/>
                </a:cxn>
                <a:cxn ang="0">
                  <a:pos x="85" y="101"/>
                </a:cxn>
                <a:cxn ang="0">
                  <a:pos x="94" y="94"/>
                </a:cxn>
                <a:cxn ang="0">
                  <a:pos x="100" y="86"/>
                </a:cxn>
                <a:cxn ang="0">
                  <a:pos x="106" y="77"/>
                </a:cxn>
                <a:cxn ang="0">
                  <a:pos x="109" y="66"/>
                </a:cxn>
                <a:cxn ang="0">
                  <a:pos x="110" y="56"/>
                </a:cxn>
                <a:cxn ang="0">
                  <a:pos x="109" y="44"/>
                </a:cxn>
                <a:cxn ang="0">
                  <a:pos x="106" y="34"/>
                </a:cxn>
                <a:cxn ang="0">
                  <a:pos x="100" y="24"/>
                </a:cxn>
                <a:cxn ang="0">
                  <a:pos x="94" y="17"/>
                </a:cxn>
                <a:cxn ang="0">
                  <a:pos x="85" y="9"/>
                </a:cxn>
                <a:cxn ang="0">
                  <a:pos x="76" y="5"/>
                </a:cxn>
                <a:cxn ang="0">
                  <a:pos x="66" y="2"/>
                </a:cxn>
                <a:cxn ang="0">
                  <a:pos x="55" y="0"/>
                </a:cxn>
                <a:cxn ang="0">
                  <a:pos x="44" y="2"/>
                </a:cxn>
                <a:cxn ang="0">
                  <a:pos x="33" y="5"/>
                </a:cxn>
                <a:cxn ang="0">
                  <a:pos x="25" y="9"/>
                </a:cxn>
                <a:cxn ang="0">
                  <a:pos x="16" y="17"/>
                </a:cxn>
                <a:cxn ang="0">
                  <a:pos x="10" y="24"/>
                </a:cxn>
                <a:cxn ang="0">
                  <a:pos x="4" y="34"/>
                </a:cxn>
                <a:cxn ang="0">
                  <a:pos x="1" y="44"/>
                </a:cxn>
                <a:cxn ang="0">
                  <a:pos x="0" y="56"/>
                </a:cxn>
                <a:cxn ang="0">
                  <a:pos x="1" y="66"/>
                </a:cxn>
                <a:cxn ang="0">
                  <a:pos x="4" y="77"/>
                </a:cxn>
                <a:cxn ang="0">
                  <a:pos x="10" y="86"/>
                </a:cxn>
                <a:cxn ang="0">
                  <a:pos x="16" y="94"/>
                </a:cxn>
                <a:cxn ang="0">
                  <a:pos x="25" y="101"/>
                </a:cxn>
                <a:cxn ang="0">
                  <a:pos x="33" y="106"/>
                </a:cxn>
                <a:cxn ang="0">
                  <a:pos x="44" y="110"/>
                </a:cxn>
                <a:cxn ang="0">
                  <a:pos x="55" y="111"/>
                </a:cxn>
              </a:cxnLst>
              <a:rect l="txL" t="txT" r="txR" b="txB"/>
              <a:pathLst>
                <a:path w="110" h="111">
                  <a:moveTo>
                    <a:pt x="55" y="111"/>
                  </a:moveTo>
                  <a:lnTo>
                    <a:pt x="66" y="110"/>
                  </a:lnTo>
                  <a:lnTo>
                    <a:pt x="76" y="106"/>
                  </a:lnTo>
                  <a:lnTo>
                    <a:pt x="85" y="101"/>
                  </a:lnTo>
                  <a:lnTo>
                    <a:pt x="94" y="94"/>
                  </a:lnTo>
                  <a:lnTo>
                    <a:pt x="100" y="86"/>
                  </a:lnTo>
                  <a:lnTo>
                    <a:pt x="106" y="77"/>
                  </a:lnTo>
                  <a:lnTo>
                    <a:pt x="109" y="66"/>
                  </a:lnTo>
                  <a:lnTo>
                    <a:pt x="110" y="56"/>
                  </a:lnTo>
                  <a:lnTo>
                    <a:pt x="109" y="44"/>
                  </a:lnTo>
                  <a:lnTo>
                    <a:pt x="106" y="34"/>
                  </a:lnTo>
                  <a:lnTo>
                    <a:pt x="100" y="24"/>
                  </a:lnTo>
                  <a:lnTo>
                    <a:pt x="94" y="17"/>
                  </a:lnTo>
                  <a:lnTo>
                    <a:pt x="85" y="9"/>
                  </a:lnTo>
                  <a:lnTo>
                    <a:pt x="76" y="5"/>
                  </a:lnTo>
                  <a:lnTo>
                    <a:pt x="66" y="2"/>
                  </a:lnTo>
                  <a:lnTo>
                    <a:pt x="55" y="0"/>
                  </a:lnTo>
                  <a:lnTo>
                    <a:pt x="44" y="2"/>
                  </a:lnTo>
                  <a:lnTo>
                    <a:pt x="33" y="5"/>
                  </a:lnTo>
                  <a:lnTo>
                    <a:pt x="25" y="9"/>
                  </a:lnTo>
                  <a:lnTo>
                    <a:pt x="16" y="17"/>
                  </a:lnTo>
                  <a:lnTo>
                    <a:pt x="10" y="24"/>
                  </a:lnTo>
                  <a:lnTo>
                    <a:pt x="4" y="34"/>
                  </a:lnTo>
                  <a:lnTo>
                    <a:pt x="1" y="44"/>
                  </a:lnTo>
                  <a:lnTo>
                    <a:pt x="0" y="56"/>
                  </a:lnTo>
                  <a:lnTo>
                    <a:pt x="1" y="66"/>
                  </a:lnTo>
                  <a:lnTo>
                    <a:pt x="4" y="77"/>
                  </a:lnTo>
                  <a:lnTo>
                    <a:pt x="10" y="86"/>
                  </a:lnTo>
                  <a:lnTo>
                    <a:pt x="16" y="94"/>
                  </a:lnTo>
                  <a:lnTo>
                    <a:pt x="25" y="101"/>
                  </a:lnTo>
                  <a:lnTo>
                    <a:pt x="33" y="106"/>
                  </a:lnTo>
                  <a:lnTo>
                    <a:pt x="44" y="110"/>
                  </a:lnTo>
                  <a:lnTo>
                    <a:pt x="55" y="111"/>
                  </a:lnTo>
                  <a:close/>
                </a:path>
              </a:pathLst>
            </a:custGeom>
            <a:solidFill>
              <a:srgbClr val="808080">
                <a:alpha val="100000"/>
              </a:srgbClr>
            </a:solidFill>
            <a:ln w="9525">
              <a:noFill/>
            </a:ln>
          </p:spPr>
          <p:txBody>
            <a:bodyPr/>
            <a:p>
              <a:endParaRPr lang="zh-CN" altLang="en-US"/>
            </a:p>
          </p:txBody>
        </p:sp>
        <p:sp>
          <p:nvSpPr>
            <p:cNvPr id="102598" name="Freeform 127"/>
            <p:cNvSpPr/>
            <p:nvPr/>
          </p:nvSpPr>
          <p:spPr>
            <a:xfrm>
              <a:off x="6676" y="14343"/>
              <a:ext cx="55" cy="55"/>
            </a:xfrm>
            <a:custGeom>
              <a:avLst/>
              <a:gdLst>
                <a:gd name="txL" fmla="*/ 0 w 55"/>
                <a:gd name="txT" fmla="*/ 0 h 55"/>
                <a:gd name="txR" fmla="*/ 55 w 55"/>
                <a:gd name="txB" fmla="*/ 55 h 55"/>
              </a:gdLst>
              <a:ahLst/>
              <a:cxnLst>
                <a:cxn ang="0">
                  <a:pos x="27" y="55"/>
                </a:cxn>
                <a:cxn ang="0">
                  <a:pos x="38" y="53"/>
                </a:cxn>
                <a:cxn ang="0">
                  <a:pos x="48" y="46"/>
                </a:cxn>
                <a:cxn ang="0">
                  <a:pos x="53" y="37"/>
                </a:cxn>
                <a:cxn ang="0">
                  <a:pos x="55" y="27"/>
                </a:cxn>
                <a:cxn ang="0">
                  <a:pos x="53" y="16"/>
                </a:cxn>
                <a:cxn ang="0">
                  <a:pos x="48" y="7"/>
                </a:cxn>
                <a:cxn ang="0">
                  <a:pos x="38" y="2"/>
                </a:cxn>
                <a:cxn ang="0">
                  <a:pos x="27" y="0"/>
                </a:cxn>
                <a:cxn ang="0">
                  <a:pos x="16" y="2"/>
                </a:cxn>
                <a:cxn ang="0">
                  <a:pos x="8" y="7"/>
                </a:cxn>
                <a:cxn ang="0">
                  <a:pos x="2" y="16"/>
                </a:cxn>
                <a:cxn ang="0">
                  <a:pos x="0" y="27"/>
                </a:cxn>
                <a:cxn ang="0">
                  <a:pos x="2" y="37"/>
                </a:cxn>
                <a:cxn ang="0">
                  <a:pos x="8" y="46"/>
                </a:cxn>
                <a:cxn ang="0">
                  <a:pos x="16" y="53"/>
                </a:cxn>
                <a:cxn ang="0">
                  <a:pos x="27" y="55"/>
                </a:cxn>
              </a:cxnLst>
              <a:rect l="txL" t="txT" r="txR" b="txB"/>
              <a:pathLst>
                <a:path w="55" h="55">
                  <a:moveTo>
                    <a:pt x="27" y="55"/>
                  </a:moveTo>
                  <a:lnTo>
                    <a:pt x="38" y="53"/>
                  </a:lnTo>
                  <a:lnTo>
                    <a:pt x="48" y="46"/>
                  </a:lnTo>
                  <a:lnTo>
                    <a:pt x="53" y="37"/>
                  </a:lnTo>
                  <a:lnTo>
                    <a:pt x="55" y="27"/>
                  </a:lnTo>
                  <a:lnTo>
                    <a:pt x="53" y="16"/>
                  </a:lnTo>
                  <a:lnTo>
                    <a:pt x="48" y="7"/>
                  </a:lnTo>
                  <a:lnTo>
                    <a:pt x="38" y="2"/>
                  </a:lnTo>
                  <a:lnTo>
                    <a:pt x="27" y="0"/>
                  </a:lnTo>
                  <a:lnTo>
                    <a:pt x="16" y="2"/>
                  </a:lnTo>
                  <a:lnTo>
                    <a:pt x="8" y="7"/>
                  </a:lnTo>
                  <a:lnTo>
                    <a:pt x="2" y="16"/>
                  </a:lnTo>
                  <a:lnTo>
                    <a:pt x="0" y="27"/>
                  </a:lnTo>
                  <a:lnTo>
                    <a:pt x="2" y="37"/>
                  </a:lnTo>
                  <a:lnTo>
                    <a:pt x="8" y="46"/>
                  </a:lnTo>
                  <a:lnTo>
                    <a:pt x="16" y="53"/>
                  </a:lnTo>
                  <a:lnTo>
                    <a:pt x="27" y="55"/>
                  </a:lnTo>
                  <a:close/>
                </a:path>
              </a:pathLst>
            </a:custGeom>
            <a:solidFill>
              <a:srgbClr val="808080">
                <a:alpha val="100000"/>
              </a:srgbClr>
            </a:solidFill>
            <a:ln w="9525">
              <a:noFill/>
            </a:ln>
          </p:spPr>
          <p:txBody>
            <a:bodyPr/>
            <a:p>
              <a:endParaRPr lang="zh-CN" altLang="en-US"/>
            </a:p>
          </p:txBody>
        </p:sp>
        <p:sp>
          <p:nvSpPr>
            <p:cNvPr id="102599" name="Freeform 128"/>
            <p:cNvSpPr/>
            <p:nvPr/>
          </p:nvSpPr>
          <p:spPr>
            <a:xfrm>
              <a:off x="6770" y="14345"/>
              <a:ext cx="55" cy="55"/>
            </a:xfrm>
            <a:custGeom>
              <a:avLst/>
              <a:gdLst>
                <a:gd name="txL" fmla="*/ 0 w 55"/>
                <a:gd name="txT" fmla="*/ 0 h 55"/>
                <a:gd name="txR" fmla="*/ 55 w 55"/>
                <a:gd name="txB" fmla="*/ 55 h 55"/>
              </a:gdLst>
              <a:ahLst/>
              <a:cxnLst>
                <a:cxn ang="0">
                  <a:pos x="28" y="55"/>
                </a:cxn>
                <a:cxn ang="0">
                  <a:pos x="39" y="53"/>
                </a:cxn>
                <a:cxn ang="0">
                  <a:pos x="47" y="47"/>
                </a:cxn>
                <a:cxn ang="0">
                  <a:pos x="53" y="39"/>
                </a:cxn>
                <a:cxn ang="0">
                  <a:pos x="55" y="28"/>
                </a:cxn>
                <a:cxn ang="0">
                  <a:pos x="53" y="17"/>
                </a:cxn>
                <a:cxn ang="0">
                  <a:pos x="47" y="8"/>
                </a:cxn>
                <a:cxn ang="0">
                  <a:pos x="39" y="2"/>
                </a:cxn>
                <a:cxn ang="0">
                  <a:pos x="28" y="0"/>
                </a:cxn>
                <a:cxn ang="0">
                  <a:pos x="17" y="2"/>
                </a:cxn>
                <a:cxn ang="0">
                  <a:pos x="9" y="8"/>
                </a:cxn>
                <a:cxn ang="0">
                  <a:pos x="2" y="17"/>
                </a:cxn>
                <a:cxn ang="0">
                  <a:pos x="0" y="28"/>
                </a:cxn>
                <a:cxn ang="0">
                  <a:pos x="2" y="39"/>
                </a:cxn>
                <a:cxn ang="0">
                  <a:pos x="9" y="47"/>
                </a:cxn>
                <a:cxn ang="0">
                  <a:pos x="17" y="53"/>
                </a:cxn>
                <a:cxn ang="0">
                  <a:pos x="28" y="55"/>
                </a:cxn>
              </a:cxnLst>
              <a:rect l="txL" t="txT" r="txR" b="txB"/>
              <a:pathLst>
                <a:path w="55" h="55">
                  <a:moveTo>
                    <a:pt x="28" y="55"/>
                  </a:moveTo>
                  <a:lnTo>
                    <a:pt x="39" y="53"/>
                  </a:lnTo>
                  <a:lnTo>
                    <a:pt x="47" y="47"/>
                  </a:lnTo>
                  <a:lnTo>
                    <a:pt x="53" y="39"/>
                  </a:lnTo>
                  <a:lnTo>
                    <a:pt x="55" y="28"/>
                  </a:lnTo>
                  <a:lnTo>
                    <a:pt x="53" y="17"/>
                  </a:lnTo>
                  <a:lnTo>
                    <a:pt x="47" y="8"/>
                  </a:lnTo>
                  <a:lnTo>
                    <a:pt x="39" y="2"/>
                  </a:lnTo>
                  <a:lnTo>
                    <a:pt x="28" y="0"/>
                  </a:lnTo>
                  <a:lnTo>
                    <a:pt x="17" y="2"/>
                  </a:lnTo>
                  <a:lnTo>
                    <a:pt x="9" y="8"/>
                  </a:lnTo>
                  <a:lnTo>
                    <a:pt x="2" y="17"/>
                  </a:lnTo>
                  <a:lnTo>
                    <a:pt x="0" y="28"/>
                  </a:lnTo>
                  <a:lnTo>
                    <a:pt x="2" y="39"/>
                  </a:lnTo>
                  <a:lnTo>
                    <a:pt x="9" y="47"/>
                  </a:lnTo>
                  <a:lnTo>
                    <a:pt x="17" y="53"/>
                  </a:lnTo>
                  <a:lnTo>
                    <a:pt x="28" y="55"/>
                  </a:lnTo>
                  <a:close/>
                </a:path>
              </a:pathLst>
            </a:custGeom>
            <a:solidFill>
              <a:srgbClr val="808080">
                <a:alpha val="100000"/>
              </a:srgbClr>
            </a:solidFill>
            <a:ln w="9525">
              <a:noFill/>
            </a:ln>
          </p:spPr>
          <p:txBody>
            <a:bodyPr/>
            <a:p>
              <a:endParaRPr lang="zh-CN" altLang="en-US"/>
            </a:p>
          </p:txBody>
        </p:sp>
        <p:sp>
          <p:nvSpPr>
            <p:cNvPr id="102600" name="Freeform 129"/>
            <p:cNvSpPr/>
            <p:nvPr/>
          </p:nvSpPr>
          <p:spPr>
            <a:xfrm>
              <a:off x="6401" y="13591"/>
              <a:ext cx="156" cy="752"/>
            </a:xfrm>
            <a:custGeom>
              <a:avLst/>
              <a:gdLst>
                <a:gd name="txL" fmla="*/ 0 w 156"/>
                <a:gd name="txT" fmla="*/ 0 h 752"/>
                <a:gd name="txR" fmla="*/ 156 w 156"/>
                <a:gd name="txB" fmla="*/ 752 h 752"/>
              </a:gdLst>
              <a:ahLst/>
              <a:cxnLst>
                <a:cxn ang="0">
                  <a:pos x="48" y="15"/>
                </a:cxn>
                <a:cxn ang="0">
                  <a:pos x="44" y="30"/>
                </a:cxn>
                <a:cxn ang="0">
                  <a:pos x="33" y="73"/>
                </a:cxn>
                <a:cxn ang="0">
                  <a:pos x="19" y="140"/>
                </a:cxn>
                <a:cxn ang="0">
                  <a:pos x="7" y="229"/>
                </a:cxn>
                <a:cxn ang="0">
                  <a:pos x="0" y="337"/>
                </a:cxn>
                <a:cxn ang="0">
                  <a:pos x="1" y="462"/>
                </a:cxn>
                <a:cxn ang="0">
                  <a:pos x="14" y="602"/>
                </a:cxn>
                <a:cxn ang="0">
                  <a:pos x="43" y="752"/>
                </a:cxn>
                <a:cxn ang="0">
                  <a:pos x="150" y="746"/>
                </a:cxn>
                <a:cxn ang="0">
                  <a:pos x="146" y="724"/>
                </a:cxn>
                <a:cxn ang="0">
                  <a:pos x="135" y="663"/>
                </a:cxn>
                <a:cxn ang="0">
                  <a:pos x="123" y="574"/>
                </a:cxn>
                <a:cxn ang="0">
                  <a:pos x="111" y="463"/>
                </a:cxn>
                <a:cxn ang="0">
                  <a:pos x="104" y="342"/>
                </a:cxn>
                <a:cxn ang="0">
                  <a:pos x="107" y="220"/>
                </a:cxn>
                <a:cxn ang="0">
                  <a:pos x="124" y="106"/>
                </a:cxn>
                <a:cxn ang="0">
                  <a:pos x="156" y="9"/>
                </a:cxn>
                <a:cxn ang="0">
                  <a:pos x="156" y="8"/>
                </a:cxn>
                <a:cxn ang="0">
                  <a:pos x="156" y="6"/>
                </a:cxn>
                <a:cxn ang="0">
                  <a:pos x="154" y="4"/>
                </a:cxn>
                <a:cxn ang="0">
                  <a:pos x="147" y="0"/>
                </a:cxn>
                <a:cxn ang="0">
                  <a:pos x="134" y="0"/>
                </a:cxn>
                <a:cxn ang="0">
                  <a:pos x="115" y="1"/>
                </a:cxn>
                <a:cxn ang="0">
                  <a:pos x="87" y="7"/>
                </a:cxn>
                <a:cxn ang="0">
                  <a:pos x="48" y="15"/>
                </a:cxn>
              </a:cxnLst>
              <a:rect l="txL" t="txT" r="txR" b="txB"/>
              <a:pathLst>
                <a:path w="156" h="752">
                  <a:moveTo>
                    <a:pt x="48" y="15"/>
                  </a:moveTo>
                  <a:lnTo>
                    <a:pt x="44" y="30"/>
                  </a:lnTo>
                  <a:lnTo>
                    <a:pt x="33" y="73"/>
                  </a:lnTo>
                  <a:lnTo>
                    <a:pt x="19" y="140"/>
                  </a:lnTo>
                  <a:lnTo>
                    <a:pt x="7" y="229"/>
                  </a:lnTo>
                  <a:lnTo>
                    <a:pt x="0" y="337"/>
                  </a:lnTo>
                  <a:lnTo>
                    <a:pt x="1" y="462"/>
                  </a:lnTo>
                  <a:lnTo>
                    <a:pt x="14" y="602"/>
                  </a:lnTo>
                  <a:lnTo>
                    <a:pt x="43" y="752"/>
                  </a:lnTo>
                  <a:lnTo>
                    <a:pt x="150" y="746"/>
                  </a:lnTo>
                  <a:lnTo>
                    <a:pt x="146" y="724"/>
                  </a:lnTo>
                  <a:lnTo>
                    <a:pt x="135" y="663"/>
                  </a:lnTo>
                  <a:lnTo>
                    <a:pt x="123" y="574"/>
                  </a:lnTo>
                  <a:lnTo>
                    <a:pt x="111" y="463"/>
                  </a:lnTo>
                  <a:lnTo>
                    <a:pt x="104" y="342"/>
                  </a:lnTo>
                  <a:lnTo>
                    <a:pt x="107" y="220"/>
                  </a:lnTo>
                  <a:lnTo>
                    <a:pt x="124" y="106"/>
                  </a:lnTo>
                  <a:lnTo>
                    <a:pt x="156" y="9"/>
                  </a:lnTo>
                  <a:lnTo>
                    <a:pt x="156" y="8"/>
                  </a:lnTo>
                  <a:lnTo>
                    <a:pt x="156" y="6"/>
                  </a:lnTo>
                  <a:lnTo>
                    <a:pt x="154" y="4"/>
                  </a:lnTo>
                  <a:lnTo>
                    <a:pt x="147" y="0"/>
                  </a:lnTo>
                  <a:lnTo>
                    <a:pt x="134" y="0"/>
                  </a:lnTo>
                  <a:lnTo>
                    <a:pt x="115" y="1"/>
                  </a:lnTo>
                  <a:lnTo>
                    <a:pt x="87" y="7"/>
                  </a:lnTo>
                  <a:lnTo>
                    <a:pt x="48" y="15"/>
                  </a:lnTo>
                  <a:close/>
                </a:path>
              </a:pathLst>
            </a:custGeom>
            <a:solidFill>
              <a:srgbClr val="808080">
                <a:alpha val="100000"/>
              </a:srgbClr>
            </a:solidFill>
            <a:ln w="9525">
              <a:noFill/>
            </a:ln>
          </p:spPr>
          <p:txBody>
            <a:bodyPr/>
            <a:p>
              <a:endParaRPr lang="zh-CN" altLang="en-US"/>
            </a:p>
          </p:txBody>
        </p:sp>
        <p:sp>
          <p:nvSpPr>
            <p:cNvPr id="102601" name="Freeform 130"/>
            <p:cNvSpPr/>
            <p:nvPr/>
          </p:nvSpPr>
          <p:spPr>
            <a:xfrm>
              <a:off x="7205" y="13498"/>
              <a:ext cx="212" cy="839"/>
            </a:xfrm>
            <a:custGeom>
              <a:avLst/>
              <a:gdLst>
                <a:gd name="txL" fmla="*/ 0 w 212"/>
                <a:gd name="txT" fmla="*/ 0 h 839"/>
                <a:gd name="txR" fmla="*/ 212 w 212"/>
                <a:gd name="txB" fmla="*/ 839 h 839"/>
              </a:gdLst>
              <a:ahLst/>
              <a:cxnLst>
                <a:cxn ang="0">
                  <a:pos x="212" y="6"/>
                </a:cxn>
                <a:cxn ang="0">
                  <a:pos x="206" y="11"/>
                </a:cxn>
                <a:cxn ang="0">
                  <a:pos x="192" y="33"/>
                </a:cxn>
                <a:cxn ang="0">
                  <a:pos x="174" y="77"/>
                </a:cxn>
                <a:cxn ang="0">
                  <a:pos x="156" y="148"/>
                </a:cxn>
                <a:cxn ang="0">
                  <a:pos x="141" y="254"/>
                </a:cxn>
                <a:cxn ang="0">
                  <a:pos x="133" y="401"/>
                </a:cxn>
                <a:cxn ang="0">
                  <a:pos x="137" y="593"/>
                </a:cxn>
                <a:cxn ang="0">
                  <a:pos x="158" y="839"/>
                </a:cxn>
                <a:cxn ang="0">
                  <a:pos x="38" y="839"/>
                </a:cxn>
                <a:cxn ang="0">
                  <a:pos x="34" y="814"/>
                </a:cxn>
                <a:cxn ang="0">
                  <a:pos x="24" y="746"/>
                </a:cxn>
                <a:cxn ang="0">
                  <a:pos x="12" y="645"/>
                </a:cxn>
                <a:cxn ang="0">
                  <a:pos x="3" y="521"/>
                </a:cxn>
                <a:cxn ang="0">
                  <a:pos x="0" y="384"/>
                </a:cxn>
                <a:cxn ang="0">
                  <a:pos x="6" y="244"/>
                </a:cxn>
                <a:cxn ang="0">
                  <a:pos x="29" y="114"/>
                </a:cxn>
                <a:cxn ang="0">
                  <a:pos x="68" y="0"/>
                </a:cxn>
                <a:cxn ang="0">
                  <a:pos x="212" y="6"/>
                </a:cxn>
              </a:cxnLst>
              <a:rect l="txL" t="txT" r="txR" b="txB"/>
              <a:pathLst>
                <a:path w="212" h="839">
                  <a:moveTo>
                    <a:pt x="212" y="6"/>
                  </a:moveTo>
                  <a:lnTo>
                    <a:pt x="206" y="11"/>
                  </a:lnTo>
                  <a:lnTo>
                    <a:pt x="192" y="33"/>
                  </a:lnTo>
                  <a:lnTo>
                    <a:pt x="174" y="77"/>
                  </a:lnTo>
                  <a:lnTo>
                    <a:pt x="156" y="148"/>
                  </a:lnTo>
                  <a:lnTo>
                    <a:pt x="141" y="254"/>
                  </a:lnTo>
                  <a:lnTo>
                    <a:pt x="133" y="401"/>
                  </a:lnTo>
                  <a:lnTo>
                    <a:pt x="137" y="593"/>
                  </a:lnTo>
                  <a:lnTo>
                    <a:pt x="158" y="839"/>
                  </a:lnTo>
                  <a:lnTo>
                    <a:pt x="38" y="839"/>
                  </a:lnTo>
                  <a:lnTo>
                    <a:pt x="34" y="814"/>
                  </a:lnTo>
                  <a:lnTo>
                    <a:pt x="24" y="746"/>
                  </a:lnTo>
                  <a:lnTo>
                    <a:pt x="12" y="645"/>
                  </a:lnTo>
                  <a:lnTo>
                    <a:pt x="3" y="521"/>
                  </a:lnTo>
                  <a:lnTo>
                    <a:pt x="0" y="384"/>
                  </a:lnTo>
                  <a:lnTo>
                    <a:pt x="6" y="244"/>
                  </a:lnTo>
                  <a:lnTo>
                    <a:pt x="29" y="114"/>
                  </a:lnTo>
                  <a:lnTo>
                    <a:pt x="68" y="0"/>
                  </a:lnTo>
                  <a:lnTo>
                    <a:pt x="212" y="6"/>
                  </a:lnTo>
                  <a:close/>
                </a:path>
              </a:pathLst>
            </a:custGeom>
            <a:solidFill>
              <a:srgbClr val="808080">
                <a:alpha val="100000"/>
              </a:srgbClr>
            </a:solidFill>
            <a:ln w="9525">
              <a:noFill/>
            </a:ln>
          </p:spPr>
          <p:txBody>
            <a:bodyPr/>
            <a:p>
              <a:endParaRPr lang="zh-CN" altLang="en-US"/>
            </a:p>
          </p:txBody>
        </p:sp>
        <p:sp>
          <p:nvSpPr>
            <p:cNvPr id="102602" name="Freeform 131"/>
            <p:cNvSpPr/>
            <p:nvPr/>
          </p:nvSpPr>
          <p:spPr>
            <a:xfrm>
              <a:off x="6406" y="13636"/>
              <a:ext cx="137" cy="656"/>
            </a:xfrm>
            <a:custGeom>
              <a:avLst/>
              <a:gdLst>
                <a:gd name="txL" fmla="*/ 0 w 137"/>
                <a:gd name="txT" fmla="*/ 0 h 656"/>
                <a:gd name="txR" fmla="*/ 137 w 137"/>
                <a:gd name="txB" fmla="*/ 656 h 656"/>
              </a:gdLst>
              <a:ahLst/>
              <a:cxnLst>
                <a:cxn ang="0">
                  <a:pos x="43" y="12"/>
                </a:cxn>
                <a:cxn ang="0">
                  <a:pos x="39" y="25"/>
                </a:cxn>
                <a:cxn ang="0">
                  <a:pos x="30" y="62"/>
                </a:cxn>
                <a:cxn ang="0">
                  <a:pos x="19" y="122"/>
                </a:cxn>
                <a:cxn ang="0">
                  <a:pos x="7" y="199"/>
                </a:cxn>
                <a:cxn ang="0">
                  <a:pos x="0" y="294"/>
                </a:cxn>
                <a:cxn ang="0">
                  <a:pos x="1" y="403"/>
                </a:cxn>
                <a:cxn ang="0">
                  <a:pos x="12" y="524"/>
                </a:cxn>
                <a:cxn ang="0">
                  <a:pos x="38" y="656"/>
                </a:cxn>
                <a:cxn ang="0">
                  <a:pos x="132" y="650"/>
                </a:cxn>
                <a:cxn ang="0">
                  <a:pos x="127" y="631"/>
                </a:cxn>
                <a:cxn ang="0">
                  <a:pos x="119" y="578"/>
                </a:cxn>
                <a:cxn ang="0">
                  <a:pos x="107" y="499"/>
                </a:cxn>
                <a:cxn ang="0">
                  <a:pos x="97" y="403"/>
                </a:cxn>
                <a:cxn ang="0">
                  <a:pos x="92" y="297"/>
                </a:cxn>
                <a:cxn ang="0">
                  <a:pos x="94" y="192"/>
                </a:cxn>
                <a:cxn ang="0">
                  <a:pos x="108" y="91"/>
                </a:cxn>
                <a:cxn ang="0">
                  <a:pos x="137" y="7"/>
                </a:cxn>
                <a:cxn ang="0">
                  <a:pos x="137" y="6"/>
                </a:cxn>
                <a:cxn ang="0">
                  <a:pos x="137" y="4"/>
                </a:cxn>
                <a:cxn ang="0">
                  <a:pos x="135" y="2"/>
                </a:cxn>
                <a:cxn ang="0">
                  <a:pos x="129" y="0"/>
                </a:cxn>
                <a:cxn ang="0">
                  <a:pos x="119" y="0"/>
                </a:cxn>
                <a:cxn ang="0">
                  <a:pos x="101" y="1"/>
                </a:cxn>
                <a:cxn ang="0">
                  <a:pos x="77" y="5"/>
                </a:cxn>
                <a:cxn ang="0">
                  <a:pos x="43" y="12"/>
                </a:cxn>
              </a:cxnLst>
              <a:rect l="txL" t="txT" r="txR" b="txB"/>
              <a:pathLst>
                <a:path w="137" h="656">
                  <a:moveTo>
                    <a:pt x="43" y="12"/>
                  </a:moveTo>
                  <a:lnTo>
                    <a:pt x="39" y="25"/>
                  </a:lnTo>
                  <a:lnTo>
                    <a:pt x="30" y="62"/>
                  </a:lnTo>
                  <a:lnTo>
                    <a:pt x="19" y="122"/>
                  </a:lnTo>
                  <a:lnTo>
                    <a:pt x="7" y="199"/>
                  </a:lnTo>
                  <a:lnTo>
                    <a:pt x="0" y="294"/>
                  </a:lnTo>
                  <a:lnTo>
                    <a:pt x="1" y="403"/>
                  </a:lnTo>
                  <a:lnTo>
                    <a:pt x="12" y="524"/>
                  </a:lnTo>
                  <a:lnTo>
                    <a:pt x="38" y="656"/>
                  </a:lnTo>
                  <a:lnTo>
                    <a:pt x="132" y="650"/>
                  </a:lnTo>
                  <a:lnTo>
                    <a:pt x="127" y="631"/>
                  </a:lnTo>
                  <a:lnTo>
                    <a:pt x="119" y="578"/>
                  </a:lnTo>
                  <a:lnTo>
                    <a:pt x="107" y="499"/>
                  </a:lnTo>
                  <a:lnTo>
                    <a:pt x="97" y="403"/>
                  </a:lnTo>
                  <a:lnTo>
                    <a:pt x="92" y="297"/>
                  </a:lnTo>
                  <a:lnTo>
                    <a:pt x="94" y="192"/>
                  </a:lnTo>
                  <a:lnTo>
                    <a:pt x="108" y="91"/>
                  </a:lnTo>
                  <a:lnTo>
                    <a:pt x="137" y="7"/>
                  </a:lnTo>
                  <a:lnTo>
                    <a:pt x="137" y="6"/>
                  </a:lnTo>
                  <a:lnTo>
                    <a:pt x="137" y="4"/>
                  </a:lnTo>
                  <a:lnTo>
                    <a:pt x="135" y="2"/>
                  </a:lnTo>
                  <a:lnTo>
                    <a:pt x="129" y="0"/>
                  </a:lnTo>
                  <a:lnTo>
                    <a:pt x="119" y="0"/>
                  </a:lnTo>
                  <a:lnTo>
                    <a:pt x="101" y="1"/>
                  </a:lnTo>
                  <a:lnTo>
                    <a:pt x="77" y="5"/>
                  </a:lnTo>
                  <a:lnTo>
                    <a:pt x="43" y="12"/>
                  </a:lnTo>
                  <a:close/>
                </a:path>
              </a:pathLst>
            </a:custGeom>
            <a:solidFill>
              <a:srgbClr val="808080">
                <a:alpha val="100000"/>
              </a:srgbClr>
            </a:solidFill>
            <a:ln w="9525">
              <a:noFill/>
            </a:ln>
          </p:spPr>
          <p:txBody>
            <a:bodyPr/>
            <a:p>
              <a:endParaRPr lang="zh-CN" altLang="en-US"/>
            </a:p>
          </p:txBody>
        </p:sp>
        <p:sp>
          <p:nvSpPr>
            <p:cNvPr id="102603" name="Freeform 132"/>
            <p:cNvSpPr/>
            <p:nvPr/>
          </p:nvSpPr>
          <p:spPr>
            <a:xfrm>
              <a:off x="6412" y="13680"/>
              <a:ext cx="116" cy="560"/>
            </a:xfrm>
            <a:custGeom>
              <a:avLst/>
              <a:gdLst>
                <a:gd name="txL" fmla="*/ 0 w 116"/>
                <a:gd name="txT" fmla="*/ 0 h 560"/>
                <a:gd name="txR" fmla="*/ 116 w 116"/>
                <a:gd name="txB" fmla="*/ 560 h 560"/>
              </a:gdLst>
              <a:ahLst/>
              <a:cxnLst>
                <a:cxn ang="0">
                  <a:pos x="36" y="11"/>
                </a:cxn>
                <a:cxn ang="0">
                  <a:pos x="33" y="21"/>
                </a:cxn>
                <a:cxn ang="0">
                  <a:pos x="24" y="53"/>
                </a:cxn>
                <a:cxn ang="0">
                  <a:pos x="15" y="103"/>
                </a:cxn>
                <a:cxn ang="0">
                  <a:pos x="5" y="169"/>
                </a:cxn>
                <a:cxn ang="0">
                  <a:pos x="0" y="250"/>
                </a:cxn>
                <a:cxn ang="0">
                  <a:pos x="1" y="344"/>
                </a:cxn>
                <a:cxn ang="0">
                  <a:pos x="10" y="448"/>
                </a:cxn>
                <a:cxn ang="0">
                  <a:pos x="32" y="560"/>
                </a:cxn>
                <a:cxn ang="0">
                  <a:pos x="112" y="555"/>
                </a:cxn>
                <a:cxn ang="0">
                  <a:pos x="108" y="538"/>
                </a:cxn>
                <a:cxn ang="0">
                  <a:pos x="101" y="493"/>
                </a:cxn>
                <a:cxn ang="0">
                  <a:pos x="91" y="426"/>
                </a:cxn>
                <a:cxn ang="0">
                  <a:pos x="82" y="344"/>
                </a:cxn>
                <a:cxn ang="0">
                  <a:pos x="77" y="255"/>
                </a:cxn>
                <a:cxn ang="0">
                  <a:pos x="79" y="164"/>
                </a:cxn>
                <a:cxn ang="0">
                  <a:pos x="91" y="79"/>
                </a:cxn>
                <a:cxn ang="0">
                  <a:pos x="116" y="6"/>
                </a:cxn>
                <a:cxn ang="0">
                  <a:pos x="116" y="5"/>
                </a:cxn>
                <a:cxn ang="0">
                  <a:pos x="116" y="4"/>
                </a:cxn>
                <a:cxn ang="0">
                  <a:pos x="114" y="2"/>
                </a:cxn>
                <a:cxn ang="0">
                  <a:pos x="109" y="0"/>
                </a:cxn>
                <a:cxn ang="0">
                  <a:pos x="100" y="0"/>
                </a:cxn>
                <a:cxn ang="0">
                  <a:pos x="86" y="1"/>
                </a:cxn>
                <a:cxn ang="0">
                  <a:pos x="65" y="4"/>
                </a:cxn>
                <a:cxn ang="0">
                  <a:pos x="36" y="11"/>
                </a:cxn>
              </a:cxnLst>
              <a:rect l="txL" t="txT" r="txR" b="txB"/>
              <a:pathLst>
                <a:path w="116" h="560">
                  <a:moveTo>
                    <a:pt x="36" y="11"/>
                  </a:moveTo>
                  <a:lnTo>
                    <a:pt x="33" y="21"/>
                  </a:lnTo>
                  <a:lnTo>
                    <a:pt x="24" y="53"/>
                  </a:lnTo>
                  <a:lnTo>
                    <a:pt x="15" y="103"/>
                  </a:lnTo>
                  <a:lnTo>
                    <a:pt x="5" y="169"/>
                  </a:lnTo>
                  <a:lnTo>
                    <a:pt x="0" y="250"/>
                  </a:lnTo>
                  <a:lnTo>
                    <a:pt x="1" y="344"/>
                  </a:lnTo>
                  <a:lnTo>
                    <a:pt x="10" y="448"/>
                  </a:lnTo>
                  <a:lnTo>
                    <a:pt x="32" y="560"/>
                  </a:lnTo>
                  <a:lnTo>
                    <a:pt x="112" y="555"/>
                  </a:lnTo>
                  <a:lnTo>
                    <a:pt x="108" y="538"/>
                  </a:lnTo>
                  <a:lnTo>
                    <a:pt x="101" y="493"/>
                  </a:lnTo>
                  <a:lnTo>
                    <a:pt x="91" y="426"/>
                  </a:lnTo>
                  <a:lnTo>
                    <a:pt x="82" y="344"/>
                  </a:lnTo>
                  <a:lnTo>
                    <a:pt x="77" y="255"/>
                  </a:lnTo>
                  <a:lnTo>
                    <a:pt x="79" y="164"/>
                  </a:lnTo>
                  <a:lnTo>
                    <a:pt x="91" y="79"/>
                  </a:lnTo>
                  <a:lnTo>
                    <a:pt x="116" y="6"/>
                  </a:lnTo>
                  <a:lnTo>
                    <a:pt x="116" y="5"/>
                  </a:lnTo>
                  <a:lnTo>
                    <a:pt x="116" y="4"/>
                  </a:lnTo>
                  <a:lnTo>
                    <a:pt x="114" y="2"/>
                  </a:lnTo>
                  <a:lnTo>
                    <a:pt x="109" y="0"/>
                  </a:lnTo>
                  <a:lnTo>
                    <a:pt x="100" y="0"/>
                  </a:lnTo>
                  <a:lnTo>
                    <a:pt x="86" y="1"/>
                  </a:lnTo>
                  <a:lnTo>
                    <a:pt x="65" y="4"/>
                  </a:lnTo>
                  <a:lnTo>
                    <a:pt x="36" y="11"/>
                  </a:lnTo>
                  <a:close/>
                </a:path>
              </a:pathLst>
            </a:custGeom>
            <a:solidFill>
              <a:srgbClr val="808080">
                <a:alpha val="100000"/>
              </a:srgbClr>
            </a:solidFill>
            <a:ln w="9525">
              <a:noFill/>
            </a:ln>
          </p:spPr>
          <p:txBody>
            <a:bodyPr/>
            <a:p>
              <a:endParaRPr lang="zh-CN" altLang="en-US"/>
            </a:p>
          </p:txBody>
        </p:sp>
        <p:sp>
          <p:nvSpPr>
            <p:cNvPr id="102604" name="Freeform 133"/>
            <p:cNvSpPr/>
            <p:nvPr/>
          </p:nvSpPr>
          <p:spPr>
            <a:xfrm>
              <a:off x="6417" y="13724"/>
              <a:ext cx="97" cy="463"/>
            </a:xfrm>
            <a:custGeom>
              <a:avLst/>
              <a:gdLst>
                <a:gd name="txL" fmla="*/ 0 w 97"/>
                <a:gd name="txT" fmla="*/ 0 h 463"/>
                <a:gd name="txR" fmla="*/ 97 w 97"/>
                <a:gd name="txB" fmla="*/ 463 h 463"/>
              </a:gdLst>
              <a:ahLst/>
              <a:cxnLst>
                <a:cxn ang="0">
                  <a:pos x="30" y="9"/>
                </a:cxn>
                <a:cxn ang="0">
                  <a:pos x="27" y="17"/>
                </a:cxn>
                <a:cxn ang="0">
                  <a:pos x="20" y="44"/>
                </a:cxn>
                <a:cxn ang="0">
                  <a:pos x="12" y="85"/>
                </a:cxn>
                <a:cxn ang="0">
                  <a:pos x="4" y="140"/>
                </a:cxn>
                <a:cxn ang="0">
                  <a:pos x="0" y="207"/>
                </a:cxn>
                <a:cxn ang="0">
                  <a:pos x="0" y="285"/>
                </a:cxn>
                <a:cxn ang="0">
                  <a:pos x="9" y="370"/>
                </a:cxn>
                <a:cxn ang="0">
                  <a:pos x="26" y="463"/>
                </a:cxn>
                <a:cxn ang="0">
                  <a:pos x="93" y="460"/>
                </a:cxn>
                <a:cxn ang="0">
                  <a:pos x="89" y="446"/>
                </a:cxn>
                <a:cxn ang="0">
                  <a:pos x="83" y="408"/>
                </a:cxn>
                <a:cxn ang="0">
                  <a:pos x="75" y="353"/>
                </a:cxn>
                <a:cxn ang="0">
                  <a:pos x="68" y="285"/>
                </a:cxn>
                <a:cxn ang="0">
                  <a:pos x="65" y="211"/>
                </a:cxn>
                <a:cxn ang="0">
                  <a:pos x="67" y="136"/>
                </a:cxn>
                <a:cxn ang="0">
                  <a:pos x="76" y="65"/>
                </a:cxn>
                <a:cxn ang="0">
                  <a:pos x="97" y="5"/>
                </a:cxn>
                <a:cxn ang="0">
                  <a:pos x="97" y="4"/>
                </a:cxn>
                <a:cxn ang="0">
                  <a:pos x="97" y="3"/>
                </a:cxn>
                <a:cxn ang="0">
                  <a:pos x="95" y="1"/>
                </a:cxn>
                <a:cxn ang="0">
                  <a:pos x="91" y="0"/>
                </a:cxn>
                <a:cxn ang="0">
                  <a:pos x="84" y="0"/>
                </a:cxn>
                <a:cxn ang="0">
                  <a:pos x="71" y="0"/>
                </a:cxn>
                <a:cxn ang="0">
                  <a:pos x="54" y="3"/>
                </a:cxn>
                <a:cxn ang="0">
                  <a:pos x="30" y="9"/>
                </a:cxn>
              </a:cxnLst>
              <a:rect l="txL" t="txT" r="txR" b="txB"/>
              <a:pathLst>
                <a:path w="97" h="463">
                  <a:moveTo>
                    <a:pt x="30" y="9"/>
                  </a:moveTo>
                  <a:lnTo>
                    <a:pt x="27" y="17"/>
                  </a:lnTo>
                  <a:lnTo>
                    <a:pt x="20" y="44"/>
                  </a:lnTo>
                  <a:lnTo>
                    <a:pt x="12" y="85"/>
                  </a:lnTo>
                  <a:lnTo>
                    <a:pt x="4" y="140"/>
                  </a:lnTo>
                  <a:lnTo>
                    <a:pt x="0" y="207"/>
                  </a:lnTo>
                  <a:lnTo>
                    <a:pt x="0" y="285"/>
                  </a:lnTo>
                  <a:lnTo>
                    <a:pt x="9" y="370"/>
                  </a:lnTo>
                  <a:lnTo>
                    <a:pt x="26" y="463"/>
                  </a:lnTo>
                  <a:lnTo>
                    <a:pt x="93" y="460"/>
                  </a:lnTo>
                  <a:lnTo>
                    <a:pt x="89" y="446"/>
                  </a:lnTo>
                  <a:lnTo>
                    <a:pt x="83" y="408"/>
                  </a:lnTo>
                  <a:lnTo>
                    <a:pt x="75" y="353"/>
                  </a:lnTo>
                  <a:lnTo>
                    <a:pt x="68" y="285"/>
                  </a:lnTo>
                  <a:lnTo>
                    <a:pt x="65" y="211"/>
                  </a:lnTo>
                  <a:lnTo>
                    <a:pt x="67" y="136"/>
                  </a:lnTo>
                  <a:lnTo>
                    <a:pt x="76" y="65"/>
                  </a:lnTo>
                  <a:lnTo>
                    <a:pt x="97" y="5"/>
                  </a:lnTo>
                  <a:lnTo>
                    <a:pt x="97" y="4"/>
                  </a:lnTo>
                  <a:lnTo>
                    <a:pt x="97" y="3"/>
                  </a:lnTo>
                  <a:lnTo>
                    <a:pt x="95" y="1"/>
                  </a:lnTo>
                  <a:lnTo>
                    <a:pt x="91" y="0"/>
                  </a:lnTo>
                  <a:lnTo>
                    <a:pt x="84" y="0"/>
                  </a:lnTo>
                  <a:lnTo>
                    <a:pt x="71" y="0"/>
                  </a:lnTo>
                  <a:lnTo>
                    <a:pt x="54" y="3"/>
                  </a:lnTo>
                  <a:lnTo>
                    <a:pt x="30" y="9"/>
                  </a:lnTo>
                  <a:close/>
                </a:path>
              </a:pathLst>
            </a:custGeom>
            <a:solidFill>
              <a:srgbClr val="808080">
                <a:alpha val="100000"/>
              </a:srgbClr>
            </a:solidFill>
            <a:ln w="9525">
              <a:noFill/>
            </a:ln>
          </p:spPr>
          <p:txBody>
            <a:bodyPr/>
            <a:p>
              <a:endParaRPr lang="zh-CN" altLang="en-US"/>
            </a:p>
          </p:txBody>
        </p:sp>
        <p:sp>
          <p:nvSpPr>
            <p:cNvPr id="102605" name="Freeform 134"/>
            <p:cNvSpPr/>
            <p:nvPr/>
          </p:nvSpPr>
          <p:spPr>
            <a:xfrm>
              <a:off x="6422" y="13768"/>
              <a:ext cx="77" cy="367"/>
            </a:xfrm>
            <a:custGeom>
              <a:avLst/>
              <a:gdLst>
                <a:gd name="txL" fmla="*/ 0 w 77"/>
                <a:gd name="txT" fmla="*/ 0 h 367"/>
                <a:gd name="txR" fmla="*/ 77 w 77"/>
                <a:gd name="txB" fmla="*/ 367 h 367"/>
              </a:gdLst>
              <a:ahLst/>
              <a:cxnLst>
                <a:cxn ang="0">
                  <a:pos x="24" y="8"/>
                </a:cxn>
                <a:cxn ang="0">
                  <a:pos x="22" y="15"/>
                </a:cxn>
                <a:cxn ang="0">
                  <a:pos x="17" y="36"/>
                </a:cxn>
                <a:cxn ang="0">
                  <a:pos x="10" y="68"/>
                </a:cxn>
                <a:cxn ang="0">
                  <a:pos x="4" y="112"/>
                </a:cxn>
                <a:cxn ang="0">
                  <a:pos x="0" y="164"/>
                </a:cxn>
                <a:cxn ang="0">
                  <a:pos x="0" y="226"/>
                </a:cxn>
                <a:cxn ang="0">
                  <a:pos x="7" y="294"/>
                </a:cxn>
                <a:cxn ang="0">
                  <a:pos x="21" y="367"/>
                </a:cxn>
                <a:cxn ang="0">
                  <a:pos x="74" y="364"/>
                </a:cxn>
                <a:cxn ang="0">
                  <a:pos x="71" y="353"/>
                </a:cxn>
                <a:cxn ang="0">
                  <a:pos x="66" y="323"/>
                </a:cxn>
                <a:cxn ang="0">
                  <a:pos x="60" y="280"/>
                </a:cxn>
                <a:cxn ang="0">
                  <a:pos x="54" y="226"/>
                </a:cxn>
                <a:cxn ang="0">
                  <a:pos x="51" y="168"/>
                </a:cxn>
                <a:cxn ang="0">
                  <a:pos x="53" y="107"/>
                </a:cxn>
                <a:cxn ang="0">
                  <a:pos x="61" y="52"/>
                </a:cxn>
                <a:cxn ang="0">
                  <a:pos x="77" y="5"/>
                </a:cxn>
                <a:cxn ang="0">
                  <a:pos x="77" y="5"/>
                </a:cxn>
                <a:cxn ang="0">
                  <a:pos x="77" y="2"/>
                </a:cxn>
                <a:cxn ang="0">
                  <a:pos x="76" y="1"/>
                </a:cxn>
                <a:cxn ang="0">
                  <a:pos x="72" y="0"/>
                </a:cxn>
                <a:cxn ang="0">
                  <a:pos x="66" y="0"/>
                </a:cxn>
                <a:cxn ang="0">
                  <a:pos x="56" y="1"/>
                </a:cxn>
                <a:cxn ang="0">
                  <a:pos x="43" y="4"/>
                </a:cxn>
                <a:cxn ang="0">
                  <a:pos x="24" y="8"/>
                </a:cxn>
              </a:cxnLst>
              <a:rect l="txL" t="txT" r="txR" b="txB"/>
              <a:pathLst>
                <a:path w="77" h="367">
                  <a:moveTo>
                    <a:pt x="24" y="8"/>
                  </a:moveTo>
                  <a:lnTo>
                    <a:pt x="22" y="15"/>
                  </a:lnTo>
                  <a:lnTo>
                    <a:pt x="17" y="36"/>
                  </a:lnTo>
                  <a:lnTo>
                    <a:pt x="10" y="68"/>
                  </a:lnTo>
                  <a:lnTo>
                    <a:pt x="4" y="112"/>
                  </a:lnTo>
                  <a:lnTo>
                    <a:pt x="0" y="164"/>
                  </a:lnTo>
                  <a:lnTo>
                    <a:pt x="0" y="226"/>
                  </a:lnTo>
                  <a:lnTo>
                    <a:pt x="7" y="294"/>
                  </a:lnTo>
                  <a:lnTo>
                    <a:pt x="21" y="367"/>
                  </a:lnTo>
                  <a:lnTo>
                    <a:pt x="74" y="364"/>
                  </a:lnTo>
                  <a:lnTo>
                    <a:pt x="71" y="353"/>
                  </a:lnTo>
                  <a:lnTo>
                    <a:pt x="66" y="323"/>
                  </a:lnTo>
                  <a:lnTo>
                    <a:pt x="60" y="280"/>
                  </a:lnTo>
                  <a:lnTo>
                    <a:pt x="54" y="226"/>
                  </a:lnTo>
                  <a:lnTo>
                    <a:pt x="51" y="168"/>
                  </a:lnTo>
                  <a:lnTo>
                    <a:pt x="53" y="107"/>
                  </a:lnTo>
                  <a:lnTo>
                    <a:pt x="61" y="52"/>
                  </a:lnTo>
                  <a:lnTo>
                    <a:pt x="77" y="5"/>
                  </a:lnTo>
                  <a:lnTo>
                    <a:pt x="77" y="2"/>
                  </a:lnTo>
                  <a:lnTo>
                    <a:pt x="76" y="1"/>
                  </a:lnTo>
                  <a:lnTo>
                    <a:pt x="72" y="0"/>
                  </a:lnTo>
                  <a:lnTo>
                    <a:pt x="66" y="0"/>
                  </a:lnTo>
                  <a:lnTo>
                    <a:pt x="56" y="1"/>
                  </a:lnTo>
                  <a:lnTo>
                    <a:pt x="43" y="4"/>
                  </a:lnTo>
                  <a:lnTo>
                    <a:pt x="24" y="8"/>
                  </a:lnTo>
                  <a:close/>
                </a:path>
              </a:pathLst>
            </a:custGeom>
            <a:solidFill>
              <a:srgbClr val="808080">
                <a:alpha val="100000"/>
              </a:srgbClr>
            </a:solidFill>
            <a:ln w="9525">
              <a:noFill/>
            </a:ln>
          </p:spPr>
          <p:txBody>
            <a:bodyPr/>
            <a:p>
              <a:endParaRPr lang="zh-CN" altLang="en-US"/>
            </a:p>
          </p:txBody>
        </p:sp>
        <p:sp>
          <p:nvSpPr>
            <p:cNvPr id="102606" name="Freeform 135"/>
            <p:cNvSpPr/>
            <p:nvPr/>
          </p:nvSpPr>
          <p:spPr>
            <a:xfrm>
              <a:off x="6428" y="13813"/>
              <a:ext cx="56" cy="271"/>
            </a:xfrm>
            <a:custGeom>
              <a:avLst/>
              <a:gdLst>
                <a:gd name="txL" fmla="*/ 0 w 56"/>
                <a:gd name="txT" fmla="*/ 0 h 271"/>
                <a:gd name="txR" fmla="*/ 56 w 56"/>
                <a:gd name="txB" fmla="*/ 271 h 271"/>
              </a:gdLst>
              <a:ahLst/>
              <a:cxnLst>
                <a:cxn ang="0">
                  <a:pos x="17" y="5"/>
                </a:cxn>
                <a:cxn ang="0">
                  <a:pos x="16" y="10"/>
                </a:cxn>
                <a:cxn ang="0">
                  <a:pos x="12" y="25"/>
                </a:cxn>
                <a:cxn ang="0">
                  <a:pos x="6" y="49"/>
                </a:cxn>
                <a:cxn ang="0">
                  <a:pos x="2" y="82"/>
                </a:cxn>
                <a:cxn ang="0">
                  <a:pos x="0" y="122"/>
                </a:cxn>
                <a:cxn ang="0">
                  <a:pos x="0" y="166"/>
                </a:cxn>
                <a:cxn ang="0">
                  <a:pos x="4" y="217"/>
                </a:cxn>
                <a:cxn ang="0">
                  <a:pos x="15" y="271"/>
                </a:cxn>
                <a:cxn ang="0">
                  <a:pos x="54" y="268"/>
                </a:cxn>
                <a:cxn ang="0">
                  <a:pos x="52" y="261"/>
                </a:cxn>
                <a:cxn ang="0">
                  <a:pos x="48" y="238"/>
                </a:cxn>
                <a:cxn ang="0">
                  <a:pos x="44" y="206"/>
                </a:cxn>
                <a:cxn ang="0">
                  <a:pos x="40" y="166"/>
                </a:cxn>
                <a:cxn ang="0">
                  <a:pos x="37" y="123"/>
                </a:cxn>
                <a:cxn ang="0">
                  <a:pos x="39" y="78"/>
                </a:cxn>
                <a:cxn ang="0">
                  <a:pos x="44" y="37"/>
                </a:cxn>
                <a:cxn ang="0">
                  <a:pos x="56" y="3"/>
                </a:cxn>
                <a:cxn ang="0">
                  <a:pos x="56" y="3"/>
                </a:cxn>
                <a:cxn ang="0">
                  <a:pos x="56" y="2"/>
                </a:cxn>
                <a:cxn ang="0">
                  <a:pos x="55" y="1"/>
                </a:cxn>
                <a:cxn ang="0">
                  <a:pos x="52" y="0"/>
                </a:cxn>
                <a:cxn ang="0">
                  <a:pos x="48" y="0"/>
                </a:cxn>
                <a:cxn ang="0">
                  <a:pos x="42" y="0"/>
                </a:cxn>
                <a:cxn ang="0">
                  <a:pos x="31" y="2"/>
                </a:cxn>
                <a:cxn ang="0">
                  <a:pos x="17" y="5"/>
                </a:cxn>
              </a:cxnLst>
              <a:rect l="txL" t="txT" r="txR" b="txB"/>
              <a:pathLst>
                <a:path w="56" h="271">
                  <a:moveTo>
                    <a:pt x="17" y="5"/>
                  </a:moveTo>
                  <a:lnTo>
                    <a:pt x="16" y="10"/>
                  </a:lnTo>
                  <a:lnTo>
                    <a:pt x="12" y="25"/>
                  </a:lnTo>
                  <a:lnTo>
                    <a:pt x="6" y="49"/>
                  </a:lnTo>
                  <a:lnTo>
                    <a:pt x="2" y="82"/>
                  </a:lnTo>
                  <a:lnTo>
                    <a:pt x="0" y="122"/>
                  </a:lnTo>
                  <a:lnTo>
                    <a:pt x="0" y="166"/>
                  </a:lnTo>
                  <a:lnTo>
                    <a:pt x="4" y="217"/>
                  </a:lnTo>
                  <a:lnTo>
                    <a:pt x="15" y="271"/>
                  </a:lnTo>
                  <a:lnTo>
                    <a:pt x="54" y="268"/>
                  </a:lnTo>
                  <a:lnTo>
                    <a:pt x="52" y="261"/>
                  </a:lnTo>
                  <a:lnTo>
                    <a:pt x="48" y="238"/>
                  </a:lnTo>
                  <a:lnTo>
                    <a:pt x="44" y="206"/>
                  </a:lnTo>
                  <a:lnTo>
                    <a:pt x="40" y="166"/>
                  </a:lnTo>
                  <a:lnTo>
                    <a:pt x="37" y="123"/>
                  </a:lnTo>
                  <a:lnTo>
                    <a:pt x="39" y="78"/>
                  </a:lnTo>
                  <a:lnTo>
                    <a:pt x="44" y="37"/>
                  </a:lnTo>
                  <a:lnTo>
                    <a:pt x="56" y="3"/>
                  </a:lnTo>
                  <a:lnTo>
                    <a:pt x="56" y="2"/>
                  </a:lnTo>
                  <a:lnTo>
                    <a:pt x="55" y="1"/>
                  </a:lnTo>
                  <a:lnTo>
                    <a:pt x="52" y="0"/>
                  </a:lnTo>
                  <a:lnTo>
                    <a:pt x="48" y="0"/>
                  </a:lnTo>
                  <a:lnTo>
                    <a:pt x="42" y="0"/>
                  </a:lnTo>
                  <a:lnTo>
                    <a:pt x="31" y="2"/>
                  </a:lnTo>
                  <a:lnTo>
                    <a:pt x="17" y="5"/>
                  </a:lnTo>
                  <a:close/>
                </a:path>
              </a:pathLst>
            </a:custGeom>
            <a:solidFill>
              <a:srgbClr val="808080">
                <a:alpha val="100000"/>
              </a:srgbClr>
            </a:solidFill>
            <a:ln w="9525">
              <a:noFill/>
            </a:ln>
          </p:spPr>
          <p:txBody>
            <a:bodyPr/>
            <a:p>
              <a:endParaRPr lang="zh-CN" altLang="en-US"/>
            </a:p>
          </p:txBody>
        </p:sp>
        <p:sp>
          <p:nvSpPr>
            <p:cNvPr id="102607" name="Freeform 136"/>
            <p:cNvSpPr/>
            <p:nvPr/>
          </p:nvSpPr>
          <p:spPr>
            <a:xfrm>
              <a:off x="7211" y="13549"/>
              <a:ext cx="186" cy="732"/>
            </a:xfrm>
            <a:custGeom>
              <a:avLst/>
              <a:gdLst>
                <a:gd name="txL" fmla="*/ 0 w 186"/>
                <a:gd name="txT" fmla="*/ 0 h 732"/>
                <a:gd name="txR" fmla="*/ 186 w 186"/>
                <a:gd name="txB" fmla="*/ 732 h 732"/>
              </a:gdLst>
              <a:ahLst/>
              <a:cxnLst>
                <a:cxn ang="0">
                  <a:pos x="186" y="6"/>
                </a:cxn>
                <a:cxn ang="0">
                  <a:pos x="182" y="11"/>
                </a:cxn>
                <a:cxn ang="0">
                  <a:pos x="169" y="29"/>
                </a:cxn>
                <a:cxn ang="0">
                  <a:pos x="153" y="67"/>
                </a:cxn>
                <a:cxn ang="0">
                  <a:pos x="137" y="130"/>
                </a:cxn>
                <a:cxn ang="0">
                  <a:pos x="124" y="221"/>
                </a:cxn>
                <a:cxn ang="0">
                  <a:pos x="117" y="350"/>
                </a:cxn>
                <a:cxn ang="0">
                  <a:pos x="122" y="517"/>
                </a:cxn>
                <a:cxn ang="0">
                  <a:pos x="139" y="732"/>
                </a:cxn>
                <a:cxn ang="0">
                  <a:pos x="34" y="732"/>
                </a:cxn>
                <a:cxn ang="0">
                  <a:pos x="31" y="711"/>
                </a:cxn>
                <a:cxn ang="0">
                  <a:pos x="22" y="651"/>
                </a:cxn>
                <a:cxn ang="0">
                  <a:pos x="12" y="563"/>
                </a:cxn>
                <a:cxn ang="0">
                  <a:pos x="3" y="454"/>
                </a:cxn>
                <a:cxn ang="0">
                  <a:pos x="0" y="335"/>
                </a:cxn>
                <a:cxn ang="0">
                  <a:pos x="6" y="213"/>
                </a:cxn>
                <a:cxn ang="0">
                  <a:pos x="25" y="98"/>
                </a:cxn>
                <a:cxn ang="0">
                  <a:pos x="60" y="0"/>
                </a:cxn>
                <a:cxn ang="0">
                  <a:pos x="186" y="6"/>
                </a:cxn>
              </a:cxnLst>
              <a:rect l="txL" t="txT" r="txR" b="txB"/>
              <a:pathLst>
                <a:path w="186" h="732">
                  <a:moveTo>
                    <a:pt x="186" y="6"/>
                  </a:moveTo>
                  <a:lnTo>
                    <a:pt x="182" y="11"/>
                  </a:lnTo>
                  <a:lnTo>
                    <a:pt x="169" y="29"/>
                  </a:lnTo>
                  <a:lnTo>
                    <a:pt x="153" y="67"/>
                  </a:lnTo>
                  <a:lnTo>
                    <a:pt x="137" y="130"/>
                  </a:lnTo>
                  <a:lnTo>
                    <a:pt x="124" y="221"/>
                  </a:lnTo>
                  <a:lnTo>
                    <a:pt x="117" y="350"/>
                  </a:lnTo>
                  <a:lnTo>
                    <a:pt x="122" y="517"/>
                  </a:lnTo>
                  <a:lnTo>
                    <a:pt x="139" y="732"/>
                  </a:lnTo>
                  <a:lnTo>
                    <a:pt x="34" y="732"/>
                  </a:lnTo>
                  <a:lnTo>
                    <a:pt x="31" y="711"/>
                  </a:lnTo>
                  <a:lnTo>
                    <a:pt x="22" y="651"/>
                  </a:lnTo>
                  <a:lnTo>
                    <a:pt x="12" y="563"/>
                  </a:lnTo>
                  <a:lnTo>
                    <a:pt x="3" y="454"/>
                  </a:lnTo>
                  <a:lnTo>
                    <a:pt x="0" y="335"/>
                  </a:lnTo>
                  <a:lnTo>
                    <a:pt x="6" y="213"/>
                  </a:lnTo>
                  <a:lnTo>
                    <a:pt x="25" y="98"/>
                  </a:lnTo>
                  <a:lnTo>
                    <a:pt x="60" y="0"/>
                  </a:lnTo>
                  <a:lnTo>
                    <a:pt x="186" y="6"/>
                  </a:lnTo>
                  <a:close/>
                </a:path>
              </a:pathLst>
            </a:custGeom>
            <a:solidFill>
              <a:srgbClr val="808080">
                <a:alpha val="100000"/>
              </a:srgbClr>
            </a:solidFill>
            <a:ln w="9525">
              <a:noFill/>
            </a:ln>
          </p:spPr>
          <p:txBody>
            <a:bodyPr/>
            <a:p>
              <a:endParaRPr lang="zh-CN" altLang="en-US"/>
            </a:p>
          </p:txBody>
        </p:sp>
        <p:sp>
          <p:nvSpPr>
            <p:cNvPr id="102608" name="Freeform 137"/>
            <p:cNvSpPr/>
            <p:nvPr/>
          </p:nvSpPr>
          <p:spPr>
            <a:xfrm>
              <a:off x="7219" y="13600"/>
              <a:ext cx="158" cy="625"/>
            </a:xfrm>
            <a:custGeom>
              <a:avLst/>
              <a:gdLst>
                <a:gd name="txL" fmla="*/ 0 w 158"/>
                <a:gd name="txT" fmla="*/ 0 h 625"/>
                <a:gd name="txR" fmla="*/ 158 w 158"/>
                <a:gd name="txB" fmla="*/ 625 h 625"/>
              </a:gdLst>
              <a:ahLst/>
              <a:cxnLst>
                <a:cxn ang="0">
                  <a:pos x="158" y="4"/>
                </a:cxn>
                <a:cxn ang="0">
                  <a:pos x="153" y="9"/>
                </a:cxn>
                <a:cxn ang="0">
                  <a:pos x="144" y="25"/>
                </a:cxn>
                <a:cxn ang="0">
                  <a:pos x="130" y="57"/>
                </a:cxn>
                <a:cxn ang="0">
                  <a:pos x="116" y="110"/>
                </a:cxn>
                <a:cxn ang="0">
                  <a:pos x="105" y="189"/>
                </a:cxn>
                <a:cxn ang="0">
                  <a:pos x="100" y="298"/>
                </a:cxn>
                <a:cxn ang="0">
                  <a:pos x="103" y="441"/>
                </a:cxn>
                <a:cxn ang="0">
                  <a:pos x="118" y="625"/>
                </a:cxn>
                <a:cxn ang="0">
                  <a:pos x="29" y="625"/>
                </a:cxn>
                <a:cxn ang="0">
                  <a:pos x="25" y="607"/>
                </a:cxn>
                <a:cxn ang="0">
                  <a:pos x="18" y="556"/>
                </a:cxn>
                <a:cxn ang="0">
                  <a:pos x="9" y="480"/>
                </a:cxn>
                <a:cxn ang="0">
                  <a:pos x="2" y="387"/>
                </a:cxn>
                <a:cxn ang="0">
                  <a:pos x="0" y="286"/>
                </a:cxn>
                <a:cxn ang="0">
                  <a:pos x="5" y="182"/>
                </a:cxn>
                <a:cxn ang="0">
                  <a:pos x="21" y="84"/>
                </a:cxn>
                <a:cxn ang="0">
                  <a:pos x="51" y="0"/>
                </a:cxn>
                <a:cxn ang="0">
                  <a:pos x="158" y="4"/>
                </a:cxn>
              </a:cxnLst>
              <a:rect l="txL" t="txT" r="txR" b="txB"/>
              <a:pathLst>
                <a:path w="158" h="625">
                  <a:moveTo>
                    <a:pt x="158" y="4"/>
                  </a:moveTo>
                  <a:lnTo>
                    <a:pt x="153" y="9"/>
                  </a:lnTo>
                  <a:lnTo>
                    <a:pt x="144" y="25"/>
                  </a:lnTo>
                  <a:lnTo>
                    <a:pt x="130" y="57"/>
                  </a:lnTo>
                  <a:lnTo>
                    <a:pt x="116" y="110"/>
                  </a:lnTo>
                  <a:lnTo>
                    <a:pt x="105" y="189"/>
                  </a:lnTo>
                  <a:lnTo>
                    <a:pt x="100" y="298"/>
                  </a:lnTo>
                  <a:lnTo>
                    <a:pt x="103" y="441"/>
                  </a:lnTo>
                  <a:lnTo>
                    <a:pt x="118" y="625"/>
                  </a:lnTo>
                  <a:lnTo>
                    <a:pt x="29" y="625"/>
                  </a:lnTo>
                  <a:lnTo>
                    <a:pt x="25" y="607"/>
                  </a:lnTo>
                  <a:lnTo>
                    <a:pt x="18" y="556"/>
                  </a:lnTo>
                  <a:lnTo>
                    <a:pt x="9" y="480"/>
                  </a:lnTo>
                  <a:lnTo>
                    <a:pt x="2" y="387"/>
                  </a:lnTo>
                  <a:lnTo>
                    <a:pt x="0" y="286"/>
                  </a:lnTo>
                  <a:lnTo>
                    <a:pt x="5" y="182"/>
                  </a:lnTo>
                  <a:lnTo>
                    <a:pt x="21" y="84"/>
                  </a:lnTo>
                  <a:lnTo>
                    <a:pt x="51" y="0"/>
                  </a:lnTo>
                  <a:lnTo>
                    <a:pt x="158" y="4"/>
                  </a:lnTo>
                  <a:close/>
                </a:path>
              </a:pathLst>
            </a:custGeom>
            <a:solidFill>
              <a:srgbClr val="808080">
                <a:alpha val="100000"/>
              </a:srgbClr>
            </a:solidFill>
            <a:ln w="9525">
              <a:noFill/>
            </a:ln>
          </p:spPr>
          <p:txBody>
            <a:bodyPr/>
            <a:p>
              <a:endParaRPr lang="zh-CN" altLang="en-US"/>
            </a:p>
          </p:txBody>
        </p:sp>
        <p:sp>
          <p:nvSpPr>
            <p:cNvPr id="102609" name="Freeform 138"/>
            <p:cNvSpPr/>
            <p:nvPr/>
          </p:nvSpPr>
          <p:spPr>
            <a:xfrm>
              <a:off x="7225" y="13651"/>
              <a:ext cx="131" cy="517"/>
            </a:xfrm>
            <a:custGeom>
              <a:avLst/>
              <a:gdLst>
                <a:gd name="txL" fmla="*/ 0 w 131"/>
                <a:gd name="txT" fmla="*/ 0 h 517"/>
                <a:gd name="txR" fmla="*/ 131 w 131"/>
                <a:gd name="txB" fmla="*/ 517 h 517"/>
              </a:gdLst>
              <a:ahLst/>
              <a:cxnLst>
                <a:cxn ang="0">
                  <a:pos x="131" y="4"/>
                </a:cxn>
                <a:cxn ang="0">
                  <a:pos x="128" y="7"/>
                </a:cxn>
                <a:cxn ang="0">
                  <a:pos x="119" y="21"/>
                </a:cxn>
                <a:cxn ang="0">
                  <a:pos x="109" y="47"/>
                </a:cxn>
                <a:cxn ang="0">
                  <a:pos x="97" y="91"/>
                </a:cxn>
                <a:cxn ang="0">
                  <a:pos x="88" y="156"/>
                </a:cxn>
                <a:cxn ang="0">
                  <a:pos x="84" y="247"/>
                </a:cxn>
                <a:cxn ang="0">
                  <a:pos x="86" y="366"/>
                </a:cxn>
                <a:cxn ang="0">
                  <a:pos x="99" y="517"/>
                </a:cxn>
                <a:cxn ang="0">
                  <a:pos x="25" y="517"/>
                </a:cxn>
                <a:cxn ang="0">
                  <a:pos x="23" y="502"/>
                </a:cxn>
                <a:cxn ang="0">
                  <a:pos x="16" y="460"/>
                </a:cxn>
                <a:cxn ang="0">
                  <a:pos x="9" y="397"/>
                </a:cxn>
                <a:cxn ang="0">
                  <a:pos x="2" y="320"/>
                </a:cxn>
                <a:cxn ang="0">
                  <a:pos x="0" y="236"/>
                </a:cxn>
                <a:cxn ang="0">
                  <a:pos x="4" y="151"/>
                </a:cxn>
                <a:cxn ang="0">
                  <a:pos x="18" y="70"/>
                </a:cxn>
                <a:cxn ang="0">
                  <a:pos x="43" y="0"/>
                </a:cxn>
                <a:cxn ang="0">
                  <a:pos x="131" y="4"/>
                </a:cxn>
              </a:cxnLst>
              <a:rect l="txL" t="txT" r="txR" b="txB"/>
              <a:pathLst>
                <a:path w="131" h="517">
                  <a:moveTo>
                    <a:pt x="131" y="4"/>
                  </a:moveTo>
                  <a:lnTo>
                    <a:pt x="128" y="7"/>
                  </a:lnTo>
                  <a:lnTo>
                    <a:pt x="119" y="21"/>
                  </a:lnTo>
                  <a:lnTo>
                    <a:pt x="109" y="47"/>
                  </a:lnTo>
                  <a:lnTo>
                    <a:pt x="97" y="91"/>
                  </a:lnTo>
                  <a:lnTo>
                    <a:pt x="88" y="156"/>
                  </a:lnTo>
                  <a:lnTo>
                    <a:pt x="84" y="247"/>
                  </a:lnTo>
                  <a:lnTo>
                    <a:pt x="86" y="366"/>
                  </a:lnTo>
                  <a:lnTo>
                    <a:pt x="99" y="517"/>
                  </a:lnTo>
                  <a:lnTo>
                    <a:pt x="25" y="517"/>
                  </a:lnTo>
                  <a:lnTo>
                    <a:pt x="23" y="502"/>
                  </a:lnTo>
                  <a:lnTo>
                    <a:pt x="16" y="460"/>
                  </a:lnTo>
                  <a:lnTo>
                    <a:pt x="9" y="397"/>
                  </a:lnTo>
                  <a:lnTo>
                    <a:pt x="2" y="320"/>
                  </a:lnTo>
                  <a:lnTo>
                    <a:pt x="0" y="236"/>
                  </a:lnTo>
                  <a:lnTo>
                    <a:pt x="4" y="151"/>
                  </a:lnTo>
                  <a:lnTo>
                    <a:pt x="18" y="70"/>
                  </a:lnTo>
                  <a:lnTo>
                    <a:pt x="43" y="0"/>
                  </a:lnTo>
                  <a:lnTo>
                    <a:pt x="131" y="4"/>
                  </a:lnTo>
                  <a:close/>
                </a:path>
              </a:pathLst>
            </a:custGeom>
            <a:solidFill>
              <a:srgbClr val="808080">
                <a:alpha val="100000"/>
              </a:srgbClr>
            </a:solidFill>
            <a:ln w="9525">
              <a:noFill/>
            </a:ln>
          </p:spPr>
          <p:txBody>
            <a:bodyPr/>
            <a:p>
              <a:endParaRPr lang="zh-CN" altLang="en-US"/>
            </a:p>
          </p:txBody>
        </p:sp>
        <p:sp>
          <p:nvSpPr>
            <p:cNvPr id="102610" name="Freeform 139"/>
            <p:cNvSpPr/>
            <p:nvPr/>
          </p:nvSpPr>
          <p:spPr>
            <a:xfrm>
              <a:off x="7233" y="13701"/>
              <a:ext cx="104" cy="411"/>
            </a:xfrm>
            <a:custGeom>
              <a:avLst/>
              <a:gdLst>
                <a:gd name="txL" fmla="*/ 0 w 104"/>
                <a:gd name="txT" fmla="*/ 0 h 411"/>
                <a:gd name="txR" fmla="*/ 104 w 104"/>
                <a:gd name="txB" fmla="*/ 411 h 411"/>
              </a:gdLst>
              <a:ahLst/>
              <a:cxnLst>
                <a:cxn ang="0">
                  <a:pos x="104" y="4"/>
                </a:cxn>
                <a:cxn ang="0">
                  <a:pos x="101" y="7"/>
                </a:cxn>
                <a:cxn ang="0">
                  <a:pos x="94" y="17"/>
                </a:cxn>
                <a:cxn ang="0">
                  <a:pos x="86" y="38"/>
                </a:cxn>
                <a:cxn ang="0">
                  <a:pos x="76" y="73"/>
                </a:cxn>
                <a:cxn ang="0">
                  <a:pos x="69" y="125"/>
                </a:cxn>
                <a:cxn ang="0">
                  <a:pos x="65" y="196"/>
                </a:cxn>
                <a:cxn ang="0">
                  <a:pos x="67" y="291"/>
                </a:cxn>
                <a:cxn ang="0">
                  <a:pos x="77" y="411"/>
                </a:cxn>
                <a:cxn ang="0">
                  <a:pos x="19" y="411"/>
                </a:cxn>
                <a:cxn ang="0">
                  <a:pos x="17" y="399"/>
                </a:cxn>
                <a:cxn ang="0">
                  <a:pos x="11" y="365"/>
                </a:cxn>
                <a:cxn ang="0">
                  <a:pos x="6" y="316"/>
                </a:cxn>
                <a:cxn ang="0">
                  <a:pos x="2" y="255"/>
                </a:cxn>
                <a:cxn ang="0">
                  <a:pos x="0" y="188"/>
                </a:cxn>
                <a:cxn ang="0">
                  <a:pos x="4" y="120"/>
                </a:cxn>
                <a:cxn ang="0">
                  <a:pos x="15" y="55"/>
                </a:cxn>
                <a:cxn ang="0">
                  <a:pos x="34" y="0"/>
                </a:cxn>
                <a:cxn ang="0">
                  <a:pos x="104" y="4"/>
                </a:cxn>
              </a:cxnLst>
              <a:rect l="txL" t="txT" r="txR" b="txB"/>
              <a:pathLst>
                <a:path w="104" h="411">
                  <a:moveTo>
                    <a:pt x="104" y="4"/>
                  </a:moveTo>
                  <a:lnTo>
                    <a:pt x="101" y="7"/>
                  </a:lnTo>
                  <a:lnTo>
                    <a:pt x="94" y="17"/>
                  </a:lnTo>
                  <a:lnTo>
                    <a:pt x="86" y="38"/>
                  </a:lnTo>
                  <a:lnTo>
                    <a:pt x="76" y="73"/>
                  </a:lnTo>
                  <a:lnTo>
                    <a:pt x="69" y="125"/>
                  </a:lnTo>
                  <a:lnTo>
                    <a:pt x="65" y="196"/>
                  </a:lnTo>
                  <a:lnTo>
                    <a:pt x="67" y="291"/>
                  </a:lnTo>
                  <a:lnTo>
                    <a:pt x="77" y="411"/>
                  </a:lnTo>
                  <a:lnTo>
                    <a:pt x="19" y="411"/>
                  </a:lnTo>
                  <a:lnTo>
                    <a:pt x="17" y="399"/>
                  </a:lnTo>
                  <a:lnTo>
                    <a:pt x="11" y="365"/>
                  </a:lnTo>
                  <a:lnTo>
                    <a:pt x="6" y="316"/>
                  </a:lnTo>
                  <a:lnTo>
                    <a:pt x="2" y="255"/>
                  </a:lnTo>
                  <a:lnTo>
                    <a:pt x="0" y="188"/>
                  </a:lnTo>
                  <a:lnTo>
                    <a:pt x="4" y="120"/>
                  </a:lnTo>
                  <a:lnTo>
                    <a:pt x="15" y="55"/>
                  </a:lnTo>
                  <a:lnTo>
                    <a:pt x="34" y="0"/>
                  </a:lnTo>
                  <a:lnTo>
                    <a:pt x="104" y="4"/>
                  </a:lnTo>
                  <a:close/>
                </a:path>
              </a:pathLst>
            </a:custGeom>
            <a:solidFill>
              <a:srgbClr val="808080">
                <a:alpha val="100000"/>
              </a:srgbClr>
            </a:solidFill>
            <a:ln w="9525">
              <a:noFill/>
            </a:ln>
          </p:spPr>
          <p:txBody>
            <a:bodyPr/>
            <a:p>
              <a:endParaRPr lang="zh-CN" altLang="en-US"/>
            </a:p>
          </p:txBody>
        </p:sp>
        <p:sp>
          <p:nvSpPr>
            <p:cNvPr id="102611" name="Freeform 140"/>
            <p:cNvSpPr/>
            <p:nvPr/>
          </p:nvSpPr>
          <p:spPr>
            <a:xfrm>
              <a:off x="7240" y="13752"/>
              <a:ext cx="76" cy="302"/>
            </a:xfrm>
            <a:custGeom>
              <a:avLst/>
              <a:gdLst>
                <a:gd name="txL" fmla="*/ 0 w 76"/>
                <a:gd name="txT" fmla="*/ 0 h 302"/>
                <a:gd name="txR" fmla="*/ 76 w 76"/>
                <a:gd name="txB" fmla="*/ 302 h 302"/>
              </a:gdLst>
              <a:ahLst/>
              <a:cxnLst>
                <a:cxn ang="0">
                  <a:pos x="76" y="2"/>
                </a:cxn>
                <a:cxn ang="0">
                  <a:pos x="74" y="4"/>
                </a:cxn>
                <a:cxn ang="0">
                  <a:pos x="70" y="12"/>
                </a:cxn>
                <a:cxn ang="0">
                  <a:pos x="62" y="28"/>
                </a:cxn>
                <a:cxn ang="0">
                  <a:pos x="56" y="53"/>
                </a:cxn>
                <a:cxn ang="0">
                  <a:pos x="51" y="92"/>
                </a:cxn>
                <a:cxn ang="0">
                  <a:pos x="49" y="145"/>
                </a:cxn>
                <a:cxn ang="0">
                  <a:pos x="50" y="214"/>
                </a:cxn>
                <a:cxn ang="0">
                  <a:pos x="57" y="302"/>
                </a:cxn>
                <a:cxn ang="0">
                  <a:pos x="14" y="302"/>
                </a:cxn>
                <a:cxn ang="0">
                  <a:pos x="13" y="294"/>
                </a:cxn>
                <a:cxn ang="0">
                  <a:pos x="9" y="269"/>
                </a:cxn>
                <a:cxn ang="0">
                  <a:pos x="4" y="232"/>
                </a:cxn>
                <a:cxn ang="0">
                  <a:pos x="1" y="188"/>
                </a:cxn>
                <a:cxn ang="0">
                  <a:pos x="0" y="138"/>
                </a:cxn>
                <a:cxn ang="0">
                  <a:pos x="2" y="89"/>
                </a:cxn>
                <a:cxn ang="0">
                  <a:pos x="10" y="41"/>
                </a:cxn>
                <a:cxn ang="0">
                  <a:pos x="25" y="0"/>
                </a:cxn>
                <a:cxn ang="0">
                  <a:pos x="76" y="2"/>
                </a:cxn>
              </a:cxnLst>
              <a:rect l="txL" t="txT" r="txR" b="txB"/>
              <a:pathLst>
                <a:path w="76" h="302">
                  <a:moveTo>
                    <a:pt x="76" y="2"/>
                  </a:moveTo>
                  <a:lnTo>
                    <a:pt x="74" y="4"/>
                  </a:lnTo>
                  <a:lnTo>
                    <a:pt x="70" y="12"/>
                  </a:lnTo>
                  <a:lnTo>
                    <a:pt x="62" y="28"/>
                  </a:lnTo>
                  <a:lnTo>
                    <a:pt x="56" y="53"/>
                  </a:lnTo>
                  <a:lnTo>
                    <a:pt x="51" y="92"/>
                  </a:lnTo>
                  <a:lnTo>
                    <a:pt x="49" y="145"/>
                  </a:lnTo>
                  <a:lnTo>
                    <a:pt x="50" y="214"/>
                  </a:lnTo>
                  <a:lnTo>
                    <a:pt x="57" y="302"/>
                  </a:lnTo>
                  <a:lnTo>
                    <a:pt x="14" y="302"/>
                  </a:lnTo>
                  <a:lnTo>
                    <a:pt x="13" y="294"/>
                  </a:lnTo>
                  <a:lnTo>
                    <a:pt x="9" y="269"/>
                  </a:lnTo>
                  <a:lnTo>
                    <a:pt x="4" y="232"/>
                  </a:lnTo>
                  <a:lnTo>
                    <a:pt x="1" y="188"/>
                  </a:lnTo>
                  <a:lnTo>
                    <a:pt x="0" y="138"/>
                  </a:lnTo>
                  <a:lnTo>
                    <a:pt x="2" y="89"/>
                  </a:lnTo>
                  <a:lnTo>
                    <a:pt x="10" y="41"/>
                  </a:lnTo>
                  <a:lnTo>
                    <a:pt x="25" y="0"/>
                  </a:lnTo>
                  <a:lnTo>
                    <a:pt x="76" y="2"/>
                  </a:lnTo>
                  <a:close/>
                </a:path>
              </a:pathLst>
            </a:custGeom>
            <a:solidFill>
              <a:srgbClr val="808080">
                <a:alpha val="100000"/>
              </a:srgbClr>
            </a:solidFill>
            <a:ln w="9525">
              <a:noFill/>
            </a:ln>
          </p:spPr>
          <p:txBody>
            <a:bodyPr/>
            <a:p>
              <a:endParaRPr lang="zh-CN" altLang="en-US"/>
            </a:p>
          </p:txBody>
        </p:sp>
        <p:sp>
          <p:nvSpPr>
            <p:cNvPr id="102612" name="Rectangle 141"/>
            <p:cNvSpPr/>
            <p:nvPr/>
          </p:nvSpPr>
          <p:spPr>
            <a:xfrm>
              <a:off x="6241" y="13678"/>
              <a:ext cx="23" cy="958"/>
            </a:xfrm>
            <a:prstGeom prst="rect">
              <a:avLst/>
            </a:prstGeom>
            <a:solidFill>
              <a:srgbClr val="000000"/>
            </a:solidFill>
            <a:ln w="9525">
              <a:noFill/>
            </a:ln>
          </p:spPr>
          <p:txBody>
            <a:bodyPr/>
            <a:p>
              <a:endParaRPr lang="zh-CN" altLang="en-US" dirty="0">
                <a:latin typeface="Comic Sans MS" panose="030F0702030302020204" pitchFamily="66" charset="0"/>
              </a:endParaRPr>
            </a:p>
          </p:txBody>
        </p:sp>
        <p:sp>
          <p:nvSpPr>
            <p:cNvPr id="102613" name="Freeform 142"/>
            <p:cNvSpPr/>
            <p:nvPr/>
          </p:nvSpPr>
          <p:spPr>
            <a:xfrm>
              <a:off x="6579" y="13664"/>
              <a:ext cx="375" cy="440"/>
            </a:xfrm>
            <a:custGeom>
              <a:avLst/>
              <a:gdLst>
                <a:gd name="txL" fmla="*/ 0 w 375"/>
                <a:gd name="txT" fmla="*/ 0 h 440"/>
                <a:gd name="txR" fmla="*/ 375 w 375"/>
                <a:gd name="txB" fmla="*/ 440 h 440"/>
              </a:gdLst>
              <a:ahLst/>
              <a:cxnLst>
                <a:cxn ang="0">
                  <a:pos x="35" y="41"/>
                </a:cxn>
                <a:cxn ang="0">
                  <a:pos x="32" y="49"/>
                </a:cxn>
                <a:cxn ang="0">
                  <a:pos x="25" y="74"/>
                </a:cxn>
                <a:cxn ang="0">
                  <a:pos x="17" y="112"/>
                </a:cxn>
                <a:cxn ang="0">
                  <a:pos x="8" y="163"/>
                </a:cxn>
                <a:cxn ang="0">
                  <a:pos x="2" y="223"/>
                </a:cxn>
                <a:cxn ang="0">
                  <a:pos x="0" y="290"/>
                </a:cxn>
                <a:cxn ang="0">
                  <a:pos x="7" y="363"/>
                </a:cxn>
                <a:cxn ang="0">
                  <a:pos x="23" y="440"/>
                </a:cxn>
                <a:cxn ang="0">
                  <a:pos x="23" y="437"/>
                </a:cxn>
                <a:cxn ang="0">
                  <a:pos x="23" y="427"/>
                </a:cxn>
                <a:cxn ang="0">
                  <a:pos x="23" y="411"/>
                </a:cxn>
                <a:cxn ang="0">
                  <a:pos x="23" y="391"/>
                </a:cxn>
                <a:cxn ang="0">
                  <a:pos x="25" y="367"/>
                </a:cxn>
                <a:cxn ang="0">
                  <a:pos x="28" y="341"/>
                </a:cxn>
                <a:cxn ang="0">
                  <a:pos x="33" y="312"/>
                </a:cxn>
                <a:cxn ang="0">
                  <a:pos x="39" y="281"/>
                </a:cxn>
                <a:cxn ang="0">
                  <a:pos x="49" y="251"/>
                </a:cxn>
                <a:cxn ang="0">
                  <a:pos x="61" y="222"/>
                </a:cxn>
                <a:cxn ang="0">
                  <a:pos x="75" y="194"/>
                </a:cxn>
                <a:cxn ang="0">
                  <a:pos x="93" y="168"/>
                </a:cxn>
                <a:cxn ang="0">
                  <a:pos x="116" y="145"/>
                </a:cxn>
                <a:cxn ang="0">
                  <a:pos x="141" y="127"/>
                </a:cxn>
                <a:cxn ang="0">
                  <a:pos x="173" y="114"/>
                </a:cxn>
                <a:cxn ang="0">
                  <a:pos x="208" y="106"/>
                </a:cxn>
                <a:cxn ang="0">
                  <a:pos x="210" y="104"/>
                </a:cxn>
                <a:cxn ang="0">
                  <a:pos x="217" y="100"/>
                </a:cxn>
                <a:cxn ang="0">
                  <a:pos x="227" y="92"/>
                </a:cxn>
                <a:cxn ang="0">
                  <a:pos x="245" y="82"/>
                </a:cxn>
                <a:cxn ang="0">
                  <a:pos x="267" y="69"/>
                </a:cxn>
                <a:cxn ang="0">
                  <a:pos x="296" y="54"/>
                </a:cxn>
                <a:cxn ang="0">
                  <a:pos x="332" y="36"/>
                </a:cxn>
                <a:cxn ang="0">
                  <a:pos x="375" y="17"/>
                </a:cxn>
                <a:cxn ang="0">
                  <a:pos x="373" y="16"/>
                </a:cxn>
                <a:cxn ang="0">
                  <a:pos x="366" y="15"/>
                </a:cxn>
                <a:cxn ang="0">
                  <a:pos x="357" y="13"/>
                </a:cxn>
                <a:cxn ang="0">
                  <a:pos x="343" y="10"/>
                </a:cxn>
                <a:cxn ang="0">
                  <a:pos x="326" y="7"/>
                </a:cxn>
                <a:cxn ang="0">
                  <a:pos x="307" y="5"/>
                </a:cxn>
                <a:cxn ang="0">
                  <a:pos x="285" y="3"/>
                </a:cxn>
                <a:cxn ang="0">
                  <a:pos x="261" y="1"/>
                </a:cxn>
                <a:cxn ang="0">
                  <a:pos x="235" y="0"/>
                </a:cxn>
                <a:cxn ang="0">
                  <a:pos x="208" y="1"/>
                </a:cxn>
                <a:cxn ang="0">
                  <a:pos x="180" y="2"/>
                </a:cxn>
                <a:cxn ang="0">
                  <a:pos x="151" y="5"/>
                </a:cxn>
                <a:cxn ang="0">
                  <a:pos x="122" y="10"/>
                </a:cxn>
                <a:cxn ang="0">
                  <a:pos x="92" y="18"/>
                </a:cxn>
                <a:cxn ang="0">
                  <a:pos x="63" y="28"/>
                </a:cxn>
                <a:cxn ang="0">
                  <a:pos x="35" y="41"/>
                </a:cxn>
              </a:cxnLst>
              <a:rect l="txL" t="txT" r="txR" b="txB"/>
              <a:pathLst>
                <a:path w="375" h="440">
                  <a:moveTo>
                    <a:pt x="35" y="41"/>
                  </a:moveTo>
                  <a:lnTo>
                    <a:pt x="32" y="49"/>
                  </a:lnTo>
                  <a:lnTo>
                    <a:pt x="25" y="74"/>
                  </a:lnTo>
                  <a:lnTo>
                    <a:pt x="17" y="112"/>
                  </a:lnTo>
                  <a:lnTo>
                    <a:pt x="8" y="163"/>
                  </a:lnTo>
                  <a:lnTo>
                    <a:pt x="2" y="223"/>
                  </a:lnTo>
                  <a:lnTo>
                    <a:pt x="0" y="290"/>
                  </a:lnTo>
                  <a:lnTo>
                    <a:pt x="7" y="363"/>
                  </a:lnTo>
                  <a:lnTo>
                    <a:pt x="23" y="440"/>
                  </a:lnTo>
                  <a:lnTo>
                    <a:pt x="23" y="437"/>
                  </a:lnTo>
                  <a:lnTo>
                    <a:pt x="23" y="427"/>
                  </a:lnTo>
                  <a:lnTo>
                    <a:pt x="23" y="411"/>
                  </a:lnTo>
                  <a:lnTo>
                    <a:pt x="23" y="391"/>
                  </a:lnTo>
                  <a:lnTo>
                    <a:pt x="25" y="367"/>
                  </a:lnTo>
                  <a:lnTo>
                    <a:pt x="28" y="341"/>
                  </a:lnTo>
                  <a:lnTo>
                    <a:pt x="33" y="312"/>
                  </a:lnTo>
                  <a:lnTo>
                    <a:pt x="39" y="281"/>
                  </a:lnTo>
                  <a:lnTo>
                    <a:pt x="49" y="251"/>
                  </a:lnTo>
                  <a:lnTo>
                    <a:pt x="61" y="222"/>
                  </a:lnTo>
                  <a:lnTo>
                    <a:pt x="75" y="194"/>
                  </a:lnTo>
                  <a:lnTo>
                    <a:pt x="93" y="168"/>
                  </a:lnTo>
                  <a:lnTo>
                    <a:pt x="116" y="145"/>
                  </a:lnTo>
                  <a:lnTo>
                    <a:pt x="141" y="127"/>
                  </a:lnTo>
                  <a:lnTo>
                    <a:pt x="173" y="114"/>
                  </a:lnTo>
                  <a:lnTo>
                    <a:pt x="208" y="106"/>
                  </a:lnTo>
                  <a:lnTo>
                    <a:pt x="210" y="104"/>
                  </a:lnTo>
                  <a:lnTo>
                    <a:pt x="217" y="100"/>
                  </a:lnTo>
                  <a:lnTo>
                    <a:pt x="227" y="92"/>
                  </a:lnTo>
                  <a:lnTo>
                    <a:pt x="245" y="82"/>
                  </a:lnTo>
                  <a:lnTo>
                    <a:pt x="267" y="69"/>
                  </a:lnTo>
                  <a:lnTo>
                    <a:pt x="296" y="54"/>
                  </a:lnTo>
                  <a:lnTo>
                    <a:pt x="332" y="36"/>
                  </a:lnTo>
                  <a:lnTo>
                    <a:pt x="375" y="17"/>
                  </a:lnTo>
                  <a:lnTo>
                    <a:pt x="373" y="16"/>
                  </a:lnTo>
                  <a:lnTo>
                    <a:pt x="366" y="15"/>
                  </a:lnTo>
                  <a:lnTo>
                    <a:pt x="357" y="13"/>
                  </a:lnTo>
                  <a:lnTo>
                    <a:pt x="343" y="10"/>
                  </a:lnTo>
                  <a:lnTo>
                    <a:pt x="326" y="7"/>
                  </a:lnTo>
                  <a:lnTo>
                    <a:pt x="307" y="5"/>
                  </a:lnTo>
                  <a:lnTo>
                    <a:pt x="285" y="3"/>
                  </a:lnTo>
                  <a:lnTo>
                    <a:pt x="261" y="1"/>
                  </a:lnTo>
                  <a:lnTo>
                    <a:pt x="235" y="0"/>
                  </a:lnTo>
                  <a:lnTo>
                    <a:pt x="208" y="1"/>
                  </a:lnTo>
                  <a:lnTo>
                    <a:pt x="180" y="2"/>
                  </a:lnTo>
                  <a:lnTo>
                    <a:pt x="151" y="5"/>
                  </a:lnTo>
                  <a:lnTo>
                    <a:pt x="122" y="10"/>
                  </a:lnTo>
                  <a:lnTo>
                    <a:pt x="92" y="18"/>
                  </a:lnTo>
                  <a:lnTo>
                    <a:pt x="63" y="28"/>
                  </a:lnTo>
                  <a:lnTo>
                    <a:pt x="35" y="41"/>
                  </a:lnTo>
                  <a:close/>
                </a:path>
              </a:pathLst>
            </a:custGeom>
            <a:solidFill>
              <a:srgbClr val="808080">
                <a:alpha val="100000"/>
              </a:srgbClr>
            </a:solidFill>
            <a:ln w="9525">
              <a:noFill/>
            </a:ln>
          </p:spPr>
          <p:txBody>
            <a:bodyPr/>
            <a:p>
              <a:endParaRPr lang="zh-CN" altLang="en-US"/>
            </a:p>
          </p:txBody>
        </p:sp>
        <p:sp>
          <p:nvSpPr>
            <p:cNvPr id="102614" name="Freeform 143"/>
            <p:cNvSpPr/>
            <p:nvPr/>
          </p:nvSpPr>
          <p:spPr>
            <a:xfrm>
              <a:off x="6061" y="13991"/>
              <a:ext cx="305" cy="83"/>
            </a:xfrm>
            <a:custGeom>
              <a:avLst/>
              <a:gdLst>
                <a:gd name="txL" fmla="*/ 0 w 305"/>
                <a:gd name="txT" fmla="*/ 0 h 83"/>
                <a:gd name="txR" fmla="*/ 305 w 305"/>
                <a:gd name="txB" fmla="*/ 83 h 83"/>
              </a:gdLst>
              <a:ahLst/>
              <a:cxnLst>
                <a:cxn ang="0">
                  <a:pos x="0" y="53"/>
                </a:cxn>
                <a:cxn ang="0">
                  <a:pos x="0" y="52"/>
                </a:cxn>
                <a:cxn ang="0">
                  <a:pos x="2" y="48"/>
                </a:cxn>
                <a:cxn ang="0">
                  <a:pos x="5" y="44"/>
                </a:cxn>
                <a:cxn ang="0">
                  <a:pos x="11" y="37"/>
                </a:cxn>
                <a:cxn ang="0">
                  <a:pos x="18" y="31"/>
                </a:cxn>
                <a:cxn ang="0">
                  <a:pos x="27" y="25"/>
                </a:cxn>
                <a:cxn ang="0">
                  <a:pos x="39" y="18"/>
                </a:cxn>
                <a:cxn ang="0">
                  <a:pos x="54" y="12"/>
                </a:cxn>
                <a:cxn ang="0">
                  <a:pos x="72" y="6"/>
                </a:cxn>
                <a:cxn ang="0">
                  <a:pos x="92" y="2"/>
                </a:cxn>
                <a:cxn ang="0">
                  <a:pos x="118" y="0"/>
                </a:cxn>
                <a:cxn ang="0">
                  <a:pos x="146" y="0"/>
                </a:cxn>
                <a:cxn ang="0">
                  <a:pos x="180" y="2"/>
                </a:cxn>
                <a:cxn ang="0">
                  <a:pos x="216" y="7"/>
                </a:cxn>
                <a:cxn ang="0">
                  <a:pos x="258" y="16"/>
                </a:cxn>
                <a:cxn ang="0">
                  <a:pos x="305" y="29"/>
                </a:cxn>
                <a:cxn ang="0">
                  <a:pos x="299" y="47"/>
                </a:cxn>
                <a:cxn ang="0">
                  <a:pos x="297" y="46"/>
                </a:cxn>
                <a:cxn ang="0">
                  <a:pos x="289" y="44"/>
                </a:cxn>
                <a:cxn ang="0">
                  <a:pos x="277" y="41"/>
                </a:cxn>
                <a:cxn ang="0">
                  <a:pos x="262" y="36"/>
                </a:cxn>
                <a:cxn ang="0">
                  <a:pos x="244" y="32"/>
                </a:cxn>
                <a:cxn ang="0">
                  <a:pos x="224" y="28"/>
                </a:cxn>
                <a:cxn ang="0">
                  <a:pos x="201" y="25"/>
                </a:cxn>
                <a:cxn ang="0">
                  <a:pos x="176" y="22"/>
                </a:cxn>
                <a:cxn ang="0">
                  <a:pos x="152" y="21"/>
                </a:cxn>
                <a:cxn ang="0">
                  <a:pos x="126" y="21"/>
                </a:cxn>
                <a:cxn ang="0">
                  <a:pos x="101" y="23"/>
                </a:cxn>
                <a:cxn ang="0">
                  <a:pos x="77" y="29"/>
                </a:cxn>
                <a:cxn ang="0">
                  <a:pos x="55" y="37"/>
                </a:cxn>
                <a:cxn ang="0">
                  <a:pos x="33" y="48"/>
                </a:cxn>
                <a:cxn ang="0">
                  <a:pos x="15" y="63"/>
                </a:cxn>
                <a:cxn ang="0">
                  <a:pos x="0" y="83"/>
                </a:cxn>
                <a:cxn ang="0">
                  <a:pos x="0" y="53"/>
                </a:cxn>
              </a:cxnLst>
              <a:rect l="txL" t="txT" r="txR" b="txB"/>
              <a:pathLst>
                <a:path w="305" h="83">
                  <a:moveTo>
                    <a:pt x="0" y="53"/>
                  </a:moveTo>
                  <a:lnTo>
                    <a:pt x="0" y="52"/>
                  </a:lnTo>
                  <a:lnTo>
                    <a:pt x="2" y="48"/>
                  </a:lnTo>
                  <a:lnTo>
                    <a:pt x="5" y="44"/>
                  </a:lnTo>
                  <a:lnTo>
                    <a:pt x="11" y="37"/>
                  </a:lnTo>
                  <a:lnTo>
                    <a:pt x="18" y="31"/>
                  </a:lnTo>
                  <a:lnTo>
                    <a:pt x="27" y="25"/>
                  </a:lnTo>
                  <a:lnTo>
                    <a:pt x="39" y="18"/>
                  </a:lnTo>
                  <a:lnTo>
                    <a:pt x="54" y="12"/>
                  </a:lnTo>
                  <a:lnTo>
                    <a:pt x="72" y="6"/>
                  </a:lnTo>
                  <a:lnTo>
                    <a:pt x="92" y="2"/>
                  </a:lnTo>
                  <a:lnTo>
                    <a:pt x="118" y="0"/>
                  </a:lnTo>
                  <a:lnTo>
                    <a:pt x="146" y="0"/>
                  </a:lnTo>
                  <a:lnTo>
                    <a:pt x="180" y="2"/>
                  </a:lnTo>
                  <a:lnTo>
                    <a:pt x="216" y="7"/>
                  </a:lnTo>
                  <a:lnTo>
                    <a:pt x="258" y="16"/>
                  </a:lnTo>
                  <a:lnTo>
                    <a:pt x="305" y="29"/>
                  </a:lnTo>
                  <a:lnTo>
                    <a:pt x="299" y="47"/>
                  </a:lnTo>
                  <a:lnTo>
                    <a:pt x="297" y="46"/>
                  </a:lnTo>
                  <a:lnTo>
                    <a:pt x="289" y="44"/>
                  </a:lnTo>
                  <a:lnTo>
                    <a:pt x="277" y="41"/>
                  </a:lnTo>
                  <a:lnTo>
                    <a:pt x="262" y="36"/>
                  </a:lnTo>
                  <a:lnTo>
                    <a:pt x="244" y="32"/>
                  </a:lnTo>
                  <a:lnTo>
                    <a:pt x="224" y="28"/>
                  </a:lnTo>
                  <a:lnTo>
                    <a:pt x="201" y="25"/>
                  </a:lnTo>
                  <a:lnTo>
                    <a:pt x="176" y="22"/>
                  </a:lnTo>
                  <a:lnTo>
                    <a:pt x="152" y="21"/>
                  </a:lnTo>
                  <a:lnTo>
                    <a:pt x="126" y="21"/>
                  </a:lnTo>
                  <a:lnTo>
                    <a:pt x="101" y="23"/>
                  </a:lnTo>
                  <a:lnTo>
                    <a:pt x="77" y="29"/>
                  </a:lnTo>
                  <a:lnTo>
                    <a:pt x="55" y="37"/>
                  </a:lnTo>
                  <a:lnTo>
                    <a:pt x="33" y="48"/>
                  </a:lnTo>
                  <a:lnTo>
                    <a:pt x="15" y="63"/>
                  </a:lnTo>
                  <a:lnTo>
                    <a:pt x="0" y="83"/>
                  </a:lnTo>
                  <a:lnTo>
                    <a:pt x="0" y="53"/>
                  </a:lnTo>
                  <a:close/>
                </a:path>
              </a:pathLst>
            </a:custGeom>
            <a:solidFill>
              <a:srgbClr val="808080">
                <a:alpha val="100000"/>
              </a:srgbClr>
            </a:solidFill>
            <a:ln w="9525">
              <a:noFill/>
            </a:ln>
          </p:spPr>
          <p:txBody>
            <a:bodyPr/>
            <a:p>
              <a:endParaRPr lang="zh-CN" altLang="en-US"/>
            </a:p>
          </p:txBody>
        </p:sp>
        <p:sp>
          <p:nvSpPr>
            <p:cNvPr id="102615" name="Freeform 144"/>
            <p:cNvSpPr/>
            <p:nvPr/>
          </p:nvSpPr>
          <p:spPr>
            <a:xfrm>
              <a:off x="6061" y="13793"/>
              <a:ext cx="305" cy="83"/>
            </a:xfrm>
            <a:custGeom>
              <a:avLst/>
              <a:gdLst>
                <a:gd name="txL" fmla="*/ 0 w 305"/>
                <a:gd name="txT" fmla="*/ 0 h 83"/>
                <a:gd name="txR" fmla="*/ 305 w 305"/>
                <a:gd name="txB" fmla="*/ 83 h 83"/>
              </a:gdLst>
              <a:ahLst/>
              <a:cxnLst>
                <a:cxn ang="0">
                  <a:pos x="0" y="53"/>
                </a:cxn>
                <a:cxn ang="0">
                  <a:pos x="0" y="52"/>
                </a:cxn>
                <a:cxn ang="0">
                  <a:pos x="2" y="49"/>
                </a:cxn>
                <a:cxn ang="0">
                  <a:pos x="5" y="44"/>
                </a:cxn>
                <a:cxn ang="0">
                  <a:pos x="11" y="38"/>
                </a:cxn>
                <a:cxn ang="0">
                  <a:pos x="18" y="31"/>
                </a:cxn>
                <a:cxn ang="0">
                  <a:pos x="27" y="25"/>
                </a:cxn>
                <a:cxn ang="0">
                  <a:pos x="39" y="17"/>
                </a:cxn>
                <a:cxn ang="0">
                  <a:pos x="54" y="12"/>
                </a:cxn>
                <a:cxn ang="0">
                  <a:pos x="72" y="7"/>
                </a:cxn>
                <a:cxn ang="0">
                  <a:pos x="92" y="2"/>
                </a:cxn>
                <a:cxn ang="0">
                  <a:pos x="118" y="0"/>
                </a:cxn>
                <a:cxn ang="0">
                  <a:pos x="146" y="0"/>
                </a:cxn>
                <a:cxn ang="0">
                  <a:pos x="180" y="2"/>
                </a:cxn>
                <a:cxn ang="0">
                  <a:pos x="216" y="8"/>
                </a:cxn>
                <a:cxn ang="0">
                  <a:pos x="258" y="16"/>
                </a:cxn>
                <a:cxn ang="0">
                  <a:pos x="305" y="29"/>
                </a:cxn>
                <a:cxn ang="0">
                  <a:pos x="299" y="47"/>
                </a:cxn>
                <a:cxn ang="0">
                  <a:pos x="297" y="45"/>
                </a:cxn>
                <a:cxn ang="0">
                  <a:pos x="289" y="43"/>
                </a:cxn>
                <a:cxn ang="0">
                  <a:pos x="277" y="40"/>
                </a:cxn>
                <a:cxn ang="0">
                  <a:pos x="262" y="36"/>
                </a:cxn>
                <a:cxn ang="0">
                  <a:pos x="244" y="33"/>
                </a:cxn>
                <a:cxn ang="0">
                  <a:pos x="224" y="28"/>
                </a:cxn>
                <a:cxn ang="0">
                  <a:pos x="201" y="25"/>
                </a:cxn>
                <a:cxn ang="0">
                  <a:pos x="176" y="22"/>
                </a:cxn>
                <a:cxn ang="0">
                  <a:pos x="152" y="21"/>
                </a:cxn>
                <a:cxn ang="0">
                  <a:pos x="126" y="22"/>
                </a:cxn>
                <a:cxn ang="0">
                  <a:pos x="101" y="24"/>
                </a:cxn>
                <a:cxn ang="0">
                  <a:pos x="77" y="29"/>
                </a:cxn>
                <a:cxn ang="0">
                  <a:pos x="55" y="38"/>
                </a:cxn>
                <a:cxn ang="0">
                  <a:pos x="33" y="49"/>
                </a:cxn>
                <a:cxn ang="0">
                  <a:pos x="15" y="64"/>
                </a:cxn>
                <a:cxn ang="0">
                  <a:pos x="0" y="83"/>
                </a:cxn>
                <a:cxn ang="0">
                  <a:pos x="0" y="53"/>
                </a:cxn>
              </a:cxnLst>
              <a:rect l="txL" t="txT" r="txR" b="txB"/>
              <a:pathLst>
                <a:path w="305" h="83">
                  <a:moveTo>
                    <a:pt x="0" y="53"/>
                  </a:moveTo>
                  <a:lnTo>
                    <a:pt x="0" y="52"/>
                  </a:lnTo>
                  <a:lnTo>
                    <a:pt x="2" y="49"/>
                  </a:lnTo>
                  <a:lnTo>
                    <a:pt x="5" y="44"/>
                  </a:lnTo>
                  <a:lnTo>
                    <a:pt x="11" y="38"/>
                  </a:lnTo>
                  <a:lnTo>
                    <a:pt x="18" y="31"/>
                  </a:lnTo>
                  <a:lnTo>
                    <a:pt x="27" y="25"/>
                  </a:lnTo>
                  <a:lnTo>
                    <a:pt x="39" y="17"/>
                  </a:lnTo>
                  <a:lnTo>
                    <a:pt x="54" y="12"/>
                  </a:lnTo>
                  <a:lnTo>
                    <a:pt x="72" y="7"/>
                  </a:lnTo>
                  <a:lnTo>
                    <a:pt x="92" y="2"/>
                  </a:lnTo>
                  <a:lnTo>
                    <a:pt x="118" y="0"/>
                  </a:lnTo>
                  <a:lnTo>
                    <a:pt x="146" y="0"/>
                  </a:lnTo>
                  <a:lnTo>
                    <a:pt x="180" y="2"/>
                  </a:lnTo>
                  <a:lnTo>
                    <a:pt x="216" y="8"/>
                  </a:lnTo>
                  <a:lnTo>
                    <a:pt x="258" y="16"/>
                  </a:lnTo>
                  <a:lnTo>
                    <a:pt x="305" y="29"/>
                  </a:lnTo>
                  <a:lnTo>
                    <a:pt x="299" y="47"/>
                  </a:lnTo>
                  <a:lnTo>
                    <a:pt x="297" y="45"/>
                  </a:lnTo>
                  <a:lnTo>
                    <a:pt x="289" y="43"/>
                  </a:lnTo>
                  <a:lnTo>
                    <a:pt x="277" y="40"/>
                  </a:lnTo>
                  <a:lnTo>
                    <a:pt x="262" y="36"/>
                  </a:lnTo>
                  <a:lnTo>
                    <a:pt x="244" y="33"/>
                  </a:lnTo>
                  <a:lnTo>
                    <a:pt x="224" y="28"/>
                  </a:lnTo>
                  <a:lnTo>
                    <a:pt x="201" y="25"/>
                  </a:lnTo>
                  <a:lnTo>
                    <a:pt x="176" y="22"/>
                  </a:lnTo>
                  <a:lnTo>
                    <a:pt x="152" y="21"/>
                  </a:lnTo>
                  <a:lnTo>
                    <a:pt x="126" y="22"/>
                  </a:lnTo>
                  <a:lnTo>
                    <a:pt x="101" y="24"/>
                  </a:lnTo>
                  <a:lnTo>
                    <a:pt x="77" y="29"/>
                  </a:lnTo>
                  <a:lnTo>
                    <a:pt x="55" y="38"/>
                  </a:lnTo>
                  <a:lnTo>
                    <a:pt x="33" y="49"/>
                  </a:lnTo>
                  <a:lnTo>
                    <a:pt x="15" y="64"/>
                  </a:lnTo>
                  <a:lnTo>
                    <a:pt x="0" y="83"/>
                  </a:lnTo>
                  <a:lnTo>
                    <a:pt x="0" y="53"/>
                  </a:lnTo>
                  <a:close/>
                </a:path>
              </a:pathLst>
            </a:custGeom>
            <a:solidFill>
              <a:srgbClr val="808080">
                <a:alpha val="100000"/>
              </a:srgbClr>
            </a:solidFill>
            <a:ln w="9525">
              <a:noFill/>
            </a:ln>
          </p:spPr>
          <p:txBody>
            <a:bodyPr/>
            <a:p>
              <a:endParaRPr lang="zh-CN" altLang="en-US"/>
            </a:p>
          </p:txBody>
        </p:sp>
        <p:sp>
          <p:nvSpPr>
            <p:cNvPr id="102616" name="Freeform 145"/>
            <p:cNvSpPr/>
            <p:nvPr/>
          </p:nvSpPr>
          <p:spPr>
            <a:xfrm>
              <a:off x="6348" y="13696"/>
              <a:ext cx="496" cy="917"/>
            </a:xfrm>
            <a:custGeom>
              <a:avLst/>
              <a:gdLst>
                <a:gd name="txL" fmla="*/ 0 w 496"/>
                <a:gd name="txT" fmla="*/ 0 h 917"/>
                <a:gd name="txR" fmla="*/ 496 w 496"/>
                <a:gd name="txB" fmla="*/ 917 h 917"/>
              </a:gdLst>
              <a:ahLst/>
              <a:cxnLst>
                <a:cxn ang="0">
                  <a:pos x="0" y="0"/>
                </a:cxn>
                <a:cxn ang="0">
                  <a:pos x="0" y="886"/>
                </a:cxn>
                <a:cxn ang="0">
                  <a:pos x="150" y="917"/>
                </a:cxn>
                <a:cxn ang="0">
                  <a:pos x="143" y="797"/>
                </a:cxn>
                <a:cxn ang="0">
                  <a:pos x="496" y="851"/>
                </a:cxn>
                <a:cxn ang="0">
                  <a:pos x="490" y="803"/>
                </a:cxn>
                <a:cxn ang="0">
                  <a:pos x="245" y="773"/>
                </a:cxn>
                <a:cxn ang="0">
                  <a:pos x="239" y="670"/>
                </a:cxn>
                <a:cxn ang="0">
                  <a:pos x="72" y="670"/>
                </a:cxn>
                <a:cxn ang="0">
                  <a:pos x="68" y="657"/>
                </a:cxn>
                <a:cxn ang="0">
                  <a:pos x="56" y="620"/>
                </a:cxn>
                <a:cxn ang="0">
                  <a:pos x="41" y="559"/>
                </a:cxn>
                <a:cxn ang="0">
                  <a:pos x="26" y="480"/>
                </a:cxn>
                <a:cxn ang="0">
                  <a:pos x="15" y="385"/>
                </a:cxn>
                <a:cxn ang="0">
                  <a:pos x="11" y="276"/>
                </a:cxn>
                <a:cxn ang="0">
                  <a:pos x="20" y="158"/>
                </a:cxn>
                <a:cxn ang="0">
                  <a:pos x="42" y="30"/>
                </a:cxn>
                <a:cxn ang="0">
                  <a:pos x="0" y="0"/>
                </a:cxn>
              </a:cxnLst>
              <a:rect l="txL" t="txT" r="txR" b="txB"/>
              <a:pathLst>
                <a:path w="496" h="917">
                  <a:moveTo>
                    <a:pt x="0" y="0"/>
                  </a:moveTo>
                  <a:lnTo>
                    <a:pt x="0" y="886"/>
                  </a:lnTo>
                  <a:lnTo>
                    <a:pt x="150" y="917"/>
                  </a:lnTo>
                  <a:lnTo>
                    <a:pt x="143" y="797"/>
                  </a:lnTo>
                  <a:lnTo>
                    <a:pt x="496" y="851"/>
                  </a:lnTo>
                  <a:lnTo>
                    <a:pt x="490" y="803"/>
                  </a:lnTo>
                  <a:lnTo>
                    <a:pt x="245" y="773"/>
                  </a:lnTo>
                  <a:lnTo>
                    <a:pt x="239" y="670"/>
                  </a:lnTo>
                  <a:lnTo>
                    <a:pt x="72" y="670"/>
                  </a:lnTo>
                  <a:lnTo>
                    <a:pt x="68" y="657"/>
                  </a:lnTo>
                  <a:lnTo>
                    <a:pt x="56" y="620"/>
                  </a:lnTo>
                  <a:lnTo>
                    <a:pt x="41" y="559"/>
                  </a:lnTo>
                  <a:lnTo>
                    <a:pt x="26" y="480"/>
                  </a:lnTo>
                  <a:lnTo>
                    <a:pt x="15" y="385"/>
                  </a:lnTo>
                  <a:lnTo>
                    <a:pt x="11" y="276"/>
                  </a:lnTo>
                  <a:lnTo>
                    <a:pt x="20" y="158"/>
                  </a:lnTo>
                  <a:lnTo>
                    <a:pt x="42" y="30"/>
                  </a:lnTo>
                  <a:lnTo>
                    <a:pt x="0" y="0"/>
                  </a:lnTo>
                  <a:close/>
                </a:path>
              </a:pathLst>
            </a:custGeom>
            <a:solidFill>
              <a:srgbClr val="808080">
                <a:alpha val="100000"/>
              </a:srgbClr>
            </a:solidFill>
            <a:ln w="9525">
              <a:noFill/>
            </a:ln>
          </p:spPr>
          <p:txBody>
            <a:bodyPr/>
            <a:p>
              <a:endParaRPr lang="zh-CN" altLang="en-US"/>
            </a:p>
          </p:txBody>
        </p:sp>
        <p:sp>
          <p:nvSpPr>
            <p:cNvPr id="102617" name="Freeform 146"/>
            <p:cNvSpPr/>
            <p:nvPr/>
          </p:nvSpPr>
          <p:spPr>
            <a:xfrm>
              <a:off x="6593" y="13487"/>
              <a:ext cx="638" cy="125"/>
            </a:xfrm>
            <a:custGeom>
              <a:avLst/>
              <a:gdLst>
                <a:gd name="txL" fmla="*/ 0 w 638"/>
                <a:gd name="txT" fmla="*/ 0 h 125"/>
                <a:gd name="txR" fmla="*/ 638 w 638"/>
                <a:gd name="txB" fmla="*/ 125 h 125"/>
              </a:gdLst>
              <a:ahLst/>
              <a:cxnLst>
                <a:cxn ang="0">
                  <a:pos x="0" y="125"/>
                </a:cxn>
                <a:cxn ang="0">
                  <a:pos x="4" y="124"/>
                </a:cxn>
                <a:cxn ang="0">
                  <a:pos x="14" y="119"/>
                </a:cxn>
                <a:cxn ang="0">
                  <a:pos x="31" y="114"/>
                </a:cxn>
                <a:cxn ang="0">
                  <a:pos x="53" y="106"/>
                </a:cxn>
                <a:cxn ang="0">
                  <a:pos x="81" y="98"/>
                </a:cxn>
                <a:cxn ang="0">
                  <a:pos x="113" y="89"/>
                </a:cxn>
                <a:cxn ang="0">
                  <a:pos x="151" y="81"/>
                </a:cxn>
                <a:cxn ang="0">
                  <a:pos x="192" y="73"/>
                </a:cxn>
                <a:cxn ang="0">
                  <a:pos x="237" y="65"/>
                </a:cxn>
                <a:cxn ang="0">
                  <a:pos x="286" y="60"/>
                </a:cxn>
                <a:cxn ang="0">
                  <a:pos x="337" y="56"/>
                </a:cxn>
                <a:cxn ang="0">
                  <a:pos x="390" y="55"/>
                </a:cxn>
                <a:cxn ang="0">
                  <a:pos x="446" y="56"/>
                </a:cxn>
                <a:cxn ang="0">
                  <a:pos x="503" y="61"/>
                </a:cxn>
                <a:cxn ang="0">
                  <a:pos x="561" y="70"/>
                </a:cxn>
                <a:cxn ang="0">
                  <a:pos x="620" y="83"/>
                </a:cxn>
                <a:cxn ang="0">
                  <a:pos x="638" y="0"/>
                </a:cxn>
                <a:cxn ang="0">
                  <a:pos x="634" y="0"/>
                </a:cxn>
                <a:cxn ang="0">
                  <a:pos x="620" y="0"/>
                </a:cxn>
                <a:cxn ang="0">
                  <a:pos x="599" y="0"/>
                </a:cxn>
                <a:cxn ang="0">
                  <a:pos x="571" y="1"/>
                </a:cxn>
                <a:cxn ang="0">
                  <a:pos x="536" y="2"/>
                </a:cxn>
                <a:cxn ang="0">
                  <a:pos x="496" y="3"/>
                </a:cxn>
                <a:cxn ang="0">
                  <a:pos x="452" y="6"/>
                </a:cxn>
                <a:cxn ang="0">
                  <a:pos x="405" y="8"/>
                </a:cxn>
                <a:cxn ang="0">
                  <a:pos x="354" y="13"/>
                </a:cxn>
                <a:cxn ang="0">
                  <a:pos x="302" y="17"/>
                </a:cxn>
                <a:cxn ang="0">
                  <a:pos x="249" y="22"/>
                </a:cxn>
                <a:cxn ang="0">
                  <a:pos x="196" y="30"/>
                </a:cxn>
                <a:cxn ang="0">
                  <a:pos x="144" y="37"/>
                </a:cxn>
                <a:cxn ang="0">
                  <a:pos x="93" y="47"/>
                </a:cxn>
                <a:cxn ang="0">
                  <a:pos x="45" y="58"/>
                </a:cxn>
                <a:cxn ang="0">
                  <a:pos x="0" y="71"/>
                </a:cxn>
                <a:cxn ang="0">
                  <a:pos x="0" y="125"/>
                </a:cxn>
              </a:cxnLst>
              <a:rect l="txL" t="txT" r="txR" b="txB"/>
              <a:pathLst>
                <a:path w="638" h="125">
                  <a:moveTo>
                    <a:pt x="0" y="125"/>
                  </a:moveTo>
                  <a:lnTo>
                    <a:pt x="4" y="124"/>
                  </a:lnTo>
                  <a:lnTo>
                    <a:pt x="14" y="119"/>
                  </a:lnTo>
                  <a:lnTo>
                    <a:pt x="31" y="114"/>
                  </a:lnTo>
                  <a:lnTo>
                    <a:pt x="53" y="106"/>
                  </a:lnTo>
                  <a:lnTo>
                    <a:pt x="81" y="98"/>
                  </a:lnTo>
                  <a:lnTo>
                    <a:pt x="113" y="89"/>
                  </a:lnTo>
                  <a:lnTo>
                    <a:pt x="151" y="81"/>
                  </a:lnTo>
                  <a:lnTo>
                    <a:pt x="192" y="73"/>
                  </a:lnTo>
                  <a:lnTo>
                    <a:pt x="237" y="65"/>
                  </a:lnTo>
                  <a:lnTo>
                    <a:pt x="286" y="60"/>
                  </a:lnTo>
                  <a:lnTo>
                    <a:pt x="337" y="56"/>
                  </a:lnTo>
                  <a:lnTo>
                    <a:pt x="390" y="55"/>
                  </a:lnTo>
                  <a:lnTo>
                    <a:pt x="446" y="56"/>
                  </a:lnTo>
                  <a:lnTo>
                    <a:pt x="503" y="61"/>
                  </a:lnTo>
                  <a:lnTo>
                    <a:pt x="561" y="70"/>
                  </a:lnTo>
                  <a:lnTo>
                    <a:pt x="620" y="83"/>
                  </a:lnTo>
                  <a:lnTo>
                    <a:pt x="638" y="0"/>
                  </a:lnTo>
                  <a:lnTo>
                    <a:pt x="634" y="0"/>
                  </a:lnTo>
                  <a:lnTo>
                    <a:pt x="620" y="0"/>
                  </a:lnTo>
                  <a:lnTo>
                    <a:pt x="599" y="0"/>
                  </a:lnTo>
                  <a:lnTo>
                    <a:pt x="571" y="1"/>
                  </a:lnTo>
                  <a:lnTo>
                    <a:pt x="536" y="2"/>
                  </a:lnTo>
                  <a:lnTo>
                    <a:pt x="496" y="3"/>
                  </a:lnTo>
                  <a:lnTo>
                    <a:pt x="452" y="6"/>
                  </a:lnTo>
                  <a:lnTo>
                    <a:pt x="405" y="8"/>
                  </a:lnTo>
                  <a:lnTo>
                    <a:pt x="354" y="13"/>
                  </a:lnTo>
                  <a:lnTo>
                    <a:pt x="302" y="17"/>
                  </a:lnTo>
                  <a:lnTo>
                    <a:pt x="249" y="22"/>
                  </a:lnTo>
                  <a:lnTo>
                    <a:pt x="196" y="30"/>
                  </a:lnTo>
                  <a:lnTo>
                    <a:pt x="144" y="37"/>
                  </a:lnTo>
                  <a:lnTo>
                    <a:pt x="93" y="47"/>
                  </a:lnTo>
                  <a:lnTo>
                    <a:pt x="45" y="58"/>
                  </a:lnTo>
                  <a:lnTo>
                    <a:pt x="0" y="71"/>
                  </a:lnTo>
                  <a:lnTo>
                    <a:pt x="0" y="125"/>
                  </a:lnTo>
                  <a:close/>
                </a:path>
              </a:pathLst>
            </a:custGeom>
            <a:solidFill>
              <a:srgbClr val="808080">
                <a:alpha val="100000"/>
              </a:srgbClr>
            </a:solidFill>
            <a:ln w="9525">
              <a:noFill/>
            </a:ln>
          </p:spPr>
          <p:txBody>
            <a:bodyPr/>
            <a:p>
              <a:endParaRPr lang="zh-CN" altLang="en-US"/>
            </a:p>
          </p:txBody>
        </p:sp>
        <p:sp>
          <p:nvSpPr>
            <p:cNvPr id="102618" name="Freeform 147"/>
            <p:cNvSpPr/>
            <p:nvPr/>
          </p:nvSpPr>
          <p:spPr>
            <a:xfrm>
              <a:off x="6217" y="14634"/>
              <a:ext cx="1075" cy="356"/>
            </a:xfrm>
            <a:custGeom>
              <a:avLst/>
              <a:gdLst>
                <a:gd name="txL" fmla="*/ 0 w 1075"/>
                <a:gd name="txT" fmla="*/ 0 h 356"/>
                <a:gd name="txR" fmla="*/ 1075 w 1075"/>
                <a:gd name="txB" fmla="*/ 356 h 356"/>
              </a:gdLst>
              <a:ahLst/>
              <a:cxnLst>
                <a:cxn ang="0">
                  <a:pos x="454" y="344"/>
                </a:cxn>
                <a:cxn ang="0">
                  <a:pos x="456" y="343"/>
                </a:cxn>
                <a:cxn ang="0">
                  <a:pos x="463" y="341"/>
                </a:cxn>
                <a:cxn ang="0">
                  <a:pos x="472" y="337"/>
                </a:cxn>
                <a:cxn ang="0">
                  <a:pos x="485" y="332"/>
                </a:cxn>
                <a:cxn ang="0">
                  <a:pos x="501" y="325"/>
                </a:cxn>
                <a:cxn ang="0">
                  <a:pos x="518" y="317"/>
                </a:cxn>
                <a:cxn ang="0">
                  <a:pos x="538" y="308"/>
                </a:cxn>
                <a:cxn ang="0">
                  <a:pos x="558" y="298"/>
                </a:cxn>
                <a:cxn ang="0">
                  <a:pos x="580" y="287"/>
                </a:cxn>
                <a:cxn ang="0">
                  <a:pos x="600" y="274"/>
                </a:cxn>
                <a:cxn ang="0">
                  <a:pos x="621" y="262"/>
                </a:cxn>
                <a:cxn ang="0">
                  <a:pos x="640" y="248"/>
                </a:cxn>
                <a:cxn ang="0">
                  <a:pos x="658" y="234"/>
                </a:cxn>
                <a:cxn ang="0">
                  <a:pos x="674" y="219"/>
                </a:cxn>
                <a:cxn ang="0">
                  <a:pos x="688" y="204"/>
                </a:cxn>
                <a:cxn ang="0">
                  <a:pos x="699" y="189"/>
                </a:cxn>
                <a:cxn ang="0">
                  <a:pos x="0" y="18"/>
                </a:cxn>
                <a:cxn ang="0">
                  <a:pos x="54" y="0"/>
                </a:cxn>
                <a:cxn ang="0">
                  <a:pos x="1075" y="251"/>
                </a:cxn>
                <a:cxn ang="0">
                  <a:pos x="1033" y="274"/>
                </a:cxn>
                <a:cxn ang="0">
                  <a:pos x="738" y="199"/>
                </a:cxn>
                <a:cxn ang="0">
                  <a:pos x="737" y="200"/>
                </a:cxn>
                <a:cxn ang="0">
                  <a:pos x="735" y="203"/>
                </a:cxn>
                <a:cxn ang="0">
                  <a:pos x="730" y="207"/>
                </a:cxn>
                <a:cxn ang="0">
                  <a:pos x="724" y="214"/>
                </a:cxn>
                <a:cxn ang="0">
                  <a:pos x="716" y="222"/>
                </a:cxn>
                <a:cxn ang="0">
                  <a:pos x="706" y="231"/>
                </a:cxn>
                <a:cxn ang="0">
                  <a:pos x="694" y="242"/>
                </a:cxn>
                <a:cxn ang="0">
                  <a:pos x="679" y="253"/>
                </a:cxn>
                <a:cxn ang="0">
                  <a:pos x="662" y="265"/>
                </a:cxn>
                <a:cxn ang="0">
                  <a:pos x="643" y="278"/>
                </a:cxn>
                <a:cxn ang="0">
                  <a:pos x="621" y="291"/>
                </a:cxn>
                <a:cxn ang="0">
                  <a:pos x="597" y="303"/>
                </a:cxn>
                <a:cxn ang="0">
                  <a:pos x="570" y="317"/>
                </a:cxn>
                <a:cxn ang="0">
                  <a:pos x="540" y="330"/>
                </a:cxn>
                <a:cxn ang="0">
                  <a:pos x="508" y="343"/>
                </a:cxn>
                <a:cxn ang="0">
                  <a:pos x="472" y="356"/>
                </a:cxn>
                <a:cxn ang="0">
                  <a:pos x="454" y="344"/>
                </a:cxn>
              </a:cxnLst>
              <a:rect l="txL" t="txT" r="txR" b="txB"/>
              <a:pathLst>
                <a:path w="1075" h="356">
                  <a:moveTo>
                    <a:pt x="454" y="344"/>
                  </a:moveTo>
                  <a:lnTo>
                    <a:pt x="456" y="343"/>
                  </a:lnTo>
                  <a:lnTo>
                    <a:pt x="463" y="341"/>
                  </a:lnTo>
                  <a:lnTo>
                    <a:pt x="472" y="337"/>
                  </a:lnTo>
                  <a:lnTo>
                    <a:pt x="485" y="332"/>
                  </a:lnTo>
                  <a:lnTo>
                    <a:pt x="501" y="325"/>
                  </a:lnTo>
                  <a:lnTo>
                    <a:pt x="518" y="317"/>
                  </a:lnTo>
                  <a:lnTo>
                    <a:pt x="538" y="308"/>
                  </a:lnTo>
                  <a:lnTo>
                    <a:pt x="558" y="298"/>
                  </a:lnTo>
                  <a:lnTo>
                    <a:pt x="580" y="287"/>
                  </a:lnTo>
                  <a:lnTo>
                    <a:pt x="600" y="274"/>
                  </a:lnTo>
                  <a:lnTo>
                    <a:pt x="621" y="262"/>
                  </a:lnTo>
                  <a:lnTo>
                    <a:pt x="640" y="248"/>
                  </a:lnTo>
                  <a:lnTo>
                    <a:pt x="658" y="234"/>
                  </a:lnTo>
                  <a:lnTo>
                    <a:pt x="674" y="219"/>
                  </a:lnTo>
                  <a:lnTo>
                    <a:pt x="688" y="204"/>
                  </a:lnTo>
                  <a:lnTo>
                    <a:pt x="699" y="189"/>
                  </a:lnTo>
                  <a:lnTo>
                    <a:pt x="0" y="18"/>
                  </a:lnTo>
                  <a:lnTo>
                    <a:pt x="54" y="0"/>
                  </a:lnTo>
                  <a:lnTo>
                    <a:pt x="1075" y="251"/>
                  </a:lnTo>
                  <a:lnTo>
                    <a:pt x="1033" y="274"/>
                  </a:lnTo>
                  <a:lnTo>
                    <a:pt x="738" y="199"/>
                  </a:lnTo>
                  <a:lnTo>
                    <a:pt x="737" y="200"/>
                  </a:lnTo>
                  <a:lnTo>
                    <a:pt x="735" y="203"/>
                  </a:lnTo>
                  <a:lnTo>
                    <a:pt x="730" y="207"/>
                  </a:lnTo>
                  <a:lnTo>
                    <a:pt x="724" y="214"/>
                  </a:lnTo>
                  <a:lnTo>
                    <a:pt x="716" y="222"/>
                  </a:lnTo>
                  <a:lnTo>
                    <a:pt x="706" y="231"/>
                  </a:lnTo>
                  <a:lnTo>
                    <a:pt x="694" y="242"/>
                  </a:lnTo>
                  <a:lnTo>
                    <a:pt x="679" y="253"/>
                  </a:lnTo>
                  <a:lnTo>
                    <a:pt x="662" y="265"/>
                  </a:lnTo>
                  <a:lnTo>
                    <a:pt x="643" y="278"/>
                  </a:lnTo>
                  <a:lnTo>
                    <a:pt x="621" y="291"/>
                  </a:lnTo>
                  <a:lnTo>
                    <a:pt x="597" y="303"/>
                  </a:lnTo>
                  <a:lnTo>
                    <a:pt x="570" y="317"/>
                  </a:lnTo>
                  <a:lnTo>
                    <a:pt x="540" y="330"/>
                  </a:lnTo>
                  <a:lnTo>
                    <a:pt x="508" y="343"/>
                  </a:lnTo>
                  <a:lnTo>
                    <a:pt x="472" y="356"/>
                  </a:lnTo>
                  <a:lnTo>
                    <a:pt x="454" y="344"/>
                  </a:lnTo>
                  <a:close/>
                </a:path>
              </a:pathLst>
            </a:custGeom>
            <a:solidFill>
              <a:srgbClr val="000000">
                <a:alpha val="100000"/>
              </a:srgbClr>
            </a:solidFill>
            <a:ln w="9525">
              <a:noFill/>
            </a:ln>
          </p:spPr>
          <p:txBody>
            <a:bodyPr/>
            <a:p>
              <a:endParaRPr lang="zh-CN" altLang="en-US"/>
            </a:p>
          </p:txBody>
        </p:sp>
        <p:sp>
          <p:nvSpPr>
            <p:cNvPr id="102619" name="Freeform 148"/>
            <p:cNvSpPr/>
            <p:nvPr/>
          </p:nvSpPr>
          <p:spPr>
            <a:xfrm>
              <a:off x="5997" y="14727"/>
              <a:ext cx="1095" cy="319"/>
            </a:xfrm>
            <a:custGeom>
              <a:avLst/>
              <a:gdLst>
                <a:gd name="txL" fmla="*/ 0 w 1095"/>
                <a:gd name="txT" fmla="*/ 0 h 319"/>
                <a:gd name="txR" fmla="*/ 1095 w 1095"/>
                <a:gd name="txB" fmla="*/ 319 h 319"/>
              </a:gdLst>
              <a:ahLst/>
              <a:cxnLst>
                <a:cxn ang="0">
                  <a:pos x="0" y="0"/>
                </a:cxn>
                <a:cxn ang="0">
                  <a:pos x="1071" y="319"/>
                </a:cxn>
                <a:cxn ang="0">
                  <a:pos x="1095" y="319"/>
                </a:cxn>
                <a:cxn ang="0">
                  <a:pos x="33" y="0"/>
                </a:cxn>
                <a:cxn ang="0">
                  <a:pos x="0" y="0"/>
                </a:cxn>
              </a:cxnLst>
              <a:rect l="txL" t="txT" r="txR" b="txB"/>
              <a:pathLst>
                <a:path w="1095" h="319">
                  <a:moveTo>
                    <a:pt x="0" y="0"/>
                  </a:moveTo>
                  <a:lnTo>
                    <a:pt x="1071" y="319"/>
                  </a:lnTo>
                  <a:lnTo>
                    <a:pt x="1095" y="319"/>
                  </a:lnTo>
                  <a:lnTo>
                    <a:pt x="33" y="0"/>
                  </a:lnTo>
                  <a:lnTo>
                    <a:pt x="0" y="0"/>
                  </a:lnTo>
                  <a:close/>
                </a:path>
              </a:pathLst>
            </a:custGeom>
            <a:solidFill>
              <a:srgbClr val="000000">
                <a:alpha val="100000"/>
              </a:srgbClr>
            </a:solidFill>
            <a:ln w="9525">
              <a:noFill/>
            </a:ln>
          </p:spPr>
          <p:txBody>
            <a:bodyPr/>
            <a:p>
              <a:endParaRPr lang="zh-CN" altLang="en-US"/>
            </a:p>
          </p:txBody>
        </p:sp>
        <p:sp>
          <p:nvSpPr>
            <p:cNvPr id="102620" name="Freeform 149"/>
            <p:cNvSpPr/>
            <p:nvPr/>
          </p:nvSpPr>
          <p:spPr>
            <a:xfrm>
              <a:off x="6181" y="14684"/>
              <a:ext cx="1082" cy="285"/>
            </a:xfrm>
            <a:custGeom>
              <a:avLst/>
              <a:gdLst>
                <a:gd name="txL" fmla="*/ 0 w 1082"/>
                <a:gd name="txT" fmla="*/ 0 h 285"/>
                <a:gd name="txR" fmla="*/ 1082 w 1082"/>
                <a:gd name="txB" fmla="*/ 285 h 285"/>
              </a:gdLst>
              <a:ahLst/>
              <a:cxnLst>
                <a:cxn ang="0">
                  <a:pos x="0" y="1"/>
                </a:cxn>
                <a:cxn ang="0">
                  <a:pos x="1058" y="285"/>
                </a:cxn>
                <a:cxn ang="0">
                  <a:pos x="1082" y="284"/>
                </a:cxn>
                <a:cxn ang="0">
                  <a:pos x="33" y="0"/>
                </a:cxn>
                <a:cxn ang="0">
                  <a:pos x="0" y="1"/>
                </a:cxn>
              </a:cxnLst>
              <a:rect l="txL" t="txT" r="txR" b="txB"/>
              <a:pathLst>
                <a:path w="1082" h="285">
                  <a:moveTo>
                    <a:pt x="0" y="1"/>
                  </a:moveTo>
                  <a:lnTo>
                    <a:pt x="1058" y="285"/>
                  </a:lnTo>
                  <a:lnTo>
                    <a:pt x="1082" y="284"/>
                  </a:lnTo>
                  <a:lnTo>
                    <a:pt x="33" y="0"/>
                  </a:lnTo>
                  <a:lnTo>
                    <a:pt x="0" y="1"/>
                  </a:lnTo>
                  <a:close/>
                </a:path>
              </a:pathLst>
            </a:custGeom>
            <a:solidFill>
              <a:srgbClr val="000000">
                <a:alpha val="100000"/>
              </a:srgbClr>
            </a:solidFill>
            <a:ln w="9525">
              <a:noFill/>
            </a:ln>
          </p:spPr>
          <p:txBody>
            <a:bodyPr/>
            <a:p>
              <a:endParaRPr lang="zh-CN" altLang="en-US"/>
            </a:p>
          </p:txBody>
        </p:sp>
        <p:sp>
          <p:nvSpPr>
            <p:cNvPr id="102621" name="Freeform 150"/>
            <p:cNvSpPr/>
            <p:nvPr/>
          </p:nvSpPr>
          <p:spPr>
            <a:xfrm>
              <a:off x="6093" y="14699"/>
              <a:ext cx="1087" cy="315"/>
            </a:xfrm>
            <a:custGeom>
              <a:avLst/>
              <a:gdLst>
                <a:gd name="txL" fmla="*/ 0 w 1087"/>
                <a:gd name="txT" fmla="*/ 0 h 315"/>
                <a:gd name="txR" fmla="*/ 1087 w 1087"/>
                <a:gd name="txB" fmla="*/ 315 h 315"/>
              </a:gdLst>
              <a:ahLst/>
              <a:cxnLst>
                <a:cxn ang="0">
                  <a:pos x="0" y="0"/>
                </a:cxn>
                <a:cxn ang="0">
                  <a:pos x="1066" y="315"/>
                </a:cxn>
                <a:cxn ang="0">
                  <a:pos x="1087" y="308"/>
                </a:cxn>
                <a:cxn ang="0">
                  <a:pos x="31" y="0"/>
                </a:cxn>
                <a:cxn ang="0">
                  <a:pos x="0" y="0"/>
                </a:cxn>
              </a:cxnLst>
              <a:rect l="txL" t="txT" r="txR" b="txB"/>
              <a:pathLst>
                <a:path w="1087" h="315">
                  <a:moveTo>
                    <a:pt x="0" y="0"/>
                  </a:moveTo>
                  <a:lnTo>
                    <a:pt x="1066" y="315"/>
                  </a:lnTo>
                  <a:lnTo>
                    <a:pt x="1087" y="308"/>
                  </a:lnTo>
                  <a:lnTo>
                    <a:pt x="31" y="0"/>
                  </a:lnTo>
                  <a:lnTo>
                    <a:pt x="0" y="0"/>
                  </a:lnTo>
                  <a:close/>
                </a:path>
              </a:pathLst>
            </a:custGeom>
            <a:solidFill>
              <a:srgbClr val="000000">
                <a:alpha val="100000"/>
              </a:srgbClr>
            </a:solidFill>
            <a:ln w="9525">
              <a:noFill/>
            </a:ln>
          </p:spPr>
          <p:txBody>
            <a:bodyPr/>
            <a:p>
              <a:endParaRPr lang="zh-CN" altLang="en-US"/>
            </a:p>
          </p:txBody>
        </p:sp>
      </p:grpSp>
      <p:grpSp>
        <p:nvGrpSpPr>
          <p:cNvPr id="102418" name="Group 151"/>
          <p:cNvGrpSpPr/>
          <p:nvPr/>
        </p:nvGrpSpPr>
        <p:grpSpPr>
          <a:xfrm>
            <a:off x="7662863" y="1679575"/>
            <a:ext cx="284162" cy="471488"/>
            <a:chOff x="12762" y="10336"/>
            <a:chExt cx="1027" cy="1700"/>
          </a:xfrm>
        </p:grpSpPr>
        <p:sp>
          <p:nvSpPr>
            <p:cNvPr id="102577" name="Rectangle 152"/>
            <p:cNvSpPr/>
            <p:nvPr/>
          </p:nvSpPr>
          <p:spPr>
            <a:xfrm>
              <a:off x="12824" y="10394"/>
              <a:ext cx="965" cy="1642"/>
            </a:xfrm>
            <a:prstGeom prst="rect">
              <a:avLst/>
            </a:prstGeom>
            <a:solidFill>
              <a:srgbClr val="969696"/>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2578" name="Rectangle 153"/>
            <p:cNvSpPr/>
            <p:nvPr/>
          </p:nvSpPr>
          <p:spPr>
            <a:xfrm>
              <a:off x="12766" y="10336"/>
              <a:ext cx="965" cy="1642"/>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2579" name="Line 154"/>
            <p:cNvSpPr/>
            <p:nvPr/>
          </p:nvSpPr>
          <p:spPr>
            <a:xfrm>
              <a:off x="12766" y="10682"/>
              <a:ext cx="965" cy="2"/>
            </a:xfrm>
            <a:prstGeom prst="line">
              <a:avLst/>
            </a:prstGeom>
            <a:ln w="9525" cap="flat" cmpd="sng">
              <a:solidFill>
                <a:srgbClr val="000000"/>
              </a:solidFill>
              <a:prstDash val="solid"/>
              <a:headEnd type="none" w="med" len="med"/>
              <a:tailEnd type="none" w="med" len="med"/>
            </a:ln>
          </p:spPr>
        </p:sp>
        <p:sp>
          <p:nvSpPr>
            <p:cNvPr id="102580" name="Line 155"/>
            <p:cNvSpPr/>
            <p:nvPr/>
          </p:nvSpPr>
          <p:spPr>
            <a:xfrm>
              <a:off x="12780" y="11042"/>
              <a:ext cx="980" cy="1"/>
            </a:xfrm>
            <a:prstGeom prst="line">
              <a:avLst/>
            </a:prstGeom>
            <a:ln w="9525" cap="flat" cmpd="sng">
              <a:solidFill>
                <a:srgbClr val="000000"/>
              </a:solidFill>
              <a:prstDash val="solid"/>
              <a:headEnd type="none" w="med" len="med"/>
              <a:tailEnd type="none" w="med" len="med"/>
            </a:ln>
          </p:spPr>
        </p:sp>
        <p:sp>
          <p:nvSpPr>
            <p:cNvPr id="102581" name="Line 156"/>
            <p:cNvSpPr/>
            <p:nvPr/>
          </p:nvSpPr>
          <p:spPr>
            <a:xfrm>
              <a:off x="12764" y="11374"/>
              <a:ext cx="980" cy="1"/>
            </a:xfrm>
            <a:prstGeom prst="line">
              <a:avLst/>
            </a:prstGeom>
            <a:ln w="9525" cap="flat" cmpd="sng">
              <a:solidFill>
                <a:srgbClr val="000000"/>
              </a:solidFill>
              <a:prstDash val="solid"/>
              <a:headEnd type="none" w="med" len="med"/>
              <a:tailEnd type="none" w="med" len="med"/>
            </a:ln>
          </p:spPr>
        </p:sp>
        <p:sp>
          <p:nvSpPr>
            <p:cNvPr id="102582" name="Line 157"/>
            <p:cNvSpPr/>
            <p:nvPr/>
          </p:nvSpPr>
          <p:spPr>
            <a:xfrm>
              <a:off x="12762" y="11675"/>
              <a:ext cx="967" cy="2"/>
            </a:xfrm>
            <a:prstGeom prst="line">
              <a:avLst/>
            </a:prstGeom>
            <a:ln w="9525" cap="flat" cmpd="sng">
              <a:solidFill>
                <a:srgbClr val="000000"/>
              </a:solidFill>
              <a:prstDash val="solid"/>
              <a:headEnd type="none" w="med" len="med"/>
              <a:tailEnd type="none" w="med" len="med"/>
            </a:ln>
          </p:spPr>
        </p:sp>
      </p:grpSp>
      <p:grpSp>
        <p:nvGrpSpPr>
          <p:cNvPr id="102419" name="Group 158"/>
          <p:cNvGrpSpPr/>
          <p:nvPr/>
        </p:nvGrpSpPr>
        <p:grpSpPr>
          <a:xfrm>
            <a:off x="7250113" y="2862263"/>
            <a:ext cx="428625" cy="469900"/>
            <a:chOff x="5850" y="13487"/>
            <a:chExt cx="2023" cy="1840"/>
          </a:xfrm>
        </p:grpSpPr>
        <p:sp>
          <p:nvSpPr>
            <p:cNvPr id="102538" name="Freeform 159"/>
            <p:cNvSpPr/>
            <p:nvPr/>
          </p:nvSpPr>
          <p:spPr>
            <a:xfrm>
              <a:off x="5850" y="13632"/>
              <a:ext cx="2023" cy="1695"/>
            </a:xfrm>
            <a:custGeom>
              <a:avLst/>
              <a:gdLst>
                <a:gd name="txL" fmla="*/ 0 w 2023"/>
                <a:gd name="txT" fmla="*/ 0 h 1695"/>
                <a:gd name="txR" fmla="*/ 2023 w 2023"/>
                <a:gd name="txB" fmla="*/ 1695 h 1695"/>
              </a:gdLst>
              <a:ahLst/>
              <a:cxnLst>
                <a:cxn ang="0">
                  <a:pos x="570" y="121"/>
                </a:cxn>
                <a:cxn ang="0">
                  <a:pos x="575" y="120"/>
                </a:cxn>
                <a:cxn ang="0">
                  <a:pos x="586" y="116"/>
                </a:cxn>
                <a:cxn ang="0">
                  <a:pos x="607" y="108"/>
                </a:cxn>
                <a:cxn ang="0">
                  <a:pos x="636" y="101"/>
                </a:cxn>
                <a:cxn ang="0">
                  <a:pos x="672" y="90"/>
                </a:cxn>
                <a:cxn ang="0">
                  <a:pos x="718" y="79"/>
                </a:cxn>
                <a:cxn ang="0">
                  <a:pos x="771" y="67"/>
                </a:cxn>
                <a:cxn ang="0">
                  <a:pos x="834" y="55"/>
                </a:cxn>
                <a:cxn ang="0">
                  <a:pos x="904" y="43"/>
                </a:cxn>
                <a:cxn ang="0">
                  <a:pos x="982" y="33"/>
                </a:cxn>
                <a:cxn ang="0">
                  <a:pos x="1071" y="22"/>
                </a:cxn>
                <a:cxn ang="0">
                  <a:pos x="1166" y="13"/>
                </a:cxn>
                <a:cxn ang="0">
                  <a:pos x="1271" y="7"/>
                </a:cxn>
                <a:cxn ang="0">
                  <a:pos x="1384" y="1"/>
                </a:cxn>
                <a:cxn ang="0">
                  <a:pos x="1506" y="0"/>
                </a:cxn>
                <a:cxn ang="0">
                  <a:pos x="1636" y="1"/>
                </a:cxn>
                <a:cxn ang="0">
                  <a:pos x="1692" y="233"/>
                </a:cxn>
                <a:cxn ang="0">
                  <a:pos x="1713" y="243"/>
                </a:cxn>
                <a:cxn ang="0">
                  <a:pos x="1758" y="274"/>
                </a:cxn>
                <a:cxn ang="0">
                  <a:pos x="1806" y="329"/>
                </a:cxn>
                <a:cxn ang="0">
                  <a:pos x="1836" y="409"/>
                </a:cxn>
                <a:cxn ang="0">
                  <a:pos x="1955" y="948"/>
                </a:cxn>
                <a:cxn ang="0">
                  <a:pos x="2003" y="1171"/>
                </a:cxn>
                <a:cxn ang="0">
                  <a:pos x="2011" y="1188"/>
                </a:cxn>
                <a:cxn ang="0">
                  <a:pos x="2022" y="1231"/>
                </a:cxn>
                <a:cxn ang="0">
                  <a:pos x="2021" y="1297"/>
                </a:cxn>
                <a:cxn ang="0">
                  <a:pos x="1992" y="1380"/>
                </a:cxn>
                <a:cxn ang="0">
                  <a:pos x="0" y="1328"/>
                </a:cxn>
                <a:cxn ang="0">
                  <a:pos x="199" y="1223"/>
                </a:cxn>
                <a:cxn ang="0">
                  <a:pos x="200" y="232"/>
                </a:cxn>
                <a:cxn ang="0">
                  <a:pos x="210" y="226"/>
                </a:cxn>
                <a:cxn ang="0">
                  <a:pos x="230" y="214"/>
                </a:cxn>
                <a:cxn ang="0">
                  <a:pos x="259" y="201"/>
                </a:cxn>
                <a:cxn ang="0">
                  <a:pos x="297" y="189"/>
                </a:cxn>
                <a:cxn ang="0">
                  <a:pos x="344" y="183"/>
                </a:cxn>
                <a:cxn ang="0">
                  <a:pos x="399" y="181"/>
                </a:cxn>
                <a:cxn ang="0">
                  <a:pos x="464" y="191"/>
                </a:cxn>
                <a:cxn ang="0">
                  <a:pos x="548" y="225"/>
                </a:cxn>
              </a:cxnLst>
              <a:rect l="txL" t="txT" r="txR" b="txB"/>
              <a:pathLst>
                <a:path w="2023" h="1695">
                  <a:moveTo>
                    <a:pt x="548" y="225"/>
                  </a:moveTo>
                  <a:lnTo>
                    <a:pt x="570" y="121"/>
                  </a:lnTo>
                  <a:lnTo>
                    <a:pt x="571" y="121"/>
                  </a:lnTo>
                  <a:lnTo>
                    <a:pt x="575" y="120"/>
                  </a:lnTo>
                  <a:lnTo>
                    <a:pt x="580" y="118"/>
                  </a:lnTo>
                  <a:lnTo>
                    <a:pt x="586" y="116"/>
                  </a:lnTo>
                  <a:lnTo>
                    <a:pt x="596" y="112"/>
                  </a:lnTo>
                  <a:lnTo>
                    <a:pt x="607" y="108"/>
                  </a:lnTo>
                  <a:lnTo>
                    <a:pt x="620" y="105"/>
                  </a:lnTo>
                  <a:lnTo>
                    <a:pt x="636" y="101"/>
                  </a:lnTo>
                  <a:lnTo>
                    <a:pt x="653" y="95"/>
                  </a:lnTo>
                  <a:lnTo>
                    <a:pt x="672" y="90"/>
                  </a:lnTo>
                  <a:lnTo>
                    <a:pt x="694" y="84"/>
                  </a:lnTo>
                  <a:lnTo>
                    <a:pt x="718" y="79"/>
                  </a:lnTo>
                  <a:lnTo>
                    <a:pt x="743" y="74"/>
                  </a:lnTo>
                  <a:lnTo>
                    <a:pt x="771" y="67"/>
                  </a:lnTo>
                  <a:lnTo>
                    <a:pt x="802" y="61"/>
                  </a:lnTo>
                  <a:lnTo>
                    <a:pt x="834" y="55"/>
                  </a:lnTo>
                  <a:lnTo>
                    <a:pt x="867" y="49"/>
                  </a:lnTo>
                  <a:lnTo>
                    <a:pt x="904" y="43"/>
                  </a:lnTo>
                  <a:lnTo>
                    <a:pt x="943" y="38"/>
                  </a:lnTo>
                  <a:lnTo>
                    <a:pt x="982" y="33"/>
                  </a:lnTo>
                  <a:lnTo>
                    <a:pt x="1025" y="27"/>
                  </a:lnTo>
                  <a:lnTo>
                    <a:pt x="1071" y="22"/>
                  </a:lnTo>
                  <a:lnTo>
                    <a:pt x="1117" y="17"/>
                  </a:lnTo>
                  <a:lnTo>
                    <a:pt x="1166" y="13"/>
                  </a:lnTo>
                  <a:lnTo>
                    <a:pt x="1218" y="10"/>
                  </a:lnTo>
                  <a:lnTo>
                    <a:pt x="1271" y="7"/>
                  </a:lnTo>
                  <a:lnTo>
                    <a:pt x="1327" y="3"/>
                  </a:lnTo>
                  <a:lnTo>
                    <a:pt x="1384" y="1"/>
                  </a:lnTo>
                  <a:lnTo>
                    <a:pt x="1444" y="0"/>
                  </a:lnTo>
                  <a:lnTo>
                    <a:pt x="1506" y="0"/>
                  </a:lnTo>
                  <a:lnTo>
                    <a:pt x="1570" y="0"/>
                  </a:lnTo>
                  <a:lnTo>
                    <a:pt x="1636" y="1"/>
                  </a:lnTo>
                  <a:lnTo>
                    <a:pt x="1709" y="41"/>
                  </a:lnTo>
                  <a:lnTo>
                    <a:pt x="1692" y="233"/>
                  </a:lnTo>
                  <a:lnTo>
                    <a:pt x="1698" y="235"/>
                  </a:lnTo>
                  <a:lnTo>
                    <a:pt x="1713" y="243"/>
                  </a:lnTo>
                  <a:lnTo>
                    <a:pt x="1733" y="256"/>
                  </a:lnTo>
                  <a:lnTo>
                    <a:pt x="1758" y="274"/>
                  </a:lnTo>
                  <a:lnTo>
                    <a:pt x="1784" y="299"/>
                  </a:lnTo>
                  <a:lnTo>
                    <a:pt x="1806" y="329"/>
                  </a:lnTo>
                  <a:lnTo>
                    <a:pt x="1825" y="366"/>
                  </a:lnTo>
                  <a:lnTo>
                    <a:pt x="1836" y="409"/>
                  </a:lnTo>
                  <a:lnTo>
                    <a:pt x="1999" y="557"/>
                  </a:lnTo>
                  <a:lnTo>
                    <a:pt x="1955" y="948"/>
                  </a:lnTo>
                  <a:lnTo>
                    <a:pt x="1692" y="1080"/>
                  </a:lnTo>
                  <a:lnTo>
                    <a:pt x="2003" y="1171"/>
                  </a:lnTo>
                  <a:lnTo>
                    <a:pt x="2006" y="1176"/>
                  </a:lnTo>
                  <a:lnTo>
                    <a:pt x="2011" y="1188"/>
                  </a:lnTo>
                  <a:lnTo>
                    <a:pt x="2016" y="1206"/>
                  </a:lnTo>
                  <a:lnTo>
                    <a:pt x="2022" y="1231"/>
                  </a:lnTo>
                  <a:lnTo>
                    <a:pt x="2023" y="1261"/>
                  </a:lnTo>
                  <a:lnTo>
                    <a:pt x="2021" y="1297"/>
                  </a:lnTo>
                  <a:lnTo>
                    <a:pt x="2010" y="1337"/>
                  </a:lnTo>
                  <a:lnTo>
                    <a:pt x="1992" y="1380"/>
                  </a:lnTo>
                  <a:lnTo>
                    <a:pt x="1171" y="1695"/>
                  </a:lnTo>
                  <a:lnTo>
                    <a:pt x="0" y="1328"/>
                  </a:lnTo>
                  <a:lnTo>
                    <a:pt x="20" y="1285"/>
                  </a:lnTo>
                  <a:lnTo>
                    <a:pt x="199" y="1223"/>
                  </a:lnTo>
                  <a:lnTo>
                    <a:pt x="199" y="233"/>
                  </a:lnTo>
                  <a:lnTo>
                    <a:pt x="200" y="232"/>
                  </a:lnTo>
                  <a:lnTo>
                    <a:pt x="204" y="229"/>
                  </a:lnTo>
                  <a:lnTo>
                    <a:pt x="210" y="226"/>
                  </a:lnTo>
                  <a:lnTo>
                    <a:pt x="218" y="220"/>
                  </a:lnTo>
                  <a:lnTo>
                    <a:pt x="230" y="214"/>
                  </a:lnTo>
                  <a:lnTo>
                    <a:pt x="243" y="207"/>
                  </a:lnTo>
                  <a:lnTo>
                    <a:pt x="259" y="201"/>
                  </a:lnTo>
                  <a:lnTo>
                    <a:pt x="277" y="194"/>
                  </a:lnTo>
                  <a:lnTo>
                    <a:pt x="297" y="189"/>
                  </a:lnTo>
                  <a:lnTo>
                    <a:pt x="320" y="185"/>
                  </a:lnTo>
                  <a:lnTo>
                    <a:pt x="344" y="183"/>
                  </a:lnTo>
                  <a:lnTo>
                    <a:pt x="370" y="180"/>
                  </a:lnTo>
                  <a:lnTo>
                    <a:pt x="399" y="181"/>
                  </a:lnTo>
                  <a:lnTo>
                    <a:pt x="430" y="185"/>
                  </a:lnTo>
                  <a:lnTo>
                    <a:pt x="464" y="191"/>
                  </a:lnTo>
                  <a:lnTo>
                    <a:pt x="498" y="201"/>
                  </a:lnTo>
                  <a:lnTo>
                    <a:pt x="548" y="225"/>
                  </a:lnTo>
                  <a:close/>
                </a:path>
              </a:pathLst>
            </a:custGeom>
            <a:solidFill>
              <a:srgbClr val="969696">
                <a:alpha val="100000"/>
              </a:srgbClr>
            </a:solidFill>
            <a:ln w="9525">
              <a:noFill/>
            </a:ln>
          </p:spPr>
          <p:txBody>
            <a:bodyPr/>
            <a:p>
              <a:endParaRPr lang="zh-CN" altLang="en-US"/>
            </a:p>
          </p:txBody>
        </p:sp>
        <p:sp>
          <p:nvSpPr>
            <p:cNvPr id="102539" name="Freeform 160"/>
            <p:cNvSpPr/>
            <p:nvPr/>
          </p:nvSpPr>
          <p:spPr>
            <a:xfrm>
              <a:off x="6551" y="13597"/>
              <a:ext cx="650" cy="735"/>
            </a:xfrm>
            <a:custGeom>
              <a:avLst/>
              <a:gdLst>
                <a:gd name="txL" fmla="*/ 0 w 650"/>
                <a:gd name="txT" fmla="*/ 0 h 735"/>
                <a:gd name="txR" fmla="*/ 650 w 650"/>
                <a:gd name="txB" fmla="*/ 735 h 735"/>
              </a:gdLst>
              <a:ahLst/>
              <a:cxnLst>
                <a:cxn ang="0">
                  <a:pos x="645" y="27"/>
                </a:cxn>
                <a:cxn ang="0">
                  <a:pos x="642" y="26"/>
                </a:cxn>
                <a:cxn ang="0">
                  <a:pos x="631" y="23"/>
                </a:cxn>
                <a:cxn ang="0">
                  <a:pos x="615" y="19"/>
                </a:cxn>
                <a:cxn ang="0">
                  <a:pos x="592" y="15"/>
                </a:cxn>
                <a:cxn ang="0">
                  <a:pos x="565" y="10"/>
                </a:cxn>
                <a:cxn ang="0">
                  <a:pos x="533" y="6"/>
                </a:cxn>
                <a:cxn ang="0">
                  <a:pos x="496" y="3"/>
                </a:cxn>
                <a:cxn ang="0">
                  <a:pos x="456" y="1"/>
                </a:cxn>
                <a:cxn ang="0">
                  <a:pos x="411" y="0"/>
                </a:cxn>
                <a:cxn ang="0">
                  <a:pos x="364" y="2"/>
                </a:cxn>
                <a:cxn ang="0">
                  <a:pos x="315" y="6"/>
                </a:cxn>
                <a:cxn ang="0">
                  <a:pos x="262" y="15"/>
                </a:cxn>
                <a:cxn ang="0">
                  <a:pos x="209" y="26"/>
                </a:cxn>
                <a:cxn ang="0">
                  <a:pos x="154" y="42"/>
                </a:cxn>
                <a:cxn ang="0">
                  <a:pos x="98" y="61"/>
                </a:cxn>
                <a:cxn ang="0">
                  <a:pos x="42" y="87"/>
                </a:cxn>
                <a:cxn ang="0">
                  <a:pos x="38" y="101"/>
                </a:cxn>
                <a:cxn ang="0">
                  <a:pos x="28" y="141"/>
                </a:cxn>
                <a:cxn ang="0">
                  <a:pos x="17" y="203"/>
                </a:cxn>
                <a:cxn ang="0">
                  <a:pos x="6" y="283"/>
                </a:cxn>
                <a:cxn ang="0">
                  <a:pos x="0" y="378"/>
                </a:cxn>
                <a:cxn ang="0">
                  <a:pos x="5" y="484"/>
                </a:cxn>
                <a:cxn ang="0">
                  <a:pos x="21" y="599"/>
                </a:cxn>
                <a:cxn ang="0">
                  <a:pos x="54" y="716"/>
                </a:cxn>
                <a:cxn ang="0">
                  <a:pos x="58" y="716"/>
                </a:cxn>
                <a:cxn ang="0">
                  <a:pos x="66" y="715"/>
                </a:cxn>
                <a:cxn ang="0">
                  <a:pos x="80" y="713"/>
                </a:cxn>
                <a:cxn ang="0">
                  <a:pos x="99" y="712"/>
                </a:cxn>
                <a:cxn ang="0">
                  <a:pos x="124" y="710"/>
                </a:cxn>
                <a:cxn ang="0">
                  <a:pos x="153" y="708"/>
                </a:cxn>
                <a:cxn ang="0">
                  <a:pos x="188" y="707"/>
                </a:cxn>
                <a:cxn ang="0">
                  <a:pos x="225" y="706"/>
                </a:cxn>
                <a:cxn ang="0">
                  <a:pos x="267" y="705"/>
                </a:cxn>
                <a:cxn ang="0">
                  <a:pos x="313" y="706"/>
                </a:cxn>
                <a:cxn ang="0">
                  <a:pos x="362" y="707"/>
                </a:cxn>
                <a:cxn ang="0">
                  <a:pos x="415" y="709"/>
                </a:cxn>
                <a:cxn ang="0">
                  <a:pos x="470" y="713"/>
                </a:cxn>
                <a:cxn ang="0">
                  <a:pos x="528" y="719"/>
                </a:cxn>
                <a:cxn ang="0">
                  <a:pos x="588" y="726"/>
                </a:cxn>
                <a:cxn ang="0">
                  <a:pos x="650" y="735"/>
                </a:cxn>
                <a:cxn ang="0">
                  <a:pos x="647" y="713"/>
                </a:cxn>
                <a:cxn ang="0">
                  <a:pos x="641" y="655"/>
                </a:cxn>
                <a:cxn ang="0">
                  <a:pos x="631" y="568"/>
                </a:cxn>
                <a:cxn ang="0">
                  <a:pos x="623" y="462"/>
                </a:cxn>
                <a:cxn ang="0">
                  <a:pos x="618" y="345"/>
                </a:cxn>
                <a:cxn ang="0">
                  <a:pos x="618" y="229"/>
                </a:cxn>
                <a:cxn ang="0">
                  <a:pos x="627" y="119"/>
                </a:cxn>
                <a:cxn ang="0">
                  <a:pos x="645" y="27"/>
                </a:cxn>
              </a:cxnLst>
              <a:rect l="txL" t="txT" r="txR" b="txB"/>
              <a:pathLst>
                <a:path w="650" h="735">
                  <a:moveTo>
                    <a:pt x="645" y="27"/>
                  </a:moveTo>
                  <a:lnTo>
                    <a:pt x="642" y="26"/>
                  </a:lnTo>
                  <a:lnTo>
                    <a:pt x="631" y="23"/>
                  </a:lnTo>
                  <a:lnTo>
                    <a:pt x="615" y="19"/>
                  </a:lnTo>
                  <a:lnTo>
                    <a:pt x="592" y="15"/>
                  </a:lnTo>
                  <a:lnTo>
                    <a:pt x="565" y="10"/>
                  </a:lnTo>
                  <a:lnTo>
                    <a:pt x="533" y="6"/>
                  </a:lnTo>
                  <a:lnTo>
                    <a:pt x="496" y="3"/>
                  </a:lnTo>
                  <a:lnTo>
                    <a:pt x="456" y="1"/>
                  </a:lnTo>
                  <a:lnTo>
                    <a:pt x="411" y="0"/>
                  </a:lnTo>
                  <a:lnTo>
                    <a:pt x="364" y="2"/>
                  </a:lnTo>
                  <a:lnTo>
                    <a:pt x="315" y="6"/>
                  </a:lnTo>
                  <a:lnTo>
                    <a:pt x="262" y="15"/>
                  </a:lnTo>
                  <a:lnTo>
                    <a:pt x="209" y="26"/>
                  </a:lnTo>
                  <a:lnTo>
                    <a:pt x="154" y="42"/>
                  </a:lnTo>
                  <a:lnTo>
                    <a:pt x="98" y="61"/>
                  </a:lnTo>
                  <a:lnTo>
                    <a:pt x="42" y="87"/>
                  </a:lnTo>
                  <a:lnTo>
                    <a:pt x="38" y="101"/>
                  </a:lnTo>
                  <a:lnTo>
                    <a:pt x="28" y="141"/>
                  </a:lnTo>
                  <a:lnTo>
                    <a:pt x="17" y="203"/>
                  </a:lnTo>
                  <a:lnTo>
                    <a:pt x="6" y="283"/>
                  </a:lnTo>
                  <a:lnTo>
                    <a:pt x="0" y="378"/>
                  </a:lnTo>
                  <a:lnTo>
                    <a:pt x="5" y="484"/>
                  </a:lnTo>
                  <a:lnTo>
                    <a:pt x="21" y="599"/>
                  </a:lnTo>
                  <a:lnTo>
                    <a:pt x="54" y="716"/>
                  </a:lnTo>
                  <a:lnTo>
                    <a:pt x="58" y="716"/>
                  </a:lnTo>
                  <a:lnTo>
                    <a:pt x="66" y="715"/>
                  </a:lnTo>
                  <a:lnTo>
                    <a:pt x="80" y="713"/>
                  </a:lnTo>
                  <a:lnTo>
                    <a:pt x="99" y="712"/>
                  </a:lnTo>
                  <a:lnTo>
                    <a:pt x="124" y="710"/>
                  </a:lnTo>
                  <a:lnTo>
                    <a:pt x="153" y="708"/>
                  </a:lnTo>
                  <a:lnTo>
                    <a:pt x="188" y="707"/>
                  </a:lnTo>
                  <a:lnTo>
                    <a:pt x="225" y="706"/>
                  </a:lnTo>
                  <a:lnTo>
                    <a:pt x="267" y="705"/>
                  </a:lnTo>
                  <a:lnTo>
                    <a:pt x="313" y="706"/>
                  </a:lnTo>
                  <a:lnTo>
                    <a:pt x="362" y="707"/>
                  </a:lnTo>
                  <a:lnTo>
                    <a:pt x="415" y="709"/>
                  </a:lnTo>
                  <a:lnTo>
                    <a:pt x="470" y="713"/>
                  </a:lnTo>
                  <a:lnTo>
                    <a:pt x="528" y="719"/>
                  </a:lnTo>
                  <a:lnTo>
                    <a:pt x="588" y="726"/>
                  </a:lnTo>
                  <a:lnTo>
                    <a:pt x="650" y="735"/>
                  </a:lnTo>
                  <a:lnTo>
                    <a:pt x="647" y="713"/>
                  </a:lnTo>
                  <a:lnTo>
                    <a:pt x="641" y="655"/>
                  </a:lnTo>
                  <a:lnTo>
                    <a:pt x="631" y="568"/>
                  </a:lnTo>
                  <a:lnTo>
                    <a:pt x="623" y="462"/>
                  </a:lnTo>
                  <a:lnTo>
                    <a:pt x="618" y="345"/>
                  </a:lnTo>
                  <a:lnTo>
                    <a:pt x="618" y="229"/>
                  </a:lnTo>
                  <a:lnTo>
                    <a:pt x="627" y="119"/>
                  </a:lnTo>
                  <a:lnTo>
                    <a:pt x="645" y="27"/>
                  </a:lnTo>
                  <a:close/>
                </a:path>
              </a:pathLst>
            </a:custGeom>
            <a:solidFill>
              <a:srgbClr val="808080">
                <a:alpha val="100000"/>
              </a:srgbClr>
            </a:solidFill>
            <a:ln w="9525">
              <a:noFill/>
            </a:ln>
          </p:spPr>
          <p:txBody>
            <a:bodyPr/>
            <a:p>
              <a:endParaRPr lang="zh-CN" altLang="en-US"/>
            </a:p>
          </p:txBody>
        </p:sp>
        <p:sp>
          <p:nvSpPr>
            <p:cNvPr id="102540" name="Freeform 161"/>
            <p:cNvSpPr/>
            <p:nvPr/>
          </p:nvSpPr>
          <p:spPr>
            <a:xfrm>
              <a:off x="6623" y="13797"/>
              <a:ext cx="1071" cy="731"/>
            </a:xfrm>
            <a:custGeom>
              <a:avLst/>
              <a:gdLst>
                <a:gd name="txL" fmla="*/ 0 w 1071"/>
                <a:gd name="txT" fmla="*/ 0 h 731"/>
                <a:gd name="txR" fmla="*/ 1071 w 1071"/>
                <a:gd name="txB" fmla="*/ 731 h 731"/>
              </a:gdLst>
              <a:ahLst/>
              <a:cxnLst>
                <a:cxn ang="0">
                  <a:pos x="6" y="552"/>
                </a:cxn>
                <a:cxn ang="0">
                  <a:pos x="0" y="642"/>
                </a:cxn>
                <a:cxn ang="0">
                  <a:pos x="698" y="731"/>
                </a:cxn>
                <a:cxn ang="0">
                  <a:pos x="703" y="729"/>
                </a:cxn>
                <a:cxn ang="0">
                  <a:pos x="717" y="722"/>
                </a:cxn>
                <a:cxn ang="0">
                  <a:pos x="740" y="710"/>
                </a:cxn>
                <a:cxn ang="0">
                  <a:pos x="768" y="694"/>
                </a:cxn>
                <a:cxn ang="0">
                  <a:pos x="801" y="672"/>
                </a:cxn>
                <a:cxn ang="0">
                  <a:pos x="838" y="645"/>
                </a:cxn>
                <a:cxn ang="0">
                  <a:pos x="876" y="614"/>
                </a:cxn>
                <a:cxn ang="0">
                  <a:pos x="915" y="577"/>
                </a:cxn>
                <a:cxn ang="0">
                  <a:pos x="953" y="536"/>
                </a:cxn>
                <a:cxn ang="0">
                  <a:pos x="988" y="491"/>
                </a:cxn>
                <a:cxn ang="0">
                  <a:pos x="1018" y="439"/>
                </a:cxn>
                <a:cxn ang="0">
                  <a:pos x="1043" y="383"/>
                </a:cxn>
                <a:cxn ang="0">
                  <a:pos x="1061" y="322"/>
                </a:cxn>
                <a:cxn ang="0">
                  <a:pos x="1071" y="255"/>
                </a:cxn>
                <a:cxn ang="0">
                  <a:pos x="1070" y="185"/>
                </a:cxn>
                <a:cxn ang="0">
                  <a:pos x="1057" y="108"/>
                </a:cxn>
                <a:cxn ang="0">
                  <a:pos x="1055" y="104"/>
                </a:cxn>
                <a:cxn ang="0">
                  <a:pos x="1049" y="92"/>
                </a:cxn>
                <a:cxn ang="0">
                  <a:pos x="1037" y="76"/>
                </a:cxn>
                <a:cxn ang="0">
                  <a:pos x="1022" y="57"/>
                </a:cxn>
                <a:cxn ang="0">
                  <a:pos x="1002" y="37"/>
                </a:cxn>
                <a:cxn ang="0">
                  <a:pos x="979" y="20"/>
                </a:cxn>
                <a:cxn ang="0">
                  <a:pos x="951" y="7"/>
                </a:cxn>
                <a:cxn ang="0">
                  <a:pos x="919" y="0"/>
                </a:cxn>
                <a:cxn ang="0">
                  <a:pos x="924" y="12"/>
                </a:cxn>
                <a:cxn ang="0">
                  <a:pos x="934" y="44"/>
                </a:cxn>
                <a:cxn ang="0">
                  <a:pos x="947" y="94"/>
                </a:cxn>
                <a:cxn ang="0">
                  <a:pos x="958" y="159"/>
                </a:cxn>
                <a:cxn ang="0">
                  <a:pos x="961" y="238"/>
                </a:cxn>
                <a:cxn ang="0">
                  <a:pos x="953" y="324"/>
                </a:cxn>
                <a:cxn ang="0">
                  <a:pos x="928" y="418"/>
                </a:cxn>
                <a:cxn ang="0">
                  <a:pos x="884" y="516"/>
                </a:cxn>
                <a:cxn ang="0">
                  <a:pos x="883" y="518"/>
                </a:cxn>
                <a:cxn ang="0">
                  <a:pos x="879" y="521"/>
                </a:cxn>
                <a:cxn ang="0">
                  <a:pos x="872" y="526"/>
                </a:cxn>
                <a:cxn ang="0">
                  <a:pos x="862" y="534"/>
                </a:cxn>
                <a:cxn ang="0">
                  <a:pos x="851" y="541"/>
                </a:cxn>
                <a:cxn ang="0">
                  <a:pos x="837" y="550"/>
                </a:cxn>
                <a:cxn ang="0">
                  <a:pos x="819" y="559"/>
                </a:cxn>
                <a:cxn ang="0">
                  <a:pos x="800" y="567"/>
                </a:cxn>
                <a:cxn ang="0">
                  <a:pos x="778" y="575"/>
                </a:cxn>
                <a:cxn ang="0">
                  <a:pos x="754" y="582"/>
                </a:cxn>
                <a:cxn ang="0">
                  <a:pos x="727" y="588"/>
                </a:cxn>
                <a:cxn ang="0">
                  <a:pos x="697" y="592"/>
                </a:cxn>
                <a:cxn ang="0">
                  <a:pos x="666" y="593"/>
                </a:cxn>
                <a:cxn ang="0">
                  <a:pos x="631" y="592"/>
                </a:cxn>
                <a:cxn ang="0">
                  <a:pos x="593" y="589"/>
                </a:cxn>
                <a:cxn ang="0">
                  <a:pos x="555" y="581"/>
                </a:cxn>
                <a:cxn ang="0">
                  <a:pos x="555" y="677"/>
                </a:cxn>
                <a:cxn ang="0">
                  <a:pos x="24" y="623"/>
                </a:cxn>
                <a:cxn ang="0">
                  <a:pos x="6" y="552"/>
                </a:cxn>
              </a:cxnLst>
              <a:rect l="txL" t="txT" r="txR" b="txB"/>
              <a:pathLst>
                <a:path w="1071" h="731">
                  <a:moveTo>
                    <a:pt x="6" y="552"/>
                  </a:moveTo>
                  <a:lnTo>
                    <a:pt x="0" y="642"/>
                  </a:lnTo>
                  <a:lnTo>
                    <a:pt x="698" y="731"/>
                  </a:lnTo>
                  <a:lnTo>
                    <a:pt x="703" y="729"/>
                  </a:lnTo>
                  <a:lnTo>
                    <a:pt x="717" y="722"/>
                  </a:lnTo>
                  <a:lnTo>
                    <a:pt x="740" y="710"/>
                  </a:lnTo>
                  <a:lnTo>
                    <a:pt x="768" y="694"/>
                  </a:lnTo>
                  <a:lnTo>
                    <a:pt x="801" y="672"/>
                  </a:lnTo>
                  <a:lnTo>
                    <a:pt x="838" y="645"/>
                  </a:lnTo>
                  <a:lnTo>
                    <a:pt x="876" y="614"/>
                  </a:lnTo>
                  <a:lnTo>
                    <a:pt x="915" y="577"/>
                  </a:lnTo>
                  <a:lnTo>
                    <a:pt x="953" y="536"/>
                  </a:lnTo>
                  <a:lnTo>
                    <a:pt x="988" y="491"/>
                  </a:lnTo>
                  <a:lnTo>
                    <a:pt x="1018" y="439"/>
                  </a:lnTo>
                  <a:lnTo>
                    <a:pt x="1043" y="383"/>
                  </a:lnTo>
                  <a:lnTo>
                    <a:pt x="1061" y="322"/>
                  </a:lnTo>
                  <a:lnTo>
                    <a:pt x="1071" y="255"/>
                  </a:lnTo>
                  <a:lnTo>
                    <a:pt x="1070" y="185"/>
                  </a:lnTo>
                  <a:lnTo>
                    <a:pt x="1057" y="108"/>
                  </a:lnTo>
                  <a:lnTo>
                    <a:pt x="1055" y="104"/>
                  </a:lnTo>
                  <a:lnTo>
                    <a:pt x="1049" y="92"/>
                  </a:lnTo>
                  <a:lnTo>
                    <a:pt x="1037" y="76"/>
                  </a:lnTo>
                  <a:lnTo>
                    <a:pt x="1022" y="57"/>
                  </a:lnTo>
                  <a:lnTo>
                    <a:pt x="1002" y="37"/>
                  </a:lnTo>
                  <a:lnTo>
                    <a:pt x="979" y="20"/>
                  </a:lnTo>
                  <a:lnTo>
                    <a:pt x="951" y="7"/>
                  </a:lnTo>
                  <a:lnTo>
                    <a:pt x="919" y="0"/>
                  </a:lnTo>
                  <a:lnTo>
                    <a:pt x="924" y="12"/>
                  </a:lnTo>
                  <a:lnTo>
                    <a:pt x="934" y="44"/>
                  </a:lnTo>
                  <a:lnTo>
                    <a:pt x="947" y="94"/>
                  </a:lnTo>
                  <a:lnTo>
                    <a:pt x="958" y="159"/>
                  </a:lnTo>
                  <a:lnTo>
                    <a:pt x="961" y="238"/>
                  </a:lnTo>
                  <a:lnTo>
                    <a:pt x="953" y="324"/>
                  </a:lnTo>
                  <a:lnTo>
                    <a:pt x="928" y="418"/>
                  </a:lnTo>
                  <a:lnTo>
                    <a:pt x="884" y="516"/>
                  </a:lnTo>
                  <a:lnTo>
                    <a:pt x="883" y="518"/>
                  </a:lnTo>
                  <a:lnTo>
                    <a:pt x="879" y="521"/>
                  </a:lnTo>
                  <a:lnTo>
                    <a:pt x="872" y="526"/>
                  </a:lnTo>
                  <a:lnTo>
                    <a:pt x="862" y="534"/>
                  </a:lnTo>
                  <a:lnTo>
                    <a:pt x="851" y="541"/>
                  </a:lnTo>
                  <a:lnTo>
                    <a:pt x="837" y="550"/>
                  </a:lnTo>
                  <a:lnTo>
                    <a:pt x="819" y="559"/>
                  </a:lnTo>
                  <a:lnTo>
                    <a:pt x="800" y="567"/>
                  </a:lnTo>
                  <a:lnTo>
                    <a:pt x="778" y="575"/>
                  </a:lnTo>
                  <a:lnTo>
                    <a:pt x="754" y="582"/>
                  </a:lnTo>
                  <a:lnTo>
                    <a:pt x="727" y="588"/>
                  </a:lnTo>
                  <a:lnTo>
                    <a:pt x="697" y="592"/>
                  </a:lnTo>
                  <a:lnTo>
                    <a:pt x="666" y="593"/>
                  </a:lnTo>
                  <a:lnTo>
                    <a:pt x="631" y="592"/>
                  </a:lnTo>
                  <a:lnTo>
                    <a:pt x="593" y="589"/>
                  </a:lnTo>
                  <a:lnTo>
                    <a:pt x="555" y="581"/>
                  </a:lnTo>
                  <a:lnTo>
                    <a:pt x="555" y="677"/>
                  </a:lnTo>
                  <a:lnTo>
                    <a:pt x="24" y="623"/>
                  </a:lnTo>
                  <a:lnTo>
                    <a:pt x="6" y="552"/>
                  </a:lnTo>
                  <a:close/>
                </a:path>
              </a:pathLst>
            </a:custGeom>
            <a:solidFill>
              <a:srgbClr val="FFFFFF">
                <a:alpha val="100000"/>
              </a:srgbClr>
            </a:solidFill>
            <a:ln w="9525">
              <a:noFill/>
            </a:ln>
          </p:spPr>
          <p:txBody>
            <a:bodyPr/>
            <a:p>
              <a:endParaRPr lang="zh-CN" altLang="en-US"/>
            </a:p>
          </p:txBody>
        </p:sp>
        <p:sp>
          <p:nvSpPr>
            <p:cNvPr id="102541" name="Freeform 162"/>
            <p:cNvSpPr/>
            <p:nvPr/>
          </p:nvSpPr>
          <p:spPr>
            <a:xfrm>
              <a:off x="6486" y="14516"/>
              <a:ext cx="787" cy="253"/>
            </a:xfrm>
            <a:custGeom>
              <a:avLst/>
              <a:gdLst>
                <a:gd name="txL" fmla="*/ 0 w 787"/>
                <a:gd name="txT" fmla="*/ 0 h 253"/>
                <a:gd name="txR" fmla="*/ 787 w 787"/>
                <a:gd name="txB" fmla="*/ 253 h 253"/>
              </a:gdLst>
              <a:ahLst/>
              <a:cxnLst>
                <a:cxn ang="0">
                  <a:pos x="787" y="91"/>
                </a:cxn>
                <a:cxn ang="0">
                  <a:pos x="12" y="0"/>
                </a:cxn>
                <a:cxn ang="0">
                  <a:pos x="0" y="91"/>
                </a:cxn>
                <a:cxn ang="0">
                  <a:pos x="764" y="253"/>
                </a:cxn>
                <a:cxn ang="0">
                  <a:pos x="787" y="91"/>
                </a:cxn>
              </a:cxnLst>
              <a:rect l="txL" t="txT" r="txR" b="txB"/>
              <a:pathLst>
                <a:path w="787" h="253">
                  <a:moveTo>
                    <a:pt x="787" y="91"/>
                  </a:moveTo>
                  <a:lnTo>
                    <a:pt x="12" y="0"/>
                  </a:lnTo>
                  <a:lnTo>
                    <a:pt x="0" y="91"/>
                  </a:lnTo>
                  <a:lnTo>
                    <a:pt x="764" y="253"/>
                  </a:lnTo>
                  <a:lnTo>
                    <a:pt x="787" y="91"/>
                  </a:lnTo>
                  <a:close/>
                </a:path>
              </a:pathLst>
            </a:custGeom>
            <a:solidFill>
              <a:srgbClr val="808080">
                <a:alpha val="100000"/>
              </a:srgbClr>
            </a:solidFill>
            <a:ln w="9525">
              <a:noFill/>
            </a:ln>
          </p:spPr>
          <p:txBody>
            <a:bodyPr/>
            <a:p>
              <a:endParaRPr lang="zh-CN" altLang="en-US"/>
            </a:p>
          </p:txBody>
        </p:sp>
        <p:sp>
          <p:nvSpPr>
            <p:cNvPr id="102542" name="Freeform 163"/>
            <p:cNvSpPr/>
            <p:nvPr/>
          </p:nvSpPr>
          <p:spPr>
            <a:xfrm>
              <a:off x="6879" y="14597"/>
              <a:ext cx="336" cy="115"/>
            </a:xfrm>
            <a:custGeom>
              <a:avLst/>
              <a:gdLst>
                <a:gd name="txL" fmla="*/ 0 w 336"/>
                <a:gd name="txT" fmla="*/ 0 h 115"/>
                <a:gd name="txR" fmla="*/ 336 w 336"/>
                <a:gd name="txB" fmla="*/ 115 h 115"/>
              </a:gdLst>
              <a:ahLst/>
              <a:cxnLst>
                <a:cxn ang="0">
                  <a:pos x="336" y="50"/>
                </a:cxn>
                <a:cxn ang="0">
                  <a:pos x="4" y="0"/>
                </a:cxn>
                <a:cxn ang="0">
                  <a:pos x="0" y="48"/>
                </a:cxn>
                <a:cxn ang="0">
                  <a:pos x="327" y="115"/>
                </a:cxn>
                <a:cxn ang="0">
                  <a:pos x="336" y="50"/>
                </a:cxn>
              </a:cxnLst>
              <a:rect l="txL" t="txT" r="txR" b="txB"/>
              <a:pathLst>
                <a:path w="336" h="115">
                  <a:moveTo>
                    <a:pt x="336" y="50"/>
                  </a:moveTo>
                  <a:lnTo>
                    <a:pt x="4" y="0"/>
                  </a:lnTo>
                  <a:lnTo>
                    <a:pt x="0" y="48"/>
                  </a:lnTo>
                  <a:lnTo>
                    <a:pt x="327" y="115"/>
                  </a:lnTo>
                  <a:lnTo>
                    <a:pt x="336" y="50"/>
                  </a:lnTo>
                  <a:close/>
                </a:path>
              </a:pathLst>
            </a:custGeom>
            <a:solidFill>
              <a:srgbClr val="808080">
                <a:alpha val="100000"/>
              </a:srgbClr>
            </a:solidFill>
            <a:ln w="9525">
              <a:noFill/>
            </a:ln>
          </p:spPr>
          <p:txBody>
            <a:bodyPr/>
            <a:p>
              <a:endParaRPr lang="zh-CN" altLang="en-US"/>
            </a:p>
          </p:txBody>
        </p:sp>
        <p:sp>
          <p:nvSpPr>
            <p:cNvPr id="102543" name="Freeform 164"/>
            <p:cNvSpPr/>
            <p:nvPr/>
          </p:nvSpPr>
          <p:spPr>
            <a:xfrm>
              <a:off x="6536" y="14540"/>
              <a:ext cx="225" cy="85"/>
            </a:xfrm>
            <a:custGeom>
              <a:avLst/>
              <a:gdLst>
                <a:gd name="txL" fmla="*/ 0 w 225"/>
                <a:gd name="txT" fmla="*/ 0 h 85"/>
                <a:gd name="txR" fmla="*/ 225 w 225"/>
                <a:gd name="txB" fmla="*/ 85 h 85"/>
              </a:gdLst>
              <a:ahLst/>
              <a:cxnLst>
                <a:cxn ang="0">
                  <a:pos x="225" y="39"/>
                </a:cxn>
                <a:cxn ang="0">
                  <a:pos x="0" y="0"/>
                </a:cxn>
                <a:cxn ang="0">
                  <a:pos x="3" y="41"/>
                </a:cxn>
                <a:cxn ang="0">
                  <a:pos x="218" y="85"/>
                </a:cxn>
                <a:cxn ang="0">
                  <a:pos x="225" y="39"/>
                </a:cxn>
              </a:cxnLst>
              <a:rect l="txL" t="txT" r="txR" b="txB"/>
              <a:pathLst>
                <a:path w="225" h="85">
                  <a:moveTo>
                    <a:pt x="225" y="39"/>
                  </a:moveTo>
                  <a:lnTo>
                    <a:pt x="0" y="0"/>
                  </a:lnTo>
                  <a:lnTo>
                    <a:pt x="3" y="41"/>
                  </a:lnTo>
                  <a:lnTo>
                    <a:pt x="218" y="85"/>
                  </a:lnTo>
                  <a:lnTo>
                    <a:pt x="225" y="39"/>
                  </a:lnTo>
                  <a:close/>
                </a:path>
              </a:pathLst>
            </a:custGeom>
            <a:solidFill>
              <a:srgbClr val="808080">
                <a:alpha val="100000"/>
              </a:srgbClr>
            </a:solidFill>
            <a:ln w="9525">
              <a:noFill/>
            </a:ln>
          </p:spPr>
          <p:txBody>
            <a:bodyPr/>
            <a:p>
              <a:endParaRPr lang="zh-CN" altLang="en-US"/>
            </a:p>
          </p:txBody>
        </p:sp>
        <p:sp>
          <p:nvSpPr>
            <p:cNvPr id="102544" name="Freeform 165"/>
            <p:cNvSpPr/>
            <p:nvPr/>
          </p:nvSpPr>
          <p:spPr>
            <a:xfrm>
              <a:off x="5972" y="14624"/>
              <a:ext cx="1325" cy="439"/>
            </a:xfrm>
            <a:custGeom>
              <a:avLst/>
              <a:gdLst>
                <a:gd name="txL" fmla="*/ 0 w 1325"/>
                <a:gd name="txT" fmla="*/ 0 h 439"/>
                <a:gd name="txR" fmla="*/ 1325 w 1325"/>
                <a:gd name="txB" fmla="*/ 439 h 439"/>
              </a:gdLst>
              <a:ahLst/>
              <a:cxnLst>
                <a:cxn ang="0">
                  <a:pos x="0" y="132"/>
                </a:cxn>
                <a:cxn ang="0">
                  <a:pos x="3" y="132"/>
                </a:cxn>
                <a:cxn ang="0">
                  <a:pos x="10" y="130"/>
                </a:cxn>
                <a:cxn ang="0">
                  <a:pos x="24" y="128"/>
                </a:cxn>
                <a:cxn ang="0">
                  <a:pos x="42" y="125"/>
                </a:cxn>
                <a:cxn ang="0">
                  <a:pos x="62" y="121"/>
                </a:cxn>
                <a:cxn ang="0">
                  <a:pos x="86" y="116"/>
                </a:cxn>
                <a:cxn ang="0">
                  <a:pos x="113" y="109"/>
                </a:cxn>
                <a:cxn ang="0">
                  <a:pos x="141" y="102"/>
                </a:cxn>
                <a:cxn ang="0">
                  <a:pos x="170" y="94"/>
                </a:cxn>
                <a:cxn ang="0">
                  <a:pos x="199" y="85"/>
                </a:cxn>
                <a:cxn ang="0">
                  <a:pos x="228" y="74"/>
                </a:cxn>
                <a:cxn ang="0">
                  <a:pos x="257" y="62"/>
                </a:cxn>
                <a:cxn ang="0">
                  <a:pos x="285" y="48"/>
                </a:cxn>
                <a:cxn ang="0">
                  <a:pos x="309" y="34"/>
                </a:cxn>
                <a:cxn ang="0">
                  <a:pos x="333" y="18"/>
                </a:cxn>
                <a:cxn ang="0">
                  <a:pos x="352" y="0"/>
                </a:cxn>
                <a:cxn ang="0">
                  <a:pos x="1325" y="223"/>
                </a:cxn>
                <a:cxn ang="0">
                  <a:pos x="1323" y="225"/>
                </a:cxn>
                <a:cxn ang="0">
                  <a:pos x="1318" y="230"/>
                </a:cxn>
                <a:cxn ang="0">
                  <a:pos x="1309" y="239"/>
                </a:cxn>
                <a:cxn ang="0">
                  <a:pos x="1297" y="250"/>
                </a:cxn>
                <a:cxn ang="0">
                  <a:pos x="1282" y="263"/>
                </a:cxn>
                <a:cxn ang="0">
                  <a:pos x="1265" y="278"/>
                </a:cxn>
                <a:cxn ang="0">
                  <a:pos x="1247" y="295"/>
                </a:cxn>
                <a:cxn ang="0">
                  <a:pos x="1225" y="312"/>
                </a:cxn>
                <a:cxn ang="0">
                  <a:pos x="1202" y="331"/>
                </a:cxn>
                <a:cxn ang="0">
                  <a:pos x="1179" y="349"/>
                </a:cxn>
                <a:cxn ang="0">
                  <a:pos x="1154" y="367"/>
                </a:cxn>
                <a:cxn ang="0">
                  <a:pos x="1128" y="385"/>
                </a:cxn>
                <a:cxn ang="0">
                  <a:pos x="1102" y="401"/>
                </a:cxn>
                <a:cxn ang="0">
                  <a:pos x="1077" y="415"/>
                </a:cxn>
                <a:cxn ang="0">
                  <a:pos x="1051" y="428"/>
                </a:cxn>
                <a:cxn ang="0">
                  <a:pos x="1026" y="439"/>
                </a:cxn>
                <a:cxn ang="0">
                  <a:pos x="0" y="132"/>
                </a:cxn>
              </a:cxnLst>
              <a:rect l="txL" t="txT" r="txR" b="txB"/>
              <a:pathLst>
                <a:path w="1325" h="439">
                  <a:moveTo>
                    <a:pt x="0" y="132"/>
                  </a:moveTo>
                  <a:lnTo>
                    <a:pt x="3" y="132"/>
                  </a:lnTo>
                  <a:lnTo>
                    <a:pt x="10" y="130"/>
                  </a:lnTo>
                  <a:lnTo>
                    <a:pt x="24" y="128"/>
                  </a:lnTo>
                  <a:lnTo>
                    <a:pt x="42" y="125"/>
                  </a:lnTo>
                  <a:lnTo>
                    <a:pt x="62" y="121"/>
                  </a:lnTo>
                  <a:lnTo>
                    <a:pt x="86" y="116"/>
                  </a:lnTo>
                  <a:lnTo>
                    <a:pt x="113" y="109"/>
                  </a:lnTo>
                  <a:lnTo>
                    <a:pt x="141" y="102"/>
                  </a:lnTo>
                  <a:lnTo>
                    <a:pt x="170" y="94"/>
                  </a:lnTo>
                  <a:lnTo>
                    <a:pt x="199" y="85"/>
                  </a:lnTo>
                  <a:lnTo>
                    <a:pt x="228" y="74"/>
                  </a:lnTo>
                  <a:lnTo>
                    <a:pt x="257" y="62"/>
                  </a:lnTo>
                  <a:lnTo>
                    <a:pt x="285" y="48"/>
                  </a:lnTo>
                  <a:lnTo>
                    <a:pt x="309" y="34"/>
                  </a:lnTo>
                  <a:lnTo>
                    <a:pt x="333" y="18"/>
                  </a:lnTo>
                  <a:lnTo>
                    <a:pt x="352" y="0"/>
                  </a:lnTo>
                  <a:lnTo>
                    <a:pt x="1325" y="223"/>
                  </a:lnTo>
                  <a:lnTo>
                    <a:pt x="1323" y="225"/>
                  </a:lnTo>
                  <a:lnTo>
                    <a:pt x="1318" y="230"/>
                  </a:lnTo>
                  <a:lnTo>
                    <a:pt x="1309" y="239"/>
                  </a:lnTo>
                  <a:lnTo>
                    <a:pt x="1297" y="250"/>
                  </a:lnTo>
                  <a:lnTo>
                    <a:pt x="1282" y="263"/>
                  </a:lnTo>
                  <a:lnTo>
                    <a:pt x="1265" y="278"/>
                  </a:lnTo>
                  <a:lnTo>
                    <a:pt x="1247" y="295"/>
                  </a:lnTo>
                  <a:lnTo>
                    <a:pt x="1225" y="312"/>
                  </a:lnTo>
                  <a:lnTo>
                    <a:pt x="1202" y="331"/>
                  </a:lnTo>
                  <a:lnTo>
                    <a:pt x="1179" y="349"/>
                  </a:lnTo>
                  <a:lnTo>
                    <a:pt x="1154" y="367"/>
                  </a:lnTo>
                  <a:lnTo>
                    <a:pt x="1128" y="385"/>
                  </a:lnTo>
                  <a:lnTo>
                    <a:pt x="1102" y="401"/>
                  </a:lnTo>
                  <a:lnTo>
                    <a:pt x="1077" y="415"/>
                  </a:lnTo>
                  <a:lnTo>
                    <a:pt x="1051" y="428"/>
                  </a:lnTo>
                  <a:lnTo>
                    <a:pt x="1026" y="439"/>
                  </a:lnTo>
                  <a:lnTo>
                    <a:pt x="0" y="132"/>
                  </a:lnTo>
                  <a:close/>
                </a:path>
              </a:pathLst>
            </a:custGeom>
            <a:solidFill>
              <a:srgbClr val="808080">
                <a:alpha val="100000"/>
              </a:srgbClr>
            </a:solidFill>
            <a:ln w="9525">
              <a:noFill/>
            </a:ln>
          </p:spPr>
          <p:txBody>
            <a:bodyPr/>
            <a:p>
              <a:endParaRPr lang="zh-CN" altLang="en-US"/>
            </a:p>
          </p:txBody>
        </p:sp>
        <p:sp>
          <p:nvSpPr>
            <p:cNvPr id="102545" name="Freeform 166"/>
            <p:cNvSpPr/>
            <p:nvPr/>
          </p:nvSpPr>
          <p:spPr>
            <a:xfrm>
              <a:off x="7292" y="14577"/>
              <a:ext cx="472" cy="209"/>
            </a:xfrm>
            <a:custGeom>
              <a:avLst/>
              <a:gdLst>
                <a:gd name="txL" fmla="*/ 0 w 472"/>
                <a:gd name="txT" fmla="*/ 0 h 209"/>
                <a:gd name="txR" fmla="*/ 472 w 472"/>
                <a:gd name="txB" fmla="*/ 209 h 209"/>
              </a:gdLst>
              <a:ahLst/>
              <a:cxnLst>
                <a:cxn ang="0">
                  <a:pos x="47" y="209"/>
                </a:cxn>
                <a:cxn ang="0">
                  <a:pos x="472" y="84"/>
                </a:cxn>
                <a:cxn ang="0">
                  <a:pos x="215" y="0"/>
                </a:cxn>
                <a:cxn ang="0">
                  <a:pos x="5" y="24"/>
                </a:cxn>
                <a:cxn ang="0">
                  <a:pos x="0" y="197"/>
                </a:cxn>
                <a:cxn ang="0">
                  <a:pos x="47" y="209"/>
                </a:cxn>
              </a:cxnLst>
              <a:rect l="txL" t="txT" r="txR" b="txB"/>
              <a:pathLst>
                <a:path w="472" h="209">
                  <a:moveTo>
                    <a:pt x="47" y="209"/>
                  </a:moveTo>
                  <a:lnTo>
                    <a:pt x="472" y="84"/>
                  </a:lnTo>
                  <a:lnTo>
                    <a:pt x="215" y="0"/>
                  </a:lnTo>
                  <a:lnTo>
                    <a:pt x="5" y="24"/>
                  </a:lnTo>
                  <a:lnTo>
                    <a:pt x="0" y="197"/>
                  </a:lnTo>
                  <a:lnTo>
                    <a:pt x="47" y="209"/>
                  </a:lnTo>
                  <a:close/>
                </a:path>
              </a:pathLst>
            </a:custGeom>
            <a:solidFill>
              <a:srgbClr val="808080">
                <a:alpha val="100000"/>
              </a:srgbClr>
            </a:solidFill>
            <a:ln w="9525">
              <a:noFill/>
            </a:ln>
          </p:spPr>
          <p:txBody>
            <a:bodyPr/>
            <a:p>
              <a:endParaRPr lang="zh-CN" altLang="en-US"/>
            </a:p>
          </p:txBody>
        </p:sp>
        <p:sp>
          <p:nvSpPr>
            <p:cNvPr id="102546" name="Freeform 167"/>
            <p:cNvSpPr/>
            <p:nvPr/>
          </p:nvSpPr>
          <p:spPr>
            <a:xfrm>
              <a:off x="6073" y="13679"/>
              <a:ext cx="251" cy="999"/>
            </a:xfrm>
            <a:custGeom>
              <a:avLst/>
              <a:gdLst>
                <a:gd name="txL" fmla="*/ 0 w 251"/>
                <a:gd name="txT" fmla="*/ 0 h 999"/>
                <a:gd name="txR" fmla="*/ 251 w 251"/>
                <a:gd name="txB" fmla="*/ 999 h 999"/>
              </a:gdLst>
              <a:ahLst/>
              <a:cxnLst>
                <a:cxn ang="0">
                  <a:pos x="251" y="23"/>
                </a:cxn>
                <a:cxn ang="0">
                  <a:pos x="250" y="22"/>
                </a:cxn>
                <a:cxn ang="0">
                  <a:pos x="246" y="20"/>
                </a:cxn>
                <a:cxn ang="0">
                  <a:pos x="239" y="18"/>
                </a:cxn>
                <a:cxn ang="0">
                  <a:pos x="230" y="15"/>
                </a:cxn>
                <a:cxn ang="0">
                  <a:pos x="218" y="11"/>
                </a:cxn>
                <a:cxn ang="0">
                  <a:pos x="205" y="7"/>
                </a:cxn>
                <a:cxn ang="0">
                  <a:pos x="190" y="4"/>
                </a:cxn>
                <a:cxn ang="0">
                  <a:pos x="173" y="1"/>
                </a:cxn>
                <a:cxn ang="0">
                  <a:pos x="155" y="0"/>
                </a:cxn>
                <a:cxn ang="0">
                  <a:pos x="134" y="0"/>
                </a:cxn>
                <a:cxn ang="0">
                  <a:pos x="114" y="2"/>
                </a:cxn>
                <a:cxn ang="0">
                  <a:pos x="92" y="5"/>
                </a:cxn>
                <a:cxn ang="0">
                  <a:pos x="70" y="12"/>
                </a:cxn>
                <a:cxn ang="0">
                  <a:pos x="47" y="20"/>
                </a:cxn>
                <a:cxn ang="0">
                  <a:pos x="23" y="32"/>
                </a:cxn>
                <a:cxn ang="0">
                  <a:pos x="0" y="47"/>
                </a:cxn>
                <a:cxn ang="0">
                  <a:pos x="0" y="999"/>
                </a:cxn>
                <a:cxn ang="0">
                  <a:pos x="1" y="999"/>
                </a:cxn>
                <a:cxn ang="0">
                  <a:pos x="6" y="999"/>
                </a:cxn>
                <a:cxn ang="0">
                  <a:pos x="14" y="998"/>
                </a:cxn>
                <a:cxn ang="0">
                  <a:pos x="23" y="997"/>
                </a:cxn>
                <a:cxn ang="0">
                  <a:pos x="35" y="995"/>
                </a:cxn>
                <a:cxn ang="0">
                  <a:pos x="49" y="993"/>
                </a:cxn>
                <a:cxn ang="0">
                  <a:pos x="65" y="990"/>
                </a:cxn>
                <a:cxn ang="0">
                  <a:pos x="83" y="985"/>
                </a:cxn>
                <a:cxn ang="0">
                  <a:pos x="102" y="980"/>
                </a:cxn>
                <a:cxn ang="0">
                  <a:pos x="121" y="973"/>
                </a:cxn>
                <a:cxn ang="0">
                  <a:pos x="143" y="966"/>
                </a:cxn>
                <a:cxn ang="0">
                  <a:pos x="164" y="956"/>
                </a:cxn>
                <a:cxn ang="0">
                  <a:pos x="186" y="945"/>
                </a:cxn>
                <a:cxn ang="0">
                  <a:pos x="208" y="934"/>
                </a:cxn>
                <a:cxn ang="0">
                  <a:pos x="230" y="919"/>
                </a:cxn>
                <a:cxn ang="0">
                  <a:pos x="251" y="903"/>
                </a:cxn>
                <a:cxn ang="0">
                  <a:pos x="251" y="23"/>
                </a:cxn>
              </a:cxnLst>
              <a:rect l="txL" t="txT" r="txR" b="txB"/>
              <a:pathLst>
                <a:path w="251" h="999">
                  <a:moveTo>
                    <a:pt x="251" y="23"/>
                  </a:moveTo>
                  <a:lnTo>
                    <a:pt x="250" y="22"/>
                  </a:lnTo>
                  <a:lnTo>
                    <a:pt x="246" y="20"/>
                  </a:lnTo>
                  <a:lnTo>
                    <a:pt x="239" y="18"/>
                  </a:lnTo>
                  <a:lnTo>
                    <a:pt x="230" y="15"/>
                  </a:lnTo>
                  <a:lnTo>
                    <a:pt x="218" y="11"/>
                  </a:lnTo>
                  <a:lnTo>
                    <a:pt x="205" y="7"/>
                  </a:lnTo>
                  <a:lnTo>
                    <a:pt x="190" y="4"/>
                  </a:lnTo>
                  <a:lnTo>
                    <a:pt x="173" y="1"/>
                  </a:lnTo>
                  <a:lnTo>
                    <a:pt x="155" y="0"/>
                  </a:lnTo>
                  <a:lnTo>
                    <a:pt x="134" y="0"/>
                  </a:lnTo>
                  <a:lnTo>
                    <a:pt x="114" y="2"/>
                  </a:lnTo>
                  <a:lnTo>
                    <a:pt x="92" y="5"/>
                  </a:lnTo>
                  <a:lnTo>
                    <a:pt x="70" y="12"/>
                  </a:lnTo>
                  <a:lnTo>
                    <a:pt x="47" y="20"/>
                  </a:lnTo>
                  <a:lnTo>
                    <a:pt x="23" y="32"/>
                  </a:lnTo>
                  <a:lnTo>
                    <a:pt x="0" y="47"/>
                  </a:lnTo>
                  <a:lnTo>
                    <a:pt x="0" y="999"/>
                  </a:lnTo>
                  <a:lnTo>
                    <a:pt x="1" y="999"/>
                  </a:lnTo>
                  <a:lnTo>
                    <a:pt x="6" y="999"/>
                  </a:lnTo>
                  <a:lnTo>
                    <a:pt x="14" y="998"/>
                  </a:lnTo>
                  <a:lnTo>
                    <a:pt x="23" y="997"/>
                  </a:lnTo>
                  <a:lnTo>
                    <a:pt x="35" y="995"/>
                  </a:lnTo>
                  <a:lnTo>
                    <a:pt x="49" y="993"/>
                  </a:lnTo>
                  <a:lnTo>
                    <a:pt x="65" y="990"/>
                  </a:lnTo>
                  <a:lnTo>
                    <a:pt x="83" y="985"/>
                  </a:lnTo>
                  <a:lnTo>
                    <a:pt x="102" y="980"/>
                  </a:lnTo>
                  <a:lnTo>
                    <a:pt x="121" y="973"/>
                  </a:lnTo>
                  <a:lnTo>
                    <a:pt x="143" y="966"/>
                  </a:lnTo>
                  <a:lnTo>
                    <a:pt x="164" y="956"/>
                  </a:lnTo>
                  <a:lnTo>
                    <a:pt x="186" y="945"/>
                  </a:lnTo>
                  <a:lnTo>
                    <a:pt x="208" y="934"/>
                  </a:lnTo>
                  <a:lnTo>
                    <a:pt x="230" y="919"/>
                  </a:lnTo>
                  <a:lnTo>
                    <a:pt x="251" y="903"/>
                  </a:lnTo>
                  <a:lnTo>
                    <a:pt x="251" y="23"/>
                  </a:lnTo>
                  <a:close/>
                </a:path>
              </a:pathLst>
            </a:custGeom>
            <a:solidFill>
              <a:srgbClr val="808080">
                <a:alpha val="100000"/>
              </a:srgbClr>
            </a:solidFill>
            <a:ln w="9525">
              <a:noFill/>
            </a:ln>
          </p:spPr>
          <p:txBody>
            <a:bodyPr/>
            <a:p>
              <a:endParaRPr lang="zh-CN" altLang="en-US"/>
            </a:p>
          </p:txBody>
        </p:sp>
        <p:sp>
          <p:nvSpPr>
            <p:cNvPr id="102547" name="Freeform 168"/>
            <p:cNvSpPr/>
            <p:nvPr/>
          </p:nvSpPr>
          <p:spPr>
            <a:xfrm>
              <a:off x="6080" y="13687"/>
              <a:ext cx="215" cy="843"/>
            </a:xfrm>
            <a:custGeom>
              <a:avLst/>
              <a:gdLst>
                <a:gd name="txL" fmla="*/ 0 w 215"/>
                <a:gd name="txT" fmla="*/ 0 h 843"/>
                <a:gd name="txR" fmla="*/ 215 w 215"/>
                <a:gd name="txB" fmla="*/ 843 h 843"/>
              </a:gdLst>
              <a:ahLst/>
              <a:cxnLst>
                <a:cxn ang="0">
                  <a:pos x="215" y="20"/>
                </a:cxn>
                <a:cxn ang="0">
                  <a:pos x="214" y="19"/>
                </a:cxn>
                <a:cxn ang="0">
                  <a:pos x="211" y="18"/>
                </a:cxn>
                <a:cxn ang="0">
                  <a:pos x="205" y="15"/>
                </a:cxn>
                <a:cxn ang="0">
                  <a:pos x="197" y="12"/>
                </a:cxn>
                <a:cxn ang="0">
                  <a:pos x="187" y="9"/>
                </a:cxn>
                <a:cxn ang="0">
                  <a:pos x="176" y="6"/>
                </a:cxn>
                <a:cxn ang="0">
                  <a:pos x="163" y="4"/>
                </a:cxn>
                <a:cxn ang="0">
                  <a:pos x="149" y="1"/>
                </a:cxn>
                <a:cxn ang="0">
                  <a:pos x="133" y="0"/>
                </a:cxn>
                <a:cxn ang="0">
                  <a:pos x="115" y="0"/>
                </a:cxn>
                <a:cxn ang="0">
                  <a:pos x="98" y="1"/>
                </a:cxn>
                <a:cxn ang="0">
                  <a:pos x="79" y="5"/>
                </a:cxn>
                <a:cxn ang="0">
                  <a:pos x="60" y="10"/>
                </a:cxn>
                <a:cxn ang="0">
                  <a:pos x="40" y="18"/>
                </a:cxn>
                <a:cxn ang="0">
                  <a:pos x="21" y="27"/>
                </a:cxn>
                <a:cxn ang="0">
                  <a:pos x="0" y="40"/>
                </a:cxn>
                <a:cxn ang="0">
                  <a:pos x="0" y="843"/>
                </a:cxn>
                <a:cxn ang="0">
                  <a:pos x="1" y="843"/>
                </a:cxn>
                <a:cxn ang="0">
                  <a:pos x="6" y="843"/>
                </a:cxn>
                <a:cxn ang="0">
                  <a:pos x="12" y="842"/>
                </a:cxn>
                <a:cxn ang="0">
                  <a:pos x="21" y="841"/>
                </a:cxn>
                <a:cxn ang="0">
                  <a:pos x="30" y="840"/>
                </a:cxn>
                <a:cxn ang="0">
                  <a:pos x="43" y="838"/>
                </a:cxn>
                <a:cxn ang="0">
                  <a:pos x="56" y="835"/>
                </a:cxn>
                <a:cxn ang="0">
                  <a:pos x="71" y="831"/>
                </a:cxn>
                <a:cxn ang="0">
                  <a:pos x="87" y="826"/>
                </a:cxn>
                <a:cxn ang="0">
                  <a:pos x="105" y="821"/>
                </a:cxn>
                <a:cxn ang="0">
                  <a:pos x="123" y="814"/>
                </a:cxn>
                <a:cxn ang="0">
                  <a:pos x="141" y="806"/>
                </a:cxn>
                <a:cxn ang="0">
                  <a:pos x="159" y="797"/>
                </a:cxn>
                <a:cxn ang="0">
                  <a:pos x="179" y="786"/>
                </a:cxn>
                <a:cxn ang="0">
                  <a:pos x="197" y="774"/>
                </a:cxn>
                <a:cxn ang="0">
                  <a:pos x="215" y="760"/>
                </a:cxn>
                <a:cxn ang="0">
                  <a:pos x="215" y="20"/>
                </a:cxn>
              </a:cxnLst>
              <a:rect l="txL" t="txT" r="txR" b="txB"/>
              <a:pathLst>
                <a:path w="215" h="843">
                  <a:moveTo>
                    <a:pt x="215" y="20"/>
                  </a:moveTo>
                  <a:lnTo>
                    <a:pt x="214" y="19"/>
                  </a:lnTo>
                  <a:lnTo>
                    <a:pt x="211" y="18"/>
                  </a:lnTo>
                  <a:lnTo>
                    <a:pt x="205" y="15"/>
                  </a:lnTo>
                  <a:lnTo>
                    <a:pt x="197" y="12"/>
                  </a:lnTo>
                  <a:lnTo>
                    <a:pt x="187" y="9"/>
                  </a:lnTo>
                  <a:lnTo>
                    <a:pt x="176" y="6"/>
                  </a:lnTo>
                  <a:lnTo>
                    <a:pt x="163" y="4"/>
                  </a:lnTo>
                  <a:lnTo>
                    <a:pt x="149" y="1"/>
                  </a:lnTo>
                  <a:lnTo>
                    <a:pt x="133" y="0"/>
                  </a:lnTo>
                  <a:lnTo>
                    <a:pt x="115" y="0"/>
                  </a:lnTo>
                  <a:lnTo>
                    <a:pt x="98" y="1"/>
                  </a:lnTo>
                  <a:lnTo>
                    <a:pt x="79" y="5"/>
                  </a:lnTo>
                  <a:lnTo>
                    <a:pt x="60" y="10"/>
                  </a:lnTo>
                  <a:lnTo>
                    <a:pt x="40" y="18"/>
                  </a:lnTo>
                  <a:lnTo>
                    <a:pt x="21" y="27"/>
                  </a:lnTo>
                  <a:lnTo>
                    <a:pt x="0" y="40"/>
                  </a:lnTo>
                  <a:lnTo>
                    <a:pt x="0" y="843"/>
                  </a:lnTo>
                  <a:lnTo>
                    <a:pt x="1" y="843"/>
                  </a:lnTo>
                  <a:lnTo>
                    <a:pt x="6" y="843"/>
                  </a:lnTo>
                  <a:lnTo>
                    <a:pt x="12" y="842"/>
                  </a:lnTo>
                  <a:lnTo>
                    <a:pt x="21" y="841"/>
                  </a:lnTo>
                  <a:lnTo>
                    <a:pt x="30" y="840"/>
                  </a:lnTo>
                  <a:lnTo>
                    <a:pt x="43" y="838"/>
                  </a:lnTo>
                  <a:lnTo>
                    <a:pt x="56" y="835"/>
                  </a:lnTo>
                  <a:lnTo>
                    <a:pt x="71" y="831"/>
                  </a:lnTo>
                  <a:lnTo>
                    <a:pt x="87" y="826"/>
                  </a:lnTo>
                  <a:lnTo>
                    <a:pt x="105" y="821"/>
                  </a:lnTo>
                  <a:lnTo>
                    <a:pt x="123" y="814"/>
                  </a:lnTo>
                  <a:lnTo>
                    <a:pt x="141" y="806"/>
                  </a:lnTo>
                  <a:lnTo>
                    <a:pt x="159" y="797"/>
                  </a:lnTo>
                  <a:lnTo>
                    <a:pt x="179" y="786"/>
                  </a:lnTo>
                  <a:lnTo>
                    <a:pt x="197" y="774"/>
                  </a:lnTo>
                  <a:lnTo>
                    <a:pt x="215" y="760"/>
                  </a:lnTo>
                  <a:lnTo>
                    <a:pt x="215" y="20"/>
                  </a:lnTo>
                  <a:close/>
                </a:path>
              </a:pathLst>
            </a:custGeom>
            <a:solidFill>
              <a:srgbClr val="808080">
                <a:alpha val="100000"/>
              </a:srgbClr>
            </a:solidFill>
            <a:ln w="9525">
              <a:noFill/>
            </a:ln>
          </p:spPr>
          <p:txBody>
            <a:bodyPr/>
            <a:p>
              <a:endParaRPr lang="zh-CN" altLang="en-US"/>
            </a:p>
          </p:txBody>
        </p:sp>
        <p:sp>
          <p:nvSpPr>
            <p:cNvPr id="102548" name="Freeform 169"/>
            <p:cNvSpPr/>
            <p:nvPr/>
          </p:nvSpPr>
          <p:spPr>
            <a:xfrm>
              <a:off x="6087" y="13696"/>
              <a:ext cx="180" cy="685"/>
            </a:xfrm>
            <a:custGeom>
              <a:avLst/>
              <a:gdLst>
                <a:gd name="txL" fmla="*/ 0 w 180"/>
                <a:gd name="txT" fmla="*/ 0 h 685"/>
                <a:gd name="txR" fmla="*/ 180 w 180"/>
                <a:gd name="txB" fmla="*/ 685 h 685"/>
              </a:gdLst>
              <a:ahLst/>
              <a:cxnLst>
                <a:cxn ang="0">
                  <a:pos x="180" y="16"/>
                </a:cxn>
                <a:cxn ang="0">
                  <a:pos x="179" y="16"/>
                </a:cxn>
                <a:cxn ang="0">
                  <a:pos x="176" y="14"/>
                </a:cxn>
                <a:cxn ang="0">
                  <a:pos x="172" y="12"/>
                </a:cxn>
                <a:cxn ang="0">
                  <a:pos x="165" y="10"/>
                </a:cxn>
                <a:cxn ang="0">
                  <a:pos x="157" y="8"/>
                </a:cxn>
                <a:cxn ang="0">
                  <a:pos x="147" y="4"/>
                </a:cxn>
                <a:cxn ang="0">
                  <a:pos x="136" y="2"/>
                </a:cxn>
                <a:cxn ang="0">
                  <a:pos x="125" y="0"/>
                </a:cxn>
                <a:cxn ang="0">
                  <a:pos x="111" y="0"/>
                </a:cxn>
                <a:cxn ang="0">
                  <a:pos x="97" y="0"/>
                </a:cxn>
                <a:cxn ang="0">
                  <a:pos x="81" y="1"/>
                </a:cxn>
                <a:cxn ang="0">
                  <a:pos x="66" y="3"/>
                </a:cxn>
                <a:cxn ang="0">
                  <a:pos x="50" y="8"/>
                </a:cxn>
                <a:cxn ang="0">
                  <a:pos x="33" y="14"/>
                </a:cxn>
                <a:cxn ang="0">
                  <a:pos x="17" y="23"/>
                </a:cxn>
                <a:cxn ang="0">
                  <a:pos x="0" y="33"/>
                </a:cxn>
                <a:cxn ang="0">
                  <a:pos x="0" y="685"/>
                </a:cxn>
                <a:cxn ang="0">
                  <a:pos x="1" y="685"/>
                </a:cxn>
                <a:cxn ang="0">
                  <a:pos x="4" y="685"/>
                </a:cxn>
                <a:cxn ang="0">
                  <a:pos x="9" y="684"/>
                </a:cxn>
                <a:cxn ang="0">
                  <a:pos x="17" y="683"/>
                </a:cxn>
                <a:cxn ang="0">
                  <a:pos x="26" y="682"/>
                </a:cxn>
                <a:cxn ang="0">
                  <a:pos x="35" y="681"/>
                </a:cxn>
                <a:cxn ang="0">
                  <a:pos x="47" y="678"/>
                </a:cxn>
                <a:cxn ang="0">
                  <a:pos x="60" y="676"/>
                </a:cxn>
                <a:cxn ang="0">
                  <a:pos x="73" y="671"/>
                </a:cxn>
                <a:cxn ang="0">
                  <a:pos x="87" y="667"/>
                </a:cxn>
                <a:cxn ang="0">
                  <a:pos x="102" y="662"/>
                </a:cxn>
                <a:cxn ang="0">
                  <a:pos x="118" y="655"/>
                </a:cxn>
                <a:cxn ang="0">
                  <a:pos x="133" y="648"/>
                </a:cxn>
                <a:cxn ang="0">
                  <a:pos x="149" y="639"/>
                </a:cxn>
                <a:cxn ang="0">
                  <a:pos x="165" y="628"/>
                </a:cxn>
                <a:cxn ang="0">
                  <a:pos x="180" y="617"/>
                </a:cxn>
                <a:cxn ang="0">
                  <a:pos x="180" y="16"/>
                </a:cxn>
              </a:cxnLst>
              <a:rect l="txL" t="txT" r="txR" b="txB"/>
              <a:pathLst>
                <a:path w="180" h="685">
                  <a:moveTo>
                    <a:pt x="180" y="16"/>
                  </a:moveTo>
                  <a:lnTo>
                    <a:pt x="179" y="16"/>
                  </a:lnTo>
                  <a:lnTo>
                    <a:pt x="176" y="14"/>
                  </a:lnTo>
                  <a:lnTo>
                    <a:pt x="172" y="12"/>
                  </a:lnTo>
                  <a:lnTo>
                    <a:pt x="165" y="10"/>
                  </a:lnTo>
                  <a:lnTo>
                    <a:pt x="157" y="8"/>
                  </a:lnTo>
                  <a:lnTo>
                    <a:pt x="147" y="4"/>
                  </a:lnTo>
                  <a:lnTo>
                    <a:pt x="136" y="2"/>
                  </a:lnTo>
                  <a:lnTo>
                    <a:pt x="125" y="0"/>
                  </a:lnTo>
                  <a:lnTo>
                    <a:pt x="111" y="0"/>
                  </a:lnTo>
                  <a:lnTo>
                    <a:pt x="97" y="0"/>
                  </a:lnTo>
                  <a:lnTo>
                    <a:pt x="81" y="1"/>
                  </a:lnTo>
                  <a:lnTo>
                    <a:pt x="66" y="3"/>
                  </a:lnTo>
                  <a:lnTo>
                    <a:pt x="50" y="8"/>
                  </a:lnTo>
                  <a:lnTo>
                    <a:pt x="33" y="14"/>
                  </a:lnTo>
                  <a:lnTo>
                    <a:pt x="17" y="23"/>
                  </a:lnTo>
                  <a:lnTo>
                    <a:pt x="0" y="33"/>
                  </a:lnTo>
                  <a:lnTo>
                    <a:pt x="0" y="685"/>
                  </a:lnTo>
                  <a:lnTo>
                    <a:pt x="1" y="685"/>
                  </a:lnTo>
                  <a:lnTo>
                    <a:pt x="4" y="685"/>
                  </a:lnTo>
                  <a:lnTo>
                    <a:pt x="9" y="684"/>
                  </a:lnTo>
                  <a:lnTo>
                    <a:pt x="17" y="683"/>
                  </a:lnTo>
                  <a:lnTo>
                    <a:pt x="26" y="682"/>
                  </a:lnTo>
                  <a:lnTo>
                    <a:pt x="35" y="681"/>
                  </a:lnTo>
                  <a:lnTo>
                    <a:pt x="47" y="678"/>
                  </a:lnTo>
                  <a:lnTo>
                    <a:pt x="60" y="676"/>
                  </a:lnTo>
                  <a:lnTo>
                    <a:pt x="73" y="671"/>
                  </a:lnTo>
                  <a:lnTo>
                    <a:pt x="87" y="667"/>
                  </a:lnTo>
                  <a:lnTo>
                    <a:pt x="102" y="662"/>
                  </a:lnTo>
                  <a:lnTo>
                    <a:pt x="118" y="655"/>
                  </a:lnTo>
                  <a:lnTo>
                    <a:pt x="133" y="648"/>
                  </a:lnTo>
                  <a:lnTo>
                    <a:pt x="149" y="639"/>
                  </a:lnTo>
                  <a:lnTo>
                    <a:pt x="165" y="628"/>
                  </a:lnTo>
                  <a:lnTo>
                    <a:pt x="180" y="617"/>
                  </a:lnTo>
                  <a:lnTo>
                    <a:pt x="180" y="16"/>
                  </a:lnTo>
                  <a:close/>
                </a:path>
              </a:pathLst>
            </a:custGeom>
            <a:solidFill>
              <a:srgbClr val="808080">
                <a:alpha val="100000"/>
              </a:srgbClr>
            </a:solidFill>
            <a:ln w="9525">
              <a:noFill/>
            </a:ln>
          </p:spPr>
          <p:txBody>
            <a:bodyPr/>
            <a:p>
              <a:endParaRPr lang="zh-CN" altLang="en-US"/>
            </a:p>
          </p:txBody>
        </p:sp>
        <p:sp>
          <p:nvSpPr>
            <p:cNvPr id="102549" name="Freeform 170"/>
            <p:cNvSpPr/>
            <p:nvPr/>
          </p:nvSpPr>
          <p:spPr>
            <a:xfrm>
              <a:off x="6093" y="13704"/>
              <a:ext cx="146" cy="530"/>
            </a:xfrm>
            <a:custGeom>
              <a:avLst/>
              <a:gdLst>
                <a:gd name="txL" fmla="*/ 0 w 146"/>
                <a:gd name="txT" fmla="*/ 0 h 530"/>
                <a:gd name="txR" fmla="*/ 146 w 146"/>
                <a:gd name="txB" fmla="*/ 530 h 530"/>
              </a:gdLst>
              <a:ahLst/>
              <a:cxnLst>
                <a:cxn ang="0">
                  <a:pos x="146" y="14"/>
                </a:cxn>
                <a:cxn ang="0">
                  <a:pos x="143" y="12"/>
                </a:cxn>
                <a:cxn ang="0">
                  <a:pos x="134" y="8"/>
                </a:cxn>
                <a:cxn ang="0">
                  <a:pos x="120" y="4"/>
                </a:cxn>
                <a:cxn ang="0">
                  <a:pos x="101" y="1"/>
                </a:cxn>
                <a:cxn ang="0">
                  <a:pos x="79" y="0"/>
                </a:cxn>
                <a:cxn ang="0">
                  <a:pos x="54" y="3"/>
                </a:cxn>
                <a:cxn ang="0">
                  <a:pos x="27" y="11"/>
                </a:cxn>
                <a:cxn ang="0">
                  <a:pos x="0" y="27"/>
                </a:cxn>
                <a:cxn ang="0">
                  <a:pos x="0" y="530"/>
                </a:cxn>
                <a:cxn ang="0">
                  <a:pos x="3" y="530"/>
                </a:cxn>
                <a:cxn ang="0">
                  <a:pos x="14" y="529"/>
                </a:cxn>
                <a:cxn ang="0">
                  <a:pos x="29" y="526"/>
                </a:cxn>
                <a:cxn ang="0">
                  <a:pos x="49" y="521"/>
                </a:cxn>
                <a:cxn ang="0">
                  <a:pos x="71" y="514"/>
                </a:cxn>
                <a:cxn ang="0">
                  <a:pos x="96" y="505"/>
                </a:cxn>
                <a:cxn ang="0">
                  <a:pos x="121" y="492"/>
                </a:cxn>
                <a:cxn ang="0">
                  <a:pos x="146" y="475"/>
                </a:cxn>
                <a:cxn ang="0">
                  <a:pos x="146" y="14"/>
                </a:cxn>
              </a:cxnLst>
              <a:rect l="txL" t="txT" r="txR" b="txB"/>
              <a:pathLst>
                <a:path w="146" h="530">
                  <a:moveTo>
                    <a:pt x="146" y="14"/>
                  </a:moveTo>
                  <a:lnTo>
                    <a:pt x="143" y="12"/>
                  </a:lnTo>
                  <a:lnTo>
                    <a:pt x="134" y="8"/>
                  </a:lnTo>
                  <a:lnTo>
                    <a:pt x="120" y="4"/>
                  </a:lnTo>
                  <a:lnTo>
                    <a:pt x="101" y="1"/>
                  </a:lnTo>
                  <a:lnTo>
                    <a:pt x="79" y="0"/>
                  </a:lnTo>
                  <a:lnTo>
                    <a:pt x="54" y="3"/>
                  </a:lnTo>
                  <a:lnTo>
                    <a:pt x="27" y="11"/>
                  </a:lnTo>
                  <a:lnTo>
                    <a:pt x="0" y="27"/>
                  </a:lnTo>
                  <a:lnTo>
                    <a:pt x="0" y="530"/>
                  </a:lnTo>
                  <a:lnTo>
                    <a:pt x="3" y="530"/>
                  </a:lnTo>
                  <a:lnTo>
                    <a:pt x="14" y="529"/>
                  </a:lnTo>
                  <a:lnTo>
                    <a:pt x="29" y="526"/>
                  </a:lnTo>
                  <a:lnTo>
                    <a:pt x="49" y="521"/>
                  </a:lnTo>
                  <a:lnTo>
                    <a:pt x="71" y="514"/>
                  </a:lnTo>
                  <a:lnTo>
                    <a:pt x="96" y="505"/>
                  </a:lnTo>
                  <a:lnTo>
                    <a:pt x="121" y="492"/>
                  </a:lnTo>
                  <a:lnTo>
                    <a:pt x="146" y="475"/>
                  </a:lnTo>
                  <a:lnTo>
                    <a:pt x="146" y="14"/>
                  </a:lnTo>
                  <a:close/>
                </a:path>
              </a:pathLst>
            </a:custGeom>
            <a:solidFill>
              <a:srgbClr val="808080">
                <a:alpha val="100000"/>
              </a:srgbClr>
            </a:solidFill>
            <a:ln w="9525">
              <a:noFill/>
            </a:ln>
          </p:spPr>
          <p:txBody>
            <a:bodyPr/>
            <a:p>
              <a:endParaRPr lang="zh-CN" altLang="en-US"/>
            </a:p>
          </p:txBody>
        </p:sp>
        <p:sp>
          <p:nvSpPr>
            <p:cNvPr id="102550" name="Freeform 171"/>
            <p:cNvSpPr/>
            <p:nvPr/>
          </p:nvSpPr>
          <p:spPr>
            <a:xfrm>
              <a:off x="6101" y="13712"/>
              <a:ext cx="109" cy="373"/>
            </a:xfrm>
            <a:custGeom>
              <a:avLst/>
              <a:gdLst>
                <a:gd name="txL" fmla="*/ 0 w 109"/>
                <a:gd name="txT" fmla="*/ 0 h 373"/>
                <a:gd name="txR" fmla="*/ 109 w 109"/>
                <a:gd name="txB" fmla="*/ 373 h 373"/>
              </a:gdLst>
              <a:ahLst/>
              <a:cxnLst>
                <a:cxn ang="0">
                  <a:pos x="109" y="10"/>
                </a:cxn>
                <a:cxn ang="0">
                  <a:pos x="107" y="9"/>
                </a:cxn>
                <a:cxn ang="0">
                  <a:pos x="100" y="6"/>
                </a:cxn>
                <a:cxn ang="0">
                  <a:pos x="89" y="2"/>
                </a:cxn>
                <a:cxn ang="0">
                  <a:pos x="75" y="0"/>
                </a:cxn>
                <a:cxn ang="0">
                  <a:pos x="59" y="0"/>
                </a:cxn>
                <a:cxn ang="0">
                  <a:pos x="39" y="2"/>
                </a:cxn>
                <a:cxn ang="0">
                  <a:pos x="20" y="9"/>
                </a:cxn>
                <a:cxn ang="0">
                  <a:pos x="0" y="21"/>
                </a:cxn>
                <a:cxn ang="0">
                  <a:pos x="0" y="373"/>
                </a:cxn>
                <a:cxn ang="0">
                  <a:pos x="2" y="373"/>
                </a:cxn>
                <a:cxn ang="0">
                  <a:pos x="9" y="372"/>
                </a:cxn>
                <a:cxn ang="0">
                  <a:pos x="21" y="369"/>
                </a:cxn>
                <a:cxn ang="0">
                  <a:pos x="36" y="366"/>
                </a:cxn>
                <a:cxn ang="0">
                  <a:pos x="53" y="362"/>
                </a:cxn>
                <a:cxn ang="0">
                  <a:pos x="72" y="354"/>
                </a:cxn>
                <a:cxn ang="0">
                  <a:pos x="90" y="343"/>
                </a:cxn>
                <a:cxn ang="0">
                  <a:pos x="109" y="331"/>
                </a:cxn>
                <a:cxn ang="0">
                  <a:pos x="109" y="10"/>
                </a:cxn>
              </a:cxnLst>
              <a:rect l="txL" t="txT" r="txR" b="txB"/>
              <a:pathLst>
                <a:path w="109" h="373">
                  <a:moveTo>
                    <a:pt x="109" y="10"/>
                  </a:moveTo>
                  <a:lnTo>
                    <a:pt x="107" y="9"/>
                  </a:lnTo>
                  <a:lnTo>
                    <a:pt x="100" y="6"/>
                  </a:lnTo>
                  <a:lnTo>
                    <a:pt x="89" y="2"/>
                  </a:lnTo>
                  <a:lnTo>
                    <a:pt x="75" y="0"/>
                  </a:lnTo>
                  <a:lnTo>
                    <a:pt x="59" y="0"/>
                  </a:lnTo>
                  <a:lnTo>
                    <a:pt x="39" y="2"/>
                  </a:lnTo>
                  <a:lnTo>
                    <a:pt x="20" y="9"/>
                  </a:lnTo>
                  <a:lnTo>
                    <a:pt x="0" y="21"/>
                  </a:lnTo>
                  <a:lnTo>
                    <a:pt x="0" y="373"/>
                  </a:lnTo>
                  <a:lnTo>
                    <a:pt x="2" y="373"/>
                  </a:lnTo>
                  <a:lnTo>
                    <a:pt x="9" y="372"/>
                  </a:lnTo>
                  <a:lnTo>
                    <a:pt x="21" y="369"/>
                  </a:lnTo>
                  <a:lnTo>
                    <a:pt x="36" y="366"/>
                  </a:lnTo>
                  <a:lnTo>
                    <a:pt x="53" y="362"/>
                  </a:lnTo>
                  <a:lnTo>
                    <a:pt x="72" y="354"/>
                  </a:lnTo>
                  <a:lnTo>
                    <a:pt x="90" y="343"/>
                  </a:lnTo>
                  <a:lnTo>
                    <a:pt x="109" y="331"/>
                  </a:lnTo>
                  <a:lnTo>
                    <a:pt x="109" y="10"/>
                  </a:lnTo>
                  <a:close/>
                </a:path>
              </a:pathLst>
            </a:custGeom>
            <a:solidFill>
              <a:srgbClr val="808080">
                <a:alpha val="100000"/>
              </a:srgbClr>
            </a:solidFill>
            <a:ln w="9525">
              <a:noFill/>
            </a:ln>
          </p:spPr>
          <p:txBody>
            <a:bodyPr/>
            <a:p>
              <a:endParaRPr lang="zh-CN" altLang="en-US"/>
            </a:p>
          </p:txBody>
        </p:sp>
        <p:sp>
          <p:nvSpPr>
            <p:cNvPr id="102551" name="Freeform 172"/>
            <p:cNvSpPr/>
            <p:nvPr/>
          </p:nvSpPr>
          <p:spPr>
            <a:xfrm>
              <a:off x="6107" y="13721"/>
              <a:ext cx="75" cy="216"/>
            </a:xfrm>
            <a:custGeom>
              <a:avLst/>
              <a:gdLst>
                <a:gd name="txL" fmla="*/ 0 w 75"/>
                <a:gd name="txT" fmla="*/ 0 h 216"/>
                <a:gd name="txR" fmla="*/ 75 w 75"/>
                <a:gd name="txB" fmla="*/ 216 h 216"/>
              </a:gdLst>
              <a:ahLst/>
              <a:cxnLst>
                <a:cxn ang="0">
                  <a:pos x="75" y="6"/>
                </a:cxn>
                <a:cxn ang="0">
                  <a:pos x="73" y="5"/>
                </a:cxn>
                <a:cxn ang="0">
                  <a:pos x="69" y="4"/>
                </a:cxn>
                <a:cxn ang="0">
                  <a:pos x="61" y="2"/>
                </a:cxn>
                <a:cxn ang="0">
                  <a:pos x="52" y="0"/>
                </a:cxn>
                <a:cxn ang="0">
                  <a:pos x="41" y="0"/>
                </a:cxn>
                <a:cxn ang="0">
                  <a:pos x="28" y="1"/>
                </a:cxn>
                <a:cxn ang="0">
                  <a:pos x="14" y="6"/>
                </a:cxn>
                <a:cxn ang="0">
                  <a:pos x="0" y="14"/>
                </a:cxn>
                <a:cxn ang="0">
                  <a:pos x="0" y="216"/>
                </a:cxn>
                <a:cxn ang="0">
                  <a:pos x="2" y="216"/>
                </a:cxn>
                <a:cxn ang="0">
                  <a:pos x="7" y="215"/>
                </a:cxn>
                <a:cxn ang="0">
                  <a:pos x="15" y="214"/>
                </a:cxn>
                <a:cxn ang="0">
                  <a:pos x="25" y="211"/>
                </a:cxn>
                <a:cxn ang="0">
                  <a:pos x="37" y="208"/>
                </a:cxn>
                <a:cxn ang="0">
                  <a:pos x="50" y="203"/>
                </a:cxn>
                <a:cxn ang="0">
                  <a:pos x="63" y="195"/>
                </a:cxn>
                <a:cxn ang="0">
                  <a:pos x="75" y="187"/>
                </a:cxn>
                <a:cxn ang="0">
                  <a:pos x="75" y="6"/>
                </a:cxn>
              </a:cxnLst>
              <a:rect l="txL" t="txT" r="txR" b="txB"/>
              <a:pathLst>
                <a:path w="75" h="216">
                  <a:moveTo>
                    <a:pt x="75" y="6"/>
                  </a:moveTo>
                  <a:lnTo>
                    <a:pt x="73" y="5"/>
                  </a:lnTo>
                  <a:lnTo>
                    <a:pt x="69" y="4"/>
                  </a:lnTo>
                  <a:lnTo>
                    <a:pt x="61" y="2"/>
                  </a:lnTo>
                  <a:lnTo>
                    <a:pt x="52" y="0"/>
                  </a:lnTo>
                  <a:lnTo>
                    <a:pt x="41" y="0"/>
                  </a:lnTo>
                  <a:lnTo>
                    <a:pt x="28" y="1"/>
                  </a:lnTo>
                  <a:lnTo>
                    <a:pt x="14" y="6"/>
                  </a:lnTo>
                  <a:lnTo>
                    <a:pt x="0" y="14"/>
                  </a:lnTo>
                  <a:lnTo>
                    <a:pt x="0" y="216"/>
                  </a:lnTo>
                  <a:lnTo>
                    <a:pt x="2" y="216"/>
                  </a:lnTo>
                  <a:lnTo>
                    <a:pt x="7" y="215"/>
                  </a:lnTo>
                  <a:lnTo>
                    <a:pt x="15" y="214"/>
                  </a:lnTo>
                  <a:lnTo>
                    <a:pt x="25" y="211"/>
                  </a:lnTo>
                  <a:lnTo>
                    <a:pt x="37" y="208"/>
                  </a:lnTo>
                  <a:lnTo>
                    <a:pt x="50" y="203"/>
                  </a:lnTo>
                  <a:lnTo>
                    <a:pt x="63" y="195"/>
                  </a:lnTo>
                  <a:lnTo>
                    <a:pt x="75" y="187"/>
                  </a:lnTo>
                  <a:lnTo>
                    <a:pt x="75" y="6"/>
                  </a:lnTo>
                  <a:close/>
                </a:path>
              </a:pathLst>
            </a:custGeom>
            <a:solidFill>
              <a:srgbClr val="808080">
                <a:alpha val="100000"/>
              </a:srgbClr>
            </a:solidFill>
            <a:ln w="9525">
              <a:noFill/>
            </a:ln>
          </p:spPr>
          <p:txBody>
            <a:bodyPr/>
            <a:p>
              <a:endParaRPr lang="zh-CN" altLang="en-US"/>
            </a:p>
          </p:txBody>
        </p:sp>
        <p:sp>
          <p:nvSpPr>
            <p:cNvPr id="102552" name="Freeform 173"/>
            <p:cNvSpPr/>
            <p:nvPr/>
          </p:nvSpPr>
          <p:spPr>
            <a:xfrm>
              <a:off x="7013" y="14340"/>
              <a:ext cx="110" cy="111"/>
            </a:xfrm>
            <a:custGeom>
              <a:avLst/>
              <a:gdLst>
                <a:gd name="txL" fmla="*/ 0 w 110"/>
                <a:gd name="txT" fmla="*/ 0 h 111"/>
                <a:gd name="txR" fmla="*/ 110 w 110"/>
                <a:gd name="txB" fmla="*/ 111 h 111"/>
              </a:gdLst>
              <a:ahLst/>
              <a:cxnLst>
                <a:cxn ang="0">
                  <a:pos x="55" y="111"/>
                </a:cxn>
                <a:cxn ang="0">
                  <a:pos x="66" y="110"/>
                </a:cxn>
                <a:cxn ang="0">
                  <a:pos x="76" y="106"/>
                </a:cxn>
                <a:cxn ang="0">
                  <a:pos x="85" y="101"/>
                </a:cxn>
                <a:cxn ang="0">
                  <a:pos x="94" y="94"/>
                </a:cxn>
                <a:cxn ang="0">
                  <a:pos x="100" y="86"/>
                </a:cxn>
                <a:cxn ang="0">
                  <a:pos x="106" y="77"/>
                </a:cxn>
                <a:cxn ang="0">
                  <a:pos x="109" y="66"/>
                </a:cxn>
                <a:cxn ang="0">
                  <a:pos x="110" y="56"/>
                </a:cxn>
                <a:cxn ang="0">
                  <a:pos x="109" y="44"/>
                </a:cxn>
                <a:cxn ang="0">
                  <a:pos x="106" y="34"/>
                </a:cxn>
                <a:cxn ang="0">
                  <a:pos x="100" y="24"/>
                </a:cxn>
                <a:cxn ang="0">
                  <a:pos x="94" y="17"/>
                </a:cxn>
                <a:cxn ang="0">
                  <a:pos x="85" y="9"/>
                </a:cxn>
                <a:cxn ang="0">
                  <a:pos x="76" y="5"/>
                </a:cxn>
                <a:cxn ang="0">
                  <a:pos x="66" y="2"/>
                </a:cxn>
                <a:cxn ang="0">
                  <a:pos x="55" y="0"/>
                </a:cxn>
                <a:cxn ang="0">
                  <a:pos x="44" y="2"/>
                </a:cxn>
                <a:cxn ang="0">
                  <a:pos x="33" y="5"/>
                </a:cxn>
                <a:cxn ang="0">
                  <a:pos x="25" y="9"/>
                </a:cxn>
                <a:cxn ang="0">
                  <a:pos x="16" y="17"/>
                </a:cxn>
                <a:cxn ang="0">
                  <a:pos x="10" y="24"/>
                </a:cxn>
                <a:cxn ang="0">
                  <a:pos x="4" y="34"/>
                </a:cxn>
                <a:cxn ang="0">
                  <a:pos x="1" y="44"/>
                </a:cxn>
                <a:cxn ang="0">
                  <a:pos x="0" y="56"/>
                </a:cxn>
                <a:cxn ang="0">
                  <a:pos x="1" y="66"/>
                </a:cxn>
                <a:cxn ang="0">
                  <a:pos x="4" y="77"/>
                </a:cxn>
                <a:cxn ang="0">
                  <a:pos x="10" y="86"/>
                </a:cxn>
                <a:cxn ang="0">
                  <a:pos x="16" y="94"/>
                </a:cxn>
                <a:cxn ang="0">
                  <a:pos x="25" y="101"/>
                </a:cxn>
                <a:cxn ang="0">
                  <a:pos x="33" y="106"/>
                </a:cxn>
                <a:cxn ang="0">
                  <a:pos x="44" y="110"/>
                </a:cxn>
                <a:cxn ang="0">
                  <a:pos x="55" y="111"/>
                </a:cxn>
              </a:cxnLst>
              <a:rect l="txL" t="txT" r="txR" b="txB"/>
              <a:pathLst>
                <a:path w="110" h="111">
                  <a:moveTo>
                    <a:pt x="55" y="111"/>
                  </a:moveTo>
                  <a:lnTo>
                    <a:pt x="66" y="110"/>
                  </a:lnTo>
                  <a:lnTo>
                    <a:pt x="76" y="106"/>
                  </a:lnTo>
                  <a:lnTo>
                    <a:pt x="85" y="101"/>
                  </a:lnTo>
                  <a:lnTo>
                    <a:pt x="94" y="94"/>
                  </a:lnTo>
                  <a:lnTo>
                    <a:pt x="100" y="86"/>
                  </a:lnTo>
                  <a:lnTo>
                    <a:pt x="106" y="77"/>
                  </a:lnTo>
                  <a:lnTo>
                    <a:pt x="109" y="66"/>
                  </a:lnTo>
                  <a:lnTo>
                    <a:pt x="110" y="56"/>
                  </a:lnTo>
                  <a:lnTo>
                    <a:pt x="109" y="44"/>
                  </a:lnTo>
                  <a:lnTo>
                    <a:pt x="106" y="34"/>
                  </a:lnTo>
                  <a:lnTo>
                    <a:pt x="100" y="24"/>
                  </a:lnTo>
                  <a:lnTo>
                    <a:pt x="94" y="17"/>
                  </a:lnTo>
                  <a:lnTo>
                    <a:pt x="85" y="9"/>
                  </a:lnTo>
                  <a:lnTo>
                    <a:pt x="76" y="5"/>
                  </a:lnTo>
                  <a:lnTo>
                    <a:pt x="66" y="2"/>
                  </a:lnTo>
                  <a:lnTo>
                    <a:pt x="55" y="0"/>
                  </a:lnTo>
                  <a:lnTo>
                    <a:pt x="44" y="2"/>
                  </a:lnTo>
                  <a:lnTo>
                    <a:pt x="33" y="5"/>
                  </a:lnTo>
                  <a:lnTo>
                    <a:pt x="25" y="9"/>
                  </a:lnTo>
                  <a:lnTo>
                    <a:pt x="16" y="17"/>
                  </a:lnTo>
                  <a:lnTo>
                    <a:pt x="10" y="24"/>
                  </a:lnTo>
                  <a:lnTo>
                    <a:pt x="4" y="34"/>
                  </a:lnTo>
                  <a:lnTo>
                    <a:pt x="1" y="44"/>
                  </a:lnTo>
                  <a:lnTo>
                    <a:pt x="0" y="56"/>
                  </a:lnTo>
                  <a:lnTo>
                    <a:pt x="1" y="66"/>
                  </a:lnTo>
                  <a:lnTo>
                    <a:pt x="4" y="77"/>
                  </a:lnTo>
                  <a:lnTo>
                    <a:pt x="10" y="86"/>
                  </a:lnTo>
                  <a:lnTo>
                    <a:pt x="16" y="94"/>
                  </a:lnTo>
                  <a:lnTo>
                    <a:pt x="25" y="101"/>
                  </a:lnTo>
                  <a:lnTo>
                    <a:pt x="33" y="106"/>
                  </a:lnTo>
                  <a:lnTo>
                    <a:pt x="44" y="110"/>
                  </a:lnTo>
                  <a:lnTo>
                    <a:pt x="55" y="111"/>
                  </a:lnTo>
                  <a:close/>
                </a:path>
              </a:pathLst>
            </a:custGeom>
            <a:solidFill>
              <a:srgbClr val="808080">
                <a:alpha val="100000"/>
              </a:srgbClr>
            </a:solidFill>
            <a:ln w="9525">
              <a:noFill/>
            </a:ln>
          </p:spPr>
          <p:txBody>
            <a:bodyPr/>
            <a:p>
              <a:endParaRPr lang="zh-CN" altLang="en-US"/>
            </a:p>
          </p:txBody>
        </p:sp>
        <p:sp>
          <p:nvSpPr>
            <p:cNvPr id="102553" name="Freeform 174"/>
            <p:cNvSpPr/>
            <p:nvPr/>
          </p:nvSpPr>
          <p:spPr>
            <a:xfrm>
              <a:off x="6676" y="14343"/>
              <a:ext cx="55" cy="55"/>
            </a:xfrm>
            <a:custGeom>
              <a:avLst/>
              <a:gdLst>
                <a:gd name="txL" fmla="*/ 0 w 55"/>
                <a:gd name="txT" fmla="*/ 0 h 55"/>
                <a:gd name="txR" fmla="*/ 55 w 55"/>
                <a:gd name="txB" fmla="*/ 55 h 55"/>
              </a:gdLst>
              <a:ahLst/>
              <a:cxnLst>
                <a:cxn ang="0">
                  <a:pos x="27" y="55"/>
                </a:cxn>
                <a:cxn ang="0">
                  <a:pos x="38" y="53"/>
                </a:cxn>
                <a:cxn ang="0">
                  <a:pos x="48" y="46"/>
                </a:cxn>
                <a:cxn ang="0">
                  <a:pos x="53" y="37"/>
                </a:cxn>
                <a:cxn ang="0">
                  <a:pos x="55" y="27"/>
                </a:cxn>
                <a:cxn ang="0">
                  <a:pos x="53" y="16"/>
                </a:cxn>
                <a:cxn ang="0">
                  <a:pos x="48" y="7"/>
                </a:cxn>
                <a:cxn ang="0">
                  <a:pos x="38" y="2"/>
                </a:cxn>
                <a:cxn ang="0">
                  <a:pos x="27" y="0"/>
                </a:cxn>
                <a:cxn ang="0">
                  <a:pos x="16" y="2"/>
                </a:cxn>
                <a:cxn ang="0">
                  <a:pos x="8" y="7"/>
                </a:cxn>
                <a:cxn ang="0">
                  <a:pos x="2" y="16"/>
                </a:cxn>
                <a:cxn ang="0">
                  <a:pos x="0" y="27"/>
                </a:cxn>
                <a:cxn ang="0">
                  <a:pos x="2" y="37"/>
                </a:cxn>
                <a:cxn ang="0">
                  <a:pos x="8" y="46"/>
                </a:cxn>
                <a:cxn ang="0">
                  <a:pos x="16" y="53"/>
                </a:cxn>
                <a:cxn ang="0">
                  <a:pos x="27" y="55"/>
                </a:cxn>
              </a:cxnLst>
              <a:rect l="txL" t="txT" r="txR" b="txB"/>
              <a:pathLst>
                <a:path w="55" h="55">
                  <a:moveTo>
                    <a:pt x="27" y="55"/>
                  </a:moveTo>
                  <a:lnTo>
                    <a:pt x="38" y="53"/>
                  </a:lnTo>
                  <a:lnTo>
                    <a:pt x="48" y="46"/>
                  </a:lnTo>
                  <a:lnTo>
                    <a:pt x="53" y="37"/>
                  </a:lnTo>
                  <a:lnTo>
                    <a:pt x="55" y="27"/>
                  </a:lnTo>
                  <a:lnTo>
                    <a:pt x="53" y="16"/>
                  </a:lnTo>
                  <a:lnTo>
                    <a:pt x="48" y="7"/>
                  </a:lnTo>
                  <a:lnTo>
                    <a:pt x="38" y="2"/>
                  </a:lnTo>
                  <a:lnTo>
                    <a:pt x="27" y="0"/>
                  </a:lnTo>
                  <a:lnTo>
                    <a:pt x="16" y="2"/>
                  </a:lnTo>
                  <a:lnTo>
                    <a:pt x="8" y="7"/>
                  </a:lnTo>
                  <a:lnTo>
                    <a:pt x="2" y="16"/>
                  </a:lnTo>
                  <a:lnTo>
                    <a:pt x="0" y="27"/>
                  </a:lnTo>
                  <a:lnTo>
                    <a:pt x="2" y="37"/>
                  </a:lnTo>
                  <a:lnTo>
                    <a:pt x="8" y="46"/>
                  </a:lnTo>
                  <a:lnTo>
                    <a:pt x="16" y="53"/>
                  </a:lnTo>
                  <a:lnTo>
                    <a:pt x="27" y="55"/>
                  </a:lnTo>
                  <a:close/>
                </a:path>
              </a:pathLst>
            </a:custGeom>
            <a:solidFill>
              <a:srgbClr val="808080">
                <a:alpha val="100000"/>
              </a:srgbClr>
            </a:solidFill>
            <a:ln w="9525">
              <a:noFill/>
            </a:ln>
          </p:spPr>
          <p:txBody>
            <a:bodyPr/>
            <a:p>
              <a:endParaRPr lang="zh-CN" altLang="en-US"/>
            </a:p>
          </p:txBody>
        </p:sp>
        <p:sp>
          <p:nvSpPr>
            <p:cNvPr id="102554" name="Freeform 175"/>
            <p:cNvSpPr/>
            <p:nvPr/>
          </p:nvSpPr>
          <p:spPr>
            <a:xfrm>
              <a:off x="6770" y="14345"/>
              <a:ext cx="55" cy="55"/>
            </a:xfrm>
            <a:custGeom>
              <a:avLst/>
              <a:gdLst>
                <a:gd name="txL" fmla="*/ 0 w 55"/>
                <a:gd name="txT" fmla="*/ 0 h 55"/>
                <a:gd name="txR" fmla="*/ 55 w 55"/>
                <a:gd name="txB" fmla="*/ 55 h 55"/>
              </a:gdLst>
              <a:ahLst/>
              <a:cxnLst>
                <a:cxn ang="0">
                  <a:pos x="28" y="55"/>
                </a:cxn>
                <a:cxn ang="0">
                  <a:pos x="39" y="53"/>
                </a:cxn>
                <a:cxn ang="0">
                  <a:pos x="47" y="47"/>
                </a:cxn>
                <a:cxn ang="0">
                  <a:pos x="53" y="39"/>
                </a:cxn>
                <a:cxn ang="0">
                  <a:pos x="55" y="28"/>
                </a:cxn>
                <a:cxn ang="0">
                  <a:pos x="53" y="17"/>
                </a:cxn>
                <a:cxn ang="0">
                  <a:pos x="47" y="8"/>
                </a:cxn>
                <a:cxn ang="0">
                  <a:pos x="39" y="2"/>
                </a:cxn>
                <a:cxn ang="0">
                  <a:pos x="28" y="0"/>
                </a:cxn>
                <a:cxn ang="0">
                  <a:pos x="17" y="2"/>
                </a:cxn>
                <a:cxn ang="0">
                  <a:pos x="9" y="8"/>
                </a:cxn>
                <a:cxn ang="0">
                  <a:pos x="2" y="17"/>
                </a:cxn>
                <a:cxn ang="0">
                  <a:pos x="0" y="28"/>
                </a:cxn>
                <a:cxn ang="0">
                  <a:pos x="2" y="39"/>
                </a:cxn>
                <a:cxn ang="0">
                  <a:pos x="9" y="47"/>
                </a:cxn>
                <a:cxn ang="0">
                  <a:pos x="17" y="53"/>
                </a:cxn>
                <a:cxn ang="0">
                  <a:pos x="28" y="55"/>
                </a:cxn>
              </a:cxnLst>
              <a:rect l="txL" t="txT" r="txR" b="txB"/>
              <a:pathLst>
                <a:path w="55" h="55">
                  <a:moveTo>
                    <a:pt x="28" y="55"/>
                  </a:moveTo>
                  <a:lnTo>
                    <a:pt x="39" y="53"/>
                  </a:lnTo>
                  <a:lnTo>
                    <a:pt x="47" y="47"/>
                  </a:lnTo>
                  <a:lnTo>
                    <a:pt x="53" y="39"/>
                  </a:lnTo>
                  <a:lnTo>
                    <a:pt x="55" y="28"/>
                  </a:lnTo>
                  <a:lnTo>
                    <a:pt x="53" y="17"/>
                  </a:lnTo>
                  <a:lnTo>
                    <a:pt x="47" y="8"/>
                  </a:lnTo>
                  <a:lnTo>
                    <a:pt x="39" y="2"/>
                  </a:lnTo>
                  <a:lnTo>
                    <a:pt x="28" y="0"/>
                  </a:lnTo>
                  <a:lnTo>
                    <a:pt x="17" y="2"/>
                  </a:lnTo>
                  <a:lnTo>
                    <a:pt x="9" y="8"/>
                  </a:lnTo>
                  <a:lnTo>
                    <a:pt x="2" y="17"/>
                  </a:lnTo>
                  <a:lnTo>
                    <a:pt x="0" y="28"/>
                  </a:lnTo>
                  <a:lnTo>
                    <a:pt x="2" y="39"/>
                  </a:lnTo>
                  <a:lnTo>
                    <a:pt x="9" y="47"/>
                  </a:lnTo>
                  <a:lnTo>
                    <a:pt x="17" y="53"/>
                  </a:lnTo>
                  <a:lnTo>
                    <a:pt x="28" y="55"/>
                  </a:lnTo>
                  <a:close/>
                </a:path>
              </a:pathLst>
            </a:custGeom>
            <a:solidFill>
              <a:srgbClr val="808080">
                <a:alpha val="100000"/>
              </a:srgbClr>
            </a:solidFill>
            <a:ln w="9525">
              <a:noFill/>
            </a:ln>
          </p:spPr>
          <p:txBody>
            <a:bodyPr/>
            <a:p>
              <a:endParaRPr lang="zh-CN" altLang="en-US"/>
            </a:p>
          </p:txBody>
        </p:sp>
        <p:sp>
          <p:nvSpPr>
            <p:cNvPr id="102555" name="Freeform 176"/>
            <p:cNvSpPr/>
            <p:nvPr/>
          </p:nvSpPr>
          <p:spPr>
            <a:xfrm>
              <a:off x="6401" y="13591"/>
              <a:ext cx="156" cy="752"/>
            </a:xfrm>
            <a:custGeom>
              <a:avLst/>
              <a:gdLst>
                <a:gd name="txL" fmla="*/ 0 w 156"/>
                <a:gd name="txT" fmla="*/ 0 h 752"/>
                <a:gd name="txR" fmla="*/ 156 w 156"/>
                <a:gd name="txB" fmla="*/ 752 h 752"/>
              </a:gdLst>
              <a:ahLst/>
              <a:cxnLst>
                <a:cxn ang="0">
                  <a:pos x="48" y="15"/>
                </a:cxn>
                <a:cxn ang="0">
                  <a:pos x="44" y="30"/>
                </a:cxn>
                <a:cxn ang="0">
                  <a:pos x="33" y="73"/>
                </a:cxn>
                <a:cxn ang="0">
                  <a:pos x="19" y="140"/>
                </a:cxn>
                <a:cxn ang="0">
                  <a:pos x="7" y="229"/>
                </a:cxn>
                <a:cxn ang="0">
                  <a:pos x="0" y="337"/>
                </a:cxn>
                <a:cxn ang="0">
                  <a:pos x="1" y="462"/>
                </a:cxn>
                <a:cxn ang="0">
                  <a:pos x="14" y="602"/>
                </a:cxn>
                <a:cxn ang="0">
                  <a:pos x="43" y="752"/>
                </a:cxn>
                <a:cxn ang="0">
                  <a:pos x="150" y="746"/>
                </a:cxn>
                <a:cxn ang="0">
                  <a:pos x="146" y="724"/>
                </a:cxn>
                <a:cxn ang="0">
                  <a:pos x="135" y="663"/>
                </a:cxn>
                <a:cxn ang="0">
                  <a:pos x="123" y="574"/>
                </a:cxn>
                <a:cxn ang="0">
                  <a:pos x="111" y="463"/>
                </a:cxn>
                <a:cxn ang="0">
                  <a:pos x="104" y="342"/>
                </a:cxn>
                <a:cxn ang="0">
                  <a:pos x="107" y="220"/>
                </a:cxn>
                <a:cxn ang="0">
                  <a:pos x="124" y="106"/>
                </a:cxn>
                <a:cxn ang="0">
                  <a:pos x="156" y="9"/>
                </a:cxn>
                <a:cxn ang="0">
                  <a:pos x="156" y="8"/>
                </a:cxn>
                <a:cxn ang="0">
                  <a:pos x="156" y="6"/>
                </a:cxn>
                <a:cxn ang="0">
                  <a:pos x="154" y="4"/>
                </a:cxn>
                <a:cxn ang="0">
                  <a:pos x="147" y="0"/>
                </a:cxn>
                <a:cxn ang="0">
                  <a:pos x="134" y="0"/>
                </a:cxn>
                <a:cxn ang="0">
                  <a:pos x="115" y="1"/>
                </a:cxn>
                <a:cxn ang="0">
                  <a:pos x="87" y="7"/>
                </a:cxn>
                <a:cxn ang="0">
                  <a:pos x="48" y="15"/>
                </a:cxn>
              </a:cxnLst>
              <a:rect l="txL" t="txT" r="txR" b="txB"/>
              <a:pathLst>
                <a:path w="156" h="752">
                  <a:moveTo>
                    <a:pt x="48" y="15"/>
                  </a:moveTo>
                  <a:lnTo>
                    <a:pt x="44" y="30"/>
                  </a:lnTo>
                  <a:lnTo>
                    <a:pt x="33" y="73"/>
                  </a:lnTo>
                  <a:lnTo>
                    <a:pt x="19" y="140"/>
                  </a:lnTo>
                  <a:lnTo>
                    <a:pt x="7" y="229"/>
                  </a:lnTo>
                  <a:lnTo>
                    <a:pt x="0" y="337"/>
                  </a:lnTo>
                  <a:lnTo>
                    <a:pt x="1" y="462"/>
                  </a:lnTo>
                  <a:lnTo>
                    <a:pt x="14" y="602"/>
                  </a:lnTo>
                  <a:lnTo>
                    <a:pt x="43" y="752"/>
                  </a:lnTo>
                  <a:lnTo>
                    <a:pt x="150" y="746"/>
                  </a:lnTo>
                  <a:lnTo>
                    <a:pt x="146" y="724"/>
                  </a:lnTo>
                  <a:lnTo>
                    <a:pt x="135" y="663"/>
                  </a:lnTo>
                  <a:lnTo>
                    <a:pt x="123" y="574"/>
                  </a:lnTo>
                  <a:lnTo>
                    <a:pt x="111" y="463"/>
                  </a:lnTo>
                  <a:lnTo>
                    <a:pt x="104" y="342"/>
                  </a:lnTo>
                  <a:lnTo>
                    <a:pt x="107" y="220"/>
                  </a:lnTo>
                  <a:lnTo>
                    <a:pt x="124" y="106"/>
                  </a:lnTo>
                  <a:lnTo>
                    <a:pt x="156" y="9"/>
                  </a:lnTo>
                  <a:lnTo>
                    <a:pt x="156" y="8"/>
                  </a:lnTo>
                  <a:lnTo>
                    <a:pt x="156" y="6"/>
                  </a:lnTo>
                  <a:lnTo>
                    <a:pt x="154" y="4"/>
                  </a:lnTo>
                  <a:lnTo>
                    <a:pt x="147" y="0"/>
                  </a:lnTo>
                  <a:lnTo>
                    <a:pt x="134" y="0"/>
                  </a:lnTo>
                  <a:lnTo>
                    <a:pt x="115" y="1"/>
                  </a:lnTo>
                  <a:lnTo>
                    <a:pt x="87" y="7"/>
                  </a:lnTo>
                  <a:lnTo>
                    <a:pt x="48" y="15"/>
                  </a:lnTo>
                  <a:close/>
                </a:path>
              </a:pathLst>
            </a:custGeom>
            <a:solidFill>
              <a:srgbClr val="808080">
                <a:alpha val="100000"/>
              </a:srgbClr>
            </a:solidFill>
            <a:ln w="9525">
              <a:noFill/>
            </a:ln>
          </p:spPr>
          <p:txBody>
            <a:bodyPr/>
            <a:p>
              <a:endParaRPr lang="zh-CN" altLang="en-US"/>
            </a:p>
          </p:txBody>
        </p:sp>
        <p:sp>
          <p:nvSpPr>
            <p:cNvPr id="102556" name="Freeform 177"/>
            <p:cNvSpPr/>
            <p:nvPr/>
          </p:nvSpPr>
          <p:spPr>
            <a:xfrm>
              <a:off x="7205" y="13498"/>
              <a:ext cx="212" cy="839"/>
            </a:xfrm>
            <a:custGeom>
              <a:avLst/>
              <a:gdLst>
                <a:gd name="txL" fmla="*/ 0 w 212"/>
                <a:gd name="txT" fmla="*/ 0 h 839"/>
                <a:gd name="txR" fmla="*/ 212 w 212"/>
                <a:gd name="txB" fmla="*/ 839 h 839"/>
              </a:gdLst>
              <a:ahLst/>
              <a:cxnLst>
                <a:cxn ang="0">
                  <a:pos x="212" y="6"/>
                </a:cxn>
                <a:cxn ang="0">
                  <a:pos x="206" y="11"/>
                </a:cxn>
                <a:cxn ang="0">
                  <a:pos x="192" y="33"/>
                </a:cxn>
                <a:cxn ang="0">
                  <a:pos x="174" y="77"/>
                </a:cxn>
                <a:cxn ang="0">
                  <a:pos x="156" y="148"/>
                </a:cxn>
                <a:cxn ang="0">
                  <a:pos x="141" y="254"/>
                </a:cxn>
                <a:cxn ang="0">
                  <a:pos x="133" y="401"/>
                </a:cxn>
                <a:cxn ang="0">
                  <a:pos x="137" y="593"/>
                </a:cxn>
                <a:cxn ang="0">
                  <a:pos x="158" y="839"/>
                </a:cxn>
                <a:cxn ang="0">
                  <a:pos x="38" y="839"/>
                </a:cxn>
                <a:cxn ang="0">
                  <a:pos x="34" y="814"/>
                </a:cxn>
                <a:cxn ang="0">
                  <a:pos x="24" y="746"/>
                </a:cxn>
                <a:cxn ang="0">
                  <a:pos x="12" y="645"/>
                </a:cxn>
                <a:cxn ang="0">
                  <a:pos x="3" y="521"/>
                </a:cxn>
                <a:cxn ang="0">
                  <a:pos x="0" y="384"/>
                </a:cxn>
                <a:cxn ang="0">
                  <a:pos x="6" y="244"/>
                </a:cxn>
                <a:cxn ang="0">
                  <a:pos x="29" y="114"/>
                </a:cxn>
                <a:cxn ang="0">
                  <a:pos x="68" y="0"/>
                </a:cxn>
                <a:cxn ang="0">
                  <a:pos x="212" y="6"/>
                </a:cxn>
              </a:cxnLst>
              <a:rect l="txL" t="txT" r="txR" b="txB"/>
              <a:pathLst>
                <a:path w="212" h="839">
                  <a:moveTo>
                    <a:pt x="212" y="6"/>
                  </a:moveTo>
                  <a:lnTo>
                    <a:pt x="206" y="11"/>
                  </a:lnTo>
                  <a:lnTo>
                    <a:pt x="192" y="33"/>
                  </a:lnTo>
                  <a:lnTo>
                    <a:pt x="174" y="77"/>
                  </a:lnTo>
                  <a:lnTo>
                    <a:pt x="156" y="148"/>
                  </a:lnTo>
                  <a:lnTo>
                    <a:pt x="141" y="254"/>
                  </a:lnTo>
                  <a:lnTo>
                    <a:pt x="133" y="401"/>
                  </a:lnTo>
                  <a:lnTo>
                    <a:pt x="137" y="593"/>
                  </a:lnTo>
                  <a:lnTo>
                    <a:pt x="158" y="839"/>
                  </a:lnTo>
                  <a:lnTo>
                    <a:pt x="38" y="839"/>
                  </a:lnTo>
                  <a:lnTo>
                    <a:pt x="34" y="814"/>
                  </a:lnTo>
                  <a:lnTo>
                    <a:pt x="24" y="746"/>
                  </a:lnTo>
                  <a:lnTo>
                    <a:pt x="12" y="645"/>
                  </a:lnTo>
                  <a:lnTo>
                    <a:pt x="3" y="521"/>
                  </a:lnTo>
                  <a:lnTo>
                    <a:pt x="0" y="384"/>
                  </a:lnTo>
                  <a:lnTo>
                    <a:pt x="6" y="244"/>
                  </a:lnTo>
                  <a:lnTo>
                    <a:pt x="29" y="114"/>
                  </a:lnTo>
                  <a:lnTo>
                    <a:pt x="68" y="0"/>
                  </a:lnTo>
                  <a:lnTo>
                    <a:pt x="212" y="6"/>
                  </a:lnTo>
                  <a:close/>
                </a:path>
              </a:pathLst>
            </a:custGeom>
            <a:solidFill>
              <a:srgbClr val="808080">
                <a:alpha val="100000"/>
              </a:srgbClr>
            </a:solidFill>
            <a:ln w="9525">
              <a:noFill/>
            </a:ln>
          </p:spPr>
          <p:txBody>
            <a:bodyPr/>
            <a:p>
              <a:endParaRPr lang="zh-CN" altLang="en-US"/>
            </a:p>
          </p:txBody>
        </p:sp>
        <p:sp>
          <p:nvSpPr>
            <p:cNvPr id="102557" name="Freeform 178"/>
            <p:cNvSpPr/>
            <p:nvPr/>
          </p:nvSpPr>
          <p:spPr>
            <a:xfrm>
              <a:off x="6406" y="13636"/>
              <a:ext cx="137" cy="656"/>
            </a:xfrm>
            <a:custGeom>
              <a:avLst/>
              <a:gdLst>
                <a:gd name="txL" fmla="*/ 0 w 137"/>
                <a:gd name="txT" fmla="*/ 0 h 656"/>
                <a:gd name="txR" fmla="*/ 137 w 137"/>
                <a:gd name="txB" fmla="*/ 656 h 656"/>
              </a:gdLst>
              <a:ahLst/>
              <a:cxnLst>
                <a:cxn ang="0">
                  <a:pos x="43" y="12"/>
                </a:cxn>
                <a:cxn ang="0">
                  <a:pos x="39" y="25"/>
                </a:cxn>
                <a:cxn ang="0">
                  <a:pos x="30" y="62"/>
                </a:cxn>
                <a:cxn ang="0">
                  <a:pos x="19" y="122"/>
                </a:cxn>
                <a:cxn ang="0">
                  <a:pos x="7" y="199"/>
                </a:cxn>
                <a:cxn ang="0">
                  <a:pos x="0" y="294"/>
                </a:cxn>
                <a:cxn ang="0">
                  <a:pos x="1" y="403"/>
                </a:cxn>
                <a:cxn ang="0">
                  <a:pos x="12" y="524"/>
                </a:cxn>
                <a:cxn ang="0">
                  <a:pos x="38" y="656"/>
                </a:cxn>
                <a:cxn ang="0">
                  <a:pos x="132" y="650"/>
                </a:cxn>
                <a:cxn ang="0">
                  <a:pos x="127" y="631"/>
                </a:cxn>
                <a:cxn ang="0">
                  <a:pos x="119" y="578"/>
                </a:cxn>
                <a:cxn ang="0">
                  <a:pos x="107" y="499"/>
                </a:cxn>
                <a:cxn ang="0">
                  <a:pos x="97" y="403"/>
                </a:cxn>
                <a:cxn ang="0">
                  <a:pos x="92" y="297"/>
                </a:cxn>
                <a:cxn ang="0">
                  <a:pos x="94" y="192"/>
                </a:cxn>
                <a:cxn ang="0">
                  <a:pos x="108" y="91"/>
                </a:cxn>
                <a:cxn ang="0">
                  <a:pos x="137" y="7"/>
                </a:cxn>
                <a:cxn ang="0">
                  <a:pos x="137" y="6"/>
                </a:cxn>
                <a:cxn ang="0">
                  <a:pos x="137" y="4"/>
                </a:cxn>
                <a:cxn ang="0">
                  <a:pos x="135" y="2"/>
                </a:cxn>
                <a:cxn ang="0">
                  <a:pos x="129" y="0"/>
                </a:cxn>
                <a:cxn ang="0">
                  <a:pos x="119" y="0"/>
                </a:cxn>
                <a:cxn ang="0">
                  <a:pos x="101" y="1"/>
                </a:cxn>
                <a:cxn ang="0">
                  <a:pos x="77" y="5"/>
                </a:cxn>
                <a:cxn ang="0">
                  <a:pos x="43" y="12"/>
                </a:cxn>
              </a:cxnLst>
              <a:rect l="txL" t="txT" r="txR" b="txB"/>
              <a:pathLst>
                <a:path w="137" h="656">
                  <a:moveTo>
                    <a:pt x="43" y="12"/>
                  </a:moveTo>
                  <a:lnTo>
                    <a:pt x="39" y="25"/>
                  </a:lnTo>
                  <a:lnTo>
                    <a:pt x="30" y="62"/>
                  </a:lnTo>
                  <a:lnTo>
                    <a:pt x="19" y="122"/>
                  </a:lnTo>
                  <a:lnTo>
                    <a:pt x="7" y="199"/>
                  </a:lnTo>
                  <a:lnTo>
                    <a:pt x="0" y="294"/>
                  </a:lnTo>
                  <a:lnTo>
                    <a:pt x="1" y="403"/>
                  </a:lnTo>
                  <a:lnTo>
                    <a:pt x="12" y="524"/>
                  </a:lnTo>
                  <a:lnTo>
                    <a:pt x="38" y="656"/>
                  </a:lnTo>
                  <a:lnTo>
                    <a:pt x="132" y="650"/>
                  </a:lnTo>
                  <a:lnTo>
                    <a:pt x="127" y="631"/>
                  </a:lnTo>
                  <a:lnTo>
                    <a:pt x="119" y="578"/>
                  </a:lnTo>
                  <a:lnTo>
                    <a:pt x="107" y="499"/>
                  </a:lnTo>
                  <a:lnTo>
                    <a:pt x="97" y="403"/>
                  </a:lnTo>
                  <a:lnTo>
                    <a:pt x="92" y="297"/>
                  </a:lnTo>
                  <a:lnTo>
                    <a:pt x="94" y="192"/>
                  </a:lnTo>
                  <a:lnTo>
                    <a:pt x="108" y="91"/>
                  </a:lnTo>
                  <a:lnTo>
                    <a:pt x="137" y="7"/>
                  </a:lnTo>
                  <a:lnTo>
                    <a:pt x="137" y="6"/>
                  </a:lnTo>
                  <a:lnTo>
                    <a:pt x="137" y="4"/>
                  </a:lnTo>
                  <a:lnTo>
                    <a:pt x="135" y="2"/>
                  </a:lnTo>
                  <a:lnTo>
                    <a:pt x="129" y="0"/>
                  </a:lnTo>
                  <a:lnTo>
                    <a:pt x="119" y="0"/>
                  </a:lnTo>
                  <a:lnTo>
                    <a:pt x="101" y="1"/>
                  </a:lnTo>
                  <a:lnTo>
                    <a:pt x="77" y="5"/>
                  </a:lnTo>
                  <a:lnTo>
                    <a:pt x="43" y="12"/>
                  </a:lnTo>
                  <a:close/>
                </a:path>
              </a:pathLst>
            </a:custGeom>
            <a:solidFill>
              <a:srgbClr val="808080">
                <a:alpha val="100000"/>
              </a:srgbClr>
            </a:solidFill>
            <a:ln w="9525">
              <a:noFill/>
            </a:ln>
          </p:spPr>
          <p:txBody>
            <a:bodyPr/>
            <a:p>
              <a:endParaRPr lang="zh-CN" altLang="en-US"/>
            </a:p>
          </p:txBody>
        </p:sp>
        <p:sp>
          <p:nvSpPr>
            <p:cNvPr id="102558" name="Freeform 179"/>
            <p:cNvSpPr/>
            <p:nvPr/>
          </p:nvSpPr>
          <p:spPr>
            <a:xfrm>
              <a:off x="6412" y="13680"/>
              <a:ext cx="116" cy="560"/>
            </a:xfrm>
            <a:custGeom>
              <a:avLst/>
              <a:gdLst>
                <a:gd name="txL" fmla="*/ 0 w 116"/>
                <a:gd name="txT" fmla="*/ 0 h 560"/>
                <a:gd name="txR" fmla="*/ 116 w 116"/>
                <a:gd name="txB" fmla="*/ 560 h 560"/>
              </a:gdLst>
              <a:ahLst/>
              <a:cxnLst>
                <a:cxn ang="0">
                  <a:pos x="36" y="11"/>
                </a:cxn>
                <a:cxn ang="0">
                  <a:pos x="33" y="21"/>
                </a:cxn>
                <a:cxn ang="0">
                  <a:pos x="24" y="53"/>
                </a:cxn>
                <a:cxn ang="0">
                  <a:pos x="15" y="103"/>
                </a:cxn>
                <a:cxn ang="0">
                  <a:pos x="5" y="169"/>
                </a:cxn>
                <a:cxn ang="0">
                  <a:pos x="0" y="250"/>
                </a:cxn>
                <a:cxn ang="0">
                  <a:pos x="1" y="344"/>
                </a:cxn>
                <a:cxn ang="0">
                  <a:pos x="10" y="448"/>
                </a:cxn>
                <a:cxn ang="0">
                  <a:pos x="32" y="560"/>
                </a:cxn>
                <a:cxn ang="0">
                  <a:pos x="112" y="555"/>
                </a:cxn>
                <a:cxn ang="0">
                  <a:pos x="108" y="538"/>
                </a:cxn>
                <a:cxn ang="0">
                  <a:pos x="101" y="493"/>
                </a:cxn>
                <a:cxn ang="0">
                  <a:pos x="91" y="426"/>
                </a:cxn>
                <a:cxn ang="0">
                  <a:pos x="82" y="344"/>
                </a:cxn>
                <a:cxn ang="0">
                  <a:pos x="77" y="255"/>
                </a:cxn>
                <a:cxn ang="0">
                  <a:pos x="79" y="164"/>
                </a:cxn>
                <a:cxn ang="0">
                  <a:pos x="91" y="79"/>
                </a:cxn>
                <a:cxn ang="0">
                  <a:pos x="116" y="6"/>
                </a:cxn>
                <a:cxn ang="0">
                  <a:pos x="116" y="5"/>
                </a:cxn>
                <a:cxn ang="0">
                  <a:pos x="116" y="4"/>
                </a:cxn>
                <a:cxn ang="0">
                  <a:pos x="114" y="2"/>
                </a:cxn>
                <a:cxn ang="0">
                  <a:pos x="109" y="0"/>
                </a:cxn>
                <a:cxn ang="0">
                  <a:pos x="100" y="0"/>
                </a:cxn>
                <a:cxn ang="0">
                  <a:pos x="86" y="1"/>
                </a:cxn>
                <a:cxn ang="0">
                  <a:pos x="65" y="4"/>
                </a:cxn>
                <a:cxn ang="0">
                  <a:pos x="36" y="11"/>
                </a:cxn>
              </a:cxnLst>
              <a:rect l="txL" t="txT" r="txR" b="txB"/>
              <a:pathLst>
                <a:path w="116" h="560">
                  <a:moveTo>
                    <a:pt x="36" y="11"/>
                  </a:moveTo>
                  <a:lnTo>
                    <a:pt x="33" y="21"/>
                  </a:lnTo>
                  <a:lnTo>
                    <a:pt x="24" y="53"/>
                  </a:lnTo>
                  <a:lnTo>
                    <a:pt x="15" y="103"/>
                  </a:lnTo>
                  <a:lnTo>
                    <a:pt x="5" y="169"/>
                  </a:lnTo>
                  <a:lnTo>
                    <a:pt x="0" y="250"/>
                  </a:lnTo>
                  <a:lnTo>
                    <a:pt x="1" y="344"/>
                  </a:lnTo>
                  <a:lnTo>
                    <a:pt x="10" y="448"/>
                  </a:lnTo>
                  <a:lnTo>
                    <a:pt x="32" y="560"/>
                  </a:lnTo>
                  <a:lnTo>
                    <a:pt x="112" y="555"/>
                  </a:lnTo>
                  <a:lnTo>
                    <a:pt x="108" y="538"/>
                  </a:lnTo>
                  <a:lnTo>
                    <a:pt x="101" y="493"/>
                  </a:lnTo>
                  <a:lnTo>
                    <a:pt x="91" y="426"/>
                  </a:lnTo>
                  <a:lnTo>
                    <a:pt x="82" y="344"/>
                  </a:lnTo>
                  <a:lnTo>
                    <a:pt x="77" y="255"/>
                  </a:lnTo>
                  <a:lnTo>
                    <a:pt x="79" y="164"/>
                  </a:lnTo>
                  <a:lnTo>
                    <a:pt x="91" y="79"/>
                  </a:lnTo>
                  <a:lnTo>
                    <a:pt x="116" y="6"/>
                  </a:lnTo>
                  <a:lnTo>
                    <a:pt x="116" y="5"/>
                  </a:lnTo>
                  <a:lnTo>
                    <a:pt x="116" y="4"/>
                  </a:lnTo>
                  <a:lnTo>
                    <a:pt x="114" y="2"/>
                  </a:lnTo>
                  <a:lnTo>
                    <a:pt x="109" y="0"/>
                  </a:lnTo>
                  <a:lnTo>
                    <a:pt x="100" y="0"/>
                  </a:lnTo>
                  <a:lnTo>
                    <a:pt x="86" y="1"/>
                  </a:lnTo>
                  <a:lnTo>
                    <a:pt x="65" y="4"/>
                  </a:lnTo>
                  <a:lnTo>
                    <a:pt x="36" y="11"/>
                  </a:lnTo>
                  <a:close/>
                </a:path>
              </a:pathLst>
            </a:custGeom>
            <a:solidFill>
              <a:srgbClr val="808080">
                <a:alpha val="100000"/>
              </a:srgbClr>
            </a:solidFill>
            <a:ln w="9525">
              <a:noFill/>
            </a:ln>
          </p:spPr>
          <p:txBody>
            <a:bodyPr/>
            <a:p>
              <a:endParaRPr lang="zh-CN" altLang="en-US"/>
            </a:p>
          </p:txBody>
        </p:sp>
        <p:sp>
          <p:nvSpPr>
            <p:cNvPr id="102559" name="Freeform 180"/>
            <p:cNvSpPr/>
            <p:nvPr/>
          </p:nvSpPr>
          <p:spPr>
            <a:xfrm>
              <a:off x="6417" y="13724"/>
              <a:ext cx="97" cy="463"/>
            </a:xfrm>
            <a:custGeom>
              <a:avLst/>
              <a:gdLst>
                <a:gd name="txL" fmla="*/ 0 w 97"/>
                <a:gd name="txT" fmla="*/ 0 h 463"/>
                <a:gd name="txR" fmla="*/ 97 w 97"/>
                <a:gd name="txB" fmla="*/ 463 h 463"/>
              </a:gdLst>
              <a:ahLst/>
              <a:cxnLst>
                <a:cxn ang="0">
                  <a:pos x="30" y="9"/>
                </a:cxn>
                <a:cxn ang="0">
                  <a:pos x="27" y="17"/>
                </a:cxn>
                <a:cxn ang="0">
                  <a:pos x="20" y="44"/>
                </a:cxn>
                <a:cxn ang="0">
                  <a:pos x="12" y="85"/>
                </a:cxn>
                <a:cxn ang="0">
                  <a:pos x="4" y="140"/>
                </a:cxn>
                <a:cxn ang="0">
                  <a:pos x="0" y="207"/>
                </a:cxn>
                <a:cxn ang="0">
                  <a:pos x="0" y="285"/>
                </a:cxn>
                <a:cxn ang="0">
                  <a:pos x="9" y="370"/>
                </a:cxn>
                <a:cxn ang="0">
                  <a:pos x="26" y="463"/>
                </a:cxn>
                <a:cxn ang="0">
                  <a:pos x="93" y="460"/>
                </a:cxn>
                <a:cxn ang="0">
                  <a:pos x="89" y="446"/>
                </a:cxn>
                <a:cxn ang="0">
                  <a:pos x="83" y="408"/>
                </a:cxn>
                <a:cxn ang="0">
                  <a:pos x="75" y="353"/>
                </a:cxn>
                <a:cxn ang="0">
                  <a:pos x="68" y="285"/>
                </a:cxn>
                <a:cxn ang="0">
                  <a:pos x="65" y="211"/>
                </a:cxn>
                <a:cxn ang="0">
                  <a:pos x="67" y="136"/>
                </a:cxn>
                <a:cxn ang="0">
                  <a:pos x="76" y="65"/>
                </a:cxn>
                <a:cxn ang="0">
                  <a:pos x="97" y="5"/>
                </a:cxn>
                <a:cxn ang="0">
                  <a:pos x="97" y="4"/>
                </a:cxn>
                <a:cxn ang="0">
                  <a:pos x="97" y="3"/>
                </a:cxn>
                <a:cxn ang="0">
                  <a:pos x="95" y="1"/>
                </a:cxn>
                <a:cxn ang="0">
                  <a:pos x="91" y="0"/>
                </a:cxn>
                <a:cxn ang="0">
                  <a:pos x="84" y="0"/>
                </a:cxn>
                <a:cxn ang="0">
                  <a:pos x="71" y="0"/>
                </a:cxn>
                <a:cxn ang="0">
                  <a:pos x="54" y="3"/>
                </a:cxn>
                <a:cxn ang="0">
                  <a:pos x="30" y="9"/>
                </a:cxn>
              </a:cxnLst>
              <a:rect l="txL" t="txT" r="txR" b="txB"/>
              <a:pathLst>
                <a:path w="97" h="463">
                  <a:moveTo>
                    <a:pt x="30" y="9"/>
                  </a:moveTo>
                  <a:lnTo>
                    <a:pt x="27" y="17"/>
                  </a:lnTo>
                  <a:lnTo>
                    <a:pt x="20" y="44"/>
                  </a:lnTo>
                  <a:lnTo>
                    <a:pt x="12" y="85"/>
                  </a:lnTo>
                  <a:lnTo>
                    <a:pt x="4" y="140"/>
                  </a:lnTo>
                  <a:lnTo>
                    <a:pt x="0" y="207"/>
                  </a:lnTo>
                  <a:lnTo>
                    <a:pt x="0" y="285"/>
                  </a:lnTo>
                  <a:lnTo>
                    <a:pt x="9" y="370"/>
                  </a:lnTo>
                  <a:lnTo>
                    <a:pt x="26" y="463"/>
                  </a:lnTo>
                  <a:lnTo>
                    <a:pt x="93" y="460"/>
                  </a:lnTo>
                  <a:lnTo>
                    <a:pt x="89" y="446"/>
                  </a:lnTo>
                  <a:lnTo>
                    <a:pt x="83" y="408"/>
                  </a:lnTo>
                  <a:lnTo>
                    <a:pt x="75" y="353"/>
                  </a:lnTo>
                  <a:lnTo>
                    <a:pt x="68" y="285"/>
                  </a:lnTo>
                  <a:lnTo>
                    <a:pt x="65" y="211"/>
                  </a:lnTo>
                  <a:lnTo>
                    <a:pt x="67" y="136"/>
                  </a:lnTo>
                  <a:lnTo>
                    <a:pt x="76" y="65"/>
                  </a:lnTo>
                  <a:lnTo>
                    <a:pt x="97" y="5"/>
                  </a:lnTo>
                  <a:lnTo>
                    <a:pt x="97" y="4"/>
                  </a:lnTo>
                  <a:lnTo>
                    <a:pt x="97" y="3"/>
                  </a:lnTo>
                  <a:lnTo>
                    <a:pt x="95" y="1"/>
                  </a:lnTo>
                  <a:lnTo>
                    <a:pt x="91" y="0"/>
                  </a:lnTo>
                  <a:lnTo>
                    <a:pt x="84" y="0"/>
                  </a:lnTo>
                  <a:lnTo>
                    <a:pt x="71" y="0"/>
                  </a:lnTo>
                  <a:lnTo>
                    <a:pt x="54" y="3"/>
                  </a:lnTo>
                  <a:lnTo>
                    <a:pt x="30" y="9"/>
                  </a:lnTo>
                  <a:close/>
                </a:path>
              </a:pathLst>
            </a:custGeom>
            <a:solidFill>
              <a:srgbClr val="808080">
                <a:alpha val="100000"/>
              </a:srgbClr>
            </a:solidFill>
            <a:ln w="9525">
              <a:noFill/>
            </a:ln>
          </p:spPr>
          <p:txBody>
            <a:bodyPr/>
            <a:p>
              <a:endParaRPr lang="zh-CN" altLang="en-US"/>
            </a:p>
          </p:txBody>
        </p:sp>
        <p:sp>
          <p:nvSpPr>
            <p:cNvPr id="102560" name="Freeform 181"/>
            <p:cNvSpPr/>
            <p:nvPr/>
          </p:nvSpPr>
          <p:spPr>
            <a:xfrm>
              <a:off x="6422" y="13768"/>
              <a:ext cx="77" cy="367"/>
            </a:xfrm>
            <a:custGeom>
              <a:avLst/>
              <a:gdLst>
                <a:gd name="txL" fmla="*/ 0 w 77"/>
                <a:gd name="txT" fmla="*/ 0 h 367"/>
                <a:gd name="txR" fmla="*/ 77 w 77"/>
                <a:gd name="txB" fmla="*/ 367 h 367"/>
              </a:gdLst>
              <a:ahLst/>
              <a:cxnLst>
                <a:cxn ang="0">
                  <a:pos x="24" y="8"/>
                </a:cxn>
                <a:cxn ang="0">
                  <a:pos x="22" y="15"/>
                </a:cxn>
                <a:cxn ang="0">
                  <a:pos x="17" y="36"/>
                </a:cxn>
                <a:cxn ang="0">
                  <a:pos x="10" y="68"/>
                </a:cxn>
                <a:cxn ang="0">
                  <a:pos x="4" y="112"/>
                </a:cxn>
                <a:cxn ang="0">
                  <a:pos x="0" y="164"/>
                </a:cxn>
                <a:cxn ang="0">
                  <a:pos x="0" y="226"/>
                </a:cxn>
                <a:cxn ang="0">
                  <a:pos x="7" y="294"/>
                </a:cxn>
                <a:cxn ang="0">
                  <a:pos x="21" y="367"/>
                </a:cxn>
                <a:cxn ang="0">
                  <a:pos x="74" y="364"/>
                </a:cxn>
                <a:cxn ang="0">
                  <a:pos x="71" y="353"/>
                </a:cxn>
                <a:cxn ang="0">
                  <a:pos x="66" y="323"/>
                </a:cxn>
                <a:cxn ang="0">
                  <a:pos x="60" y="280"/>
                </a:cxn>
                <a:cxn ang="0">
                  <a:pos x="54" y="226"/>
                </a:cxn>
                <a:cxn ang="0">
                  <a:pos x="51" y="168"/>
                </a:cxn>
                <a:cxn ang="0">
                  <a:pos x="53" y="107"/>
                </a:cxn>
                <a:cxn ang="0">
                  <a:pos x="61" y="52"/>
                </a:cxn>
                <a:cxn ang="0">
                  <a:pos x="77" y="5"/>
                </a:cxn>
                <a:cxn ang="0">
                  <a:pos x="77" y="5"/>
                </a:cxn>
                <a:cxn ang="0">
                  <a:pos x="77" y="2"/>
                </a:cxn>
                <a:cxn ang="0">
                  <a:pos x="76" y="1"/>
                </a:cxn>
                <a:cxn ang="0">
                  <a:pos x="72" y="0"/>
                </a:cxn>
                <a:cxn ang="0">
                  <a:pos x="66" y="0"/>
                </a:cxn>
                <a:cxn ang="0">
                  <a:pos x="56" y="1"/>
                </a:cxn>
                <a:cxn ang="0">
                  <a:pos x="43" y="4"/>
                </a:cxn>
                <a:cxn ang="0">
                  <a:pos x="24" y="8"/>
                </a:cxn>
              </a:cxnLst>
              <a:rect l="txL" t="txT" r="txR" b="txB"/>
              <a:pathLst>
                <a:path w="77" h="367">
                  <a:moveTo>
                    <a:pt x="24" y="8"/>
                  </a:moveTo>
                  <a:lnTo>
                    <a:pt x="22" y="15"/>
                  </a:lnTo>
                  <a:lnTo>
                    <a:pt x="17" y="36"/>
                  </a:lnTo>
                  <a:lnTo>
                    <a:pt x="10" y="68"/>
                  </a:lnTo>
                  <a:lnTo>
                    <a:pt x="4" y="112"/>
                  </a:lnTo>
                  <a:lnTo>
                    <a:pt x="0" y="164"/>
                  </a:lnTo>
                  <a:lnTo>
                    <a:pt x="0" y="226"/>
                  </a:lnTo>
                  <a:lnTo>
                    <a:pt x="7" y="294"/>
                  </a:lnTo>
                  <a:lnTo>
                    <a:pt x="21" y="367"/>
                  </a:lnTo>
                  <a:lnTo>
                    <a:pt x="74" y="364"/>
                  </a:lnTo>
                  <a:lnTo>
                    <a:pt x="71" y="353"/>
                  </a:lnTo>
                  <a:lnTo>
                    <a:pt x="66" y="323"/>
                  </a:lnTo>
                  <a:lnTo>
                    <a:pt x="60" y="280"/>
                  </a:lnTo>
                  <a:lnTo>
                    <a:pt x="54" y="226"/>
                  </a:lnTo>
                  <a:lnTo>
                    <a:pt x="51" y="168"/>
                  </a:lnTo>
                  <a:lnTo>
                    <a:pt x="53" y="107"/>
                  </a:lnTo>
                  <a:lnTo>
                    <a:pt x="61" y="52"/>
                  </a:lnTo>
                  <a:lnTo>
                    <a:pt x="77" y="5"/>
                  </a:lnTo>
                  <a:lnTo>
                    <a:pt x="77" y="2"/>
                  </a:lnTo>
                  <a:lnTo>
                    <a:pt x="76" y="1"/>
                  </a:lnTo>
                  <a:lnTo>
                    <a:pt x="72" y="0"/>
                  </a:lnTo>
                  <a:lnTo>
                    <a:pt x="66" y="0"/>
                  </a:lnTo>
                  <a:lnTo>
                    <a:pt x="56" y="1"/>
                  </a:lnTo>
                  <a:lnTo>
                    <a:pt x="43" y="4"/>
                  </a:lnTo>
                  <a:lnTo>
                    <a:pt x="24" y="8"/>
                  </a:lnTo>
                  <a:close/>
                </a:path>
              </a:pathLst>
            </a:custGeom>
            <a:solidFill>
              <a:srgbClr val="808080">
                <a:alpha val="100000"/>
              </a:srgbClr>
            </a:solidFill>
            <a:ln w="9525">
              <a:noFill/>
            </a:ln>
          </p:spPr>
          <p:txBody>
            <a:bodyPr/>
            <a:p>
              <a:endParaRPr lang="zh-CN" altLang="en-US"/>
            </a:p>
          </p:txBody>
        </p:sp>
        <p:sp>
          <p:nvSpPr>
            <p:cNvPr id="102561" name="Freeform 182"/>
            <p:cNvSpPr/>
            <p:nvPr/>
          </p:nvSpPr>
          <p:spPr>
            <a:xfrm>
              <a:off x="6428" y="13813"/>
              <a:ext cx="56" cy="271"/>
            </a:xfrm>
            <a:custGeom>
              <a:avLst/>
              <a:gdLst>
                <a:gd name="txL" fmla="*/ 0 w 56"/>
                <a:gd name="txT" fmla="*/ 0 h 271"/>
                <a:gd name="txR" fmla="*/ 56 w 56"/>
                <a:gd name="txB" fmla="*/ 271 h 271"/>
              </a:gdLst>
              <a:ahLst/>
              <a:cxnLst>
                <a:cxn ang="0">
                  <a:pos x="17" y="5"/>
                </a:cxn>
                <a:cxn ang="0">
                  <a:pos x="16" y="10"/>
                </a:cxn>
                <a:cxn ang="0">
                  <a:pos x="12" y="25"/>
                </a:cxn>
                <a:cxn ang="0">
                  <a:pos x="6" y="49"/>
                </a:cxn>
                <a:cxn ang="0">
                  <a:pos x="2" y="82"/>
                </a:cxn>
                <a:cxn ang="0">
                  <a:pos x="0" y="122"/>
                </a:cxn>
                <a:cxn ang="0">
                  <a:pos x="0" y="166"/>
                </a:cxn>
                <a:cxn ang="0">
                  <a:pos x="4" y="217"/>
                </a:cxn>
                <a:cxn ang="0">
                  <a:pos x="15" y="271"/>
                </a:cxn>
                <a:cxn ang="0">
                  <a:pos x="54" y="268"/>
                </a:cxn>
                <a:cxn ang="0">
                  <a:pos x="52" y="261"/>
                </a:cxn>
                <a:cxn ang="0">
                  <a:pos x="48" y="238"/>
                </a:cxn>
                <a:cxn ang="0">
                  <a:pos x="44" y="206"/>
                </a:cxn>
                <a:cxn ang="0">
                  <a:pos x="40" y="166"/>
                </a:cxn>
                <a:cxn ang="0">
                  <a:pos x="37" y="123"/>
                </a:cxn>
                <a:cxn ang="0">
                  <a:pos x="39" y="78"/>
                </a:cxn>
                <a:cxn ang="0">
                  <a:pos x="44" y="37"/>
                </a:cxn>
                <a:cxn ang="0">
                  <a:pos x="56" y="3"/>
                </a:cxn>
                <a:cxn ang="0">
                  <a:pos x="56" y="3"/>
                </a:cxn>
                <a:cxn ang="0">
                  <a:pos x="56" y="2"/>
                </a:cxn>
                <a:cxn ang="0">
                  <a:pos x="55" y="1"/>
                </a:cxn>
                <a:cxn ang="0">
                  <a:pos x="52" y="0"/>
                </a:cxn>
                <a:cxn ang="0">
                  <a:pos x="48" y="0"/>
                </a:cxn>
                <a:cxn ang="0">
                  <a:pos x="42" y="0"/>
                </a:cxn>
                <a:cxn ang="0">
                  <a:pos x="31" y="2"/>
                </a:cxn>
                <a:cxn ang="0">
                  <a:pos x="17" y="5"/>
                </a:cxn>
              </a:cxnLst>
              <a:rect l="txL" t="txT" r="txR" b="txB"/>
              <a:pathLst>
                <a:path w="56" h="271">
                  <a:moveTo>
                    <a:pt x="17" y="5"/>
                  </a:moveTo>
                  <a:lnTo>
                    <a:pt x="16" y="10"/>
                  </a:lnTo>
                  <a:lnTo>
                    <a:pt x="12" y="25"/>
                  </a:lnTo>
                  <a:lnTo>
                    <a:pt x="6" y="49"/>
                  </a:lnTo>
                  <a:lnTo>
                    <a:pt x="2" y="82"/>
                  </a:lnTo>
                  <a:lnTo>
                    <a:pt x="0" y="122"/>
                  </a:lnTo>
                  <a:lnTo>
                    <a:pt x="0" y="166"/>
                  </a:lnTo>
                  <a:lnTo>
                    <a:pt x="4" y="217"/>
                  </a:lnTo>
                  <a:lnTo>
                    <a:pt x="15" y="271"/>
                  </a:lnTo>
                  <a:lnTo>
                    <a:pt x="54" y="268"/>
                  </a:lnTo>
                  <a:lnTo>
                    <a:pt x="52" y="261"/>
                  </a:lnTo>
                  <a:lnTo>
                    <a:pt x="48" y="238"/>
                  </a:lnTo>
                  <a:lnTo>
                    <a:pt x="44" y="206"/>
                  </a:lnTo>
                  <a:lnTo>
                    <a:pt x="40" y="166"/>
                  </a:lnTo>
                  <a:lnTo>
                    <a:pt x="37" y="123"/>
                  </a:lnTo>
                  <a:lnTo>
                    <a:pt x="39" y="78"/>
                  </a:lnTo>
                  <a:lnTo>
                    <a:pt x="44" y="37"/>
                  </a:lnTo>
                  <a:lnTo>
                    <a:pt x="56" y="3"/>
                  </a:lnTo>
                  <a:lnTo>
                    <a:pt x="56" y="2"/>
                  </a:lnTo>
                  <a:lnTo>
                    <a:pt x="55" y="1"/>
                  </a:lnTo>
                  <a:lnTo>
                    <a:pt x="52" y="0"/>
                  </a:lnTo>
                  <a:lnTo>
                    <a:pt x="48" y="0"/>
                  </a:lnTo>
                  <a:lnTo>
                    <a:pt x="42" y="0"/>
                  </a:lnTo>
                  <a:lnTo>
                    <a:pt x="31" y="2"/>
                  </a:lnTo>
                  <a:lnTo>
                    <a:pt x="17" y="5"/>
                  </a:lnTo>
                  <a:close/>
                </a:path>
              </a:pathLst>
            </a:custGeom>
            <a:solidFill>
              <a:srgbClr val="808080">
                <a:alpha val="100000"/>
              </a:srgbClr>
            </a:solidFill>
            <a:ln w="9525">
              <a:noFill/>
            </a:ln>
          </p:spPr>
          <p:txBody>
            <a:bodyPr/>
            <a:p>
              <a:endParaRPr lang="zh-CN" altLang="en-US"/>
            </a:p>
          </p:txBody>
        </p:sp>
        <p:sp>
          <p:nvSpPr>
            <p:cNvPr id="102562" name="Freeform 183"/>
            <p:cNvSpPr/>
            <p:nvPr/>
          </p:nvSpPr>
          <p:spPr>
            <a:xfrm>
              <a:off x="7211" y="13549"/>
              <a:ext cx="186" cy="732"/>
            </a:xfrm>
            <a:custGeom>
              <a:avLst/>
              <a:gdLst>
                <a:gd name="txL" fmla="*/ 0 w 186"/>
                <a:gd name="txT" fmla="*/ 0 h 732"/>
                <a:gd name="txR" fmla="*/ 186 w 186"/>
                <a:gd name="txB" fmla="*/ 732 h 732"/>
              </a:gdLst>
              <a:ahLst/>
              <a:cxnLst>
                <a:cxn ang="0">
                  <a:pos x="186" y="6"/>
                </a:cxn>
                <a:cxn ang="0">
                  <a:pos x="182" y="11"/>
                </a:cxn>
                <a:cxn ang="0">
                  <a:pos x="169" y="29"/>
                </a:cxn>
                <a:cxn ang="0">
                  <a:pos x="153" y="67"/>
                </a:cxn>
                <a:cxn ang="0">
                  <a:pos x="137" y="130"/>
                </a:cxn>
                <a:cxn ang="0">
                  <a:pos x="124" y="221"/>
                </a:cxn>
                <a:cxn ang="0">
                  <a:pos x="117" y="350"/>
                </a:cxn>
                <a:cxn ang="0">
                  <a:pos x="122" y="517"/>
                </a:cxn>
                <a:cxn ang="0">
                  <a:pos x="139" y="732"/>
                </a:cxn>
                <a:cxn ang="0">
                  <a:pos x="34" y="732"/>
                </a:cxn>
                <a:cxn ang="0">
                  <a:pos x="31" y="711"/>
                </a:cxn>
                <a:cxn ang="0">
                  <a:pos x="22" y="651"/>
                </a:cxn>
                <a:cxn ang="0">
                  <a:pos x="12" y="563"/>
                </a:cxn>
                <a:cxn ang="0">
                  <a:pos x="3" y="454"/>
                </a:cxn>
                <a:cxn ang="0">
                  <a:pos x="0" y="335"/>
                </a:cxn>
                <a:cxn ang="0">
                  <a:pos x="6" y="213"/>
                </a:cxn>
                <a:cxn ang="0">
                  <a:pos x="25" y="98"/>
                </a:cxn>
                <a:cxn ang="0">
                  <a:pos x="60" y="0"/>
                </a:cxn>
                <a:cxn ang="0">
                  <a:pos x="186" y="6"/>
                </a:cxn>
              </a:cxnLst>
              <a:rect l="txL" t="txT" r="txR" b="txB"/>
              <a:pathLst>
                <a:path w="186" h="732">
                  <a:moveTo>
                    <a:pt x="186" y="6"/>
                  </a:moveTo>
                  <a:lnTo>
                    <a:pt x="182" y="11"/>
                  </a:lnTo>
                  <a:lnTo>
                    <a:pt x="169" y="29"/>
                  </a:lnTo>
                  <a:lnTo>
                    <a:pt x="153" y="67"/>
                  </a:lnTo>
                  <a:lnTo>
                    <a:pt x="137" y="130"/>
                  </a:lnTo>
                  <a:lnTo>
                    <a:pt x="124" y="221"/>
                  </a:lnTo>
                  <a:lnTo>
                    <a:pt x="117" y="350"/>
                  </a:lnTo>
                  <a:lnTo>
                    <a:pt x="122" y="517"/>
                  </a:lnTo>
                  <a:lnTo>
                    <a:pt x="139" y="732"/>
                  </a:lnTo>
                  <a:lnTo>
                    <a:pt x="34" y="732"/>
                  </a:lnTo>
                  <a:lnTo>
                    <a:pt x="31" y="711"/>
                  </a:lnTo>
                  <a:lnTo>
                    <a:pt x="22" y="651"/>
                  </a:lnTo>
                  <a:lnTo>
                    <a:pt x="12" y="563"/>
                  </a:lnTo>
                  <a:lnTo>
                    <a:pt x="3" y="454"/>
                  </a:lnTo>
                  <a:lnTo>
                    <a:pt x="0" y="335"/>
                  </a:lnTo>
                  <a:lnTo>
                    <a:pt x="6" y="213"/>
                  </a:lnTo>
                  <a:lnTo>
                    <a:pt x="25" y="98"/>
                  </a:lnTo>
                  <a:lnTo>
                    <a:pt x="60" y="0"/>
                  </a:lnTo>
                  <a:lnTo>
                    <a:pt x="186" y="6"/>
                  </a:lnTo>
                  <a:close/>
                </a:path>
              </a:pathLst>
            </a:custGeom>
            <a:solidFill>
              <a:srgbClr val="808080">
                <a:alpha val="100000"/>
              </a:srgbClr>
            </a:solidFill>
            <a:ln w="9525">
              <a:noFill/>
            </a:ln>
          </p:spPr>
          <p:txBody>
            <a:bodyPr/>
            <a:p>
              <a:endParaRPr lang="zh-CN" altLang="en-US"/>
            </a:p>
          </p:txBody>
        </p:sp>
        <p:sp>
          <p:nvSpPr>
            <p:cNvPr id="102563" name="Freeform 184"/>
            <p:cNvSpPr/>
            <p:nvPr/>
          </p:nvSpPr>
          <p:spPr>
            <a:xfrm>
              <a:off x="7219" y="13600"/>
              <a:ext cx="158" cy="625"/>
            </a:xfrm>
            <a:custGeom>
              <a:avLst/>
              <a:gdLst>
                <a:gd name="txL" fmla="*/ 0 w 158"/>
                <a:gd name="txT" fmla="*/ 0 h 625"/>
                <a:gd name="txR" fmla="*/ 158 w 158"/>
                <a:gd name="txB" fmla="*/ 625 h 625"/>
              </a:gdLst>
              <a:ahLst/>
              <a:cxnLst>
                <a:cxn ang="0">
                  <a:pos x="158" y="4"/>
                </a:cxn>
                <a:cxn ang="0">
                  <a:pos x="153" y="9"/>
                </a:cxn>
                <a:cxn ang="0">
                  <a:pos x="144" y="25"/>
                </a:cxn>
                <a:cxn ang="0">
                  <a:pos x="130" y="57"/>
                </a:cxn>
                <a:cxn ang="0">
                  <a:pos x="116" y="110"/>
                </a:cxn>
                <a:cxn ang="0">
                  <a:pos x="105" y="189"/>
                </a:cxn>
                <a:cxn ang="0">
                  <a:pos x="100" y="298"/>
                </a:cxn>
                <a:cxn ang="0">
                  <a:pos x="103" y="441"/>
                </a:cxn>
                <a:cxn ang="0">
                  <a:pos x="118" y="625"/>
                </a:cxn>
                <a:cxn ang="0">
                  <a:pos x="29" y="625"/>
                </a:cxn>
                <a:cxn ang="0">
                  <a:pos x="25" y="607"/>
                </a:cxn>
                <a:cxn ang="0">
                  <a:pos x="18" y="556"/>
                </a:cxn>
                <a:cxn ang="0">
                  <a:pos x="9" y="480"/>
                </a:cxn>
                <a:cxn ang="0">
                  <a:pos x="2" y="387"/>
                </a:cxn>
                <a:cxn ang="0">
                  <a:pos x="0" y="286"/>
                </a:cxn>
                <a:cxn ang="0">
                  <a:pos x="5" y="182"/>
                </a:cxn>
                <a:cxn ang="0">
                  <a:pos x="21" y="84"/>
                </a:cxn>
                <a:cxn ang="0">
                  <a:pos x="51" y="0"/>
                </a:cxn>
                <a:cxn ang="0">
                  <a:pos x="158" y="4"/>
                </a:cxn>
              </a:cxnLst>
              <a:rect l="txL" t="txT" r="txR" b="txB"/>
              <a:pathLst>
                <a:path w="158" h="625">
                  <a:moveTo>
                    <a:pt x="158" y="4"/>
                  </a:moveTo>
                  <a:lnTo>
                    <a:pt x="153" y="9"/>
                  </a:lnTo>
                  <a:lnTo>
                    <a:pt x="144" y="25"/>
                  </a:lnTo>
                  <a:lnTo>
                    <a:pt x="130" y="57"/>
                  </a:lnTo>
                  <a:lnTo>
                    <a:pt x="116" y="110"/>
                  </a:lnTo>
                  <a:lnTo>
                    <a:pt x="105" y="189"/>
                  </a:lnTo>
                  <a:lnTo>
                    <a:pt x="100" y="298"/>
                  </a:lnTo>
                  <a:lnTo>
                    <a:pt x="103" y="441"/>
                  </a:lnTo>
                  <a:lnTo>
                    <a:pt x="118" y="625"/>
                  </a:lnTo>
                  <a:lnTo>
                    <a:pt x="29" y="625"/>
                  </a:lnTo>
                  <a:lnTo>
                    <a:pt x="25" y="607"/>
                  </a:lnTo>
                  <a:lnTo>
                    <a:pt x="18" y="556"/>
                  </a:lnTo>
                  <a:lnTo>
                    <a:pt x="9" y="480"/>
                  </a:lnTo>
                  <a:lnTo>
                    <a:pt x="2" y="387"/>
                  </a:lnTo>
                  <a:lnTo>
                    <a:pt x="0" y="286"/>
                  </a:lnTo>
                  <a:lnTo>
                    <a:pt x="5" y="182"/>
                  </a:lnTo>
                  <a:lnTo>
                    <a:pt x="21" y="84"/>
                  </a:lnTo>
                  <a:lnTo>
                    <a:pt x="51" y="0"/>
                  </a:lnTo>
                  <a:lnTo>
                    <a:pt x="158" y="4"/>
                  </a:lnTo>
                  <a:close/>
                </a:path>
              </a:pathLst>
            </a:custGeom>
            <a:solidFill>
              <a:srgbClr val="808080">
                <a:alpha val="100000"/>
              </a:srgbClr>
            </a:solidFill>
            <a:ln w="9525">
              <a:noFill/>
            </a:ln>
          </p:spPr>
          <p:txBody>
            <a:bodyPr/>
            <a:p>
              <a:endParaRPr lang="zh-CN" altLang="en-US"/>
            </a:p>
          </p:txBody>
        </p:sp>
        <p:sp>
          <p:nvSpPr>
            <p:cNvPr id="102564" name="Freeform 185"/>
            <p:cNvSpPr/>
            <p:nvPr/>
          </p:nvSpPr>
          <p:spPr>
            <a:xfrm>
              <a:off x="7225" y="13651"/>
              <a:ext cx="131" cy="517"/>
            </a:xfrm>
            <a:custGeom>
              <a:avLst/>
              <a:gdLst>
                <a:gd name="txL" fmla="*/ 0 w 131"/>
                <a:gd name="txT" fmla="*/ 0 h 517"/>
                <a:gd name="txR" fmla="*/ 131 w 131"/>
                <a:gd name="txB" fmla="*/ 517 h 517"/>
              </a:gdLst>
              <a:ahLst/>
              <a:cxnLst>
                <a:cxn ang="0">
                  <a:pos x="131" y="4"/>
                </a:cxn>
                <a:cxn ang="0">
                  <a:pos x="128" y="7"/>
                </a:cxn>
                <a:cxn ang="0">
                  <a:pos x="119" y="21"/>
                </a:cxn>
                <a:cxn ang="0">
                  <a:pos x="109" y="47"/>
                </a:cxn>
                <a:cxn ang="0">
                  <a:pos x="97" y="91"/>
                </a:cxn>
                <a:cxn ang="0">
                  <a:pos x="88" y="156"/>
                </a:cxn>
                <a:cxn ang="0">
                  <a:pos x="84" y="247"/>
                </a:cxn>
                <a:cxn ang="0">
                  <a:pos x="86" y="366"/>
                </a:cxn>
                <a:cxn ang="0">
                  <a:pos x="99" y="517"/>
                </a:cxn>
                <a:cxn ang="0">
                  <a:pos x="25" y="517"/>
                </a:cxn>
                <a:cxn ang="0">
                  <a:pos x="23" y="502"/>
                </a:cxn>
                <a:cxn ang="0">
                  <a:pos x="16" y="460"/>
                </a:cxn>
                <a:cxn ang="0">
                  <a:pos x="9" y="397"/>
                </a:cxn>
                <a:cxn ang="0">
                  <a:pos x="2" y="320"/>
                </a:cxn>
                <a:cxn ang="0">
                  <a:pos x="0" y="236"/>
                </a:cxn>
                <a:cxn ang="0">
                  <a:pos x="4" y="151"/>
                </a:cxn>
                <a:cxn ang="0">
                  <a:pos x="18" y="70"/>
                </a:cxn>
                <a:cxn ang="0">
                  <a:pos x="43" y="0"/>
                </a:cxn>
                <a:cxn ang="0">
                  <a:pos x="131" y="4"/>
                </a:cxn>
              </a:cxnLst>
              <a:rect l="txL" t="txT" r="txR" b="txB"/>
              <a:pathLst>
                <a:path w="131" h="517">
                  <a:moveTo>
                    <a:pt x="131" y="4"/>
                  </a:moveTo>
                  <a:lnTo>
                    <a:pt x="128" y="7"/>
                  </a:lnTo>
                  <a:lnTo>
                    <a:pt x="119" y="21"/>
                  </a:lnTo>
                  <a:lnTo>
                    <a:pt x="109" y="47"/>
                  </a:lnTo>
                  <a:lnTo>
                    <a:pt x="97" y="91"/>
                  </a:lnTo>
                  <a:lnTo>
                    <a:pt x="88" y="156"/>
                  </a:lnTo>
                  <a:lnTo>
                    <a:pt x="84" y="247"/>
                  </a:lnTo>
                  <a:lnTo>
                    <a:pt x="86" y="366"/>
                  </a:lnTo>
                  <a:lnTo>
                    <a:pt x="99" y="517"/>
                  </a:lnTo>
                  <a:lnTo>
                    <a:pt x="25" y="517"/>
                  </a:lnTo>
                  <a:lnTo>
                    <a:pt x="23" y="502"/>
                  </a:lnTo>
                  <a:lnTo>
                    <a:pt x="16" y="460"/>
                  </a:lnTo>
                  <a:lnTo>
                    <a:pt x="9" y="397"/>
                  </a:lnTo>
                  <a:lnTo>
                    <a:pt x="2" y="320"/>
                  </a:lnTo>
                  <a:lnTo>
                    <a:pt x="0" y="236"/>
                  </a:lnTo>
                  <a:lnTo>
                    <a:pt x="4" y="151"/>
                  </a:lnTo>
                  <a:lnTo>
                    <a:pt x="18" y="70"/>
                  </a:lnTo>
                  <a:lnTo>
                    <a:pt x="43" y="0"/>
                  </a:lnTo>
                  <a:lnTo>
                    <a:pt x="131" y="4"/>
                  </a:lnTo>
                  <a:close/>
                </a:path>
              </a:pathLst>
            </a:custGeom>
            <a:solidFill>
              <a:srgbClr val="808080">
                <a:alpha val="100000"/>
              </a:srgbClr>
            </a:solidFill>
            <a:ln w="9525">
              <a:noFill/>
            </a:ln>
          </p:spPr>
          <p:txBody>
            <a:bodyPr/>
            <a:p>
              <a:endParaRPr lang="zh-CN" altLang="en-US"/>
            </a:p>
          </p:txBody>
        </p:sp>
        <p:sp>
          <p:nvSpPr>
            <p:cNvPr id="102565" name="Freeform 186"/>
            <p:cNvSpPr/>
            <p:nvPr/>
          </p:nvSpPr>
          <p:spPr>
            <a:xfrm>
              <a:off x="7233" y="13701"/>
              <a:ext cx="104" cy="411"/>
            </a:xfrm>
            <a:custGeom>
              <a:avLst/>
              <a:gdLst>
                <a:gd name="txL" fmla="*/ 0 w 104"/>
                <a:gd name="txT" fmla="*/ 0 h 411"/>
                <a:gd name="txR" fmla="*/ 104 w 104"/>
                <a:gd name="txB" fmla="*/ 411 h 411"/>
              </a:gdLst>
              <a:ahLst/>
              <a:cxnLst>
                <a:cxn ang="0">
                  <a:pos x="104" y="4"/>
                </a:cxn>
                <a:cxn ang="0">
                  <a:pos x="101" y="7"/>
                </a:cxn>
                <a:cxn ang="0">
                  <a:pos x="94" y="17"/>
                </a:cxn>
                <a:cxn ang="0">
                  <a:pos x="86" y="38"/>
                </a:cxn>
                <a:cxn ang="0">
                  <a:pos x="76" y="73"/>
                </a:cxn>
                <a:cxn ang="0">
                  <a:pos x="69" y="125"/>
                </a:cxn>
                <a:cxn ang="0">
                  <a:pos x="65" y="196"/>
                </a:cxn>
                <a:cxn ang="0">
                  <a:pos x="67" y="291"/>
                </a:cxn>
                <a:cxn ang="0">
                  <a:pos x="77" y="411"/>
                </a:cxn>
                <a:cxn ang="0">
                  <a:pos x="19" y="411"/>
                </a:cxn>
                <a:cxn ang="0">
                  <a:pos x="17" y="399"/>
                </a:cxn>
                <a:cxn ang="0">
                  <a:pos x="11" y="365"/>
                </a:cxn>
                <a:cxn ang="0">
                  <a:pos x="6" y="316"/>
                </a:cxn>
                <a:cxn ang="0">
                  <a:pos x="2" y="255"/>
                </a:cxn>
                <a:cxn ang="0">
                  <a:pos x="0" y="188"/>
                </a:cxn>
                <a:cxn ang="0">
                  <a:pos x="4" y="120"/>
                </a:cxn>
                <a:cxn ang="0">
                  <a:pos x="15" y="55"/>
                </a:cxn>
                <a:cxn ang="0">
                  <a:pos x="34" y="0"/>
                </a:cxn>
                <a:cxn ang="0">
                  <a:pos x="104" y="4"/>
                </a:cxn>
              </a:cxnLst>
              <a:rect l="txL" t="txT" r="txR" b="txB"/>
              <a:pathLst>
                <a:path w="104" h="411">
                  <a:moveTo>
                    <a:pt x="104" y="4"/>
                  </a:moveTo>
                  <a:lnTo>
                    <a:pt x="101" y="7"/>
                  </a:lnTo>
                  <a:lnTo>
                    <a:pt x="94" y="17"/>
                  </a:lnTo>
                  <a:lnTo>
                    <a:pt x="86" y="38"/>
                  </a:lnTo>
                  <a:lnTo>
                    <a:pt x="76" y="73"/>
                  </a:lnTo>
                  <a:lnTo>
                    <a:pt x="69" y="125"/>
                  </a:lnTo>
                  <a:lnTo>
                    <a:pt x="65" y="196"/>
                  </a:lnTo>
                  <a:lnTo>
                    <a:pt x="67" y="291"/>
                  </a:lnTo>
                  <a:lnTo>
                    <a:pt x="77" y="411"/>
                  </a:lnTo>
                  <a:lnTo>
                    <a:pt x="19" y="411"/>
                  </a:lnTo>
                  <a:lnTo>
                    <a:pt x="17" y="399"/>
                  </a:lnTo>
                  <a:lnTo>
                    <a:pt x="11" y="365"/>
                  </a:lnTo>
                  <a:lnTo>
                    <a:pt x="6" y="316"/>
                  </a:lnTo>
                  <a:lnTo>
                    <a:pt x="2" y="255"/>
                  </a:lnTo>
                  <a:lnTo>
                    <a:pt x="0" y="188"/>
                  </a:lnTo>
                  <a:lnTo>
                    <a:pt x="4" y="120"/>
                  </a:lnTo>
                  <a:lnTo>
                    <a:pt x="15" y="55"/>
                  </a:lnTo>
                  <a:lnTo>
                    <a:pt x="34" y="0"/>
                  </a:lnTo>
                  <a:lnTo>
                    <a:pt x="104" y="4"/>
                  </a:lnTo>
                  <a:close/>
                </a:path>
              </a:pathLst>
            </a:custGeom>
            <a:solidFill>
              <a:srgbClr val="808080">
                <a:alpha val="100000"/>
              </a:srgbClr>
            </a:solidFill>
            <a:ln w="9525">
              <a:noFill/>
            </a:ln>
          </p:spPr>
          <p:txBody>
            <a:bodyPr/>
            <a:p>
              <a:endParaRPr lang="zh-CN" altLang="en-US"/>
            </a:p>
          </p:txBody>
        </p:sp>
        <p:sp>
          <p:nvSpPr>
            <p:cNvPr id="102566" name="Freeform 187"/>
            <p:cNvSpPr/>
            <p:nvPr/>
          </p:nvSpPr>
          <p:spPr>
            <a:xfrm>
              <a:off x="7240" y="13752"/>
              <a:ext cx="76" cy="302"/>
            </a:xfrm>
            <a:custGeom>
              <a:avLst/>
              <a:gdLst>
                <a:gd name="txL" fmla="*/ 0 w 76"/>
                <a:gd name="txT" fmla="*/ 0 h 302"/>
                <a:gd name="txR" fmla="*/ 76 w 76"/>
                <a:gd name="txB" fmla="*/ 302 h 302"/>
              </a:gdLst>
              <a:ahLst/>
              <a:cxnLst>
                <a:cxn ang="0">
                  <a:pos x="76" y="2"/>
                </a:cxn>
                <a:cxn ang="0">
                  <a:pos x="74" y="4"/>
                </a:cxn>
                <a:cxn ang="0">
                  <a:pos x="70" y="12"/>
                </a:cxn>
                <a:cxn ang="0">
                  <a:pos x="62" y="28"/>
                </a:cxn>
                <a:cxn ang="0">
                  <a:pos x="56" y="53"/>
                </a:cxn>
                <a:cxn ang="0">
                  <a:pos x="51" y="92"/>
                </a:cxn>
                <a:cxn ang="0">
                  <a:pos x="49" y="145"/>
                </a:cxn>
                <a:cxn ang="0">
                  <a:pos x="50" y="214"/>
                </a:cxn>
                <a:cxn ang="0">
                  <a:pos x="57" y="302"/>
                </a:cxn>
                <a:cxn ang="0">
                  <a:pos x="14" y="302"/>
                </a:cxn>
                <a:cxn ang="0">
                  <a:pos x="13" y="294"/>
                </a:cxn>
                <a:cxn ang="0">
                  <a:pos x="9" y="269"/>
                </a:cxn>
                <a:cxn ang="0">
                  <a:pos x="4" y="232"/>
                </a:cxn>
                <a:cxn ang="0">
                  <a:pos x="1" y="188"/>
                </a:cxn>
                <a:cxn ang="0">
                  <a:pos x="0" y="138"/>
                </a:cxn>
                <a:cxn ang="0">
                  <a:pos x="2" y="89"/>
                </a:cxn>
                <a:cxn ang="0">
                  <a:pos x="10" y="41"/>
                </a:cxn>
                <a:cxn ang="0">
                  <a:pos x="25" y="0"/>
                </a:cxn>
                <a:cxn ang="0">
                  <a:pos x="76" y="2"/>
                </a:cxn>
              </a:cxnLst>
              <a:rect l="txL" t="txT" r="txR" b="txB"/>
              <a:pathLst>
                <a:path w="76" h="302">
                  <a:moveTo>
                    <a:pt x="76" y="2"/>
                  </a:moveTo>
                  <a:lnTo>
                    <a:pt x="74" y="4"/>
                  </a:lnTo>
                  <a:lnTo>
                    <a:pt x="70" y="12"/>
                  </a:lnTo>
                  <a:lnTo>
                    <a:pt x="62" y="28"/>
                  </a:lnTo>
                  <a:lnTo>
                    <a:pt x="56" y="53"/>
                  </a:lnTo>
                  <a:lnTo>
                    <a:pt x="51" y="92"/>
                  </a:lnTo>
                  <a:lnTo>
                    <a:pt x="49" y="145"/>
                  </a:lnTo>
                  <a:lnTo>
                    <a:pt x="50" y="214"/>
                  </a:lnTo>
                  <a:lnTo>
                    <a:pt x="57" y="302"/>
                  </a:lnTo>
                  <a:lnTo>
                    <a:pt x="14" y="302"/>
                  </a:lnTo>
                  <a:lnTo>
                    <a:pt x="13" y="294"/>
                  </a:lnTo>
                  <a:lnTo>
                    <a:pt x="9" y="269"/>
                  </a:lnTo>
                  <a:lnTo>
                    <a:pt x="4" y="232"/>
                  </a:lnTo>
                  <a:lnTo>
                    <a:pt x="1" y="188"/>
                  </a:lnTo>
                  <a:lnTo>
                    <a:pt x="0" y="138"/>
                  </a:lnTo>
                  <a:lnTo>
                    <a:pt x="2" y="89"/>
                  </a:lnTo>
                  <a:lnTo>
                    <a:pt x="10" y="41"/>
                  </a:lnTo>
                  <a:lnTo>
                    <a:pt x="25" y="0"/>
                  </a:lnTo>
                  <a:lnTo>
                    <a:pt x="76" y="2"/>
                  </a:lnTo>
                  <a:close/>
                </a:path>
              </a:pathLst>
            </a:custGeom>
            <a:solidFill>
              <a:srgbClr val="808080">
                <a:alpha val="100000"/>
              </a:srgbClr>
            </a:solidFill>
            <a:ln w="9525">
              <a:noFill/>
            </a:ln>
          </p:spPr>
          <p:txBody>
            <a:bodyPr/>
            <a:p>
              <a:endParaRPr lang="zh-CN" altLang="en-US"/>
            </a:p>
          </p:txBody>
        </p:sp>
        <p:sp>
          <p:nvSpPr>
            <p:cNvPr id="102567" name="Rectangle 188"/>
            <p:cNvSpPr/>
            <p:nvPr/>
          </p:nvSpPr>
          <p:spPr>
            <a:xfrm>
              <a:off x="6241" y="13678"/>
              <a:ext cx="23" cy="958"/>
            </a:xfrm>
            <a:prstGeom prst="rect">
              <a:avLst/>
            </a:prstGeom>
            <a:solidFill>
              <a:srgbClr val="000000"/>
            </a:solidFill>
            <a:ln w="9525">
              <a:noFill/>
            </a:ln>
          </p:spPr>
          <p:txBody>
            <a:bodyPr/>
            <a:p>
              <a:endParaRPr lang="zh-CN" altLang="en-US" dirty="0">
                <a:latin typeface="Comic Sans MS" panose="030F0702030302020204" pitchFamily="66" charset="0"/>
              </a:endParaRPr>
            </a:p>
          </p:txBody>
        </p:sp>
        <p:sp>
          <p:nvSpPr>
            <p:cNvPr id="102568" name="Freeform 189"/>
            <p:cNvSpPr/>
            <p:nvPr/>
          </p:nvSpPr>
          <p:spPr>
            <a:xfrm>
              <a:off x="6579" y="13664"/>
              <a:ext cx="375" cy="440"/>
            </a:xfrm>
            <a:custGeom>
              <a:avLst/>
              <a:gdLst>
                <a:gd name="txL" fmla="*/ 0 w 375"/>
                <a:gd name="txT" fmla="*/ 0 h 440"/>
                <a:gd name="txR" fmla="*/ 375 w 375"/>
                <a:gd name="txB" fmla="*/ 440 h 440"/>
              </a:gdLst>
              <a:ahLst/>
              <a:cxnLst>
                <a:cxn ang="0">
                  <a:pos x="35" y="41"/>
                </a:cxn>
                <a:cxn ang="0">
                  <a:pos x="32" y="49"/>
                </a:cxn>
                <a:cxn ang="0">
                  <a:pos x="25" y="74"/>
                </a:cxn>
                <a:cxn ang="0">
                  <a:pos x="17" y="112"/>
                </a:cxn>
                <a:cxn ang="0">
                  <a:pos x="8" y="163"/>
                </a:cxn>
                <a:cxn ang="0">
                  <a:pos x="2" y="223"/>
                </a:cxn>
                <a:cxn ang="0">
                  <a:pos x="0" y="290"/>
                </a:cxn>
                <a:cxn ang="0">
                  <a:pos x="7" y="363"/>
                </a:cxn>
                <a:cxn ang="0">
                  <a:pos x="23" y="440"/>
                </a:cxn>
                <a:cxn ang="0">
                  <a:pos x="23" y="437"/>
                </a:cxn>
                <a:cxn ang="0">
                  <a:pos x="23" y="427"/>
                </a:cxn>
                <a:cxn ang="0">
                  <a:pos x="23" y="411"/>
                </a:cxn>
                <a:cxn ang="0">
                  <a:pos x="23" y="391"/>
                </a:cxn>
                <a:cxn ang="0">
                  <a:pos x="25" y="367"/>
                </a:cxn>
                <a:cxn ang="0">
                  <a:pos x="28" y="341"/>
                </a:cxn>
                <a:cxn ang="0">
                  <a:pos x="33" y="312"/>
                </a:cxn>
                <a:cxn ang="0">
                  <a:pos x="39" y="281"/>
                </a:cxn>
                <a:cxn ang="0">
                  <a:pos x="49" y="251"/>
                </a:cxn>
                <a:cxn ang="0">
                  <a:pos x="61" y="222"/>
                </a:cxn>
                <a:cxn ang="0">
                  <a:pos x="75" y="194"/>
                </a:cxn>
                <a:cxn ang="0">
                  <a:pos x="93" y="168"/>
                </a:cxn>
                <a:cxn ang="0">
                  <a:pos x="116" y="145"/>
                </a:cxn>
                <a:cxn ang="0">
                  <a:pos x="141" y="127"/>
                </a:cxn>
                <a:cxn ang="0">
                  <a:pos x="173" y="114"/>
                </a:cxn>
                <a:cxn ang="0">
                  <a:pos x="208" y="106"/>
                </a:cxn>
                <a:cxn ang="0">
                  <a:pos x="210" y="104"/>
                </a:cxn>
                <a:cxn ang="0">
                  <a:pos x="217" y="100"/>
                </a:cxn>
                <a:cxn ang="0">
                  <a:pos x="227" y="92"/>
                </a:cxn>
                <a:cxn ang="0">
                  <a:pos x="245" y="82"/>
                </a:cxn>
                <a:cxn ang="0">
                  <a:pos x="267" y="69"/>
                </a:cxn>
                <a:cxn ang="0">
                  <a:pos x="296" y="54"/>
                </a:cxn>
                <a:cxn ang="0">
                  <a:pos x="332" y="36"/>
                </a:cxn>
                <a:cxn ang="0">
                  <a:pos x="375" y="17"/>
                </a:cxn>
                <a:cxn ang="0">
                  <a:pos x="373" y="16"/>
                </a:cxn>
                <a:cxn ang="0">
                  <a:pos x="366" y="15"/>
                </a:cxn>
                <a:cxn ang="0">
                  <a:pos x="357" y="13"/>
                </a:cxn>
                <a:cxn ang="0">
                  <a:pos x="343" y="10"/>
                </a:cxn>
                <a:cxn ang="0">
                  <a:pos x="326" y="7"/>
                </a:cxn>
                <a:cxn ang="0">
                  <a:pos x="307" y="5"/>
                </a:cxn>
                <a:cxn ang="0">
                  <a:pos x="285" y="3"/>
                </a:cxn>
                <a:cxn ang="0">
                  <a:pos x="261" y="1"/>
                </a:cxn>
                <a:cxn ang="0">
                  <a:pos x="235" y="0"/>
                </a:cxn>
                <a:cxn ang="0">
                  <a:pos x="208" y="1"/>
                </a:cxn>
                <a:cxn ang="0">
                  <a:pos x="180" y="2"/>
                </a:cxn>
                <a:cxn ang="0">
                  <a:pos x="151" y="5"/>
                </a:cxn>
                <a:cxn ang="0">
                  <a:pos x="122" y="10"/>
                </a:cxn>
                <a:cxn ang="0">
                  <a:pos x="92" y="18"/>
                </a:cxn>
                <a:cxn ang="0">
                  <a:pos x="63" y="28"/>
                </a:cxn>
                <a:cxn ang="0">
                  <a:pos x="35" y="41"/>
                </a:cxn>
              </a:cxnLst>
              <a:rect l="txL" t="txT" r="txR" b="txB"/>
              <a:pathLst>
                <a:path w="375" h="440">
                  <a:moveTo>
                    <a:pt x="35" y="41"/>
                  </a:moveTo>
                  <a:lnTo>
                    <a:pt x="32" y="49"/>
                  </a:lnTo>
                  <a:lnTo>
                    <a:pt x="25" y="74"/>
                  </a:lnTo>
                  <a:lnTo>
                    <a:pt x="17" y="112"/>
                  </a:lnTo>
                  <a:lnTo>
                    <a:pt x="8" y="163"/>
                  </a:lnTo>
                  <a:lnTo>
                    <a:pt x="2" y="223"/>
                  </a:lnTo>
                  <a:lnTo>
                    <a:pt x="0" y="290"/>
                  </a:lnTo>
                  <a:lnTo>
                    <a:pt x="7" y="363"/>
                  </a:lnTo>
                  <a:lnTo>
                    <a:pt x="23" y="440"/>
                  </a:lnTo>
                  <a:lnTo>
                    <a:pt x="23" y="437"/>
                  </a:lnTo>
                  <a:lnTo>
                    <a:pt x="23" y="427"/>
                  </a:lnTo>
                  <a:lnTo>
                    <a:pt x="23" y="411"/>
                  </a:lnTo>
                  <a:lnTo>
                    <a:pt x="23" y="391"/>
                  </a:lnTo>
                  <a:lnTo>
                    <a:pt x="25" y="367"/>
                  </a:lnTo>
                  <a:lnTo>
                    <a:pt x="28" y="341"/>
                  </a:lnTo>
                  <a:lnTo>
                    <a:pt x="33" y="312"/>
                  </a:lnTo>
                  <a:lnTo>
                    <a:pt x="39" y="281"/>
                  </a:lnTo>
                  <a:lnTo>
                    <a:pt x="49" y="251"/>
                  </a:lnTo>
                  <a:lnTo>
                    <a:pt x="61" y="222"/>
                  </a:lnTo>
                  <a:lnTo>
                    <a:pt x="75" y="194"/>
                  </a:lnTo>
                  <a:lnTo>
                    <a:pt x="93" y="168"/>
                  </a:lnTo>
                  <a:lnTo>
                    <a:pt x="116" y="145"/>
                  </a:lnTo>
                  <a:lnTo>
                    <a:pt x="141" y="127"/>
                  </a:lnTo>
                  <a:lnTo>
                    <a:pt x="173" y="114"/>
                  </a:lnTo>
                  <a:lnTo>
                    <a:pt x="208" y="106"/>
                  </a:lnTo>
                  <a:lnTo>
                    <a:pt x="210" y="104"/>
                  </a:lnTo>
                  <a:lnTo>
                    <a:pt x="217" y="100"/>
                  </a:lnTo>
                  <a:lnTo>
                    <a:pt x="227" y="92"/>
                  </a:lnTo>
                  <a:lnTo>
                    <a:pt x="245" y="82"/>
                  </a:lnTo>
                  <a:lnTo>
                    <a:pt x="267" y="69"/>
                  </a:lnTo>
                  <a:lnTo>
                    <a:pt x="296" y="54"/>
                  </a:lnTo>
                  <a:lnTo>
                    <a:pt x="332" y="36"/>
                  </a:lnTo>
                  <a:lnTo>
                    <a:pt x="375" y="17"/>
                  </a:lnTo>
                  <a:lnTo>
                    <a:pt x="373" y="16"/>
                  </a:lnTo>
                  <a:lnTo>
                    <a:pt x="366" y="15"/>
                  </a:lnTo>
                  <a:lnTo>
                    <a:pt x="357" y="13"/>
                  </a:lnTo>
                  <a:lnTo>
                    <a:pt x="343" y="10"/>
                  </a:lnTo>
                  <a:lnTo>
                    <a:pt x="326" y="7"/>
                  </a:lnTo>
                  <a:lnTo>
                    <a:pt x="307" y="5"/>
                  </a:lnTo>
                  <a:lnTo>
                    <a:pt x="285" y="3"/>
                  </a:lnTo>
                  <a:lnTo>
                    <a:pt x="261" y="1"/>
                  </a:lnTo>
                  <a:lnTo>
                    <a:pt x="235" y="0"/>
                  </a:lnTo>
                  <a:lnTo>
                    <a:pt x="208" y="1"/>
                  </a:lnTo>
                  <a:lnTo>
                    <a:pt x="180" y="2"/>
                  </a:lnTo>
                  <a:lnTo>
                    <a:pt x="151" y="5"/>
                  </a:lnTo>
                  <a:lnTo>
                    <a:pt x="122" y="10"/>
                  </a:lnTo>
                  <a:lnTo>
                    <a:pt x="92" y="18"/>
                  </a:lnTo>
                  <a:lnTo>
                    <a:pt x="63" y="28"/>
                  </a:lnTo>
                  <a:lnTo>
                    <a:pt x="35" y="41"/>
                  </a:lnTo>
                  <a:close/>
                </a:path>
              </a:pathLst>
            </a:custGeom>
            <a:solidFill>
              <a:srgbClr val="808080">
                <a:alpha val="100000"/>
              </a:srgbClr>
            </a:solidFill>
            <a:ln w="9525">
              <a:noFill/>
            </a:ln>
          </p:spPr>
          <p:txBody>
            <a:bodyPr/>
            <a:p>
              <a:endParaRPr lang="zh-CN" altLang="en-US"/>
            </a:p>
          </p:txBody>
        </p:sp>
        <p:sp>
          <p:nvSpPr>
            <p:cNvPr id="102569" name="Freeform 190"/>
            <p:cNvSpPr/>
            <p:nvPr/>
          </p:nvSpPr>
          <p:spPr>
            <a:xfrm>
              <a:off x="6061" y="13991"/>
              <a:ext cx="305" cy="83"/>
            </a:xfrm>
            <a:custGeom>
              <a:avLst/>
              <a:gdLst>
                <a:gd name="txL" fmla="*/ 0 w 305"/>
                <a:gd name="txT" fmla="*/ 0 h 83"/>
                <a:gd name="txR" fmla="*/ 305 w 305"/>
                <a:gd name="txB" fmla="*/ 83 h 83"/>
              </a:gdLst>
              <a:ahLst/>
              <a:cxnLst>
                <a:cxn ang="0">
                  <a:pos x="0" y="53"/>
                </a:cxn>
                <a:cxn ang="0">
                  <a:pos x="0" y="52"/>
                </a:cxn>
                <a:cxn ang="0">
                  <a:pos x="2" y="48"/>
                </a:cxn>
                <a:cxn ang="0">
                  <a:pos x="5" y="44"/>
                </a:cxn>
                <a:cxn ang="0">
                  <a:pos x="11" y="37"/>
                </a:cxn>
                <a:cxn ang="0">
                  <a:pos x="18" y="31"/>
                </a:cxn>
                <a:cxn ang="0">
                  <a:pos x="27" y="25"/>
                </a:cxn>
                <a:cxn ang="0">
                  <a:pos x="39" y="18"/>
                </a:cxn>
                <a:cxn ang="0">
                  <a:pos x="54" y="12"/>
                </a:cxn>
                <a:cxn ang="0">
                  <a:pos x="72" y="6"/>
                </a:cxn>
                <a:cxn ang="0">
                  <a:pos x="92" y="2"/>
                </a:cxn>
                <a:cxn ang="0">
                  <a:pos x="118" y="0"/>
                </a:cxn>
                <a:cxn ang="0">
                  <a:pos x="146" y="0"/>
                </a:cxn>
                <a:cxn ang="0">
                  <a:pos x="180" y="2"/>
                </a:cxn>
                <a:cxn ang="0">
                  <a:pos x="216" y="7"/>
                </a:cxn>
                <a:cxn ang="0">
                  <a:pos x="258" y="16"/>
                </a:cxn>
                <a:cxn ang="0">
                  <a:pos x="305" y="29"/>
                </a:cxn>
                <a:cxn ang="0">
                  <a:pos x="299" y="47"/>
                </a:cxn>
                <a:cxn ang="0">
                  <a:pos x="297" y="46"/>
                </a:cxn>
                <a:cxn ang="0">
                  <a:pos x="289" y="44"/>
                </a:cxn>
                <a:cxn ang="0">
                  <a:pos x="277" y="41"/>
                </a:cxn>
                <a:cxn ang="0">
                  <a:pos x="262" y="36"/>
                </a:cxn>
                <a:cxn ang="0">
                  <a:pos x="244" y="32"/>
                </a:cxn>
                <a:cxn ang="0">
                  <a:pos x="224" y="28"/>
                </a:cxn>
                <a:cxn ang="0">
                  <a:pos x="201" y="25"/>
                </a:cxn>
                <a:cxn ang="0">
                  <a:pos x="176" y="22"/>
                </a:cxn>
                <a:cxn ang="0">
                  <a:pos x="152" y="21"/>
                </a:cxn>
                <a:cxn ang="0">
                  <a:pos x="126" y="21"/>
                </a:cxn>
                <a:cxn ang="0">
                  <a:pos x="101" y="23"/>
                </a:cxn>
                <a:cxn ang="0">
                  <a:pos x="77" y="29"/>
                </a:cxn>
                <a:cxn ang="0">
                  <a:pos x="55" y="37"/>
                </a:cxn>
                <a:cxn ang="0">
                  <a:pos x="33" y="48"/>
                </a:cxn>
                <a:cxn ang="0">
                  <a:pos x="15" y="63"/>
                </a:cxn>
                <a:cxn ang="0">
                  <a:pos x="0" y="83"/>
                </a:cxn>
                <a:cxn ang="0">
                  <a:pos x="0" y="53"/>
                </a:cxn>
              </a:cxnLst>
              <a:rect l="txL" t="txT" r="txR" b="txB"/>
              <a:pathLst>
                <a:path w="305" h="83">
                  <a:moveTo>
                    <a:pt x="0" y="53"/>
                  </a:moveTo>
                  <a:lnTo>
                    <a:pt x="0" y="52"/>
                  </a:lnTo>
                  <a:lnTo>
                    <a:pt x="2" y="48"/>
                  </a:lnTo>
                  <a:lnTo>
                    <a:pt x="5" y="44"/>
                  </a:lnTo>
                  <a:lnTo>
                    <a:pt x="11" y="37"/>
                  </a:lnTo>
                  <a:lnTo>
                    <a:pt x="18" y="31"/>
                  </a:lnTo>
                  <a:lnTo>
                    <a:pt x="27" y="25"/>
                  </a:lnTo>
                  <a:lnTo>
                    <a:pt x="39" y="18"/>
                  </a:lnTo>
                  <a:lnTo>
                    <a:pt x="54" y="12"/>
                  </a:lnTo>
                  <a:lnTo>
                    <a:pt x="72" y="6"/>
                  </a:lnTo>
                  <a:lnTo>
                    <a:pt x="92" y="2"/>
                  </a:lnTo>
                  <a:lnTo>
                    <a:pt x="118" y="0"/>
                  </a:lnTo>
                  <a:lnTo>
                    <a:pt x="146" y="0"/>
                  </a:lnTo>
                  <a:lnTo>
                    <a:pt x="180" y="2"/>
                  </a:lnTo>
                  <a:lnTo>
                    <a:pt x="216" y="7"/>
                  </a:lnTo>
                  <a:lnTo>
                    <a:pt x="258" y="16"/>
                  </a:lnTo>
                  <a:lnTo>
                    <a:pt x="305" y="29"/>
                  </a:lnTo>
                  <a:lnTo>
                    <a:pt x="299" y="47"/>
                  </a:lnTo>
                  <a:lnTo>
                    <a:pt x="297" y="46"/>
                  </a:lnTo>
                  <a:lnTo>
                    <a:pt x="289" y="44"/>
                  </a:lnTo>
                  <a:lnTo>
                    <a:pt x="277" y="41"/>
                  </a:lnTo>
                  <a:lnTo>
                    <a:pt x="262" y="36"/>
                  </a:lnTo>
                  <a:lnTo>
                    <a:pt x="244" y="32"/>
                  </a:lnTo>
                  <a:lnTo>
                    <a:pt x="224" y="28"/>
                  </a:lnTo>
                  <a:lnTo>
                    <a:pt x="201" y="25"/>
                  </a:lnTo>
                  <a:lnTo>
                    <a:pt x="176" y="22"/>
                  </a:lnTo>
                  <a:lnTo>
                    <a:pt x="152" y="21"/>
                  </a:lnTo>
                  <a:lnTo>
                    <a:pt x="126" y="21"/>
                  </a:lnTo>
                  <a:lnTo>
                    <a:pt x="101" y="23"/>
                  </a:lnTo>
                  <a:lnTo>
                    <a:pt x="77" y="29"/>
                  </a:lnTo>
                  <a:lnTo>
                    <a:pt x="55" y="37"/>
                  </a:lnTo>
                  <a:lnTo>
                    <a:pt x="33" y="48"/>
                  </a:lnTo>
                  <a:lnTo>
                    <a:pt x="15" y="63"/>
                  </a:lnTo>
                  <a:lnTo>
                    <a:pt x="0" y="83"/>
                  </a:lnTo>
                  <a:lnTo>
                    <a:pt x="0" y="53"/>
                  </a:lnTo>
                  <a:close/>
                </a:path>
              </a:pathLst>
            </a:custGeom>
            <a:solidFill>
              <a:srgbClr val="808080">
                <a:alpha val="100000"/>
              </a:srgbClr>
            </a:solidFill>
            <a:ln w="9525">
              <a:noFill/>
            </a:ln>
          </p:spPr>
          <p:txBody>
            <a:bodyPr/>
            <a:p>
              <a:endParaRPr lang="zh-CN" altLang="en-US"/>
            </a:p>
          </p:txBody>
        </p:sp>
        <p:sp>
          <p:nvSpPr>
            <p:cNvPr id="102570" name="Freeform 191"/>
            <p:cNvSpPr/>
            <p:nvPr/>
          </p:nvSpPr>
          <p:spPr>
            <a:xfrm>
              <a:off x="6061" y="13793"/>
              <a:ext cx="305" cy="83"/>
            </a:xfrm>
            <a:custGeom>
              <a:avLst/>
              <a:gdLst>
                <a:gd name="txL" fmla="*/ 0 w 305"/>
                <a:gd name="txT" fmla="*/ 0 h 83"/>
                <a:gd name="txR" fmla="*/ 305 w 305"/>
                <a:gd name="txB" fmla="*/ 83 h 83"/>
              </a:gdLst>
              <a:ahLst/>
              <a:cxnLst>
                <a:cxn ang="0">
                  <a:pos x="0" y="53"/>
                </a:cxn>
                <a:cxn ang="0">
                  <a:pos x="0" y="52"/>
                </a:cxn>
                <a:cxn ang="0">
                  <a:pos x="2" y="49"/>
                </a:cxn>
                <a:cxn ang="0">
                  <a:pos x="5" y="44"/>
                </a:cxn>
                <a:cxn ang="0">
                  <a:pos x="11" y="38"/>
                </a:cxn>
                <a:cxn ang="0">
                  <a:pos x="18" y="31"/>
                </a:cxn>
                <a:cxn ang="0">
                  <a:pos x="27" y="25"/>
                </a:cxn>
                <a:cxn ang="0">
                  <a:pos x="39" y="17"/>
                </a:cxn>
                <a:cxn ang="0">
                  <a:pos x="54" y="12"/>
                </a:cxn>
                <a:cxn ang="0">
                  <a:pos x="72" y="7"/>
                </a:cxn>
                <a:cxn ang="0">
                  <a:pos x="92" y="2"/>
                </a:cxn>
                <a:cxn ang="0">
                  <a:pos x="118" y="0"/>
                </a:cxn>
                <a:cxn ang="0">
                  <a:pos x="146" y="0"/>
                </a:cxn>
                <a:cxn ang="0">
                  <a:pos x="180" y="2"/>
                </a:cxn>
                <a:cxn ang="0">
                  <a:pos x="216" y="8"/>
                </a:cxn>
                <a:cxn ang="0">
                  <a:pos x="258" y="16"/>
                </a:cxn>
                <a:cxn ang="0">
                  <a:pos x="305" y="29"/>
                </a:cxn>
                <a:cxn ang="0">
                  <a:pos x="299" y="47"/>
                </a:cxn>
                <a:cxn ang="0">
                  <a:pos x="297" y="45"/>
                </a:cxn>
                <a:cxn ang="0">
                  <a:pos x="289" y="43"/>
                </a:cxn>
                <a:cxn ang="0">
                  <a:pos x="277" y="40"/>
                </a:cxn>
                <a:cxn ang="0">
                  <a:pos x="262" y="36"/>
                </a:cxn>
                <a:cxn ang="0">
                  <a:pos x="244" y="33"/>
                </a:cxn>
                <a:cxn ang="0">
                  <a:pos x="224" y="28"/>
                </a:cxn>
                <a:cxn ang="0">
                  <a:pos x="201" y="25"/>
                </a:cxn>
                <a:cxn ang="0">
                  <a:pos x="176" y="22"/>
                </a:cxn>
                <a:cxn ang="0">
                  <a:pos x="152" y="21"/>
                </a:cxn>
                <a:cxn ang="0">
                  <a:pos x="126" y="22"/>
                </a:cxn>
                <a:cxn ang="0">
                  <a:pos x="101" y="24"/>
                </a:cxn>
                <a:cxn ang="0">
                  <a:pos x="77" y="29"/>
                </a:cxn>
                <a:cxn ang="0">
                  <a:pos x="55" y="38"/>
                </a:cxn>
                <a:cxn ang="0">
                  <a:pos x="33" y="49"/>
                </a:cxn>
                <a:cxn ang="0">
                  <a:pos x="15" y="64"/>
                </a:cxn>
                <a:cxn ang="0">
                  <a:pos x="0" y="83"/>
                </a:cxn>
                <a:cxn ang="0">
                  <a:pos x="0" y="53"/>
                </a:cxn>
              </a:cxnLst>
              <a:rect l="txL" t="txT" r="txR" b="txB"/>
              <a:pathLst>
                <a:path w="305" h="83">
                  <a:moveTo>
                    <a:pt x="0" y="53"/>
                  </a:moveTo>
                  <a:lnTo>
                    <a:pt x="0" y="52"/>
                  </a:lnTo>
                  <a:lnTo>
                    <a:pt x="2" y="49"/>
                  </a:lnTo>
                  <a:lnTo>
                    <a:pt x="5" y="44"/>
                  </a:lnTo>
                  <a:lnTo>
                    <a:pt x="11" y="38"/>
                  </a:lnTo>
                  <a:lnTo>
                    <a:pt x="18" y="31"/>
                  </a:lnTo>
                  <a:lnTo>
                    <a:pt x="27" y="25"/>
                  </a:lnTo>
                  <a:lnTo>
                    <a:pt x="39" y="17"/>
                  </a:lnTo>
                  <a:lnTo>
                    <a:pt x="54" y="12"/>
                  </a:lnTo>
                  <a:lnTo>
                    <a:pt x="72" y="7"/>
                  </a:lnTo>
                  <a:lnTo>
                    <a:pt x="92" y="2"/>
                  </a:lnTo>
                  <a:lnTo>
                    <a:pt x="118" y="0"/>
                  </a:lnTo>
                  <a:lnTo>
                    <a:pt x="146" y="0"/>
                  </a:lnTo>
                  <a:lnTo>
                    <a:pt x="180" y="2"/>
                  </a:lnTo>
                  <a:lnTo>
                    <a:pt x="216" y="8"/>
                  </a:lnTo>
                  <a:lnTo>
                    <a:pt x="258" y="16"/>
                  </a:lnTo>
                  <a:lnTo>
                    <a:pt x="305" y="29"/>
                  </a:lnTo>
                  <a:lnTo>
                    <a:pt x="299" y="47"/>
                  </a:lnTo>
                  <a:lnTo>
                    <a:pt x="297" y="45"/>
                  </a:lnTo>
                  <a:lnTo>
                    <a:pt x="289" y="43"/>
                  </a:lnTo>
                  <a:lnTo>
                    <a:pt x="277" y="40"/>
                  </a:lnTo>
                  <a:lnTo>
                    <a:pt x="262" y="36"/>
                  </a:lnTo>
                  <a:lnTo>
                    <a:pt x="244" y="33"/>
                  </a:lnTo>
                  <a:lnTo>
                    <a:pt x="224" y="28"/>
                  </a:lnTo>
                  <a:lnTo>
                    <a:pt x="201" y="25"/>
                  </a:lnTo>
                  <a:lnTo>
                    <a:pt x="176" y="22"/>
                  </a:lnTo>
                  <a:lnTo>
                    <a:pt x="152" y="21"/>
                  </a:lnTo>
                  <a:lnTo>
                    <a:pt x="126" y="22"/>
                  </a:lnTo>
                  <a:lnTo>
                    <a:pt x="101" y="24"/>
                  </a:lnTo>
                  <a:lnTo>
                    <a:pt x="77" y="29"/>
                  </a:lnTo>
                  <a:lnTo>
                    <a:pt x="55" y="38"/>
                  </a:lnTo>
                  <a:lnTo>
                    <a:pt x="33" y="49"/>
                  </a:lnTo>
                  <a:lnTo>
                    <a:pt x="15" y="64"/>
                  </a:lnTo>
                  <a:lnTo>
                    <a:pt x="0" y="83"/>
                  </a:lnTo>
                  <a:lnTo>
                    <a:pt x="0" y="53"/>
                  </a:lnTo>
                  <a:close/>
                </a:path>
              </a:pathLst>
            </a:custGeom>
            <a:solidFill>
              <a:srgbClr val="808080">
                <a:alpha val="100000"/>
              </a:srgbClr>
            </a:solidFill>
            <a:ln w="9525">
              <a:noFill/>
            </a:ln>
          </p:spPr>
          <p:txBody>
            <a:bodyPr/>
            <a:p>
              <a:endParaRPr lang="zh-CN" altLang="en-US"/>
            </a:p>
          </p:txBody>
        </p:sp>
        <p:sp>
          <p:nvSpPr>
            <p:cNvPr id="102571" name="Freeform 192"/>
            <p:cNvSpPr/>
            <p:nvPr/>
          </p:nvSpPr>
          <p:spPr>
            <a:xfrm>
              <a:off x="6348" y="13696"/>
              <a:ext cx="496" cy="917"/>
            </a:xfrm>
            <a:custGeom>
              <a:avLst/>
              <a:gdLst>
                <a:gd name="txL" fmla="*/ 0 w 496"/>
                <a:gd name="txT" fmla="*/ 0 h 917"/>
                <a:gd name="txR" fmla="*/ 496 w 496"/>
                <a:gd name="txB" fmla="*/ 917 h 917"/>
              </a:gdLst>
              <a:ahLst/>
              <a:cxnLst>
                <a:cxn ang="0">
                  <a:pos x="0" y="0"/>
                </a:cxn>
                <a:cxn ang="0">
                  <a:pos x="0" y="886"/>
                </a:cxn>
                <a:cxn ang="0">
                  <a:pos x="150" y="917"/>
                </a:cxn>
                <a:cxn ang="0">
                  <a:pos x="143" y="797"/>
                </a:cxn>
                <a:cxn ang="0">
                  <a:pos x="496" y="851"/>
                </a:cxn>
                <a:cxn ang="0">
                  <a:pos x="490" y="803"/>
                </a:cxn>
                <a:cxn ang="0">
                  <a:pos x="245" y="773"/>
                </a:cxn>
                <a:cxn ang="0">
                  <a:pos x="239" y="670"/>
                </a:cxn>
                <a:cxn ang="0">
                  <a:pos x="72" y="670"/>
                </a:cxn>
                <a:cxn ang="0">
                  <a:pos x="68" y="657"/>
                </a:cxn>
                <a:cxn ang="0">
                  <a:pos x="56" y="620"/>
                </a:cxn>
                <a:cxn ang="0">
                  <a:pos x="41" y="559"/>
                </a:cxn>
                <a:cxn ang="0">
                  <a:pos x="26" y="480"/>
                </a:cxn>
                <a:cxn ang="0">
                  <a:pos x="15" y="385"/>
                </a:cxn>
                <a:cxn ang="0">
                  <a:pos x="11" y="276"/>
                </a:cxn>
                <a:cxn ang="0">
                  <a:pos x="20" y="158"/>
                </a:cxn>
                <a:cxn ang="0">
                  <a:pos x="42" y="30"/>
                </a:cxn>
                <a:cxn ang="0">
                  <a:pos x="0" y="0"/>
                </a:cxn>
              </a:cxnLst>
              <a:rect l="txL" t="txT" r="txR" b="txB"/>
              <a:pathLst>
                <a:path w="496" h="917">
                  <a:moveTo>
                    <a:pt x="0" y="0"/>
                  </a:moveTo>
                  <a:lnTo>
                    <a:pt x="0" y="886"/>
                  </a:lnTo>
                  <a:lnTo>
                    <a:pt x="150" y="917"/>
                  </a:lnTo>
                  <a:lnTo>
                    <a:pt x="143" y="797"/>
                  </a:lnTo>
                  <a:lnTo>
                    <a:pt x="496" y="851"/>
                  </a:lnTo>
                  <a:lnTo>
                    <a:pt x="490" y="803"/>
                  </a:lnTo>
                  <a:lnTo>
                    <a:pt x="245" y="773"/>
                  </a:lnTo>
                  <a:lnTo>
                    <a:pt x="239" y="670"/>
                  </a:lnTo>
                  <a:lnTo>
                    <a:pt x="72" y="670"/>
                  </a:lnTo>
                  <a:lnTo>
                    <a:pt x="68" y="657"/>
                  </a:lnTo>
                  <a:lnTo>
                    <a:pt x="56" y="620"/>
                  </a:lnTo>
                  <a:lnTo>
                    <a:pt x="41" y="559"/>
                  </a:lnTo>
                  <a:lnTo>
                    <a:pt x="26" y="480"/>
                  </a:lnTo>
                  <a:lnTo>
                    <a:pt x="15" y="385"/>
                  </a:lnTo>
                  <a:lnTo>
                    <a:pt x="11" y="276"/>
                  </a:lnTo>
                  <a:lnTo>
                    <a:pt x="20" y="158"/>
                  </a:lnTo>
                  <a:lnTo>
                    <a:pt x="42" y="30"/>
                  </a:lnTo>
                  <a:lnTo>
                    <a:pt x="0" y="0"/>
                  </a:lnTo>
                  <a:close/>
                </a:path>
              </a:pathLst>
            </a:custGeom>
            <a:solidFill>
              <a:srgbClr val="808080">
                <a:alpha val="100000"/>
              </a:srgbClr>
            </a:solidFill>
            <a:ln w="9525">
              <a:noFill/>
            </a:ln>
          </p:spPr>
          <p:txBody>
            <a:bodyPr/>
            <a:p>
              <a:endParaRPr lang="zh-CN" altLang="en-US"/>
            </a:p>
          </p:txBody>
        </p:sp>
        <p:sp>
          <p:nvSpPr>
            <p:cNvPr id="102572" name="Freeform 193"/>
            <p:cNvSpPr/>
            <p:nvPr/>
          </p:nvSpPr>
          <p:spPr>
            <a:xfrm>
              <a:off x="6593" y="13487"/>
              <a:ext cx="638" cy="125"/>
            </a:xfrm>
            <a:custGeom>
              <a:avLst/>
              <a:gdLst>
                <a:gd name="txL" fmla="*/ 0 w 638"/>
                <a:gd name="txT" fmla="*/ 0 h 125"/>
                <a:gd name="txR" fmla="*/ 638 w 638"/>
                <a:gd name="txB" fmla="*/ 125 h 125"/>
              </a:gdLst>
              <a:ahLst/>
              <a:cxnLst>
                <a:cxn ang="0">
                  <a:pos x="0" y="125"/>
                </a:cxn>
                <a:cxn ang="0">
                  <a:pos x="4" y="124"/>
                </a:cxn>
                <a:cxn ang="0">
                  <a:pos x="14" y="119"/>
                </a:cxn>
                <a:cxn ang="0">
                  <a:pos x="31" y="114"/>
                </a:cxn>
                <a:cxn ang="0">
                  <a:pos x="53" y="106"/>
                </a:cxn>
                <a:cxn ang="0">
                  <a:pos x="81" y="98"/>
                </a:cxn>
                <a:cxn ang="0">
                  <a:pos x="113" y="89"/>
                </a:cxn>
                <a:cxn ang="0">
                  <a:pos x="151" y="81"/>
                </a:cxn>
                <a:cxn ang="0">
                  <a:pos x="192" y="73"/>
                </a:cxn>
                <a:cxn ang="0">
                  <a:pos x="237" y="65"/>
                </a:cxn>
                <a:cxn ang="0">
                  <a:pos x="286" y="60"/>
                </a:cxn>
                <a:cxn ang="0">
                  <a:pos x="337" y="56"/>
                </a:cxn>
                <a:cxn ang="0">
                  <a:pos x="390" y="55"/>
                </a:cxn>
                <a:cxn ang="0">
                  <a:pos x="446" y="56"/>
                </a:cxn>
                <a:cxn ang="0">
                  <a:pos x="503" y="61"/>
                </a:cxn>
                <a:cxn ang="0">
                  <a:pos x="561" y="70"/>
                </a:cxn>
                <a:cxn ang="0">
                  <a:pos x="620" y="83"/>
                </a:cxn>
                <a:cxn ang="0">
                  <a:pos x="638" y="0"/>
                </a:cxn>
                <a:cxn ang="0">
                  <a:pos x="634" y="0"/>
                </a:cxn>
                <a:cxn ang="0">
                  <a:pos x="620" y="0"/>
                </a:cxn>
                <a:cxn ang="0">
                  <a:pos x="599" y="0"/>
                </a:cxn>
                <a:cxn ang="0">
                  <a:pos x="571" y="1"/>
                </a:cxn>
                <a:cxn ang="0">
                  <a:pos x="536" y="2"/>
                </a:cxn>
                <a:cxn ang="0">
                  <a:pos x="496" y="3"/>
                </a:cxn>
                <a:cxn ang="0">
                  <a:pos x="452" y="6"/>
                </a:cxn>
                <a:cxn ang="0">
                  <a:pos x="405" y="8"/>
                </a:cxn>
                <a:cxn ang="0">
                  <a:pos x="354" y="13"/>
                </a:cxn>
                <a:cxn ang="0">
                  <a:pos x="302" y="17"/>
                </a:cxn>
                <a:cxn ang="0">
                  <a:pos x="249" y="22"/>
                </a:cxn>
                <a:cxn ang="0">
                  <a:pos x="196" y="30"/>
                </a:cxn>
                <a:cxn ang="0">
                  <a:pos x="144" y="37"/>
                </a:cxn>
                <a:cxn ang="0">
                  <a:pos x="93" y="47"/>
                </a:cxn>
                <a:cxn ang="0">
                  <a:pos x="45" y="58"/>
                </a:cxn>
                <a:cxn ang="0">
                  <a:pos x="0" y="71"/>
                </a:cxn>
                <a:cxn ang="0">
                  <a:pos x="0" y="125"/>
                </a:cxn>
              </a:cxnLst>
              <a:rect l="txL" t="txT" r="txR" b="txB"/>
              <a:pathLst>
                <a:path w="638" h="125">
                  <a:moveTo>
                    <a:pt x="0" y="125"/>
                  </a:moveTo>
                  <a:lnTo>
                    <a:pt x="4" y="124"/>
                  </a:lnTo>
                  <a:lnTo>
                    <a:pt x="14" y="119"/>
                  </a:lnTo>
                  <a:lnTo>
                    <a:pt x="31" y="114"/>
                  </a:lnTo>
                  <a:lnTo>
                    <a:pt x="53" y="106"/>
                  </a:lnTo>
                  <a:lnTo>
                    <a:pt x="81" y="98"/>
                  </a:lnTo>
                  <a:lnTo>
                    <a:pt x="113" y="89"/>
                  </a:lnTo>
                  <a:lnTo>
                    <a:pt x="151" y="81"/>
                  </a:lnTo>
                  <a:lnTo>
                    <a:pt x="192" y="73"/>
                  </a:lnTo>
                  <a:lnTo>
                    <a:pt x="237" y="65"/>
                  </a:lnTo>
                  <a:lnTo>
                    <a:pt x="286" y="60"/>
                  </a:lnTo>
                  <a:lnTo>
                    <a:pt x="337" y="56"/>
                  </a:lnTo>
                  <a:lnTo>
                    <a:pt x="390" y="55"/>
                  </a:lnTo>
                  <a:lnTo>
                    <a:pt x="446" y="56"/>
                  </a:lnTo>
                  <a:lnTo>
                    <a:pt x="503" y="61"/>
                  </a:lnTo>
                  <a:lnTo>
                    <a:pt x="561" y="70"/>
                  </a:lnTo>
                  <a:lnTo>
                    <a:pt x="620" y="83"/>
                  </a:lnTo>
                  <a:lnTo>
                    <a:pt x="638" y="0"/>
                  </a:lnTo>
                  <a:lnTo>
                    <a:pt x="634" y="0"/>
                  </a:lnTo>
                  <a:lnTo>
                    <a:pt x="620" y="0"/>
                  </a:lnTo>
                  <a:lnTo>
                    <a:pt x="599" y="0"/>
                  </a:lnTo>
                  <a:lnTo>
                    <a:pt x="571" y="1"/>
                  </a:lnTo>
                  <a:lnTo>
                    <a:pt x="536" y="2"/>
                  </a:lnTo>
                  <a:lnTo>
                    <a:pt x="496" y="3"/>
                  </a:lnTo>
                  <a:lnTo>
                    <a:pt x="452" y="6"/>
                  </a:lnTo>
                  <a:lnTo>
                    <a:pt x="405" y="8"/>
                  </a:lnTo>
                  <a:lnTo>
                    <a:pt x="354" y="13"/>
                  </a:lnTo>
                  <a:lnTo>
                    <a:pt x="302" y="17"/>
                  </a:lnTo>
                  <a:lnTo>
                    <a:pt x="249" y="22"/>
                  </a:lnTo>
                  <a:lnTo>
                    <a:pt x="196" y="30"/>
                  </a:lnTo>
                  <a:lnTo>
                    <a:pt x="144" y="37"/>
                  </a:lnTo>
                  <a:lnTo>
                    <a:pt x="93" y="47"/>
                  </a:lnTo>
                  <a:lnTo>
                    <a:pt x="45" y="58"/>
                  </a:lnTo>
                  <a:lnTo>
                    <a:pt x="0" y="71"/>
                  </a:lnTo>
                  <a:lnTo>
                    <a:pt x="0" y="125"/>
                  </a:lnTo>
                  <a:close/>
                </a:path>
              </a:pathLst>
            </a:custGeom>
            <a:solidFill>
              <a:srgbClr val="808080">
                <a:alpha val="100000"/>
              </a:srgbClr>
            </a:solidFill>
            <a:ln w="9525">
              <a:noFill/>
            </a:ln>
          </p:spPr>
          <p:txBody>
            <a:bodyPr/>
            <a:p>
              <a:endParaRPr lang="zh-CN" altLang="en-US"/>
            </a:p>
          </p:txBody>
        </p:sp>
        <p:sp>
          <p:nvSpPr>
            <p:cNvPr id="102573" name="Freeform 194"/>
            <p:cNvSpPr/>
            <p:nvPr/>
          </p:nvSpPr>
          <p:spPr>
            <a:xfrm>
              <a:off x="6217" y="14634"/>
              <a:ext cx="1075" cy="356"/>
            </a:xfrm>
            <a:custGeom>
              <a:avLst/>
              <a:gdLst>
                <a:gd name="txL" fmla="*/ 0 w 1075"/>
                <a:gd name="txT" fmla="*/ 0 h 356"/>
                <a:gd name="txR" fmla="*/ 1075 w 1075"/>
                <a:gd name="txB" fmla="*/ 356 h 356"/>
              </a:gdLst>
              <a:ahLst/>
              <a:cxnLst>
                <a:cxn ang="0">
                  <a:pos x="454" y="344"/>
                </a:cxn>
                <a:cxn ang="0">
                  <a:pos x="456" y="343"/>
                </a:cxn>
                <a:cxn ang="0">
                  <a:pos x="463" y="341"/>
                </a:cxn>
                <a:cxn ang="0">
                  <a:pos x="472" y="337"/>
                </a:cxn>
                <a:cxn ang="0">
                  <a:pos x="485" y="332"/>
                </a:cxn>
                <a:cxn ang="0">
                  <a:pos x="501" y="325"/>
                </a:cxn>
                <a:cxn ang="0">
                  <a:pos x="518" y="317"/>
                </a:cxn>
                <a:cxn ang="0">
                  <a:pos x="538" y="308"/>
                </a:cxn>
                <a:cxn ang="0">
                  <a:pos x="558" y="298"/>
                </a:cxn>
                <a:cxn ang="0">
                  <a:pos x="580" y="287"/>
                </a:cxn>
                <a:cxn ang="0">
                  <a:pos x="600" y="274"/>
                </a:cxn>
                <a:cxn ang="0">
                  <a:pos x="621" y="262"/>
                </a:cxn>
                <a:cxn ang="0">
                  <a:pos x="640" y="248"/>
                </a:cxn>
                <a:cxn ang="0">
                  <a:pos x="658" y="234"/>
                </a:cxn>
                <a:cxn ang="0">
                  <a:pos x="674" y="219"/>
                </a:cxn>
                <a:cxn ang="0">
                  <a:pos x="688" y="204"/>
                </a:cxn>
                <a:cxn ang="0">
                  <a:pos x="699" y="189"/>
                </a:cxn>
                <a:cxn ang="0">
                  <a:pos x="0" y="18"/>
                </a:cxn>
                <a:cxn ang="0">
                  <a:pos x="54" y="0"/>
                </a:cxn>
                <a:cxn ang="0">
                  <a:pos x="1075" y="251"/>
                </a:cxn>
                <a:cxn ang="0">
                  <a:pos x="1033" y="274"/>
                </a:cxn>
                <a:cxn ang="0">
                  <a:pos x="738" y="199"/>
                </a:cxn>
                <a:cxn ang="0">
                  <a:pos x="737" y="200"/>
                </a:cxn>
                <a:cxn ang="0">
                  <a:pos x="735" y="203"/>
                </a:cxn>
                <a:cxn ang="0">
                  <a:pos x="730" y="207"/>
                </a:cxn>
                <a:cxn ang="0">
                  <a:pos x="724" y="214"/>
                </a:cxn>
                <a:cxn ang="0">
                  <a:pos x="716" y="222"/>
                </a:cxn>
                <a:cxn ang="0">
                  <a:pos x="706" y="231"/>
                </a:cxn>
                <a:cxn ang="0">
                  <a:pos x="694" y="242"/>
                </a:cxn>
                <a:cxn ang="0">
                  <a:pos x="679" y="253"/>
                </a:cxn>
                <a:cxn ang="0">
                  <a:pos x="662" y="265"/>
                </a:cxn>
                <a:cxn ang="0">
                  <a:pos x="643" y="278"/>
                </a:cxn>
                <a:cxn ang="0">
                  <a:pos x="621" y="291"/>
                </a:cxn>
                <a:cxn ang="0">
                  <a:pos x="597" y="303"/>
                </a:cxn>
                <a:cxn ang="0">
                  <a:pos x="570" y="317"/>
                </a:cxn>
                <a:cxn ang="0">
                  <a:pos x="540" y="330"/>
                </a:cxn>
                <a:cxn ang="0">
                  <a:pos x="508" y="343"/>
                </a:cxn>
                <a:cxn ang="0">
                  <a:pos x="472" y="356"/>
                </a:cxn>
                <a:cxn ang="0">
                  <a:pos x="454" y="344"/>
                </a:cxn>
              </a:cxnLst>
              <a:rect l="txL" t="txT" r="txR" b="txB"/>
              <a:pathLst>
                <a:path w="1075" h="356">
                  <a:moveTo>
                    <a:pt x="454" y="344"/>
                  </a:moveTo>
                  <a:lnTo>
                    <a:pt x="456" y="343"/>
                  </a:lnTo>
                  <a:lnTo>
                    <a:pt x="463" y="341"/>
                  </a:lnTo>
                  <a:lnTo>
                    <a:pt x="472" y="337"/>
                  </a:lnTo>
                  <a:lnTo>
                    <a:pt x="485" y="332"/>
                  </a:lnTo>
                  <a:lnTo>
                    <a:pt x="501" y="325"/>
                  </a:lnTo>
                  <a:lnTo>
                    <a:pt x="518" y="317"/>
                  </a:lnTo>
                  <a:lnTo>
                    <a:pt x="538" y="308"/>
                  </a:lnTo>
                  <a:lnTo>
                    <a:pt x="558" y="298"/>
                  </a:lnTo>
                  <a:lnTo>
                    <a:pt x="580" y="287"/>
                  </a:lnTo>
                  <a:lnTo>
                    <a:pt x="600" y="274"/>
                  </a:lnTo>
                  <a:lnTo>
                    <a:pt x="621" y="262"/>
                  </a:lnTo>
                  <a:lnTo>
                    <a:pt x="640" y="248"/>
                  </a:lnTo>
                  <a:lnTo>
                    <a:pt x="658" y="234"/>
                  </a:lnTo>
                  <a:lnTo>
                    <a:pt x="674" y="219"/>
                  </a:lnTo>
                  <a:lnTo>
                    <a:pt x="688" y="204"/>
                  </a:lnTo>
                  <a:lnTo>
                    <a:pt x="699" y="189"/>
                  </a:lnTo>
                  <a:lnTo>
                    <a:pt x="0" y="18"/>
                  </a:lnTo>
                  <a:lnTo>
                    <a:pt x="54" y="0"/>
                  </a:lnTo>
                  <a:lnTo>
                    <a:pt x="1075" y="251"/>
                  </a:lnTo>
                  <a:lnTo>
                    <a:pt x="1033" y="274"/>
                  </a:lnTo>
                  <a:lnTo>
                    <a:pt x="738" y="199"/>
                  </a:lnTo>
                  <a:lnTo>
                    <a:pt x="737" y="200"/>
                  </a:lnTo>
                  <a:lnTo>
                    <a:pt x="735" y="203"/>
                  </a:lnTo>
                  <a:lnTo>
                    <a:pt x="730" y="207"/>
                  </a:lnTo>
                  <a:lnTo>
                    <a:pt x="724" y="214"/>
                  </a:lnTo>
                  <a:lnTo>
                    <a:pt x="716" y="222"/>
                  </a:lnTo>
                  <a:lnTo>
                    <a:pt x="706" y="231"/>
                  </a:lnTo>
                  <a:lnTo>
                    <a:pt x="694" y="242"/>
                  </a:lnTo>
                  <a:lnTo>
                    <a:pt x="679" y="253"/>
                  </a:lnTo>
                  <a:lnTo>
                    <a:pt x="662" y="265"/>
                  </a:lnTo>
                  <a:lnTo>
                    <a:pt x="643" y="278"/>
                  </a:lnTo>
                  <a:lnTo>
                    <a:pt x="621" y="291"/>
                  </a:lnTo>
                  <a:lnTo>
                    <a:pt x="597" y="303"/>
                  </a:lnTo>
                  <a:lnTo>
                    <a:pt x="570" y="317"/>
                  </a:lnTo>
                  <a:lnTo>
                    <a:pt x="540" y="330"/>
                  </a:lnTo>
                  <a:lnTo>
                    <a:pt x="508" y="343"/>
                  </a:lnTo>
                  <a:lnTo>
                    <a:pt x="472" y="356"/>
                  </a:lnTo>
                  <a:lnTo>
                    <a:pt x="454" y="344"/>
                  </a:lnTo>
                  <a:close/>
                </a:path>
              </a:pathLst>
            </a:custGeom>
            <a:solidFill>
              <a:srgbClr val="000000">
                <a:alpha val="100000"/>
              </a:srgbClr>
            </a:solidFill>
            <a:ln w="9525">
              <a:noFill/>
            </a:ln>
          </p:spPr>
          <p:txBody>
            <a:bodyPr/>
            <a:p>
              <a:endParaRPr lang="zh-CN" altLang="en-US"/>
            </a:p>
          </p:txBody>
        </p:sp>
        <p:sp>
          <p:nvSpPr>
            <p:cNvPr id="102574" name="Freeform 195"/>
            <p:cNvSpPr/>
            <p:nvPr/>
          </p:nvSpPr>
          <p:spPr>
            <a:xfrm>
              <a:off x="5997" y="14727"/>
              <a:ext cx="1095" cy="319"/>
            </a:xfrm>
            <a:custGeom>
              <a:avLst/>
              <a:gdLst>
                <a:gd name="txL" fmla="*/ 0 w 1095"/>
                <a:gd name="txT" fmla="*/ 0 h 319"/>
                <a:gd name="txR" fmla="*/ 1095 w 1095"/>
                <a:gd name="txB" fmla="*/ 319 h 319"/>
              </a:gdLst>
              <a:ahLst/>
              <a:cxnLst>
                <a:cxn ang="0">
                  <a:pos x="0" y="0"/>
                </a:cxn>
                <a:cxn ang="0">
                  <a:pos x="1071" y="319"/>
                </a:cxn>
                <a:cxn ang="0">
                  <a:pos x="1095" y="319"/>
                </a:cxn>
                <a:cxn ang="0">
                  <a:pos x="33" y="0"/>
                </a:cxn>
                <a:cxn ang="0">
                  <a:pos x="0" y="0"/>
                </a:cxn>
              </a:cxnLst>
              <a:rect l="txL" t="txT" r="txR" b="txB"/>
              <a:pathLst>
                <a:path w="1095" h="319">
                  <a:moveTo>
                    <a:pt x="0" y="0"/>
                  </a:moveTo>
                  <a:lnTo>
                    <a:pt x="1071" y="319"/>
                  </a:lnTo>
                  <a:lnTo>
                    <a:pt x="1095" y="319"/>
                  </a:lnTo>
                  <a:lnTo>
                    <a:pt x="33" y="0"/>
                  </a:lnTo>
                  <a:lnTo>
                    <a:pt x="0" y="0"/>
                  </a:lnTo>
                  <a:close/>
                </a:path>
              </a:pathLst>
            </a:custGeom>
            <a:solidFill>
              <a:srgbClr val="000000">
                <a:alpha val="100000"/>
              </a:srgbClr>
            </a:solidFill>
            <a:ln w="9525">
              <a:noFill/>
            </a:ln>
          </p:spPr>
          <p:txBody>
            <a:bodyPr/>
            <a:p>
              <a:endParaRPr lang="zh-CN" altLang="en-US"/>
            </a:p>
          </p:txBody>
        </p:sp>
        <p:sp>
          <p:nvSpPr>
            <p:cNvPr id="102575" name="Freeform 196"/>
            <p:cNvSpPr/>
            <p:nvPr/>
          </p:nvSpPr>
          <p:spPr>
            <a:xfrm>
              <a:off x="6181" y="14684"/>
              <a:ext cx="1082" cy="285"/>
            </a:xfrm>
            <a:custGeom>
              <a:avLst/>
              <a:gdLst>
                <a:gd name="txL" fmla="*/ 0 w 1082"/>
                <a:gd name="txT" fmla="*/ 0 h 285"/>
                <a:gd name="txR" fmla="*/ 1082 w 1082"/>
                <a:gd name="txB" fmla="*/ 285 h 285"/>
              </a:gdLst>
              <a:ahLst/>
              <a:cxnLst>
                <a:cxn ang="0">
                  <a:pos x="0" y="1"/>
                </a:cxn>
                <a:cxn ang="0">
                  <a:pos x="1058" y="285"/>
                </a:cxn>
                <a:cxn ang="0">
                  <a:pos x="1082" y="284"/>
                </a:cxn>
                <a:cxn ang="0">
                  <a:pos x="33" y="0"/>
                </a:cxn>
                <a:cxn ang="0">
                  <a:pos x="0" y="1"/>
                </a:cxn>
              </a:cxnLst>
              <a:rect l="txL" t="txT" r="txR" b="txB"/>
              <a:pathLst>
                <a:path w="1082" h="285">
                  <a:moveTo>
                    <a:pt x="0" y="1"/>
                  </a:moveTo>
                  <a:lnTo>
                    <a:pt x="1058" y="285"/>
                  </a:lnTo>
                  <a:lnTo>
                    <a:pt x="1082" y="284"/>
                  </a:lnTo>
                  <a:lnTo>
                    <a:pt x="33" y="0"/>
                  </a:lnTo>
                  <a:lnTo>
                    <a:pt x="0" y="1"/>
                  </a:lnTo>
                  <a:close/>
                </a:path>
              </a:pathLst>
            </a:custGeom>
            <a:solidFill>
              <a:srgbClr val="000000">
                <a:alpha val="100000"/>
              </a:srgbClr>
            </a:solidFill>
            <a:ln w="9525">
              <a:noFill/>
            </a:ln>
          </p:spPr>
          <p:txBody>
            <a:bodyPr/>
            <a:p>
              <a:endParaRPr lang="zh-CN" altLang="en-US"/>
            </a:p>
          </p:txBody>
        </p:sp>
        <p:sp>
          <p:nvSpPr>
            <p:cNvPr id="102576" name="Freeform 197"/>
            <p:cNvSpPr/>
            <p:nvPr/>
          </p:nvSpPr>
          <p:spPr>
            <a:xfrm>
              <a:off x="6093" y="14699"/>
              <a:ext cx="1087" cy="315"/>
            </a:xfrm>
            <a:custGeom>
              <a:avLst/>
              <a:gdLst>
                <a:gd name="txL" fmla="*/ 0 w 1087"/>
                <a:gd name="txT" fmla="*/ 0 h 315"/>
                <a:gd name="txR" fmla="*/ 1087 w 1087"/>
                <a:gd name="txB" fmla="*/ 315 h 315"/>
              </a:gdLst>
              <a:ahLst/>
              <a:cxnLst>
                <a:cxn ang="0">
                  <a:pos x="0" y="0"/>
                </a:cxn>
                <a:cxn ang="0">
                  <a:pos x="1066" y="315"/>
                </a:cxn>
                <a:cxn ang="0">
                  <a:pos x="1087" y="308"/>
                </a:cxn>
                <a:cxn ang="0">
                  <a:pos x="31" y="0"/>
                </a:cxn>
                <a:cxn ang="0">
                  <a:pos x="0" y="0"/>
                </a:cxn>
              </a:cxnLst>
              <a:rect l="txL" t="txT" r="txR" b="txB"/>
              <a:pathLst>
                <a:path w="1087" h="315">
                  <a:moveTo>
                    <a:pt x="0" y="0"/>
                  </a:moveTo>
                  <a:lnTo>
                    <a:pt x="1066" y="315"/>
                  </a:lnTo>
                  <a:lnTo>
                    <a:pt x="1087" y="308"/>
                  </a:lnTo>
                  <a:lnTo>
                    <a:pt x="31" y="0"/>
                  </a:lnTo>
                  <a:lnTo>
                    <a:pt x="0" y="0"/>
                  </a:lnTo>
                  <a:close/>
                </a:path>
              </a:pathLst>
            </a:custGeom>
            <a:solidFill>
              <a:srgbClr val="000000">
                <a:alpha val="100000"/>
              </a:srgbClr>
            </a:solidFill>
            <a:ln w="9525">
              <a:noFill/>
            </a:ln>
          </p:spPr>
          <p:txBody>
            <a:bodyPr/>
            <a:p>
              <a:endParaRPr lang="zh-CN" altLang="en-US"/>
            </a:p>
          </p:txBody>
        </p:sp>
      </p:grpSp>
      <p:grpSp>
        <p:nvGrpSpPr>
          <p:cNvPr id="102420" name="Group 198"/>
          <p:cNvGrpSpPr/>
          <p:nvPr/>
        </p:nvGrpSpPr>
        <p:grpSpPr>
          <a:xfrm>
            <a:off x="7450138" y="2762250"/>
            <a:ext cx="282575" cy="471488"/>
            <a:chOff x="12762" y="10336"/>
            <a:chExt cx="1027" cy="1700"/>
          </a:xfrm>
        </p:grpSpPr>
        <p:sp>
          <p:nvSpPr>
            <p:cNvPr id="102532" name="Rectangle 199"/>
            <p:cNvSpPr/>
            <p:nvPr/>
          </p:nvSpPr>
          <p:spPr>
            <a:xfrm>
              <a:off x="12824" y="10394"/>
              <a:ext cx="965" cy="1642"/>
            </a:xfrm>
            <a:prstGeom prst="rect">
              <a:avLst/>
            </a:prstGeom>
            <a:solidFill>
              <a:srgbClr val="969696"/>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2533" name="Rectangle 200"/>
            <p:cNvSpPr/>
            <p:nvPr/>
          </p:nvSpPr>
          <p:spPr>
            <a:xfrm>
              <a:off x="12766" y="10336"/>
              <a:ext cx="965" cy="1642"/>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2534" name="Line 201"/>
            <p:cNvSpPr/>
            <p:nvPr/>
          </p:nvSpPr>
          <p:spPr>
            <a:xfrm>
              <a:off x="12766" y="10682"/>
              <a:ext cx="965" cy="2"/>
            </a:xfrm>
            <a:prstGeom prst="line">
              <a:avLst/>
            </a:prstGeom>
            <a:ln w="9525" cap="flat" cmpd="sng">
              <a:solidFill>
                <a:srgbClr val="000000"/>
              </a:solidFill>
              <a:prstDash val="solid"/>
              <a:headEnd type="none" w="med" len="med"/>
              <a:tailEnd type="none" w="med" len="med"/>
            </a:ln>
          </p:spPr>
        </p:sp>
        <p:sp>
          <p:nvSpPr>
            <p:cNvPr id="102535" name="Line 202"/>
            <p:cNvSpPr/>
            <p:nvPr/>
          </p:nvSpPr>
          <p:spPr>
            <a:xfrm>
              <a:off x="12780" y="11042"/>
              <a:ext cx="980" cy="1"/>
            </a:xfrm>
            <a:prstGeom prst="line">
              <a:avLst/>
            </a:prstGeom>
            <a:ln w="9525" cap="flat" cmpd="sng">
              <a:solidFill>
                <a:srgbClr val="000000"/>
              </a:solidFill>
              <a:prstDash val="solid"/>
              <a:headEnd type="none" w="med" len="med"/>
              <a:tailEnd type="none" w="med" len="med"/>
            </a:ln>
          </p:spPr>
        </p:sp>
        <p:sp>
          <p:nvSpPr>
            <p:cNvPr id="102536" name="Line 203"/>
            <p:cNvSpPr/>
            <p:nvPr/>
          </p:nvSpPr>
          <p:spPr>
            <a:xfrm>
              <a:off x="12764" y="11374"/>
              <a:ext cx="980" cy="1"/>
            </a:xfrm>
            <a:prstGeom prst="line">
              <a:avLst/>
            </a:prstGeom>
            <a:ln w="9525" cap="flat" cmpd="sng">
              <a:solidFill>
                <a:srgbClr val="000000"/>
              </a:solidFill>
              <a:prstDash val="solid"/>
              <a:headEnd type="none" w="med" len="med"/>
              <a:tailEnd type="none" w="med" len="med"/>
            </a:ln>
          </p:spPr>
        </p:sp>
        <p:sp>
          <p:nvSpPr>
            <p:cNvPr id="102537" name="Line 204"/>
            <p:cNvSpPr/>
            <p:nvPr/>
          </p:nvSpPr>
          <p:spPr>
            <a:xfrm>
              <a:off x="12762" y="11675"/>
              <a:ext cx="967" cy="2"/>
            </a:xfrm>
            <a:prstGeom prst="line">
              <a:avLst/>
            </a:prstGeom>
            <a:ln w="9525" cap="flat" cmpd="sng">
              <a:solidFill>
                <a:srgbClr val="000000"/>
              </a:solidFill>
              <a:prstDash val="solid"/>
              <a:headEnd type="none" w="med" len="med"/>
              <a:tailEnd type="none" w="med" len="med"/>
            </a:ln>
          </p:spPr>
        </p:sp>
      </p:grpSp>
      <p:sp>
        <p:nvSpPr>
          <p:cNvPr id="102421" name="Text Box 205"/>
          <p:cNvSpPr txBox="1"/>
          <p:nvPr/>
        </p:nvSpPr>
        <p:spPr>
          <a:xfrm>
            <a:off x="7507288" y="1433513"/>
            <a:ext cx="209550" cy="190500"/>
          </a:xfrm>
          <a:prstGeom prst="rect">
            <a:avLst/>
          </a:prstGeom>
          <a:noFill/>
          <a:ln w="9525">
            <a:noFill/>
          </a:ln>
        </p:spPr>
        <p:txBody>
          <a:bodyPr/>
          <a:p>
            <a:pPr algn="l" eaLnBrk="1" hangingPunct="1"/>
            <a:r>
              <a:rPr lang="en-US" altLang="zh-CN" sz="1400" dirty="0">
                <a:solidFill>
                  <a:srgbClr val="FF0000"/>
                </a:solidFill>
                <a:latin typeface="Symbol" panose="05050102010706020507" pitchFamily="18" charset="2"/>
              </a:rPr>
              <a:t>l</a:t>
            </a:r>
            <a:r>
              <a:rPr lang="en-US" altLang="zh-CN" sz="1400" baseline="-25000" dirty="0">
                <a:solidFill>
                  <a:srgbClr val="FF0000"/>
                </a:solidFill>
                <a:latin typeface="Arial" panose="020B0604020202020204" pitchFamily="34" charset="0"/>
              </a:rPr>
              <a:t>out</a:t>
            </a:r>
            <a:endParaRPr lang="en-US" altLang="zh-CN" sz="1400" dirty="0">
              <a:solidFill>
                <a:schemeClr val="tx2"/>
              </a:solidFill>
              <a:latin typeface="Comic Sans MS" panose="030F0702030302020204" pitchFamily="66" charset="0"/>
            </a:endParaRPr>
          </a:p>
        </p:txBody>
      </p:sp>
      <p:sp>
        <p:nvSpPr>
          <p:cNvPr id="102422" name="Line 206"/>
          <p:cNvSpPr/>
          <p:nvPr/>
        </p:nvSpPr>
        <p:spPr>
          <a:xfrm>
            <a:off x="7667625" y="1614488"/>
            <a:ext cx="87313" cy="114300"/>
          </a:xfrm>
          <a:prstGeom prst="line">
            <a:avLst/>
          </a:prstGeom>
          <a:ln w="9525" cap="flat" cmpd="sng">
            <a:solidFill>
              <a:srgbClr val="000000"/>
            </a:solidFill>
            <a:prstDash val="solid"/>
            <a:headEnd type="none" w="med" len="med"/>
            <a:tailEnd type="triangle" w="med" len="med"/>
          </a:ln>
        </p:spPr>
      </p:sp>
      <p:grpSp>
        <p:nvGrpSpPr>
          <p:cNvPr id="102423" name="Group 207"/>
          <p:cNvGrpSpPr/>
          <p:nvPr/>
        </p:nvGrpSpPr>
        <p:grpSpPr>
          <a:xfrm>
            <a:off x="6527800" y="2244725"/>
            <a:ext cx="469900" cy="219075"/>
            <a:chOff x="9542" y="11900"/>
            <a:chExt cx="1624" cy="640"/>
          </a:xfrm>
        </p:grpSpPr>
        <p:sp>
          <p:nvSpPr>
            <p:cNvPr id="102510" name="Oval 208"/>
            <p:cNvSpPr/>
            <p:nvPr/>
          </p:nvSpPr>
          <p:spPr>
            <a:xfrm>
              <a:off x="9557" y="12185"/>
              <a:ext cx="1608" cy="355"/>
            </a:xfrm>
            <a:prstGeom prst="ellipse">
              <a:avLst/>
            </a:prstGeom>
            <a:solidFill>
              <a:srgbClr val="C0C0C0"/>
            </a:solidFill>
            <a:ln w="12700" cap="flat" cmpd="sng">
              <a:solidFill>
                <a:srgbClr val="808080"/>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02511" name="Line 209"/>
            <p:cNvSpPr/>
            <p:nvPr/>
          </p:nvSpPr>
          <p:spPr>
            <a:xfrm>
              <a:off x="9557" y="12156"/>
              <a:ext cx="1" cy="219"/>
            </a:xfrm>
            <a:prstGeom prst="line">
              <a:avLst/>
            </a:prstGeom>
            <a:ln w="12700" cap="flat" cmpd="sng">
              <a:solidFill>
                <a:srgbClr val="000000"/>
              </a:solidFill>
              <a:prstDash val="solid"/>
              <a:headEnd type="none" w="med" len="med"/>
              <a:tailEnd type="none" w="med" len="med"/>
            </a:ln>
          </p:spPr>
        </p:sp>
        <p:sp>
          <p:nvSpPr>
            <p:cNvPr id="102512" name="Line 210"/>
            <p:cNvSpPr/>
            <p:nvPr/>
          </p:nvSpPr>
          <p:spPr>
            <a:xfrm>
              <a:off x="11165" y="12156"/>
              <a:ext cx="1" cy="219"/>
            </a:xfrm>
            <a:prstGeom prst="line">
              <a:avLst/>
            </a:prstGeom>
            <a:ln w="12700" cap="flat" cmpd="sng">
              <a:solidFill>
                <a:srgbClr val="808080"/>
              </a:solidFill>
              <a:prstDash val="solid"/>
              <a:headEnd type="none" w="med" len="med"/>
              <a:tailEnd type="none" w="med" len="med"/>
            </a:ln>
          </p:spPr>
        </p:sp>
        <p:sp>
          <p:nvSpPr>
            <p:cNvPr id="102513" name="Rectangle 211"/>
            <p:cNvSpPr/>
            <p:nvPr/>
          </p:nvSpPr>
          <p:spPr>
            <a:xfrm>
              <a:off x="9557" y="12156"/>
              <a:ext cx="381" cy="215"/>
            </a:xfrm>
            <a:prstGeom prst="rect">
              <a:avLst/>
            </a:prstGeom>
            <a:solidFill>
              <a:srgbClr val="C0C0C0"/>
            </a:solidFill>
            <a:ln w="12700">
              <a:noFill/>
            </a:ln>
          </p:spPr>
          <p:txBody>
            <a:bodyPr anchor="ctr" anchorCtr="0"/>
            <a:p>
              <a:pPr eaLnBrk="1" hangingPunct="1"/>
              <a:endParaRPr lang="zh-CN" altLang="en-US" sz="2000" dirty="0">
                <a:solidFill>
                  <a:schemeClr val="tx2"/>
                </a:solidFill>
                <a:latin typeface="Comic Sans MS" panose="030F0702030302020204" pitchFamily="66" charset="0"/>
              </a:endParaRPr>
            </a:p>
          </p:txBody>
        </p:sp>
        <p:sp>
          <p:nvSpPr>
            <p:cNvPr id="102514" name="Rectangle 212"/>
            <p:cNvSpPr/>
            <p:nvPr/>
          </p:nvSpPr>
          <p:spPr>
            <a:xfrm>
              <a:off x="10679" y="12141"/>
              <a:ext cx="486" cy="215"/>
            </a:xfrm>
            <a:prstGeom prst="rect">
              <a:avLst/>
            </a:prstGeom>
            <a:solidFill>
              <a:srgbClr val="C0C0C0"/>
            </a:solidFill>
            <a:ln w="12700">
              <a:noFill/>
            </a:ln>
          </p:spPr>
          <p:txBody>
            <a:bodyPr anchor="ctr" anchorCtr="0"/>
            <a:p>
              <a:pPr eaLnBrk="1" hangingPunct="1"/>
              <a:endParaRPr lang="zh-CN" altLang="en-US" sz="2000" dirty="0">
                <a:solidFill>
                  <a:schemeClr val="tx2"/>
                </a:solidFill>
                <a:latin typeface="Comic Sans MS" panose="030F0702030302020204" pitchFamily="66" charset="0"/>
              </a:endParaRPr>
            </a:p>
          </p:txBody>
        </p:sp>
        <p:sp>
          <p:nvSpPr>
            <p:cNvPr id="102515" name="Oval 213"/>
            <p:cNvSpPr/>
            <p:nvPr/>
          </p:nvSpPr>
          <p:spPr>
            <a:xfrm>
              <a:off x="9542" y="11900"/>
              <a:ext cx="1608" cy="414"/>
            </a:xfrm>
            <a:prstGeom prst="ellipse">
              <a:avLst/>
            </a:prstGeom>
            <a:solidFill>
              <a:srgbClr val="C0C0C0"/>
            </a:solidFill>
            <a:ln w="12700" cap="flat" cmpd="sng">
              <a:solidFill>
                <a:srgbClr val="808080"/>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102516" name="Group 214"/>
            <p:cNvGrpSpPr/>
            <p:nvPr/>
          </p:nvGrpSpPr>
          <p:grpSpPr>
            <a:xfrm>
              <a:off x="9930" y="11991"/>
              <a:ext cx="796" cy="242"/>
              <a:chOff x="2848" y="848"/>
              <a:chExt cx="140" cy="98"/>
            </a:xfrm>
          </p:grpSpPr>
          <p:sp>
            <p:nvSpPr>
              <p:cNvPr id="102529" name="Line 215"/>
              <p:cNvSpPr/>
              <p:nvPr/>
            </p:nvSpPr>
            <p:spPr>
              <a:xfrm flipV="1">
                <a:off x="2848" y="848"/>
                <a:ext cx="50" cy="2"/>
              </a:xfrm>
              <a:prstGeom prst="line">
                <a:avLst/>
              </a:prstGeom>
              <a:ln w="28575" cap="flat" cmpd="sng">
                <a:solidFill>
                  <a:srgbClr val="808080"/>
                </a:solidFill>
                <a:prstDash val="solid"/>
                <a:headEnd type="none" w="med" len="med"/>
                <a:tailEnd type="none" w="med" len="med"/>
              </a:ln>
            </p:spPr>
          </p:sp>
          <p:sp>
            <p:nvSpPr>
              <p:cNvPr id="102530" name="Line 216"/>
              <p:cNvSpPr/>
              <p:nvPr/>
            </p:nvSpPr>
            <p:spPr>
              <a:xfrm>
                <a:off x="2944" y="946"/>
                <a:ext cx="44" cy="0"/>
              </a:xfrm>
              <a:prstGeom prst="line">
                <a:avLst/>
              </a:prstGeom>
              <a:ln w="28575" cap="flat" cmpd="sng">
                <a:solidFill>
                  <a:srgbClr val="808080"/>
                </a:solidFill>
                <a:prstDash val="solid"/>
                <a:headEnd type="none" w="med" len="med"/>
                <a:tailEnd type="none" w="med" len="med"/>
              </a:ln>
            </p:spPr>
          </p:sp>
          <p:sp>
            <p:nvSpPr>
              <p:cNvPr id="102531" name="Line 217"/>
              <p:cNvSpPr/>
              <p:nvPr/>
            </p:nvSpPr>
            <p:spPr>
              <a:xfrm>
                <a:off x="2894" y="850"/>
                <a:ext cx="52" cy="96"/>
              </a:xfrm>
              <a:prstGeom prst="line">
                <a:avLst/>
              </a:prstGeom>
              <a:ln w="28575" cap="flat" cmpd="sng">
                <a:solidFill>
                  <a:srgbClr val="808080"/>
                </a:solidFill>
                <a:prstDash val="solid"/>
                <a:headEnd type="none" w="med" len="med"/>
                <a:tailEnd type="none" w="med" len="med"/>
              </a:ln>
            </p:spPr>
          </p:sp>
        </p:grpSp>
        <p:grpSp>
          <p:nvGrpSpPr>
            <p:cNvPr id="102517" name="Group 218"/>
            <p:cNvGrpSpPr/>
            <p:nvPr/>
          </p:nvGrpSpPr>
          <p:grpSpPr>
            <a:xfrm flipV="1">
              <a:off x="9930" y="11987"/>
              <a:ext cx="796" cy="242"/>
              <a:chOff x="2848" y="848"/>
              <a:chExt cx="140" cy="98"/>
            </a:xfrm>
          </p:grpSpPr>
          <p:sp>
            <p:nvSpPr>
              <p:cNvPr id="102526" name="Line 219"/>
              <p:cNvSpPr/>
              <p:nvPr/>
            </p:nvSpPr>
            <p:spPr>
              <a:xfrm flipV="1">
                <a:off x="2848" y="848"/>
                <a:ext cx="50" cy="2"/>
              </a:xfrm>
              <a:prstGeom prst="line">
                <a:avLst/>
              </a:prstGeom>
              <a:ln w="28575" cap="flat" cmpd="sng">
                <a:solidFill>
                  <a:srgbClr val="969696"/>
                </a:solidFill>
                <a:prstDash val="solid"/>
                <a:headEnd type="none" w="med" len="med"/>
                <a:tailEnd type="none" w="med" len="med"/>
              </a:ln>
            </p:spPr>
          </p:sp>
          <p:sp>
            <p:nvSpPr>
              <p:cNvPr id="102527" name="Line 220"/>
              <p:cNvSpPr/>
              <p:nvPr/>
            </p:nvSpPr>
            <p:spPr>
              <a:xfrm>
                <a:off x="2944" y="946"/>
                <a:ext cx="44" cy="0"/>
              </a:xfrm>
              <a:prstGeom prst="line">
                <a:avLst/>
              </a:prstGeom>
              <a:ln w="28575" cap="flat" cmpd="sng">
                <a:solidFill>
                  <a:srgbClr val="969696"/>
                </a:solidFill>
                <a:prstDash val="solid"/>
                <a:headEnd type="none" w="med" len="med"/>
                <a:tailEnd type="none" w="med" len="med"/>
              </a:ln>
            </p:spPr>
          </p:sp>
          <p:sp>
            <p:nvSpPr>
              <p:cNvPr id="102528" name="Line 221"/>
              <p:cNvSpPr/>
              <p:nvPr/>
            </p:nvSpPr>
            <p:spPr>
              <a:xfrm>
                <a:off x="2894" y="850"/>
                <a:ext cx="52" cy="96"/>
              </a:xfrm>
              <a:prstGeom prst="line">
                <a:avLst/>
              </a:prstGeom>
              <a:ln w="28575" cap="flat" cmpd="sng">
                <a:solidFill>
                  <a:srgbClr val="969696"/>
                </a:solidFill>
                <a:prstDash val="solid"/>
                <a:headEnd type="none" w="med" len="med"/>
                <a:tailEnd type="none" w="med" len="med"/>
              </a:ln>
            </p:spPr>
          </p:sp>
        </p:grpSp>
        <p:grpSp>
          <p:nvGrpSpPr>
            <p:cNvPr id="102518" name="Group 222"/>
            <p:cNvGrpSpPr/>
            <p:nvPr/>
          </p:nvGrpSpPr>
          <p:grpSpPr>
            <a:xfrm>
              <a:off x="10534" y="12050"/>
              <a:ext cx="476" cy="374"/>
              <a:chOff x="11283" y="10423"/>
              <a:chExt cx="475" cy="374"/>
            </a:xfrm>
          </p:grpSpPr>
          <p:sp>
            <p:nvSpPr>
              <p:cNvPr id="102519" name="Rectangle 223"/>
              <p:cNvSpPr/>
              <p:nvPr/>
            </p:nvSpPr>
            <p:spPr>
              <a:xfrm>
                <a:off x="11283" y="10423"/>
                <a:ext cx="475" cy="374"/>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2520" name="Line 224"/>
              <p:cNvSpPr/>
              <p:nvPr/>
            </p:nvSpPr>
            <p:spPr>
              <a:xfrm>
                <a:off x="11686" y="10502"/>
                <a:ext cx="1" cy="231"/>
              </a:xfrm>
              <a:prstGeom prst="line">
                <a:avLst/>
              </a:prstGeom>
              <a:ln w="9525" cap="flat" cmpd="sng">
                <a:solidFill>
                  <a:srgbClr val="000000"/>
                </a:solidFill>
                <a:prstDash val="solid"/>
                <a:headEnd type="none" w="med" len="med"/>
                <a:tailEnd type="none" w="med" len="med"/>
              </a:ln>
            </p:spPr>
          </p:sp>
          <p:sp>
            <p:nvSpPr>
              <p:cNvPr id="102521" name="Line 225"/>
              <p:cNvSpPr/>
              <p:nvPr/>
            </p:nvSpPr>
            <p:spPr>
              <a:xfrm>
                <a:off x="11621" y="10502"/>
                <a:ext cx="1" cy="231"/>
              </a:xfrm>
              <a:prstGeom prst="line">
                <a:avLst/>
              </a:prstGeom>
              <a:ln w="9525" cap="flat" cmpd="sng">
                <a:solidFill>
                  <a:srgbClr val="000000"/>
                </a:solidFill>
                <a:prstDash val="solid"/>
                <a:headEnd type="none" w="med" len="med"/>
                <a:tailEnd type="none" w="med" len="med"/>
              </a:ln>
            </p:spPr>
          </p:sp>
          <p:sp>
            <p:nvSpPr>
              <p:cNvPr id="102522" name="Line 226"/>
              <p:cNvSpPr/>
              <p:nvPr/>
            </p:nvSpPr>
            <p:spPr>
              <a:xfrm>
                <a:off x="11556" y="10502"/>
                <a:ext cx="1" cy="231"/>
              </a:xfrm>
              <a:prstGeom prst="line">
                <a:avLst/>
              </a:prstGeom>
              <a:ln w="9525" cap="flat" cmpd="sng">
                <a:solidFill>
                  <a:srgbClr val="000000"/>
                </a:solidFill>
                <a:prstDash val="solid"/>
                <a:headEnd type="none" w="med" len="med"/>
                <a:tailEnd type="none" w="med" len="med"/>
              </a:ln>
            </p:spPr>
          </p:sp>
          <p:sp>
            <p:nvSpPr>
              <p:cNvPr id="102523" name="Line 227"/>
              <p:cNvSpPr/>
              <p:nvPr/>
            </p:nvSpPr>
            <p:spPr>
              <a:xfrm>
                <a:off x="11491" y="10495"/>
                <a:ext cx="1" cy="231"/>
              </a:xfrm>
              <a:prstGeom prst="line">
                <a:avLst/>
              </a:prstGeom>
              <a:ln w="9525" cap="flat" cmpd="sng">
                <a:solidFill>
                  <a:srgbClr val="000000"/>
                </a:solidFill>
                <a:prstDash val="solid"/>
                <a:headEnd type="none" w="med" len="med"/>
                <a:tailEnd type="none" w="med" len="med"/>
              </a:ln>
            </p:spPr>
          </p:sp>
          <p:sp>
            <p:nvSpPr>
              <p:cNvPr id="102524" name="Line 228"/>
              <p:cNvSpPr/>
              <p:nvPr/>
            </p:nvSpPr>
            <p:spPr>
              <a:xfrm>
                <a:off x="11426" y="10495"/>
                <a:ext cx="2" cy="231"/>
              </a:xfrm>
              <a:prstGeom prst="line">
                <a:avLst/>
              </a:prstGeom>
              <a:ln w="9525" cap="flat" cmpd="sng">
                <a:solidFill>
                  <a:srgbClr val="000000"/>
                </a:solidFill>
                <a:prstDash val="solid"/>
                <a:headEnd type="none" w="med" len="med"/>
                <a:tailEnd type="none" w="med" len="med"/>
              </a:ln>
            </p:spPr>
          </p:sp>
          <p:sp>
            <p:nvSpPr>
              <p:cNvPr id="102525" name="Line 229"/>
              <p:cNvSpPr/>
              <p:nvPr/>
            </p:nvSpPr>
            <p:spPr>
              <a:xfrm>
                <a:off x="11360" y="10495"/>
                <a:ext cx="3" cy="231"/>
              </a:xfrm>
              <a:prstGeom prst="line">
                <a:avLst/>
              </a:prstGeom>
              <a:ln w="9525" cap="flat" cmpd="sng">
                <a:solidFill>
                  <a:srgbClr val="000000"/>
                </a:solidFill>
                <a:prstDash val="solid"/>
                <a:headEnd type="none" w="med" len="med"/>
                <a:tailEnd type="none" w="med" len="med"/>
              </a:ln>
            </p:spPr>
          </p:sp>
        </p:grpSp>
      </p:grpSp>
      <p:sp>
        <p:nvSpPr>
          <p:cNvPr id="102424" name="Line 230"/>
          <p:cNvSpPr/>
          <p:nvPr/>
        </p:nvSpPr>
        <p:spPr>
          <a:xfrm>
            <a:off x="7023100" y="1808163"/>
            <a:ext cx="120650" cy="1587"/>
          </a:xfrm>
          <a:prstGeom prst="line">
            <a:avLst/>
          </a:prstGeom>
          <a:ln w="38100" cap="flat" cmpd="sng">
            <a:solidFill>
              <a:srgbClr val="FFFFFF"/>
            </a:solidFill>
            <a:prstDash val="sysDot"/>
            <a:headEnd type="none" w="med" len="med"/>
            <a:tailEnd type="none" w="med" len="med"/>
          </a:ln>
        </p:spPr>
      </p:sp>
      <p:grpSp>
        <p:nvGrpSpPr>
          <p:cNvPr id="102425" name="Group 231"/>
          <p:cNvGrpSpPr/>
          <p:nvPr/>
        </p:nvGrpSpPr>
        <p:grpSpPr>
          <a:xfrm>
            <a:off x="6127750" y="1639888"/>
            <a:ext cx="39688" cy="141287"/>
            <a:chOff x="10104" y="10005"/>
            <a:chExt cx="137" cy="411"/>
          </a:xfrm>
        </p:grpSpPr>
        <p:sp>
          <p:nvSpPr>
            <p:cNvPr id="102508" name="Oval 232"/>
            <p:cNvSpPr/>
            <p:nvPr/>
          </p:nvSpPr>
          <p:spPr>
            <a:xfrm>
              <a:off x="10104" y="10005"/>
              <a:ext cx="137" cy="138"/>
            </a:xfrm>
            <a:prstGeom prst="ellipse">
              <a:avLst/>
            </a:prstGeom>
            <a:solidFill>
              <a:srgbClr val="FF0000"/>
            </a:solidFill>
            <a:ln w="9525" cap="flat" cmpd="sng">
              <a:solidFill>
                <a:srgbClr val="FF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102509" name="Oval 233"/>
            <p:cNvSpPr/>
            <p:nvPr/>
          </p:nvSpPr>
          <p:spPr>
            <a:xfrm>
              <a:off x="10104" y="10278"/>
              <a:ext cx="137" cy="138"/>
            </a:xfrm>
            <a:prstGeom prst="ellipse">
              <a:avLst/>
            </a:prstGeom>
            <a:solidFill>
              <a:srgbClr val="FF0000"/>
            </a:solidFill>
            <a:ln w="9525" cap="flat" cmpd="sng">
              <a:solidFill>
                <a:srgbClr val="FF0000"/>
              </a:solidFill>
              <a:prstDash val="solid"/>
              <a:headEnd type="none" w="med" len="med"/>
              <a:tailEnd type="none" w="med" len="med"/>
            </a:ln>
          </p:spPr>
          <p:txBody>
            <a:bodyPr/>
            <a:p>
              <a:endParaRPr lang="zh-CN" altLang="en-US" dirty="0">
                <a:latin typeface="Comic Sans MS" panose="030F0702030302020204" pitchFamily="66" charset="0"/>
              </a:endParaRPr>
            </a:p>
          </p:txBody>
        </p:sp>
      </p:grpSp>
      <p:sp>
        <p:nvSpPr>
          <p:cNvPr id="102426" name="Oval 234"/>
          <p:cNvSpPr/>
          <p:nvPr/>
        </p:nvSpPr>
        <p:spPr>
          <a:xfrm>
            <a:off x="6831013" y="2719388"/>
            <a:ext cx="465137" cy="122237"/>
          </a:xfrm>
          <a:prstGeom prst="ellipse">
            <a:avLst/>
          </a:prstGeom>
          <a:solidFill>
            <a:srgbClr val="C0C0C0"/>
          </a:solidFill>
          <a:ln w="12700" cap="flat" cmpd="sng">
            <a:solidFill>
              <a:srgbClr val="808080"/>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02427" name="Line 235"/>
          <p:cNvSpPr/>
          <p:nvPr/>
        </p:nvSpPr>
        <p:spPr>
          <a:xfrm>
            <a:off x="6831013" y="2709863"/>
            <a:ext cx="1587" cy="76200"/>
          </a:xfrm>
          <a:prstGeom prst="line">
            <a:avLst/>
          </a:prstGeom>
          <a:ln w="12700" cap="flat" cmpd="sng">
            <a:solidFill>
              <a:srgbClr val="000000"/>
            </a:solidFill>
            <a:prstDash val="solid"/>
            <a:headEnd type="none" w="med" len="med"/>
            <a:tailEnd type="none" w="med" len="med"/>
          </a:ln>
        </p:spPr>
      </p:sp>
      <p:sp>
        <p:nvSpPr>
          <p:cNvPr id="102428" name="Line 236"/>
          <p:cNvSpPr/>
          <p:nvPr/>
        </p:nvSpPr>
        <p:spPr>
          <a:xfrm>
            <a:off x="7296150" y="2709863"/>
            <a:ext cx="0" cy="76200"/>
          </a:xfrm>
          <a:prstGeom prst="line">
            <a:avLst/>
          </a:prstGeom>
          <a:ln w="12700" cap="flat" cmpd="sng">
            <a:solidFill>
              <a:srgbClr val="808080"/>
            </a:solidFill>
            <a:prstDash val="solid"/>
            <a:headEnd type="none" w="med" len="med"/>
            <a:tailEnd type="none" w="med" len="med"/>
          </a:ln>
        </p:spPr>
      </p:sp>
      <p:sp>
        <p:nvSpPr>
          <p:cNvPr id="102429" name="Rectangle 237"/>
          <p:cNvSpPr/>
          <p:nvPr/>
        </p:nvSpPr>
        <p:spPr>
          <a:xfrm>
            <a:off x="6831013" y="2709863"/>
            <a:ext cx="111125" cy="74612"/>
          </a:xfrm>
          <a:prstGeom prst="rect">
            <a:avLst/>
          </a:prstGeom>
          <a:solidFill>
            <a:srgbClr val="C0C0C0"/>
          </a:solidFill>
          <a:ln w="12700">
            <a:noFill/>
          </a:ln>
        </p:spPr>
        <p:txBody>
          <a:bodyPr anchor="ctr" anchorCtr="0"/>
          <a:p>
            <a:pPr eaLnBrk="1" hangingPunct="1"/>
            <a:endParaRPr lang="zh-CN" altLang="en-US" sz="2000" dirty="0">
              <a:solidFill>
                <a:schemeClr val="tx2"/>
              </a:solidFill>
              <a:latin typeface="Comic Sans MS" panose="030F0702030302020204" pitchFamily="66" charset="0"/>
            </a:endParaRPr>
          </a:p>
        </p:txBody>
      </p:sp>
      <p:sp>
        <p:nvSpPr>
          <p:cNvPr id="102430" name="Rectangle 238"/>
          <p:cNvSpPr/>
          <p:nvPr/>
        </p:nvSpPr>
        <p:spPr>
          <a:xfrm>
            <a:off x="7156450" y="2705100"/>
            <a:ext cx="139700" cy="74613"/>
          </a:xfrm>
          <a:prstGeom prst="rect">
            <a:avLst/>
          </a:prstGeom>
          <a:solidFill>
            <a:srgbClr val="C0C0C0"/>
          </a:solidFill>
          <a:ln w="12700">
            <a:noFill/>
          </a:ln>
        </p:spPr>
        <p:txBody>
          <a:bodyPr anchor="ctr" anchorCtr="0"/>
          <a:p>
            <a:pPr eaLnBrk="1" hangingPunct="1"/>
            <a:endParaRPr lang="zh-CN" altLang="en-US" sz="2000" dirty="0">
              <a:solidFill>
                <a:schemeClr val="tx2"/>
              </a:solidFill>
              <a:latin typeface="Comic Sans MS" panose="030F0702030302020204" pitchFamily="66" charset="0"/>
            </a:endParaRPr>
          </a:p>
        </p:txBody>
      </p:sp>
      <p:sp>
        <p:nvSpPr>
          <p:cNvPr id="102431" name="Oval 239"/>
          <p:cNvSpPr/>
          <p:nvPr/>
        </p:nvSpPr>
        <p:spPr>
          <a:xfrm>
            <a:off x="6823075" y="2620963"/>
            <a:ext cx="465138" cy="142875"/>
          </a:xfrm>
          <a:prstGeom prst="ellipse">
            <a:avLst/>
          </a:prstGeom>
          <a:solidFill>
            <a:srgbClr val="C0C0C0"/>
          </a:solidFill>
          <a:ln w="12700" cap="flat" cmpd="sng">
            <a:solidFill>
              <a:srgbClr val="808080"/>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102432" name="Group 240"/>
          <p:cNvGrpSpPr/>
          <p:nvPr/>
        </p:nvGrpSpPr>
        <p:grpSpPr>
          <a:xfrm>
            <a:off x="6938963" y="2652713"/>
            <a:ext cx="230187" cy="82550"/>
            <a:chOff x="2848" y="848"/>
            <a:chExt cx="140" cy="98"/>
          </a:xfrm>
        </p:grpSpPr>
        <p:sp>
          <p:nvSpPr>
            <p:cNvPr id="102505" name="Line 241"/>
            <p:cNvSpPr/>
            <p:nvPr/>
          </p:nvSpPr>
          <p:spPr>
            <a:xfrm flipV="1">
              <a:off x="2848" y="848"/>
              <a:ext cx="50" cy="2"/>
            </a:xfrm>
            <a:prstGeom prst="line">
              <a:avLst/>
            </a:prstGeom>
            <a:ln w="28575" cap="flat" cmpd="sng">
              <a:solidFill>
                <a:srgbClr val="808080"/>
              </a:solidFill>
              <a:prstDash val="solid"/>
              <a:headEnd type="none" w="med" len="med"/>
              <a:tailEnd type="none" w="med" len="med"/>
            </a:ln>
          </p:spPr>
        </p:sp>
        <p:sp>
          <p:nvSpPr>
            <p:cNvPr id="102506" name="Line 242"/>
            <p:cNvSpPr/>
            <p:nvPr/>
          </p:nvSpPr>
          <p:spPr>
            <a:xfrm>
              <a:off x="2944" y="946"/>
              <a:ext cx="44" cy="0"/>
            </a:xfrm>
            <a:prstGeom prst="line">
              <a:avLst/>
            </a:prstGeom>
            <a:ln w="28575" cap="flat" cmpd="sng">
              <a:solidFill>
                <a:srgbClr val="808080"/>
              </a:solidFill>
              <a:prstDash val="solid"/>
              <a:headEnd type="none" w="med" len="med"/>
              <a:tailEnd type="none" w="med" len="med"/>
            </a:ln>
          </p:spPr>
        </p:sp>
        <p:sp>
          <p:nvSpPr>
            <p:cNvPr id="102507" name="Line 243"/>
            <p:cNvSpPr/>
            <p:nvPr/>
          </p:nvSpPr>
          <p:spPr>
            <a:xfrm>
              <a:off x="2894" y="850"/>
              <a:ext cx="52" cy="96"/>
            </a:xfrm>
            <a:prstGeom prst="line">
              <a:avLst/>
            </a:prstGeom>
            <a:ln w="28575" cap="flat" cmpd="sng">
              <a:solidFill>
                <a:srgbClr val="808080"/>
              </a:solidFill>
              <a:prstDash val="solid"/>
              <a:headEnd type="none" w="med" len="med"/>
              <a:tailEnd type="none" w="med" len="med"/>
            </a:ln>
          </p:spPr>
        </p:sp>
      </p:grpSp>
      <p:grpSp>
        <p:nvGrpSpPr>
          <p:cNvPr id="102433" name="Group 244"/>
          <p:cNvGrpSpPr/>
          <p:nvPr/>
        </p:nvGrpSpPr>
        <p:grpSpPr>
          <a:xfrm flipV="1">
            <a:off x="6938963" y="2651125"/>
            <a:ext cx="230187" cy="84138"/>
            <a:chOff x="2848" y="848"/>
            <a:chExt cx="140" cy="98"/>
          </a:xfrm>
        </p:grpSpPr>
        <p:sp>
          <p:nvSpPr>
            <p:cNvPr id="102502" name="Line 245"/>
            <p:cNvSpPr/>
            <p:nvPr/>
          </p:nvSpPr>
          <p:spPr>
            <a:xfrm flipV="1">
              <a:off x="2848" y="848"/>
              <a:ext cx="50" cy="2"/>
            </a:xfrm>
            <a:prstGeom prst="line">
              <a:avLst/>
            </a:prstGeom>
            <a:ln w="28575" cap="flat" cmpd="sng">
              <a:solidFill>
                <a:srgbClr val="969696"/>
              </a:solidFill>
              <a:prstDash val="solid"/>
              <a:headEnd type="none" w="med" len="med"/>
              <a:tailEnd type="none" w="med" len="med"/>
            </a:ln>
          </p:spPr>
        </p:sp>
        <p:sp>
          <p:nvSpPr>
            <p:cNvPr id="102503" name="Line 246"/>
            <p:cNvSpPr/>
            <p:nvPr/>
          </p:nvSpPr>
          <p:spPr>
            <a:xfrm>
              <a:off x="2944" y="946"/>
              <a:ext cx="44" cy="0"/>
            </a:xfrm>
            <a:prstGeom prst="line">
              <a:avLst/>
            </a:prstGeom>
            <a:ln w="28575" cap="flat" cmpd="sng">
              <a:solidFill>
                <a:srgbClr val="969696"/>
              </a:solidFill>
              <a:prstDash val="solid"/>
              <a:headEnd type="none" w="med" len="med"/>
              <a:tailEnd type="none" w="med" len="med"/>
            </a:ln>
          </p:spPr>
        </p:sp>
        <p:sp>
          <p:nvSpPr>
            <p:cNvPr id="102504" name="Line 247"/>
            <p:cNvSpPr/>
            <p:nvPr/>
          </p:nvSpPr>
          <p:spPr>
            <a:xfrm>
              <a:off x="2894" y="850"/>
              <a:ext cx="52" cy="96"/>
            </a:xfrm>
            <a:prstGeom prst="line">
              <a:avLst/>
            </a:prstGeom>
            <a:ln w="28575" cap="flat" cmpd="sng">
              <a:solidFill>
                <a:srgbClr val="969696"/>
              </a:solidFill>
              <a:prstDash val="solid"/>
              <a:headEnd type="none" w="med" len="med"/>
              <a:tailEnd type="none" w="med" len="med"/>
            </a:ln>
          </p:spPr>
        </p:sp>
      </p:grpSp>
      <p:grpSp>
        <p:nvGrpSpPr>
          <p:cNvPr id="102434" name="Group 248"/>
          <p:cNvGrpSpPr/>
          <p:nvPr/>
        </p:nvGrpSpPr>
        <p:grpSpPr>
          <a:xfrm rot="7844936">
            <a:off x="6926263" y="2730500"/>
            <a:ext cx="168275" cy="104775"/>
            <a:chOff x="11283" y="10423"/>
            <a:chExt cx="475" cy="374"/>
          </a:xfrm>
        </p:grpSpPr>
        <p:sp>
          <p:nvSpPr>
            <p:cNvPr id="102495" name="Rectangle 249"/>
            <p:cNvSpPr/>
            <p:nvPr/>
          </p:nvSpPr>
          <p:spPr>
            <a:xfrm>
              <a:off x="11283" y="10423"/>
              <a:ext cx="475" cy="374"/>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2496" name="Line 250"/>
            <p:cNvSpPr/>
            <p:nvPr/>
          </p:nvSpPr>
          <p:spPr>
            <a:xfrm>
              <a:off x="11686" y="10502"/>
              <a:ext cx="1" cy="231"/>
            </a:xfrm>
            <a:prstGeom prst="line">
              <a:avLst/>
            </a:prstGeom>
            <a:ln w="9525" cap="flat" cmpd="sng">
              <a:solidFill>
                <a:srgbClr val="000000"/>
              </a:solidFill>
              <a:prstDash val="solid"/>
              <a:headEnd type="none" w="med" len="med"/>
              <a:tailEnd type="none" w="med" len="med"/>
            </a:ln>
          </p:spPr>
        </p:sp>
        <p:sp>
          <p:nvSpPr>
            <p:cNvPr id="102497" name="Line 251"/>
            <p:cNvSpPr/>
            <p:nvPr/>
          </p:nvSpPr>
          <p:spPr>
            <a:xfrm>
              <a:off x="11621" y="10502"/>
              <a:ext cx="1" cy="231"/>
            </a:xfrm>
            <a:prstGeom prst="line">
              <a:avLst/>
            </a:prstGeom>
            <a:ln w="9525" cap="flat" cmpd="sng">
              <a:solidFill>
                <a:srgbClr val="000000"/>
              </a:solidFill>
              <a:prstDash val="solid"/>
              <a:headEnd type="none" w="med" len="med"/>
              <a:tailEnd type="none" w="med" len="med"/>
            </a:ln>
          </p:spPr>
        </p:sp>
        <p:sp>
          <p:nvSpPr>
            <p:cNvPr id="102498" name="Line 252"/>
            <p:cNvSpPr/>
            <p:nvPr/>
          </p:nvSpPr>
          <p:spPr>
            <a:xfrm>
              <a:off x="11556" y="10502"/>
              <a:ext cx="1" cy="231"/>
            </a:xfrm>
            <a:prstGeom prst="line">
              <a:avLst/>
            </a:prstGeom>
            <a:ln w="9525" cap="flat" cmpd="sng">
              <a:solidFill>
                <a:srgbClr val="000000"/>
              </a:solidFill>
              <a:prstDash val="solid"/>
              <a:headEnd type="none" w="med" len="med"/>
              <a:tailEnd type="none" w="med" len="med"/>
            </a:ln>
          </p:spPr>
        </p:sp>
        <p:sp>
          <p:nvSpPr>
            <p:cNvPr id="102499" name="Line 253"/>
            <p:cNvSpPr/>
            <p:nvPr/>
          </p:nvSpPr>
          <p:spPr>
            <a:xfrm>
              <a:off x="11491" y="10495"/>
              <a:ext cx="1" cy="231"/>
            </a:xfrm>
            <a:prstGeom prst="line">
              <a:avLst/>
            </a:prstGeom>
            <a:ln w="9525" cap="flat" cmpd="sng">
              <a:solidFill>
                <a:srgbClr val="000000"/>
              </a:solidFill>
              <a:prstDash val="solid"/>
              <a:headEnd type="none" w="med" len="med"/>
              <a:tailEnd type="none" w="med" len="med"/>
            </a:ln>
          </p:spPr>
        </p:sp>
        <p:sp>
          <p:nvSpPr>
            <p:cNvPr id="102500" name="Line 254"/>
            <p:cNvSpPr/>
            <p:nvPr/>
          </p:nvSpPr>
          <p:spPr>
            <a:xfrm>
              <a:off x="11426" y="10495"/>
              <a:ext cx="2" cy="231"/>
            </a:xfrm>
            <a:prstGeom prst="line">
              <a:avLst/>
            </a:prstGeom>
            <a:ln w="9525" cap="flat" cmpd="sng">
              <a:solidFill>
                <a:srgbClr val="000000"/>
              </a:solidFill>
              <a:prstDash val="solid"/>
              <a:headEnd type="none" w="med" len="med"/>
              <a:tailEnd type="none" w="med" len="med"/>
            </a:ln>
          </p:spPr>
        </p:sp>
        <p:sp>
          <p:nvSpPr>
            <p:cNvPr id="102501" name="Line 255"/>
            <p:cNvSpPr/>
            <p:nvPr/>
          </p:nvSpPr>
          <p:spPr>
            <a:xfrm>
              <a:off x="11360" y="10495"/>
              <a:ext cx="3" cy="231"/>
            </a:xfrm>
            <a:prstGeom prst="line">
              <a:avLst/>
            </a:prstGeom>
            <a:ln w="9525" cap="flat" cmpd="sng">
              <a:solidFill>
                <a:srgbClr val="000000"/>
              </a:solidFill>
              <a:prstDash val="solid"/>
              <a:headEnd type="none" w="med" len="med"/>
              <a:tailEnd type="none" w="med" len="med"/>
            </a:ln>
          </p:spPr>
        </p:sp>
      </p:grpSp>
      <p:sp>
        <p:nvSpPr>
          <p:cNvPr id="102435" name="Line 256"/>
          <p:cNvSpPr/>
          <p:nvPr/>
        </p:nvSpPr>
        <p:spPr>
          <a:xfrm flipH="1" flipV="1">
            <a:off x="6423025" y="3170238"/>
            <a:ext cx="865188" cy="9525"/>
          </a:xfrm>
          <a:prstGeom prst="line">
            <a:avLst/>
          </a:prstGeom>
          <a:ln w="19050" cap="flat" cmpd="sng">
            <a:solidFill>
              <a:srgbClr val="000000"/>
            </a:solidFill>
            <a:prstDash val="solid"/>
            <a:headEnd type="none" w="med" len="med"/>
            <a:tailEnd type="none" w="med" len="med"/>
          </a:ln>
        </p:spPr>
      </p:sp>
      <p:sp>
        <p:nvSpPr>
          <p:cNvPr id="102436" name="Line 257"/>
          <p:cNvSpPr/>
          <p:nvPr/>
        </p:nvSpPr>
        <p:spPr>
          <a:xfrm flipH="1">
            <a:off x="6692900" y="2832100"/>
            <a:ext cx="271463" cy="342900"/>
          </a:xfrm>
          <a:prstGeom prst="line">
            <a:avLst/>
          </a:prstGeom>
          <a:ln w="19050" cap="flat" cmpd="sng">
            <a:solidFill>
              <a:srgbClr val="000000"/>
            </a:solidFill>
            <a:prstDash val="solid"/>
            <a:headEnd type="none" w="med" len="med"/>
            <a:tailEnd type="none" w="med" len="med"/>
          </a:ln>
        </p:spPr>
      </p:sp>
      <p:sp>
        <p:nvSpPr>
          <p:cNvPr id="102437" name="Freeform 258"/>
          <p:cNvSpPr/>
          <p:nvPr/>
        </p:nvSpPr>
        <p:spPr>
          <a:xfrm>
            <a:off x="6148388" y="1658938"/>
            <a:ext cx="1443037" cy="1490662"/>
          </a:xfrm>
          <a:custGeom>
            <a:avLst/>
            <a:gdLst>
              <a:gd name="txL" fmla="*/ 0 w 5205"/>
              <a:gd name="txT" fmla="*/ 0 h 4500"/>
              <a:gd name="txR" fmla="*/ 5205 w 5205"/>
              <a:gd name="txB" fmla="*/ 4500 h 4500"/>
            </a:gdLst>
            <a:ahLst/>
            <a:cxnLst>
              <a:cxn ang="0">
                <a:pos x="0"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205" h="4500">
                <a:moveTo>
                  <a:pt x="0" y="0"/>
                </a:moveTo>
                <a:lnTo>
                  <a:pt x="0" y="1320"/>
                </a:lnTo>
                <a:lnTo>
                  <a:pt x="1230" y="1350"/>
                </a:lnTo>
                <a:lnTo>
                  <a:pt x="495" y="2040"/>
                </a:lnTo>
                <a:lnTo>
                  <a:pt x="4515" y="2115"/>
                </a:lnTo>
                <a:lnTo>
                  <a:pt x="2220" y="4500"/>
                </a:lnTo>
                <a:lnTo>
                  <a:pt x="5205" y="4500"/>
                </a:lnTo>
                <a:lnTo>
                  <a:pt x="5205" y="3405"/>
                </a:lnTo>
              </a:path>
            </a:pathLst>
          </a:custGeom>
          <a:noFill/>
          <a:ln w="38100" cap="flat" cmpd="sng">
            <a:solidFill>
              <a:srgbClr val="FF0000">
                <a:alpha val="100000"/>
              </a:srgbClr>
            </a:solidFill>
            <a:prstDash val="solid"/>
            <a:round/>
            <a:headEnd type="none" w="med" len="med"/>
            <a:tailEnd type="triangle" w="med" len="med"/>
          </a:ln>
        </p:spPr>
        <p:txBody>
          <a:bodyPr/>
          <a:p>
            <a:endParaRPr lang="zh-CN" altLang="en-US"/>
          </a:p>
        </p:txBody>
      </p:sp>
      <p:sp>
        <p:nvSpPr>
          <p:cNvPr id="102438" name="Oval 259"/>
          <p:cNvSpPr/>
          <p:nvPr/>
        </p:nvSpPr>
        <p:spPr>
          <a:xfrm>
            <a:off x="6062663" y="3136900"/>
            <a:ext cx="463550" cy="122238"/>
          </a:xfrm>
          <a:prstGeom prst="ellipse">
            <a:avLst/>
          </a:prstGeom>
          <a:solidFill>
            <a:srgbClr val="C0C0C0"/>
          </a:solidFill>
          <a:ln w="12700" cap="flat" cmpd="sng">
            <a:solidFill>
              <a:srgbClr val="808080"/>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02439" name="Line 260"/>
          <p:cNvSpPr/>
          <p:nvPr/>
        </p:nvSpPr>
        <p:spPr>
          <a:xfrm>
            <a:off x="6062663" y="3127375"/>
            <a:ext cx="0" cy="74613"/>
          </a:xfrm>
          <a:prstGeom prst="line">
            <a:avLst/>
          </a:prstGeom>
          <a:ln w="12700" cap="flat" cmpd="sng">
            <a:solidFill>
              <a:srgbClr val="000000"/>
            </a:solidFill>
            <a:prstDash val="solid"/>
            <a:headEnd type="none" w="med" len="med"/>
            <a:tailEnd type="none" w="med" len="med"/>
          </a:ln>
        </p:spPr>
      </p:sp>
      <p:sp>
        <p:nvSpPr>
          <p:cNvPr id="102440" name="Line 261"/>
          <p:cNvSpPr/>
          <p:nvPr/>
        </p:nvSpPr>
        <p:spPr>
          <a:xfrm>
            <a:off x="6526213" y="3127375"/>
            <a:ext cx="0" cy="74613"/>
          </a:xfrm>
          <a:prstGeom prst="line">
            <a:avLst/>
          </a:prstGeom>
          <a:ln w="12700" cap="flat" cmpd="sng">
            <a:solidFill>
              <a:srgbClr val="808080"/>
            </a:solidFill>
            <a:prstDash val="solid"/>
            <a:headEnd type="none" w="med" len="med"/>
            <a:tailEnd type="none" w="med" len="med"/>
          </a:ln>
        </p:spPr>
      </p:sp>
      <p:sp>
        <p:nvSpPr>
          <p:cNvPr id="102441" name="Rectangle 262"/>
          <p:cNvSpPr/>
          <p:nvPr/>
        </p:nvSpPr>
        <p:spPr>
          <a:xfrm>
            <a:off x="6062663" y="3127375"/>
            <a:ext cx="109537" cy="74613"/>
          </a:xfrm>
          <a:prstGeom prst="rect">
            <a:avLst/>
          </a:prstGeom>
          <a:solidFill>
            <a:srgbClr val="C0C0C0"/>
          </a:solidFill>
          <a:ln w="12700">
            <a:noFill/>
          </a:ln>
        </p:spPr>
        <p:txBody>
          <a:bodyPr anchor="ctr" anchorCtr="0"/>
          <a:p>
            <a:pPr eaLnBrk="1" hangingPunct="1"/>
            <a:endParaRPr lang="zh-CN" altLang="en-US" sz="2000" dirty="0">
              <a:solidFill>
                <a:schemeClr val="tx2"/>
              </a:solidFill>
              <a:latin typeface="Comic Sans MS" panose="030F0702030302020204" pitchFamily="66" charset="0"/>
            </a:endParaRPr>
          </a:p>
        </p:txBody>
      </p:sp>
      <p:sp>
        <p:nvSpPr>
          <p:cNvPr id="102442" name="Rectangle 263"/>
          <p:cNvSpPr/>
          <p:nvPr/>
        </p:nvSpPr>
        <p:spPr>
          <a:xfrm>
            <a:off x="6384925" y="3122613"/>
            <a:ext cx="141288" cy="73025"/>
          </a:xfrm>
          <a:prstGeom prst="rect">
            <a:avLst/>
          </a:prstGeom>
          <a:solidFill>
            <a:srgbClr val="C0C0C0"/>
          </a:solidFill>
          <a:ln w="12700">
            <a:noFill/>
          </a:ln>
        </p:spPr>
        <p:txBody>
          <a:bodyPr anchor="ctr" anchorCtr="0"/>
          <a:p>
            <a:pPr eaLnBrk="1" hangingPunct="1"/>
            <a:endParaRPr lang="zh-CN" altLang="en-US" sz="2000" dirty="0">
              <a:solidFill>
                <a:schemeClr val="tx2"/>
              </a:solidFill>
              <a:latin typeface="Comic Sans MS" panose="030F0702030302020204" pitchFamily="66" charset="0"/>
            </a:endParaRPr>
          </a:p>
        </p:txBody>
      </p:sp>
      <p:sp>
        <p:nvSpPr>
          <p:cNvPr id="102443" name="Oval 264"/>
          <p:cNvSpPr/>
          <p:nvPr/>
        </p:nvSpPr>
        <p:spPr>
          <a:xfrm>
            <a:off x="6057900" y="3038475"/>
            <a:ext cx="463550" cy="142875"/>
          </a:xfrm>
          <a:prstGeom prst="ellipse">
            <a:avLst/>
          </a:prstGeom>
          <a:solidFill>
            <a:srgbClr val="C0C0C0"/>
          </a:solidFill>
          <a:ln w="12700" cap="flat" cmpd="sng">
            <a:solidFill>
              <a:srgbClr val="808080"/>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102444" name="Group 265"/>
          <p:cNvGrpSpPr/>
          <p:nvPr/>
        </p:nvGrpSpPr>
        <p:grpSpPr>
          <a:xfrm>
            <a:off x="6169025" y="3070225"/>
            <a:ext cx="230188" cy="82550"/>
            <a:chOff x="2848" y="848"/>
            <a:chExt cx="140" cy="98"/>
          </a:xfrm>
        </p:grpSpPr>
        <p:sp>
          <p:nvSpPr>
            <p:cNvPr id="102492" name="Line 266"/>
            <p:cNvSpPr/>
            <p:nvPr/>
          </p:nvSpPr>
          <p:spPr>
            <a:xfrm flipV="1">
              <a:off x="2848" y="848"/>
              <a:ext cx="50" cy="2"/>
            </a:xfrm>
            <a:prstGeom prst="line">
              <a:avLst/>
            </a:prstGeom>
            <a:ln w="28575" cap="flat" cmpd="sng">
              <a:solidFill>
                <a:srgbClr val="808080"/>
              </a:solidFill>
              <a:prstDash val="solid"/>
              <a:headEnd type="none" w="med" len="med"/>
              <a:tailEnd type="none" w="med" len="med"/>
            </a:ln>
          </p:spPr>
        </p:sp>
        <p:sp>
          <p:nvSpPr>
            <p:cNvPr id="102493" name="Line 267"/>
            <p:cNvSpPr/>
            <p:nvPr/>
          </p:nvSpPr>
          <p:spPr>
            <a:xfrm>
              <a:off x="2944" y="946"/>
              <a:ext cx="44" cy="0"/>
            </a:xfrm>
            <a:prstGeom prst="line">
              <a:avLst/>
            </a:prstGeom>
            <a:ln w="28575" cap="flat" cmpd="sng">
              <a:solidFill>
                <a:srgbClr val="808080"/>
              </a:solidFill>
              <a:prstDash val="solid"/>
              <a:headEnd type="none" w="med" len="med"/>
              <a:tailEnd type="none" w="med" len="med"/>
            </a:ln>
          </p:spPr>
        </p:sp>
        <p:sp>
          <p:nvSpPr>
            <p:cNvPr id="102494" name="Line 268"/>
            <p:cNvSpPr/>
            <p:nvPr/>
          </p:nvSpPr>
          <p:spPr>
            <a:xfrm>
              <a:off x="2894" y="850"/>
              <a:ext cx="52" cy="96"/>
            </a:xfrm>
            <a:prstGeom prst="line">
              <a:avLst/>
            </a:prstGeom>
            <a:ln w="28575" cap="flat" cmpd="sng">
              <a:solidFill>
                <a:srgbClr val="808080"/>
              </a:solidFill>
              <a:prstDash val="solid"/>
              <a:headEnd type="none" w="med" len="med"/>
              <a:tailEnd type="none" w="med" len="med"/>
            </a:ln>
          </p:spPr>
        </p:sp>
      </p:grpSp>
      <p:grpSp>
        <p:nvGrpSpPr>
          <p:cNvPr id="102445" name="Group 269"/>
          <p:cNvGrpSpPr/>
          <p:nvPr/>
        </p:nvGrpSpPr>
        <p:grpSpPr>
          <a:xfrm flipV="1">
            <a:off x="6169025" y="3068638"/>
            <a:ext cx="230188" cy="82550"/>
            <a:chOff x="2848" y="848"/>
            <a:chExt cx="140" cy="98"/>
          </a:xfrm>
        </p:grpSpPr>
        <p:sp>
          <p:nvSpPr>
            <p:cNvPr id="102489" name="Line 270"/>
            <p:cNvSpPr/>
            <p:nvPr/>
          </p:nvSpPr>
          <p:spPr>
            <a:xfrm flipV="1">
              <a:off x="2848" y="848"/>
              <a:ext cx="50" cy="2"/>
            </a:xfrm>
            <a:prstGeom prst="line">
              <a:avLst/>
            </a:prstGeom>
            <a:ln w="28575" cap="flat" cmpd="sng">
              <a:solidFill>
                <a:srgbClr val="969696"/>
              </a:solidFill>
              <a:prstDash val="solid"/>
              <a:headEnd type="none" w="med" len="med"/>
              <a:tailEnd type="none" w="med" len="med"/>
            </a:ln>
          </p:spPr>
        </p:sp>
        <p:sp>
          <p:nvSpPr>
            <p:cNvPr id="102490" name="Line 271"/>
            <p:cNvSpPr/>
            <p:nvPr/>
          </p:nvSpPr>
          <p:spPr>
            <a:xfrm>
              <a:off x="2944" y="946"/>
              <a:ext cx="44" cy="0"/>
            </a:xfrm>
            <a:prstGeom prst="line">
              <a:avLst/>
            </a:prstGeom>
            <a:ln w="28575" cap="flat" cmpd="sng">
              <a:solidFill>
                <a:srgbClr val="969696"/>
              </a:solidFill>
              <a:prstDash val="solid"/>
              <a:headEnd type="none" w="med" len="med"/>
              <a:tailEnd type="none" w="med" len="med"/>
            </a:ln>
          </p:spPr>
        </p:sp>
        <p:sp>
          <p:nvSpPr>
            <p:cNvPr id="102491" name="Line 272"/>
            <p:cNvSpPr/>
            <p:nvPr/>
          </p:nvSpPr>
          <p:spPr>
            <a:xfrm>
              <a:off x="2894" y="850"/>
              <a:ext cx="52" cy="96"/>
            </a:xfrm>
            <a:prstGeom prst="line">
              <a:avLst/>
            </a:prstGeom>
            <a:ln w="28575" cap="flat" cmpd="sng">
              <a:solidFill>
                <a:srgbClr val="969696"/>
              </a:solidFill>
              <a:prstDash val="solid"/>
              <a:headEnd type="none" w="med" len="med"/>
              <a:tailEnd type="none" w="med" len="med"/>
            </a:ln>
          </p:spPr>
        </p:sp>
      </p:grpSp>
      <p:grpSp>
        <p:nvGrpSpPr>
          <p:cNvPr id="102446" name="Group 273"/>
          <p:cNvGrpSpPr/>
          <p:nvPr/>
        </p:nvGrpSpPr>
        <p:grpSpPr>
          <a:xfrm>
            <a:off x="6089650" y="3105150"/>
            <a:ext cx="138113" cy="128588"/>
            <a:chOff x="11283" y="10423"/>
            <a:chExt cx="475" cy="374"/>
          </a:xfrm>
        </p:grpSpPr>
        <p:sp>
          <p:nvSpPr>
            <p:cNvPr id="102482" name="Rectangle 274"/>
            <p:cNvSpPr/>
            <p:nvPr/>
          </p:nvSpPr>
          <p:spPr>
            <a:xfrm>
              <a:off x="11283" y="10423"/>
              <a:ext cx="475" cy="374"/>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2483" name="Line 275"/>
            <p:cNvSpPr/>
            <p:nvPr/>
          </p:nvSpPr>
          <p:spPr>
            <a:xfrm>
              <a:off x="11686" y="10502"/>
              <a:ext cx="1" cy="231"/>
            </a:xfrm>
            <a:prstGeom prst="line">
              <a:avLst/>
            </a:prstGeom>
            <a:ln w="9525" cap="flat" cmpd="sng">
              <a:solidFill>
                <a:srgbClr val="000000"/>
              </a:solidFill>
              <a:prstDash val="solid"/>
              <a:headEnd type="none" w="med" len="med"/>
              <a:tailEnd type="none" w="med" len="med"/>
            </a:ln>
          </p:spPr>
        </p:sp>
        <p:sp>
          <p:nvSpPr>
            <p:cNvPr id="102484" name="Line 276"/>
            <p:cNvSpPr/>
            <p:nvPr/>
          </p:nvSpPr>
          <p:spPr>
            <a:xfrm>
              <a:off x="11621" y="10502"/>
              <a:ext cx="1" cy="231"/>
            </a:xfrm>
            <a:prstGeom prst="line">
              <a:avLst/>
            </a:prstGeom>
            <a:ln w="9525" cap="flat" cmpd="sng">
              <a:solidFill>
                <a:srgbClr val="000000"/>
              </a:solidFill>
              <a:prstDash val="solid"/>
              <a:headEnd type="none" w="med" len="med"/>
              <a:tailEnd type="none" w="med" len="med"/>
            </a:ln>
          </p:spPr>
        </p:sp>
        <p:sp>
          <p:nvSpPr>
            <p:cNvPr id="102485" name="Line 277"/>
            <p:cNvSpPr/>
            <p:nvPr/>
          </p:nvSpPr>
          <p:spPr>
            <a:xfrm>
              <a:off x="11556" y="10502"/>
              <a:ext cx="1" cy="231"/>
            </a:xfrm>
            <a:prstGeom prst="line">
              <a:avLst/>
            </a:prstGeom>
            <a:ln w="9525" cap="flat" cmpd="sng">
              <a:solidFill>
                <a:srgbClr val="000000"/>
              </a:solidFill>
              <a:prstDash val="solid"/>
              <a:headEnd type="none" w="med" len="med"/>
              <a:tailEnd type="none" w="med" len="med"/>
            </a:ln>
          </p:spPr>
        </p:sp>
        <p:sp>
          <p:nvSpPr>
            <p:cNvPr id="102486" name="Line 278"/>
            <p:cNvSpPr/>
            <p:nvPr/>
          </p:nvSpPr>
          <p:spPr>
            <a:xfrm>
              <a:off x="11491" y="10495"/>
              <a:ext cx="1" cy="231"/>
            </a:xfrm>
            <a:prstGeom prst="line">
              <a:avLst/>
            </a:prstGeom>
            <a:ln w="9525" cap="flat" cmpd="sng">
              <a:solidFill>
                <a:srgbClr val="000000"/>
              </a:solidFill>
              <a:prstDash val="solid"/>
              <a:headEnd type="none" w="med" len="med"/>
              <a:tailEnd type="none" w="med" len="med"/>
            </a:ln>
          </p:spPr>
        </p:sp>
        <p:sp>
          <p:nvSpPr>
            <p:cNvPr id="102487" name="Line 279"/>
            <p:cNvSpPr/>
            <p:nvPr/>
          </p:nvSpPr>
          <p:spPr>
            <a:xfrm>
              <a:off x="11426" y="10495"/>
              <a:ext cx="2" cy="231"/>
            </a:xfrm>
            <a:prstGeom prst="line">
              <a:avLst/>
            </a:prstGeom>
            <a:ln w="9525" cap="flat" cmpd="sng">
              <a:solidFill>
                <a:srgbClr val="000000"/>
              </a:solidFill>
              <a:prstDash val="solid"/>
              <a:headEnd type="none" w="med" len="med"/>
              <a:tailEnd type="none" w="med" len="med"/>
            </a:ln>
          </p:spPr>
        </p:sp>
        <p:sp>
          <p:nvSpPr>
            <p:cNvPr id="102488" name="Line 280"/>
            <p:cNvSpPr/>
            <p:nvPr/>
          </p:nvSpPr>
          <p:spPr>
            <a:xfrm>
              <a:off x="11360" y="10495"/>
              <a:ext cx="3" cy="231"/>
            </a:xfrm>
            <a:prstGeom prst="line">
              <a:avLst/>
            </a:prstGeom>
            <a:ln w="9525" cap="flat" cmpd="sng">
              <a:solidFill>
                <a:srgbClr val="000000"/>
              </a:solidFill>
              <a:prstDash val="solid"/>
              <a:headEnd type="none" w="med" len="med"/>
              <a:tailEnd type="none" w="med" len="med"/>
            </a:ln>
          </p:spPr>
        </p:sp>
      </p:grpSp>
      <p:sp>
        <p:nvSpPr>
          <p:cNvPr id="102447" name="Oval 281"/>
          <p:cNvSpPr/>
          <p:nvPr/>
        </p:nvSpPr>
        <p:spPr>
          <a:xfrm>
            <a:off x="5783263" y="2649538"/>
            <a:ext cx="463550" cy="122237"/>
          </a:xfrm>
          <a:prstGeom prst="ellipse">
            <a:avLst/>
          </a:prstGeom>
          <a:solidFill>
            <a:srgbClr val="C0C0C0"/>
          </a:solidFill>
          <a:ln w="12700" cap="flat" cmpd="sng">
            <a:solidFill>
              <a:srgbClr val="808080"/>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02448" name="Line 282"/>
          <p:cNvSpPr/>
          <p:nvPr/>
        </p:nvSpPr>
        <p:spPr>
          <a:xfrm>
            <a:off x="5783263" y="2640013"/>
            <a:ext cx="0" cy="74612"/>
          </a:xfrm>
          <a:prstGeom prst="line">
            <a:avLst/>
          </a:prstGeom>
          <a:ln w="12700" cap="flat" cmpd="sng">
            <a:solidFill>
              <a:srgbClr val="000000"/>
            </a:solidFill>
            <a:prstDash val="solid"/>
            <a:headEnd type="none" w="med" len="med"/>
            <a:tailEnd type="none" w="med" len="med"/>
          </a:ln>
        </p:spPr>
      </p:sp>
      <p:sp>
        <p:nvSpPr>
          <p:cNvPr id="102449" name="Line 283"/>
          <p:cNvSpPr/>
          <p:nvPr/>
        </p:nvSpPr>
        <p:spPr>
          <a:xfrm>
            <a:off x="6246813" y="2640013"/>
            <a:ext cx="0" cy="74612"/>
          </a:xfrm>
          <a:prstGeom prst="line">
            <a:avLst/>
          </a:prstGeom>
          <a:ln w="12700" cap="flat" cmpd="sng">
            <a:solidFill>
              <a:srgbClr val="808080"/>
            </a:solidFill>
            <a:prstDash val="solid"/>
            <a:headEnd type="none" w="med" len="med"/>
            <a:tailEnd type="none" w="med" len="med"/>
          </a:ln>
        </p:spPr>
      </p:sp>
      <p:sp>
        <p:nvSpPr>
          <p:cNvPr id="102450" name="Rectangle 284"/>
          <p:cNvSpPr/>
          <p:nvPr/>
        </p:nvSpPr>
        <p:spPr>
          <a:xfrm>
            <a:off x="5783263" y="2640013"/>
            <a:ext cx="109537" cy="73025"/>
          </a:xfrm>
          <a:prstGeom prst="rect">
            <a:avLst/>
          </a:prstGeom>
          <a:solidFill>
            <a:srgbClr val="C0C0C0"/>
          </a:solidFill>
          <a:ln w="12700">
            <a:noFill/>
          </a:ln>
        </p:spPr>
        <p:txBody>
          <a:bodyPr anchor="ctr" anchorCtr="0"/>
          <a:p>
            <a:pPr eaLnBrk="1" hangingPunct="1"/>
            <a:endParaRPr lang="zh-CN" altLang="en-US" sz="2000" dirty="0">
              <a:solidFill>
                <a:schemeClr val="tx2"/>
              </a:solidFill>
              <a:latin typeface="Comic Sans MS" panose="030F0702030302020204" pitchFamily="66" charset="0"/>
            </a:endParaRPr>
          </a:p>
        </p:txBody>
      </p:sp>
      <p:sp>
        <p:nvSpPr>
          <p:cNvPr id="102451" name="Rectangle 285"/>
          <p:cNvSpPr/>
          <p:nvPr/>
        </p:nvSpPr>
        <p:spPr>
          <a:xfrm>
            <a:off x="6107113" y="2635250"/>
            <a:ext cx="139700" cy="73025"/>
          </a:xfrm>
          <a:prstGeom prst="rect">
            <a:avLst/>
          </a:prstGeom>
          <a:solidFill>
            <a:srgbClr val="C0C0C0"/>
          </a:solidFill>
          <a:ln w="12700">
            <a:noFill/>
          </a:ln>
        </p:spPr>
        <p:txBody>
          <a:bodyPr anchor="ctr" anchorCtr="0"/>
          <a:p>
            <a:pPr eaLnBrk="1" hangingPunct="1"/>
            <a:endParaRPr lang="zh-CN" altLang="en-US" sz="2000" dirty="0">
              <a:solidFill>
                <a:schemeClr val="tx2"/>
              </a:solidFill>
              <a:latin typeface="Comic Sans MS" panose="030F0702030302020204" pitchFamily="66" charset="0"/>
            </a:endParaRPr>
          </a:p>
        </p:txBody>
      </p:sp>
      <p:sp>
        <p:nvSpPr>
          <p:cNvPr id="102452" name="Oval 286"/>
          <p:cNvSpPr/>
          <p:nvPr/>
        </p:nvSpPr>
        <p:spPr>
          <a:xfrm>
            <a:off x="5778500" y="2552700"/>
            <a:ext cx="465138" cy="141288"/>
          </a:xfrm>
          <a:prstGeom prst="ellipse">
            <a:avLst/>
          </a:prstGeom>
          <a:solidFill>
            <a:srgbClr val="C0C0C0"/>
          </a:solidFill>
          <a:ln w="12700" cap="flat" cmpd="sng">
            <a:solidFill>
              <a:srgbClr val="808080"/>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102453" name="Group 287"/>
          <p:cNvGrpSpPr/>
          <p:nvPr/>
        </p:nvGrpSpPr>
        <p:grpSpPr>
          <a:xfrm>
            <a:off x="5891213" y="2582863"/>
            <a:ext cx="228600" cy="84137"/>
            <a:chOff x="2848" y="848"/>
            <a:chExt cx="140" cy="98"/>
          </a:xfrm>
        </p:grpSpPr>
        <p:sp>
          <p:nvSpPr>
            <p:cNvPr id="102479" name="Line 288"/>
            <p:cNvSpPr/>
            <p:nvPr/>
          </p:nvSpPr>
          <p:spPr>
            <a:xfrm flipV="1">
              <a:off x="2848" y="848"/>
              <a:ext cx="50" cy="2"/>
            </a:xfrm>
            <a:prstGeom prst="line">
              <a:avLst/>
            </a:prstGeom>
            <a:ln w="28575" cap="flat" cmpd="sng">
              <a:solidFill>
                <a:srgbClr val="808080"/>
              </a:solidFill>
              <a:prstDash val="solid"/>
              <a:headEnd type="none" w="med" len="med"/>
              <a:tailEnd type="none" w="med" len="med"/>
            </a:ln>
          </p:spPr>
        </p:sp>
        <p:sp>
          <p:nvSpPr>
            <p:cNvPr id="102480" name="Line 289"/>
            <p:cNvSpPr/>
            <p:nvPr/>
          </p:nvSpPr>
          <p:spPr>
            <a:xfrm>
              <a:off x="2944" y="946"/>
              <a:ext cx="44" cy="0"/>
            </a:xfrm>
            <a:prstGeom prst="line">
              <a:avLst/>
            </a:prstGeom>
            <a:ln w="28575" cap="flat" cmpd="sng">
              <a:solidFill>
                <a:srgbClr val="808080"/>
              </a:solidFill>
              <a:prstDash val="solid"/>
              <a:headEnd type="none" w="med" len="med"/>
              <a:tailEnd type="none" w="med" len="med"/>
            </a:ln>
          </p:spPr>
        </p:sp>
        <p:sp>
          <p:nvSpPr>
            <p:cNvPr id="102481" name="Line 290"/>
            <p:cNvSpPr/>
            <p:nvPr/>
          </p:nvSpPr>
          <p:spPr>
            <a:xfrm>
              <a:off x="2894" y="850"/>
              <a:ext cx="52" cy="96"/>
            </a:xfrm>
            <a:prstGeom prst="line">
              <a:avLst/>
            </a:prstGeom>
            <a:ln w="28575" cap="flat" cmpd="sng">
              <a:solidFill>
                <a:srgbClr val="808080"/>
              </a:solidFill>
              <a:prstDash val="solid"/>
              <a:headEnd type="none" w="med" len="med"/>
              <a:tailEnd type="none" w="med" len="med"/>
            </a:ln>
          </p:spPr>
        </p:sp>
      </p:grpSp>
      <p:grpSp>
        <p:nvGrpSpPr>
          <p:cNvPr id="102454" name="Group 291"/>
          <p:cNvGrpSpPr/>
          <p:nvPr/>
        </p:nvGrpSpPr>
        <p:grpSpPr>
          <a:xfrm flipV="1">
            <a:off x="5891213" y="2581275"/>
            <a:ext cx="228600" cy="84138"/>
            <a:chOff x="2848" y="848"/>
            <a:chExt cx="140" cy="98"/>
          </a:xfrm>
        </p:grpSpPr>
        <p:sp>
          <p:nvSpPr>
            <p:cNvPr id="102476" name="Line 292"/>
            <p:cNvSpPr/>
            <p:nvPr/>
          </p:nvSpPr>
          <p:spPr>
            <a:xfrm flipV="1">
              <a:off x="2848" y="848"/>
              <a:ext cx="50" cy="2"/>
            </a:xfrm>
            <a:prstGeom prst="line">
              <a:avLst/>
            </a:prstGeom>
            <a:ln w="28575" cap="flat" cmpd="sng">
              <a:solidFill>
                <a:srgbClr val="969696"/>
              </a:solidFill>
              <a:prstDash val="solid"/>
              <a:headEnd type="none" w="med" len="med"/>
              <a:tailEnd type="none" w="med" len="med"/>
            </a:ln>
          </p:spPr>
        </p:sp>
        <p:sp>
          <p:nvSpPr>
            <p:cNvPr id="102477" name="Line 293"/>
            <p:cNvSpPr/>
            <p:nvPr/>
          </p:nvSpPr>
          <p:spPr>
            <a:xfrm>
              <a:off x="2944" y="946"/>
              <a:ext cx="44" cy="0"/>
            </a:xfrm>
            <a:prstGeom prst="line">
              <a:avLst/>
            </a:prstGeom>
            <a:ln w="28575" cap="flat" cmpd="sng">
              <a:solidFill>
                <a:srgbClr val="969696"/>
              </a:solidFill>
              <a:prstDash val="solid"/>
              <a:headEnd type="none" w="med" len="med"/>
              <a:tailEnd type="none" w="med" len="med"/>
            </a:ln>
          </p:spPr>
        </p:sp>
        <p:sp>
          <p:nvSpPr>
            <p:cNvPr id="102478" name="Line 294"/>
            <p:cNvSpPr/>
            <p:nvPr/>
          </p:nvSpPr>
          <p:spPr>
            <a:xfrm>
              <a:off x="2894" y="850"/>
              <a:ext cx="52" cy="96"/>
            </a:xfrm>
            <a:prstGeom prst="line">
              <a:avLst/>
            </a:prstGeom>
            <a:ln w="28575" cap="flat" cmpd="sng">
              <a:solidFill>
                <a:srgbClr val="969696"/>
              </a:solidFill>
              <a:prstDash val="solid"/>
              <a:headEnd type="none" w="med" len="med"/>
              <a:tailEnd type="none" w="med" len="med"/>
            </a:ln>
          </p:spPr>
        </p:sp>
      </p:grpSp>
      <p:sp>
        <p:nvSpPr>
          <p:cNvPr id="102455" name="Line 295"/>
          <p:cNvSpPr/>
          <p:nvPr/>
        </p:nvSpPr>
        <p:spPr>
          <a:xfrm flipH="1">
            <a:off x="5502275" y="2752725"/>
            <a:ext cx="379413" cy="422275"/>
          </a:xfrm>
          <a:prstGeom prst="line">
            <a:avLst/>
          </a:prstGeom>
          <a:ln w="19050" cap="flat" cmpd="sng">
            <a:solidFill>
              <a:srgbClr val="000000"/>
            </a:solidFill>
            <a:prstDash val="solid"/>
            <a:headEnd type="none" w="med" len="med"/>
            <a:tailEnd type="none" w="med" len="med"/>
          </a:ln>
        </p:spPr>
      </p:sp>
      <p:grpSp>
        <p:nvGrpSpPr>
          <p:cNvPr id="102456" name="Group 296"/>
          <p:cNvGrpSpPr/>
          <p:nvPr/>
        </p:nvGrpSpPr>
        <p:grpSpPr>
          <a:xfrm rot="8027572">
            <a:off x="5918200" y="2555875"/>
            <a:ext cx="168275" cy="104775"/>
            <a:chOff x="11283" y="10423"/>
            <a:chExt cx="475" cy="374"/>
          </a:xfrm>
        </p:grpSpPr>
        <p:sp>
          <p:nvSpPr>
            <p:cNvPr id="102469" name="Rectangle 297"/>
            <p:cNvSpPr/>
            <p:nvPr/>
          </p:nvSpPr>
          <p:spPr>
            <a:xfrm>
              <a:off x="11283" y="10423"/>
              <a:ext cx="475" cy="374"/>
            </a:xfrm>
            <a:prstGeom prst="rect">
              <a:avLst/>
            </a:prstGeom>
            <a:solidFill>
              <a:srgbClr val="FFFFFF"/>
            </a:solidFill>
            <a:ln w="9525" cap="flat" cmpd="sng">
              <a:solidFill>
                <a:srgbClr val="000000"/>
              </a:solidFill>
              <a:prstDash val="solid"/>
              <a:miter/>
              <a:headEnd type="none" w="med" len="med"/>
              <a:tailEnd type="none" w="med" len="med"/>
            </a:ln>
          </p:spPr>
          <p:txBody>
            <a:bodyPr/>
            <a:p>
              <a:endParaRPr lang="zh-CN" altLang="en-US" dirty="0">
                <a:latin typeface="Comic Sans MS" panose="030F0702030302020204" pitchFamily="66" charset="0"/>
              </a:endParaRPr>
            </a:p>
          </p:txBody>
        </p:sp>
        <p:sp>
          <p:nvSpPr>
            <p:cNvPr id="102470" name="Line 298"/>
            <p:cNvSpPr/>
            <p:nvPr/>
          </p:nvSpPr>
          <p:spPr>
            <a:xfrm>
              <a:off x="11686" y="10502"/>
              <a:ext cx="1" cy="231"/>
            </a:xfrm>
            <a:prstGeom prst="line">
              <a:avLst/>
            </a:prstGeom>
            <a:ln w="9525" cap="flat" cmpd="sng">
              <a:solidFill>
                <a:srgbClr val="000000"/>
              </a:solidFill>
              <a:prstDash val="solid"/>
              <a:headEnd type="none" w="med" len="med"/>
              <a:tailEnd type="none" w="med" len="med"/>
            </a:ln>
          </p:spPr>
        </p:sp>
        <p:sp>
          <p:nvSpPr>
            <p:cNvPr id="102471" name="Line 299"/>
            <p:cNvSpPr/>
            <p:nvPr/>
          </p:nvSpPr>
          <p:spPr>
            <a:xfrm>
              <a:off x="11621" y="10502"/>
              <a:ext cx="1" cy="231"/>
            </a:xfrm>
            <a:prstGeom prst="line">
              <a:avLst/>
            </a:prstGeom>
            <a:ln w="9525" cap="flat" cmpd="sng">
              <a:solidFill>
                <a:srgbClr val="000000"/>
              </a:solidFill>
              <a:prstDash val="solid"/>
              <a:headEnd type="none" w="med" len="med"/>
              <a:tailEnd type="none" w="med" len="med"/>
            </a:ln>
          </p:spPr>
        </p:sp>
        <p:sp>
          <p:nvSpPr>
            <p:cNvPr id="102472" name="Line 300"/>
            <p:cNvSpPr/>
            <p:nvPr/>
          </p:nvSpPr>
          <p:spPr>
            <a:xfrm>
              <a:off x="11556" y="10502"/>
              <a:ext cx="1" cy="231"/>
            </a:xfrm>
            <a:prstGeom prst="line">
              <a:avLst/>
            </a:prstGeom>
            <a:ln w="9525" cap="flat" cmpd="sng">
              <a:solidFill>
                <a:srgbClr val="000000"/>
              </a:solidFill>
              <a:prstDash val="solid"/>
              <a:headEnd type="none" w="med" len="med"/>
              <a:tailEnd type="none" w="med" len="med"/>
            </a:ln>
          </p:spPr>
        </p:sp>
        <p:sp>
          <p:nvSpPr>
            <p:cNvPr id="102473" name="Line 301"/>
            <p:cNvSpPr/>
            <p:nvPr/>
          </p:nvSpPr>
          <p:spPr>
            <a:xfrm>
              <a:off x="11491" y="10495"/>
              <a:ext cx="1" cy="231"/>
            </a:xfrm>
            <a:prstGeom prst="line">
              <a:avLst/>
            </a:prstGeom>
            <a:ln w="9525" cap="flat" cmpd="sng">
              <a:solidFill>
                <a:srgbClr val="000000"/>
              </a:solidFill>
              <a:prstDash val="solid"/>
              <a:headEnd type="none" w="med" len="med"/>
              <a:tailEnd type="none" w="med" len="med"/>
            </a:ln>
          </p:spPr>
        </p:sp>
        <p:sp>
          <p:nvSpPr>
            <p:cNvPr id="102474" name="Line 302"/>
            <p:cNvSpPr/>
            <p:nvPr/>
          </p:nvSpPr>
          <p:spPr>
            <a:xfrm>
              <a:off x="11426" y="10495"/>
              <a:ext cx="2" cy="231"/>
            </a:xfrm>
            <a:prstGeom prst="line">
              <a:avLst/>
            </a:prstGeom>
            <a:ln w="9525" cap="flat" cmpd="sng">
              <a:solidFill>
                <a:srgbClr val="000000"/>
              </a:solidFill>
              <a:prstDash val="solid"/>
              <a:headEnd type="none" w="med" len="med"/>
              <a:tailEnd type="none" w="med" len="med"/>
            </a:ln>
          </p:spPr>
        </p:sp>
        <p:sp>
          <p:nvSpPr>
            <p:cNvPr id="102475" name="Line 303"/>
            <p:cNvSpPr/>
            <p:nvPr/>
          </p:nvSpPr>
          <p:spPr>
            <a:xfrm>
              <a:off x="11360" y="10495"/>
              <a:ext cx="3" cy="231"/>
            </a:xfrm>
            <a:prstGeom prst="line">
              <a:avLst/>
            </a:prstGeom>
            <a:ln w="9525" cap="flat" cmpd="sng">
              <a:solidFill>
                <a:srgbClr val="000000"/>
              </a:solidFill>
              <a:prstDash val="solid"/>
              <a:headEnd type="none" w="med" len="med"/>
              <a:tailEnd type="none" w="med" len="med"/>
            </a:ln>
          </p:spPr>
        </p:sp>
      </p:grpSp>
      <p:sp>
        <p:nvSpPr>
          <p:cNvPr id="102457" name="Freeform 304"/>
          <p:cNvSpPr/>
          <p:nvPr/>
        </p:nvSpPr>
        <p:spPr>
          <a:xfrm>
            <a:off x="5432425" y="1679575"/>
            <a:ext cx="2212975" cy="1530350"/>
          </a:xfrm>
          <a:custGeom>
            <a:avLst/>
            <a:gdLst>
              <a:gd name="txL" fmla="*/ 0 w 7980"/>
              <a:gd name="txT" fmla="*/ 0 h 4620"/>
              <a:gd name="txR" fmla="*/ 7980 w 7980"/>
              <a:gd name="txB" fmla="*/ 4620 h 4620"/>
            </a:gdLst>
            <a:ahLst/>
            <a:cxnLst>
              <a:cxn ang="0">
                <a:pos x="2147483647" y="2147483647"/>
              </a:cxn>
              <a:cxn ang="0">
                <a:pos x="2147483647" y="2147483647"/>
              </a:cxn>
              <a:cxn ang="0">
                <a:pos x="0" y="2147483647"/>
              </a:cxn>
              <a:cxn ang="0">
                <a:pos x="2147483647" y="2147483647"/>
              </a:cxn>
              <a:cxn ang="0">
                <a:pos x="2147483647" y="2147483647"/>
              </a:cxn>
              <a:cxn ang="0">
                <a:pos x="2147483647" y="0"/>
              </a:cxn>
            </a:cxnLst>
            <a:rect l="txL" t="txT" r="txR" b="txB"/>
            <a:pathLst>
              <a:path w="7980" h="4620">
                <a:moveTo>
                  <a:pt x="7965" y="3420"/>
                </a:moveTo>
                <a:lnTo>
                  <a:pt x="7980" y="4620"/>
                </a:lnTo>
                <a:lnTo>
                  <a:pt x="0" y="4605"/>
                </a:lnTo>
                <a:lnTo>
                  <a:pt x="3315" y="1485"/>
                </a:lnTo>
                <a:lnTo>
                  <a:pt x="2355" y="1455"/>
                </a:lnTo>
                <a:lnTo>
                  <a:pt x="2355" y="0"/>
                </a:lnTo>
              </a:path>
            </a:pathLst>
          </a:custGeom>
          <a:noFill/>
          <a:ln w="38100" cap="flat" cmpd="sng">
            <a:solidFill>
              <a:srgbClr val="FF00FF">
                <a:alpha val="100000"/>
              </a:srgbClr>
            </a:solidFill>
            <a:prstDash val="solid"/>
            <a:round/>
            <a:headEnd type="none" w="med" len="med"/>
            <a:tailEnd type="triangle" w="med" len="med"/>
          </a:ln>
        </p:spPr>
        <p:txBody>
          <a:bodyPr/>
          <a:p>
            <a:endParaRPr lang="zh-CN" altLang="en-US"/>
          </a:p>
        </p:txBody>
      </p:sp>
      <p:sp>
        <p:nvSpPr>
          <p:cNvPr id="102458" name="Freeform 305"/>
          <p:cNvSpPr/>
          <p:nvPr/>
        </p:nvSpPr>
        <p:spPr>
          <a:xfrm>
            <a:off x="5257800" y="1728788"/>
            <a:ext cx="2508250" cy="1504950"/>
          </a:xfrm>
          <a:custGeom>
            <a:avLst/>
            <a:gdLst>
              <a:gd name="txL" fmla="*/ 0 w 9045"/>
              <a:gd name="txT" fmla="*/ 0 h 4545"/>
              <a:gd name="txR" fmla="*/ 9045 w 9045"/>
              <a:gd name="txB" fmla="*/ 4545 h 4545"/>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9045" h="4545">
                <a:moveTo>
                  <a:pt x="0" y="2880"/>
                </a:moveTo>
                <a:lnTo>
                  <a:pt x="0" y="4530"/>
                </a:lnTo>
                <a:lnTo>
                  <a:pt x="885" y="4545"/>
                </a:lnTo>
                <a:lnTo>
                  <a:pt x="3510" y="2010"/>
                </a:lnTo>
                <a:lnTo>
                  <a:pt x="7140" y="2055"/>
                </a:lnTo>
                <a:lnTo>
                  <a:pt x="8145" y="1020"/>
                </a:lnTo>
                <a:lnTo>
                  <a:pt x="9045" y="1020"/>
                </a:lnTo>
                <a:lnTo>
                  <a:pt x="9015" y="0"/>
                </a:lnTo>
              </a:path>
            </a:pathLst>
          </a:custGeom>
          <a:noFill/>
          <a:ln w="38100" cap="flat" cmpd="sng">
            <a:solidFill>
              <a:srgbClr val="0000FF">
                <a:alpha val="100000"/>
              </a:srgbClr>
            </a:solidFill>
            <a:prstDash val="solid"/>
            <a:round/>
            <a:headEnd type="none" w="med" len="med"/>
            <a:tailEnd type="triangle" w="med" len="med"/>
          </a:ln>
        </p:spPr>
        <p:txBody>
          <a:bodyPr/>
          <a:p>
            <a:endParaRPr lang="zh-CN" altLang="en-US"/>
          </a:p>
        </p:txBody>
      </p:sp>
      <p:sp>
        <p:nvSpPr>
          <p:cNvPr id="102459" name="Freeform 306"/>
          <p:cNvSpPr/>
          <p:nvPr/>
        </p:nvSpPr>
        <p:spPr>
          <a:xfrm>
            <a:off x="5311775" y="1754188"/>
            <a:ext cx="2530475" cy="1390650"/>
          </a:xfrm>
          <a:custGeom>
            <a:avLst/>
            <a:gdLst>
              <a:gd name="txL" fmla="*/ 0 w 9120"/>
              <a:gd name="txT" fmla="*/ 0 h 4201"/>
              <a:gd name="txR" fmla="*/ 9120 w 9120"/>
              <a:gd name="txB" fmla="*/ 4201 h 4201"/>
            </a:gdLst>
            <a:ahLst/>
            <a:cxnLst>
              <a:cxn ang="0">
                <a:pos x="0" y="2147483647"/>
              </a:cxn>
              <a:cxn ang="0">
                <a:pos x="0" y="2147483647"/>
              </a:cxn>
              <a:cxn ang="0">
                <a:pos x="2147483647" y="2147483647"/>
              </a:cxn>
              <a:cxn ang="0">
                <a:pos x="2147483647" y="2147483647"/>
              </a:cxn>
              <a:cxn ang="0">
                <a:pos x="2147483647" y="2147483647"/>
              </a:cxn>
              <a:cxn ang="0">
                <a:pos x="2147483647" y="0"/>
              </a:cxn>
            </a:cxnLst>
            <a:rect l="txL" t="txT" r="txR" b="txB"/>
            <a:pathLst>
              <a:path w="9120" h="4201">
                <a:moveTo>
                  <a:pt x="0" y="2821"/>
                </a:moveTo>
                <a:lnTo>
                  <a:pt x="0" y="4201"/>
                </a:lnTo>
                <a:lnTo>
                  <a:pt x="4890" y="4201"/>
                </a:lnTo>
                <a:lnTo>
                  <a:pt x="8055" y="1051"/>
                </a:lnTo>
                <a:lnTo>
                  <a:pt x="9120" y="1080"/>
                </a:lnTo>
                <a:lnTo>
                  <a:pt x="9105" y="0"/>
                </a:lnTo>
              </a:path>
            </a:pathLst>
          </a:custGeom>
          <a:noFill/>
          <a:ln w="38100" cap="flat" cmpd="sng">
            <a:solidFill>
              <a:srgbClr val="00FF00">
                <a:alpha val="100000"/>
              </a:srgbClr>
            </a:solidFill>
            <a:prstDash val="solid"/>
            <a:round/>
            <a:headEnd type="triangle" w="med" len="med"/>
            <a:tailEnd type="none" w="med" len="med"/>
          </a:ln>
        </p:spPr>
        <p:txBody>
          <a:bodyPr/>
          <a:p>
            <a:endParaRPr lang="zh-CN" altLang="en-US"/>
          </a:p>
        </p:txBody>
      </p:sp>
      <p:grpSp>
        <p:nvGrpSpPr>
          <p:cNvPr id="102460" name="Group 307"/>
          <p:cNvGrpSpPr/>
          <p:nvPr/>
        </p:nvGrpSpPr>
        <p:grpSpPr>
          <a:xfrm>
            <a:off x="5237163" y="2668588"/>
            <a:ext cx="39687" cy="141287"/>
            <a:chOff x="10104" y="10005"/>
            <a:chExt cx="137" cy="411"/>
          </a:xfrm>
        </p:grpSpPr>
        <p:sp>
          <p:nvSpPr>
            <p:cNvPr id="102467" name="Oval 308"/>
            <p:cNvSpPr/>
            <p:nvPr/>
          </p:nvSpPr>
          <p:spPr>
            <a:xfrm>
              <a:off x="10104" y="10005"/>
              <a:ext cx="137" cy="138"/>
            </a:xfrm>
            <a:prstGeom prst="ellipse">
              <a:avLst/>
            </a:prstGeom>
            <a:solidFill>
              <a:srgbClr val="0000FF"/>
            </a:solidFill>
            <a:ln w="9525">
              <a:noFill/>
            </a:ln>
          </p:spPr>
          <p:txBody>
            <a:bodyPr/>
            <a:p>
              <a:endParaRPr lang="zh-CN" altLang="en-US" dirty="0">
                <a:latin typeface="Comic Sans MS" panose="030F0702030302020204" pitchFamily="66" charset="0"/>
              </a:endParaRPr>
            </a:p>
          </p:txBody>
        </p:sp>
        <p:sp>
          <p:nvSpPr>
            <p:cNvPr id="102468" name="Oval 309"/>
            <p:cNvSpPr/>
            <p:nvPr/>
          </p:nvSpPr>
          <p:spPr>
            <a:xfrm>
              <a:off x="10104" y="10278"/>
              <a:ext cx="137" cy="138"/>
            </a:xfrm>
            <a:prstGeom prst="ellipse">
              <a:avLst/>
            </a:prstGeom>
            <a:solidFill>
              <a:srgbClr val="0000FF"/>
            </a:solidFill>
            <a:ln w="9525">
              <a:noFill/>
            </a:ln>
          </p:spPr>
          <p:txBody>
            <a:bodyPr/>
            <a:p>
              <a:endParaRPr lang="zh-CN" altLang="en-US" dirty="0">
                <a:latin typeface="Comic Sans MS" panose="030F0702030302020204" pitchFamily="66" charset="0"/>
              </a:endParaRPr>
            </a:p>
          </p:txBody>
        </p:sp>
      </p:grpSp>
      <p:grpSp>
        <p:nvGrpSpPr>
          <p:cNvPr id="102461" name="Group 310"/>
          <p:cNvGrpSpPr/>
          <p:nvPr/>
        </p:nvGrpSpPr>
        <p:grpSpPr>
          <a:xfrm>
            <a:off x="7621588" y="2790825"/>
            <a:ext cx="39687" cy="142875"/>
            <a:chOff x="10104" y="10005"/>
            <a:chExt cx="137" cy="411"/>
          </a:xfrm>
        </p:grpSpPr>
        <p:sp>
          <p:nvSpPr>
            <p:cNvPr id="102465" name="Oval 311"/>
            <p:cNvSpPr/>
            <p:nvPr/>
          </p:nvSpPr>
          <p:spPr>
            <a:xfrm>
              <a:off x="10104" y="10005"/>
              <a:ext cx="137" cy="138"/>
            </a:xfrm>
            <a:prstGeom prst="ellipse">
              <a:avLst/>
            </a:prstGeom>
            <a:solidFill>
              <a:srgbClr val="FF00FF"/>
            </a:solidFill>
            <a:ln w="9525">
              <a:noFill/>
            </a:ln>
          </p:spPr>
          <p:txBody>
            <a:bodyPr/>
            <a:p>
              <a:endParaRPr lang="zh-CN" altLang="en-US" dirty="0">
                <a:latin typeface="Comic Sans MS" panose="030F0702030302020204" pitchFamily="66" charset="0"/>
              </a:endParaRPr>
            </a:p>
          </p:txBody>
        </p:sp>
        <p:sp>
          <p:nvSpPr>
            <p:cNvPr id="102466" name="Oval 312"/>
            <p:cNvSpPr/>
            <p:nvPr/>
          </p:nvSpPr>
          <p:spPr>
            <a:xfrm>
              <a:off x="10104" y="10278"/>
              <a:ext cx="137" cy="138"/>
            </a:xfrm>
            <a:prstGeom prst="ellipse">
              <a:avLst/>
            </a:prstGeom>
            <a:solidFill>
              <a:srgbClr val="FF00FF"/>
            </a:solidFill>
            <a:ln w="9525">
              <a:noFill/>
            </a:ln>
          </p:spPr>
          <p:txBody>
            <a:bodyPr/>
            <a:p>
              <a:endParaRPr lang="zh-CN" altLang="en-US" dirty="0">
                <a:latin typeface="Comic Sans MS" panose="030F0702030302020204" pitchFamily="66" charset="0"/>
              </a:endParaRPr>
            </a:p>
          </p:txBody>
        </p:sp>
      </p:grpSp>
      <p:grpSp>
        <p:nvGrpSpPr>
          <p:cNvPr id="102462" name="Group 313"/>
          <p:cNvGrpSpPr/>
          <p:nvPr/>
        </p:nvGrpSpPr>
        <p:grpSpPr>
          <a:xfrm>
            <a:off x="7816850" y="1717675"/>
            <a:ext cx="39688" cy="142875"/>
            <a:chOff x="10104" y="10005"/>
            <a:chExt cx="137" cy="411"/>
          </a:xfrm>
        </p:grpSpPr>
        <p:sp>
          <p:nvSpPr>
            <p:cNvPr id="102463" name="Oval 314"/>
            <p:cNvSpPr/>
            <p:nvPr/>
          </p:nvSpPr>
          <p:spPr>
            <a:xfrm>
              <a:off x="10104" y="10005"/>
              <a:ext cx="137" cy="138"/>
            </a:xfrm>
            <a:prstGeom prst="ellipse">
              <a:avLst/>
            </a:prstGeom>
            <a:solidFill>
              <a:srgbClr val="00FF00"/>
            </a:solidFill>
            <a:ln w="9525">
              <a:noFill/>
            </a:ln>
          </p:spPr>
          <p:txBody>
            <a:bodyPr/>
            <a:p>
              <a:endParaRPr lang="zh-CN" altLang="en-US" dirty="0">
                <a:latin typeface="Comic Sans MS" panose="030F0702030302020204" pitchFamily="66" charset="0"/>
              </a:endParaRPr>
            </a:p>
          </p:txBody>
        </p:sp>
        <p:sp>
          <p:nvSpPr>
            <p:cNvPr id="102464" name="Oval 315"/>
            <p:cNvSpPr/>
            <p:nvPr/>
          </p:nvSpPr>
          <p:spPr>
            <a:xfrm>
              <a:off x="10104" y="10278"/>
              <a:ext cx="137" cy="138"/>
            </a:xfrm>
            <a:prstGeom prst="ellipse">
              <a:avLst/>
            </a:prstGeom>
            <a:solidFill>
              <a:srgbClr val="00FF00"/>
            </a:solidFill>
            <a:ln w="9525">
              <a:noFill/>
            </a:ln>
          </p:spPr>
          <p:txBody>
            <a:bodyPr/>
            <a:p>
              <a:endParaRPr lang="zh-CN" altLang="en-US" dirty="0">
                <a:latin typeface="Comic Sans MS" panose="030F0702030302020204" pitchFamily="66" charset="0"/>
              </a:endParaRPr>
            </a:p>
          </p:txBody>
        </p:sp>
      </p:grpSp>
      <p:sp>
        <p:nvSpPr>
          <p:cNvPr id="3" name="文本框 2"/>
          <p:cNvSpPr txBox="1"/>
          <p:nvPr>
            <p:custDataLst>
              <p:tags r:id="rId2"/>
            </p:custDataLst>
          </p:nvPr>
        </p:nvSpPr>
        <p:spPr>
          <a:xfrm>
            <a:off x="609600" y="1706880"/>
            <a:ext cx="553085" cy="337185"/>
          </a:xfrm>
          <a:prstGeom prst="rect">
            <a:avLst/>
          </a:prstGeom>
          <a:solidFill>
            <a:schemeClr val="bg1"/>
          </a:solidFill>
        </p:spPr>
        <p:txBody>
          <a:bodyPr wrap="square" rtlCol="0" anchor="t">
            <a:spAutoFit/>
          </a:bodyPr>
          <a:p>
            <a:pPr algn="l"/>
            <a:r>
              <a:rPr lang="en-US" altLang="zh-CN">
                <a:latin typeface="Arial" panose="020B0604020202020204" pitchFamily="34" charset="0"/>
                <a:ea typeface="微软雅黑" panose="020B0503020204020204" charset="-122"/>
                <a:sym typeface="+mn-ea"/>
              </a:rPr>
              <a:t>R/2</a:t>
            </a:r>
            <a:endParaRPr lang="en-US" altLang="zh-CN">
              <a:latin typeface="Arial" panose="020B0604020202020204" pitchFamily="34" charset="0"/>
              <a:ea typeface="微软雅黑" panose="020B0503020204020204" charset="-122"/>
              <a:sym typeface="+mn-ea"/>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16739"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03428" name="Rectangle 2"/>
          <p:cNvSpPr>
            <a:spLocks noGrp="1"/>
          </p:cNvSpPr>
          <p:nvPr>
            <p:ph type="title"/>
          </p:nvPr>
        </p:nvSpPr>
        <p:spPr/>
        <p:txBody>
          <a:bodyPr vert="horz" wrap="square" lIns="91440" tIns="45720" rIns="91440" bIns="45720" anchor="ctr" anchorCtr="0"/>
          <a:p>
            <a:r>
              <a:rPr lang="zh-CN" altLang="en-US" dirty="0"/>
              <a:t>拥塞控制方法</a:t>
            </a:r>
            <a:endParaRPr lang="zh-CN" altLang="en-US" dirty="0"/>
          </a:p>
        </p:txBody>
      </p:sp>
      <p:sp>
        <p:nvSpPr>
          <p:cNvPr id="103429" name="Rectangle 3"/>
          <p:cNvSpPr>
            <a:spLocks noGrp="1"/>
          </p:cNvSpPr>
          <p:nvPr>
            <p:ph sz="half" idx="1"/>
          </p:nvPr>
        </p:nvSpPr>
        <p:spPr>
          <a:xfrm>
            <a:off x="723900" y="2152650"/>
            <a:ext cx="3781425" cy="3810000"/>
          </a:xfrm>
        </p:spPr>
        <p:txBody>
          <a:bodyPr vert="horz" wrap="square" lIns="91440" tIns="45720" rIns="91440" bIns="45720" anchor="t" anchorCtr="0"/>
          <a:p>
            <a:pPr eaLnBrk="1">
              <a:buSzPct val="85000"/>
              <a:buFont typeface="ZapfDingbats" pitchFamily="82" charset="2"/>
              <a:buNone/>
            </a:pPr>
            <a:r>
              <a:rPr lang="zh-CN" altLang="en-US" dirty="0">
                <a:solidFill>
                  <a:srgbClr val="FF0000"/>
                </a:solidFill>
                <a:latin typeface="+mn-lt"/>
                <a:ea typeface="+mn-ea"/>
                <a:cs typeface="+mn-cs"/>
              </a:rPr>
              <a:t>端到端的拥塞控制:</a:t>
            </a:r>
            <a:endParaRPr lang="zh-CN" altLang="en-US" dirty="0">
              <a:latin typeface="+mn-lt"/>
              <a:ea typeface="+mn-ea"/>
              <a:cs typeface="+mn-cs"/>
            </a:endParaRPr>
          </a:p>
          <a:p>
            <a:pPr eaLnBrk="1">
              <a:buSzPct val="85000"/>
            </a:pPr>
            <a:r>
              <a:rPr lang="zh-CN" altLang="en-US" dirty="0">
                <a:latin typeface="+mn-lt"/>
                <a:ea typeface="+mn-ea"/>
                <a:cs typeface="+mn-cs"/>
              </a:rPr>
              <a:t>不能从网络得到明确的反馈</a:t>
            </a:r>
            <a:endParaRPr lang="zh-CN" altLang="en-US" dirty="0">
              <a:latin typeface="+mn-lt"/>
              <a:ea typeface="+mn-ea"/>
              <a:cs typeface="+mn-cs"/>
            </a:endParaRPr>
          </a:p>
          <a:p>
            <a:pPr eaLnBrk="1">
              <a:buSzPct val="85000"/>
            </a:pPr>
            <a:r>
              <a:rPr lang="zh-CN" altLang="en-US" dirty="0">
                <a:latin typeface="+mn-lt"/>
                <a:ea typeface="+mn-ea"/>
                <a:cs typeface="+mn-cs"/>
              </a:rPr>
              <a:t>从端系统根据观察到的时延和丢失现象推断出拥塞</a:t>
            </a:r>
            <a:endParaRPr lang="zh-CN" altLang="en-US" dirty="0">
              <a:latin typeface="+mn-lt"/>
              <a:ea typeface="+mn-ea"/>
              <a:cs typeface="+mn-cs"/>
            </a:endParaRPr>
          </a:p>
          <a:p>
            <a:pPr eaLnBrk="1">
              <a:buSzPct val="85000"/>
            </a:pPr>
            <a:r>
              <a:rPr lang="zh-CN" altLang="en-US" dirty="0">
                <a:latin typeface="+mn-lt"/>
                <a:ea typeface="+mn-ea"/>
                <a:cs typeface="+mn-cs"/>
              </a:rPr>
              <a:t>这是</a:t>
            </a:r>
            <a:r>
              <a:rPr lang="en-US" altLang="zh-CN" dirty="0">
                <a:latin typeface="+mn-lt"/>
                <a:ea typeface="+mn-ea"/>
                <a:cs typeface="+mn-cs"/>
              </a:rPr>
              <a:t>TCP</a:t>
            </a:r>
            <a:r>
              <a:rPr lang="zh-CN" altLang="en-US" dirty="0">
                <a:latin typeface="+mn-lt"/>
                <a:ea typeface="+mn-ea"/>
                <a:cs typeface="+mn-cs"/>
              </a:rPr>
              <a:t>所采用的方法</a:t>
            </a:r>
            <a:endParaRPr lang="zh-CN" altLang="en-US" dirty="0">
              <a:latin typeface="+mn-lt"/>
              <a:ea typeface="+mn-ea"/>
              <a:cs typeface="+mn-cs"/>
            </a:endParaRPr>
          </a:p>
        </p:txBody>
      </p:sp>
      <p:sp>
        <p:nvSpPr>
          <p:cNvPr id="103430" name="Rectangle 4"/>
          <p:cNvSpPr>
            <a:spLocks noGrp="1"/>
          </p:cNvSpPr>
          <p:nvPr>
            <p:ph sz="half" idx="2"/>
          </p:nvPr>
        </p:nvSpPr>
        <p:spPr>
          <a:xfrm>
            <a:off x="4514850" y="2133600"/>
            <a:ext cx="4375150" cy="4279900"/>
          </a:xfrm>
        </p:spPr>
        <p:txBody>
          <a:bodyPr vert="horz" wrap="square" lIns="91440" tIns="45720" rIns="91440" bIns="45720" anchor="t" anchorCtr="0"/>
          <a:p>
            <a:pPr eaLnBrk="1">
              <a:buSzPct val="85000"/>
              <a:buFont typeface="ZapfDingbats" pitchFamily="82" charset="2"/>
              <a:buNone/>
            </a:pPr>
            <a:r>
              <a:rPr lang="zh-CN" altLang="en-US" dirty="0">
                <a:solidFill>
                  <a:srgbClr val="FF0000"/>
                </a:solidFill>
                <a:latin typeface="+mn-lt"/>
                <a:ea typeface="+mn-ea"/>
                <a:cs typeface="+mn-cs"/>
              </a:rPr>
              <a:t>网络辅助的拥塞控制:</a:t>
            </a:r>
            <a:endParaRPr lang="zh-CN" altLang="en-US" dirty="0">
              <a:latin typeface="+mn-lt"/>
              <a:ea typeface="+mn-ea"/>
              <a:cs typeface="+mn-cs"/>
            </a:endParaRPr>
          </a:p>
          <a:p>
            <a:pPr eaLnBrk="1">
              <a:buSzPct val="85000"/>
            </a:pPr>
            <a:r>
              <a:rPr lang="zh-CN" altLang="en-US" dirty="0">
                <a:solidFill>
                  <a:schemeClr val="accent2"/>
                </a:solidFill>
                <a:latin typeface="+mn-lt"/>
                <a:ea typeface="+mn-ea"/>
                <a:cs typeface="+mn-cs"/>
              </a:rPr>
              <a:t>路由器为端系统提供反馈</a:t>
            </a:r>
            <a:endParaRPr lang="zh-CN" altLang="en-US" dirty="0">
              <a:solidFill>
                <a:schemeClr val="accent2"/>
              </a:solidFill>
              <a:latin typeface="+mn-lt"/>
              <a:ea typeface="+mn-ea"/>
              <a:cs typeface="+mn-cs"/>
            </a:endParaRPr>
          </a:p>
          <a:p>
            <a:pPr lvl="1" eaLnBrk="1">
              <a:buSzPct val="75000"/>
            </a:pPr>
            <a:r>
              <a:rPr lang="zh-CN" altLang="en-US" dirty="0">
                <a:latin typeface="+mn-lt"/>
                <a:ea typeface="+mn-ea"/>
              </a:rPr>
              <a:t>一个</a:t>
            </a:r>
            <a:r>
              <a:rPr lang="en-US" altLang="zh-CN" dirty="0">
                <a:latin typeface="+mn-lt"/>
                <a:ea typeface="+mn-ea"/>
              </a:rPr>
              <a:t>bit</a:t>
            </a:r>
            <a:r>
              <a:rPr lang="zh-CN" altLang="en-US" dirty="0">
                <a:latin typeface="+mn-lt"/>
                <a:ea typeface="+mn-ea"/>
              </a:rPr>
              <a:t>指示一条链路出现拥塞</a:t>
            </a:r>
            <a:r>
              <a:rPr lang="en-US" altLang="zh-CN" sz="2000" dirty="0">
                <a:latin typeface="+mn-lt"/>
                <a:ea typeface="+mn-ea"/>
              </a:rPr>
              <a:t>(SNA,DECnet,TCP/IP ECN, ATM)</a:t>
            </a:r>
            <a:endParaRPr lang="en-US" altLang="zh-CN" sz="2000" dirty="0">
              <a:latin typeface="+mn-lt"/>
              <a:ea typeface="+mn-ea"/>
            </a:endParaRPr>
          </a:p>
          <a:p>
            <a:pPr lvl="1" eaLnBrk="1">
              <a:buSzPct val="75000"/>
            </a:pPr>
            <a:r>
              <a:rPr lang="zh-CN" altLang="en-US" dirty="0">
                <a:latin typeface="+mn-lt"/>
                <a:ea typeface="+mn-ea"/>
              </a:rPr>
              <a:t>指示发送方按照一定速率发送</a:t>
            </a:r>
            <a:endParaRPr lang="zh-CN" altLang="en-US" dirty="0">
              <a:latin typeface="+mn-lt"/>
              <a:ea typeface="+mn-ea"/>
            </a:endParaRPr>
          </a:p>
        </p:txBody>
      </p:sp>
      <p:sp>
        <p:nvSpPr>
          <p:cNvPr id="103431" name="Rectangle 5"/>
          <p:cNvSpPr/>
          <p:nvPr/>
        </p:nvSpPr>
        <p:spPr>
          <a:xfrm>
            <a:off x="542925" y="1381125"/>
            <a:ext cx="7477125" cy="552450"/>
          </a:xfrm>
          <a:prstGeom prst="rect">
            <a:avLst/>
          </a:prstGeom>
          <a:noFill/>
          <a:ln w="9525">
            <a:noFill/>
          </a:ln>
        </p:spPr>
        <p:txBody>
          <a:bodyPr/>
          <a:p>
            <a:pPr marL="342900" indent="-342900" algn="l" eaLnBrk="1">
              <a:spcBef>
                <a:spcPct val="20000"/>
              </a:spcBef>
              <a:buClr>
                <a:schemeClr val="accent2"/>
              </a:buClr>
              <a:buSzPct val="85000"/>
              <a:buFont typeface="ZapfDingbats" pitchFamily="82" charset="2"/>
            </a:pPr>
            <a:r>
              <a:rPr lang="zh-CN" altLang="en-US" sz="2400" b="1" dirty="0">
                <a:solidFill>
                  <a:schemeClr val="accent2"/>
                </a:solidFill>
                <a:latin typeface="Times New Roman" panose="02020603050405020304" pitchFamily="18" charset="0"/>
              </a:rPr>
              <a:t>控制拥塞的两类方法:</a:t>
            </a:r>
            <a:endParaRPr lang="zh-CN" altLang="en-US" sz="2400" b="1" dirty="0">
              <a:solidFill>
                <a:schemeClr val="accent2"/>
              </a:solidFill>
              <a:latin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4495800" y="76200"/>
            <a:ext cx="3348355" cy="206819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19811"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04452" name="Rectangle 2"/>
          <p:cNvSpPr>
            <a:spLocks noGrp="1"/>
          </p:cNvSpPr>
          <p:nvPr>
            <p:ph type="title"/>
          </p:nvPr>
        </p:nvSpPr>
        <p:spPr/>
        <p:txBody>
          <a:bodyPr vert="horz" wrap="square" lIns="91440" tIns="45720" rIns="91440" bIns="45720" anchor="ctr" anchorCtr="0"/>
          <a:p>
            <a:r>
              <a:rPr lang="zh-CN" altLang="en-US" dirty="0"/>
              <a:t>第</a:t>
            </a:r>
            <a:r>
              <a:rPr lang="en-US" altLang="zh-CN" dirty="0"/>
              <a:t>3</a:t>
            </a:r>
            <a:r>
              <a:rPr lang="zh-CN" altLang="en-US" dirty="0"/>
              <a:t>章</a:t>
            </a:r>
            <a:r>
              <a:rPr lang="en-US" altLang="zh-CN" dirty="0"/>
              <a:t> </a:t>
            </a:r>
            <a:r>
              <a:rPr lang="zh-CN" altLang="en-US" dirty="0"/>
              <a:t>要点</a:t>
            </a:r>
            <a:endParaRPr lang="en-US" altLang="zh-CN" dirty="0"/>
          </a:p>
        </p:txBody>
      </p:sp>
      <p:sp>
        <p:nvSpPr>
          <p:cNvPr id="104453" name="Rectangle 3"/>
          <p:cNvSpPr>
            <a:spLocks noGrp="1"/>
          </p:cNvSpPr>
          <p:nvPr>
            <p:ph sz="half" idx="1"/>
          </p:nvPr>
        </p:nvSpPr>
        <p:spPr>
          <a:xfrm>
            <a:off x="4648200" y="1600200"/>
            <a:ext cx="3810000" cy="4648200"/>
          </a:xfrm>
        </p:spPr>
        <p:txBody>
          <a:bodyPr vert="horz" wrap="square" lIns="91440" tIns="45720" rIns="91440" bIns="45720" anchor="t" anchorCtr="0"/>
          <a:p>
            <a:pPr eaLnBrk="1">
              <a:buSzPct val="85000"/>
            </a:pPr>
            <a:r>
              <a:rPr lang="en-US" altLang="zh-CN" sz="2400" dirty="0">
                <a:latin typeface="+mn-lt"/>
                <a:ea typeface="+mn-ea"/>
                <a:cs typeface="+mn-cs"/>
              </a:rPr>
              <a:t>3.5 </a:t>
            </a:r>
            <a:r>
              <a:rPr lang="zh-CN" altLang="en-US" sz="2400" dirty="0">
                <a:latin typeface="+mn-lt"/>
                <a:ea typeface="+mn-ea"/>
                <a:cs typeface="+mn-cs"/>
              </a:rPr>
              <a:t>面向连接的传输</a:t>
            </a:r>
            <a:r>
              <a:rPr lang="en-US" altLang="zh-CN" sz="2400" dirty="0">
                <a:latin typeface="+mn-lt"/>
                <a:ea typeface="+mn-ea"/>
                <a:cs typeface="+mn-cs"/>
              </a:rPr>
              <a:t>: TCP</a:t>
            </a:r>
            <a:endParaRPr lang="en-US" altLang="zh-CN" sz="2400" dirty="0">
              <a:latin typeface="+mn-lt"/>
              <a:ea typeface="+mn-ea"/>
              <a:cs typeface="+mn-cs"/>
            </a:endParaRPr>
          </a:p>
          <a:p>
            <a:pPr lvl="1" eaLnBrk="1">
              <a:buSzPct val="75000"/>
            </a:pPr>
            <a:r>
              <a:rPr lang="zh-CN" altLang="en-US" sz="2000" dirty="0">
                <a:latin typeface="+mn-lt"/>
                <a:ea typeface="+mn-ea"/>
              </a:rPr>
              <a:t>报文段结构</a:t>
            </a:r>
            <a:endParaRPr lang="zh-CN" altLang="en-US" sz="2000" dirty="0">
              <a:latin typeface="+mn-lt"/>
              <a:ea typeface="+mn-ea"/>
            </a:endParaRPr>
          </a:p>
          <a:p>
            <a:pPr lvl="1" eaLnBrk="1">
              <a:buSzPct val="75000"/>
            </a:pPr>
            <a:r>
              <a:rPr lang="zh-CN" altLang="en-US" sz="2000" dirty="0">
                <a:latin typeface="+mn-lt"/>
                <a:ea typeface="+mn-ea"/>
              </a:rPr>
              <a:t>可靠数据传输</a:t>
            </a:r>
            <a:endParaRPr lang="zh-CN" altLang="en-US" sz="2000" dirty="0">
              <a:latin typeface="+mn-lt"/>
              <a:ea typeface="+mn-ea"/>
            </a:endParaRPr>
          </a:p>
          <a:p>
            <a:pPr lvl="1" eaLnBrk="1">
              <a:buSzPct val="75000"/>
            </a:pPr>
            <a:r>
              <a:rPr lang="zh-CN" altLang="en-US" sz="2000" dirty="0">
                <a:latin typeface="+mn-lt"/>
                <a:ea typeface="+mn-ea"/>
              </a:rPr>
              <a:t>流量控制</a:t>
            </a:r>
            <a:endParaRPr lang="zh-CN" altLang="en-US" sz="2000" dirty="0">
              <a:latin typeface="+mn-lt"/>
              <a:ea typeface="+mn-ea"/>
            </a:endParaRPr>
          </a:p>
          <a:p>
            <a:pPr lvl="1" eaLnBrk="1">
              <a:buSzPct val="75000"/>
            </a:pPr>
            <a:r>
              <a:rPr lang="zh-CN" altLang="en-US" sz="2000" dirty="0">
                <a:latin typeface="+mn-lt"/>
                <a:ea typeface="+mn-ea"/>
              </a:rPr>
              <a:t>连接管理</a:t>
            </a:r>
            <a:endParaRPr lang="zh-CN" altLang="en-US" sz="2000" dirty="0">
              <a:latin typeface="+mn-lt"/>
              <a:ea typeface="+mn-ea"/>
            </a:endParaRPr>
          </a:p>
          <a:p>
            <a:pPr eaLnBrk="1">
              <a:buSzPct val="85000"/>
            </a:pPr>
            <a:r>
              <a:rPr lang="en-US" altLang="zh-CN" sz="2400" dirty="0">
                <a:latin typeface="+mn-lt"/>
                <a:ea typeface="+mn-ea"/>
                <a:cs typeface="+mn-cs"/>
              </a:rPr>
              <a:t>3.6 </a:t>
            </a:r>
            <a:r>
              <a:rPr lang="zh-CN" altLang="en-US" sz="2400" dirty="0">
                <a:latin typeface="+mn-lt"/>
                <a:ea typeface="+mn-ea"/>
                <a:cs typeface="+mn-cs"/>
              </a:rPr>
              <a:t>拥塞控制的原则</a:t>
            </a:r>
            <a:endParaRPr lang="zh-CN" altLang="en-US" sz="2400" dirty="0">
              <a:latin typeface="+mn-lt"/>
              <a:ea typeface="+mn-ea"/>
              <a:cs typeface="+mn-cs"/>
            </a:endParaRPr>
          </a:p>
          <a:p>
            <a:pPr eaLnBrk="1">
              <a:buSzPct val="85000"/>
            </a:pPr>
            <a:r>
              <a:rPr lang="en-US" altLang="zh-CN" sz="2400" dirty="0">
                <a:solidFill>
                  <a:srgbClr val="FF0000"/>
                </a:solidFill>
                <a:latin typeface="+mn-lt"/>
                <a:ea typeface="+mn-ea"/>
                <a:cs typeface="+mn-cs"/>
              </a:rPr>
              <a:t>3.7 TCP</a:t>
            </a:r>
            <a:r>
              <a:rPr lang="zh-CN" altLang="en-US" sz="2400" dirty="0">
                <a:solidFill>
                  <a:srgbClr val="FF0000"/>
                </a:solidFill>
                <a:latin typeface="+mn-lt"/>
                <a:ea typeface="+mn-ea"/>
                <a:cs typeface="+mn-cs"/>
              </a:rPr>
              <a:t>拥塞控制</a:t>
            </a:r>
            <a:endParaRPr lang="en-US" altLang="zh-CN" sz="2400" dirty="0">
              <a:solidFill>
                <a:srgbClr val="FF0000"/>
              </a:solidFill>
              <a:latin typeface="+mn-lt"/>
              <a:ea typeface="+mn-ea"/>
              <a:cs typeface="+mn-cs"/>
            </a:endParaRPr>
          </a:p>
          <a:p>
            <a:pPr lvl="1" eaLnBrk="1">
              <a:buSzPct val="75000"/>
            </a:pPr>
            <a:r>
              <a:rPr lang="zh-CN" altLang="en-US" sz="2000" dirty="0">
                <a:solidFill>
                  <a:srgbClr val="FF0000"/>
                </a:solidFill>
                <a:latin typeface="+mn-lt"/>
                <a:ea typeface="+mn-ea"/>
              </a:rPr>
              <a:t>机制</a:t>
            </a:r>
            <a:endParaRPr lang="zh-CN" altLang="en-US" sz="2000" dirty="0">
              <a:solidFill>
                <a:srgbClr val="FF0000"/>
              </a:solidFill>
              <a:latin typeface="+mn-lt"/>
              <a:ea typeface="+mn-ea"/>
            </a:endParaRPr>
          </a:p>
          <a:p>
            <a:pPr lvl="1" eaLnBrk="1">
              <a:buSzPct val="75000"/>
            </a:pPr>
            <a:r>
              <a:rPr lang="en-US" altLang="zh-CN" sz="2000" dirty="0">
                <a:latin typeface="+mn-lt"/>
                <a:ea typeface="+mn-ea"/>
              </a:rPr>
              <a:t>TCP</a:t>
            </a:r>
            <a:r>
              <a:rPr lang="zh-CN" altLang="en-US" sz="2000" dirty="0">
                <a:latin typeface="+mn-lt"/>
                <a:ea typeface="+mn-ea"/>
              </a:rPr>
              <a:t>吞吐量</a:t>
            </a:r>
            <a:endParaRPr lang="zh-CN" altLang="en-US" sz="2000" dirty="0">
              <a:latin typeface="+mn-lt"/>
              <a:ea typeface="+mn-ea"/>
            </a:endParaRPr>
          </a:p>
          <a:p>
            <a:pPr lvl="1" eaLnBrk="1">
              <a:buSzPct val="75000"/>
            </a:pPr>
            <a:r>
              <a:rPr lang="en-US" altLang="zh-CN" sz="2000" dirty="0">
                <a:latin typeface="+mn-lt"/>
                <a:ea typeface="+mn-ea"/>
              </a:rPr>
              <a:t>TCP</a:t>
            </a:r>
            <a:r>
              <a:rPr lang="zh-CN" altLang="en-US" sz="2000" dirty="0">
                <a:latin typeface="+mn-lt"/>
                <a:ea typeface="+mn-ea"/>
              </a:rPr>
              <a:t>公平性</a:t>
            </a:r>
            <a:endParaRPr lang="zh-CN" altLang="en-US" sz="2000" dirty="0">
              <a:solidFill>
                <a:srgbClr val="FF0000"/>
              </a:solidFill>
              <a:latin typeface="+mn-lt"/>
              <a:ea typeface="+mn-ea"/>
            </a:endParaRPr>
          </a:p>
          <a:p>
            <a:pPr lvl="1" eaLnBrk="1">
              <a:buSzPct val="75000"/>
            </a:pPr>
            <a:r>
              <a:rPr lang="zh-CN" altLang="en-US" sz="2000" dirty="0">
                <a:latin typeface="+mn-lt"/>
                <a:ea typeface="+mn-ea"/>
              </a:rPr>
              <a:t>时延模型</a:t>
            </a:r>
            <a:endParaRPr lang="en-US" altLang="zh-CN" sz="2000" dirty="0">
              <a:solidFill>
                <a:srgbClr val="FF0000"/>
              </a:solidFill>
              <a:latin typeface="+mn-lt"/>
              <a:ea typeface="+mn-ea"/>
            </a:endParaRPr>
          </a:p>
        </p:txBody>
      </p:sp>
      <p:sp>
        <p:nvSpPr>
          <p:cNvPr id="104454" name="Rectangle 4"/>
          <p:cNvSpPr/>
          <p:nvPr/>
        </p:nvSpPr>
        <p:spPr>
          <a:xfrm>
            <a:off x="533400" y="1600200"/>
            <a:ext cx="3810000" cy="4648200"/>
          </a:xfrm>
          <a:prstGeom prst="rect">
            <a:avLst/>
          </a:prstGeom>
          <a:noFill/>
          <a:ln w="9525">
            <a:noFill/>
          </a:ln>
        </p:spPr>
        <p:txBody>
          <a:bodyPr/>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3.1 </a:t>
            </a:r>
            <a:r>
              <a:rPr lang="zh-CN" altLang="en-US" sz="2400" dirty="0">
                <a:latin typeface="Times New Roman" panose="02020603050405020304" pitchFamily="18" charset="0"/>
              </a:rPr>
              <a:t>运输层服务</a:t>
            </a:r>
            <a:endParaRPr lang="zh-CN" altLang="en-US"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3.2 </a:t>
            </a:r>
            <a:r>
              <a:rPr lang="zh-CN" altLang="en-US" sz="2400" dirty="0">
                <a:latin typeface="Times New Roman" panose="02020603050405020304" pitchFamily="18" charset="0"/>
              </a:rPr>
              <a:t>复用与分解</a:t>
            </a:r>
            <a:endParaRPr lang="zh-CN" altLang="en-US"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3.3 </a:t>
            </a:r>
            <a:r>
              <a:rPr lang="zh-CN" altLang="en-US" sz="2400" dirty="0">
                <a:latin typeface="Times New Roman" panose="02020603050405020304" pitchFamily="18" charset="0"/>
              </a:rPr>
              <a:t>无连接传输</a:t>
            </a:r>
            <a:r>
              <a:rPr lang="en-US" altLang="zh-CN" sz="2400" dirty="0">
                <a:latin typeface="Times New Roman" panose="02020603050405020304" pitchFamily="18" charset="0"/>
              </a:rPr>
              <a:t>: UDP</a:t>
            </a:r>
            <a:endParaRPr lang="en-US" altLang="zh-CN"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3.4 </a:t>
            </a:r>
            <a:r>
              <a:rPr lang="zh-CN" altLang="en-US" sz="2400" dirty="0">
                <a:latin typeface="Times New Roman" panose="02020603050405020304" pitchFamily="18" charset="0"/>
              </a:rPr>
              <a:t>可靠数据传输的原则</a:t>
            </a:r>
            <a:endParaRPr lang="zh-CN" altLang="en-US" sz="24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rdt1</a:t>
            </a:r>
            <a:endParaRPr lang="en-US" altLang="zh-CN"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rdt2</a:t>
            </a:r>
            <a:endParaRPr lang="en-US" altLang="zh-CN"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rdt3</a:t>
            </a:r>
            <a:endParaRPr lang="en-US" altLang="zh-CN"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流水线协议</a:t>
            </a:r>
            <a:endParaRPr lang="zh-CN" altLang="en-US" sz="2000" dirty="0">
              <a:latin typeface="Times New Roman" panose="02020603050405020304" pitchFamily="18"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9235" y="153035"/>
            <a:ext cx="8837930" cy="66249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43011"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32772" name="Rectangle 2"/>
          <p:cNvSpPr>
            <a:spLocks noGrp="1"/>
          </p:cNvSpPr>
          <p:nvPr>
            <p:ph type="title"/>
          </p:nvPr>
        </p:nvSpPr>
        <p:spPr>
          <a:xfrm>
            <a:off x="685800" y="304800"/>
            <a:ext cx="7772400" cy="1143000"/>
          </a:xfrm>
        </p:spPr>
        <p:txBody>
          <a:bodyPr vert="horz" wrap="square" lIns="91440" tIns="45720" rIns="91440" bIns="45720" anchor="ctr" anchorCtr="0"/>
          <a:p>
            <a:r>
              <a:rPr lang="zh-CN" altLang="en-US" dirty="0"/>
              <a:t>复用</a:t>
            </a:r>
            <a:r>
              <a:rPr lang="en-US" altLang="zh-CN" dirty="0"/>
              <a:t>/</a:t>
            </a:r>
            <a:r>
              <a:rPr lang="zh-CN" altLang="en-US" dirty="0"/>
              <a:t>分解</a:t>
            </a:r>
            <a:endParaRPr lang="zh-CN" altLang="en-US" dirty="0"/>
          </a:p>
        </p:txBody>
      </p:sp>
      <p:grpSp>
        <p:nvGrpSpPr>
          <p:cNvPr id="32773" name="Group 70"/>
          <p:cNvGrpSpPr/>
          <p:nvPr/>
        </p:nvGrpSpPr>
        <p:grpSpPr>
          <a:xfrm>
            <a:off x="685800" y="3429000"/>
            <a:ext cx="7931150" cy="2935288"/>
            <a:chOff x="355" y="2243"/>
            <a:chExt cx="4996" cy="1849"/>
          </a:xfrm>
        </p:grpSpPr>
        <p:grpSp>
          <p:nvGrpSpPr>
            <p:cNvPr id="32789" name="Group 22"/>
            <p:cNvGrpSpPr/>
            <p:nvPr/>
          </p:nvGrpSpPr>
          <p:grpSpPr>
            <a:xfrm>
              <a:off x="355" y="2293"/>
              <a:ext cx="1261" cy="1500"/>
              <a:chOff x="608" y="2454"/>
              <a:chExt cx="1261" cy="1500"/>
            </a:xfrm>
          </p:grpSpPr>
          <p:sp>
            <p:nvSpPr>
              <p:cNvPr id="32826" name="Rectangle 11"/>
              <p:cNvSpPr/>
              <p:nvPr/>
            </p:nvSpPr>
            <p:spPr>
              <a:xfrm>
                <a:off x="608" y="24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r>
                  <a:rPr lang="zh-CN" altLang="en-US" dirty="0">
                    <a:latin typeface="Comic Sans MS" panose="030F0702030302020204" pitchFamily="66" charset="0"/>
                  </a:rPr>
                  <a:t>应用层</a:t>
                </a:r>
                <a:endParaRPr lang="zh-CN" altLang="en-US" dirty="0">
                  <a:latin typeface="Comic Sans MS" panose="030F0702030302020204" pitchFamily="66" charset="0"/>
                </a:endParaRPr>
              </a:p>
            </p:txBody>
          </p:sp>
          <p:sp>
            <p:nvSpPr>
              <p:cNvPr id="32827" name="Rectangle 12"/>
              <p:cNvSpPr/>
              <p:nvPr/>
            </p:nvSpPr>
            <p:spPr>
              <a:xfrm>
                <a:off x="608" y="27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r>
                  <a:rPr lang="zh-CN" altLang="en-US" dirty="0">
                    <a:latin typeface="Comic Sans MS" panose="030F0702030302020204" pitchFamily="66" charset="0"/>
                  </a:rPr>
                  <a:t>运输层</a:t>
                </a:r>
                <a:endParaRPr lang="zh-CN" altLang="en-US" dirty="0">
                  <a:latin typeface="Comic Sans MS" panose="030F0702030302020204" pitchFamily="66" charset="0"/>
                </a:endParaRPr>
              </a:p>
            </p:txBody>
          </p:sp>
          <p:sp>
            <p:nvSpPr>
              <p:cNvPr id="32828" name="Rectangle 13"/>
              <p:cNvSpPr/>
              <p:nvPr/>
            </p:nvSpPr>
            <p:spPr>
              <a:xfrm>
                <a:off x="608" y="30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r>
                  <a:rPr lang="zh-CN" altLang="en-US" dirty="0">
                    <a:latin typeface="Comic Sans MS" panose="030F0702030302020204" pitchFamily="66" charset="0"/>
                  </a:rPr>
                  <a:t>网络层</a:t>
                </a:r>
                <a:endParaRPr lang="zh-CN" altLang="en-US" dirty="0">
                  <a:latin typeface="Comic Sans MS" panose="030F0702030302020204" pitchFamily="66" charset="0"/>
                </a:endParaRPr>
              </a:p>
            </p:txBody>
          </p:sp>
          <p:sp>
            <p:nvSpPr>
              <p:cNvPr id="32829" name="Rectangle 14"/>
              <p:cNvSpPr/>
              <p:nvPr/>
            </p:nvSpPr>
            <p:spPr>
              <a:xfrm>
                <a:off x="608" y="33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r>
                  <a:rPr lang="zh-CN" altLang="en-US" dirty="0">
                    <a:latin typeface="Comic Sans MS" panose="030F0702030302020204" pitchFamily="66" charset="0"/>
                  </a:rPr>
                  <a:t>链路层</a:t>
                </a:r>
                <a:endParaRPr lang="zh-CN" altLang="en-US" dirty="0">
                  <a:latin typeface="Comic Sans MS" panose="030F0702030302020204" pitchFamily="66" charset="0"/>
                </a:endParaRPr>
              </a:p>
            </p:txBody>
          </p:sp>
          <p:sp>
            <p:nvSpPr>
              <p:cNvPr id="32830" name="Rectangle 15"/>
              <p:cNvSpPr/>
              <p:nvPr/>
            </p:nvSpPr>
            <p:spPr>
              <a:xfrm>
                <a:off x="608" y="36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r>
                  <a:rPr lang="zh-CN" altLang="en-US" dirty="0">
                    <a:latin typeface="Comic Sans MS" panose="030F0702030302020204" pitchFamily="66" charset="0"/>
                  </a:rPr>
                  <a:t>物理层</a:t>
                </a:r>
                <a:endParaRPr lang="zh-CN" altLang="en-US" dirty="0">
                  <a:latin typeface="Comic Sans MS" panose="030F0702030302020204" pitchFamily="66" charset="0"/>
                </a:endParaRPr>
              </a:p>
            </p:txBody>
          </p:sp>
        </p:grpSp>
        <p:grpSp>
          <p:nvGrpSpPr>
            <p:cNvPr id="32790" name="Group 21"/>
            <p:cNvGrpSpPr/>
            <p:nvPr/>
          </p:nvGrpSpPr>
          <p:grpSpPr>
            <a:xfrm>
              <a:off x="2014" y="2318"/>
              <a:ext cx="377" cy="315"/>
              <a:chOff x="2614" y="2862"/>
              <a:chExt cx="377" cy="315"/>
            </a:xfrm>
          </p:grpSpPr>
          <p:sp>
            <p:nvSpPr>
              <p:cNvPr id="32824" name="Rectangle 18"/>
              <p:cNvSpPr/>
              <p:nvPr/>
            </p:nvSpPr>
            <p:spPr>
              <a:xfrm>
                <a:off x="2614" y="3054"/>
                <a:ext cx="377" cy="12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2825" name="Oval 19"/>
              <p:cNvSpPr/>
              <p:nvPr/>
            </p:nvSpPr>
            <p:spPr>
              <a:xfrm>
                <a:off x="2614" y="2862"/>
                <a:ext cx="377" cy="192"/>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p>
                <a:r>
                  <a:rPr lang="en-US" altLang="zh-CN" dirty="0">
                    <a:latin typeface="Comic Sans MS" panose="030F0702030302020204" pitchFamily="66" charset="0"/>
                  </a:rPr>
                  <a:t>P1</a:t>
                </a:r>
                <a:endParaRPr lang="en-US" altLang="zh-CN" dirty="0">
                  <a:latin typeface="Comic Sans MS" panose="030F0702030302020204" pitchFamily="66" charset="0"/>
                </a:endParaRPr>
              </a:p>
            </p:txBody>
          </p:sp>
        </p:grpSp>
        <p:grpSp>
          <p:nvGrpSpPr>
            <p:cNvPr id="32791" name="Group 23"/>
            <p:cNvGrpSpPr/>
            <p:nvPr/>
          </p:nvGrpSpPr>
          <p:grpSpPr>
            <a:xfrm>
              <a:off x="4090" y="2243"/>
              <a:ext cx="1261" cy="1500"/>
              <a:chOff x="608" y="2454"/>
              <a:chExt cx="1261" cy="1500"/>
            </a:xfrm>
          </p:grpSpPr>
          <p:sp>
            <p:nvSpPr>
              <p:cNvPr id="32819" name="Rectangle 24"/>
              <p:cNvSpPr/>
              <p:nvPr/>
            </p:nvSpPr>
            <p:spPr>
              <a:xfrm>
                <a:off x="608" y="24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r"/>
                <a:r>
                  <a:rPr lang="zh-CN" altLang="en-US" dirty="0">
                    <a:latin typeface="Comic Sans MS" panose="030F0702030302020204" pitchFamily="66" charset="0"/>
                  </a:rPr>
                  <a:t>应用层</a:t>
                </a:r>
                <a:endParaRPr lang="zh-CN" altLang="en-US" dirty="0">
                  <a:latin typeface="Comic Sans MS" panose="030F0702030302020204" pitchFamily="66" charset="0"/>
                </a:endParaRPr>
              </a:p>
            </p:txBody>
          </p:sp>
          <p:sp>
            <p:nvSpPr>
              <p:cNvPr id="32820" name="Rectangle 25"/>
              <p:cNvSpPr/>
              <p:nvPr/>
            </p:nvSpPr>
            <p:spPr>
              <a:xfrm>
                <a:off x="608" y="27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r"/>
                <a:r>
                  <a:rPr lang="zh-CN" altLang="en-US" dirty="0">
                    <a:latin typeface="Comic Sans MS" panose="030F0702030302020204" pitchFamily="66" charset="0"/>
                  </a:rPr>
                  <a:t>运输层</a:t>
                </a:r>
                <a:endParaRPr lang="zh-CN" altLang="en-US" dirty="0">
                  <a:latin typeface="Comic Sans MS" panose="030F0702030302020204" pitchFamily="66" charset="0"/>
                </a:endParaRPr>
              </a:p>
            </p:txBody>
          </p:sp>
          <p:sp>
            <p:nvSpPr>
              <p:cNvPr id="32821" name="Rectangle 26"/>
              <p:cNvSpPr/>
              <p:nvPr/>
            </p:nvSpPr>
            <p:spPr>
              <a:xfrm>
                <a:off x="608" y="30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r"/>
                <a:r>
                  <a:rPr lang="zh-CN" altLang="en-US" dirty="0">
                    <a:latin typeface="Comic Sans MS" panose="030F0702030302020204" pitchFamily="66" charset="0"/>
                  </a:rPr>
                  <a:t>网络层</a:t>
                </a:r>
                <a:endParaRPr lang="zh-CN" altLang="en-US" dirty="0">
                  <a:latin typeface="Comic Sans MS" panose="030F0702030302020204" pitchFamily="66" charset="0"/>
                </a:endParaRPr>
              </a:p>
            </p:txBody>
          </p:sp>
          <p:sp>
            <p:nvSpPr>
              <p:cNvPr id="32822" name="Rectangle 27"/>
              <p:cNvSpPr/>
              <p:nvPr/>
            </p:nvSpPr>
            <p:spPr>
              <a:xfrm>
                <a:off x="608" y="33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r"/>
                <a:r>
                  <a:rPr lang="zh-CN" altLang="en-US" dirty="0">
                    <a:latin typeface="Comic Sans MS" panose="030F0702030302020204" pitchFamily="66" charset="0"/>
                  </a:rPr>
                  <a:t>链路层</a:t>
                </a:r>
                <a:endParaRPr lang="zh-CN" altLang="en-US" dirty="0">
                  <a:latin typeface="Comic Sans MS" panose="030F0702030302020204" pitchFamily="66" charset="0"/>
                </a:endParaRPr>
              </a:p>
            </p:txBody>
          </p:sp>
          <p:sp>
            <p:nvSpPr>
              <p:cNvPr id="32823" name="Rectangle 28"/>
              <p:cNvSpPr/>
              <p:nvPr/>
            </p:nvSpPr>
            <p:spPr>
              <a:xfrm>
                <a:off x="608" y="36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r"/>
                <a:r>
                  <a:rPr lang="zh-CN" altLang="en-US" dirty="0">
                    <a:latin typeface="Comic Sans MS" panose="030F0702030302020204" pitchFamily="66" charset="0"/>
                  </a:rPr>
                  <a:t>物理层</a:t>
                </a:r>
                <a:endParaRPr lang="zh-CN" altLang="en-US" dirty="0">
                  <a:latin typeface="Comic Sans MS" panose="030F0702030302020204" pitchFamily="66" charset="0"/>
                </a:endParaRPr>
              </a:p>
            </p:txBody>
          </p:sp>
        </p:grpSp>
        <p:grpSp>
          <p:nvGrpSpPr>
            <p:cNvPr id="32792" name="Group 29"/>
            <p:cNvGrpSpPr/>
            <p:nvPr/>
          </p:nvGrpSpPr>
          <p:grpSpPr>
            <a:xfrm>
              <a:off x="1994" y="2293"/>
              <a:ext cx="1723" cy="1500"/>
              <a:chOff x="608" y="2454"/>
              <a:chExt cx="1261" cy="1500"/>
            </a:xfrm>
          </p:grpSpPr>
          <p:sp>
            <p:nvSpPr>
              <p:cNvPr id="32814" name="Rectangle 30"/>
              <p:cNvSpPr/>
              <p:nvPr/>
            </p:nvSpPr>
            <p:spPr>
              <a:xfrm>
                <a:off x="608" y="24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r>
                  <a:rPr lang="zh-CN" altLang="en-US" dirty="0">
                    <a:latin typeface="Comic Sans MS" panose="030F0702030302020204" pitchFamily="66" charset="0"/>
                  </a:rPr>
                  <a:t>应用层</a:t>
                </a:r>
                <a:endParaRPr lang="zh-CN" altLang="en-US" dirty="0">
                  <a:latin typeface="Comic Sans MS" panose="030F0702030302020204" pitchFamily="66" charset="0"/>
                </a:endParaRPr>
              </a:p>
            </p:txBody>
          </p:sp>
          <p:sp>
            <p:nvSpPr>
              <p:cNvPr id="32815" name="Rectangle 31"/>
              <p:cNvSpPr/>
              <p:nvPr/>
            </p:nvSpPr>
            <p:spPr>
              <a:xfrm>
                <a:off x="608" y="27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r>
                  <a:rPr lang="zh-CN" altLang="en-US" dirty="0">
                    <a:latin typeface="Comic Sans MS" panose="030F0702030302020204" pitchFamily="66" charset="0"/>
                  </a:rPr>
                  <a:t>运输层</a:t>
                </a:r>
                <a:endParaRPr lang="zh-CN" altLang="en-US" dirty="0">
                  <a:latin typeface="Comic Sans MS" panose="030F0702030302020204" pitchFamily="66" charset="0"/>
                </a:endParaRPr>
              </a:p>
            </p:txBody>
          </p:sp>
          <p:sp>
            <p:nvSpPr>
              <p:cNvPr id="32816" name="Rectangle 32"/>
              <p:cNvSpPr/>
              <p:nvPr/>
            </p:nvSpPr>
            <p:spPr>
              <a:xfrm>
                <a:off x="608" y="30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network</a:t>
                </a:r>
                <a:endParaRPr lang="en-US" altLang="zh-CN" dirty="0">
                  <a:latin typeface="Comic Sans MS" panose="030F0702030302020204" pitchFamily="66" charset="0"/>
                </a:endParaRPr>
              </a:p>
            </p:txBody>
          </p:sp>
          <p:sp>
            <p:nvSpPr>
              <p:cNvPr id="32817" name="Rectangle 33"/>
              <p:cNvSpPr/>
              <p:nvPr/>
            </p:nvSpPr>
            <p:spPr>
              <a:xfrm>
                <a:off x="608" y="33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r>
                  <a:rPr lang="zh-CN" altLang="en-US" dirty="0">
                    <a:latin typeface="Comic Sans MS" panose="030F0702030302020204" pitchFamily="66" charset="0"/>
                  </a:rPr>
                  <a:t>链路层</a:t>
                </a:r>
                <a:endParaRPr lang="zh-CN" altLang="en-US" dirty="0">
                  <a:latin typeface="Comic Sans MS" panose="030F0702030302020204" pitchFamily="66" charset="0"/>
                </a:endParaRPr>
              </a:p>
            </p:txBody>
          </p:sp>
          <p:sp>
            <p:nvSpPr>
              <p:cNvPr id="32818" name="Rectangle 34"/>
              <p:cNvSpPr/>
              <p:nvPr/>
            </p:nvSpPr>
            <p:spPr>
              <a:xfrm>
                <a:off x="608" y="36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r>
                  <a:rPr lang="zh-CN" altLang="en-US" dirty="0">
                    <a:latin typeface="Comic Sans MS" panose="030F0702030302020204" pitchFamily="66" charset="0"/>
                  </a:rPr>
                  <a:t>物理层</a:t>
                </a:r>
                <a:endParaRPr lang="zh-CN" altLang="en-US" dirty="0">
                  <a:latin typeface="Comic Sans MS" panose="030F0702030302020204" pitchFamily="66" charset="0"/>
                </a:endParaRPr>
              </a:p>
            </p:txBody>
          </p:sp>
        </p:grpSp>
        <p:grpSp>
          <p:nvGrpSpPr>
            <p:cNvPr id="32793" name="Group 35"/>
            <p:cNvGrpSpPr/>
            <p:nvPr/>
          </p:nvGrpSpPr>
          <p:grpSpPr>
            <a:xfrm>
              <a:off x="3271" y="2322"/>
              <a:ext cx="377" cy="315"/>
              <a:chOff x="2614" y="2862"/>
              <a:chExt cx="377" cy="315"/>
            </a:xfrm>
          </p:grpSpPr>
          <p:sp>
            <p:nvSpPr>
              <p:cNvPr id="32812" name="Rectangle 36"/>
              <p:cNvSpPr/>
              <p:nvPr/>
            </p:nvSpPr>
            <p:spPr>
              <a:xfrm>
                <a:off x="2614" y="3054"/>
                <a:ext cx="377" cy="12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2813" name="Oval 37"/>
              <p:cNvSpPr/>
              <p:nvPr/>
            </p:nvSpPr>
            <p:spPr>
              <a:xfrm>
                <a:off x="2614" y="2862"/>
                <a:ext cx="377" cy="192"/>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p>
                <a:r>
                  <a:rPr lang="en-US" altLang="zh-CN" dirty="0">
                    <a:latin typeface="Comic Sans MS" panose="030F0702030302020204" pitchFamily="66" charset="0"/>
                  </a:rPr>
                  <a:t>P2</a:t>
                </a:r>
                <a:endParaRPr lang="en-US" altLang="zh-CN" dirty="0">
                  <a:latin typeface="Comic Sans MS" panose="030F0702030302020204" pitchFamily="66" charset="0"/>
                </a:endParaRPr>
              </a:p>
            </p:txBody>
          </p:sp>
        </p:grpSp>
        <p:grpSp>
          <p:nvGrpSpPr>
            <p:cNvPr id="32794" name="Group 38"/>
            <p:cNvGrpSpPr/>
            <p:nvPr/>
          </p:nvGrpSpPr>
          <p:grpSpPr>
            <a:xfrm>
              <a:off x="1148" y="2337"/>
              <a:ext cx="377" cy="315"/>
              <a:chOff x="2614" y="2862"/>
              <a:chExt cx="377" cy="315"/>
            </a:xfrm>
          </p:grpSpPr>
          <p:sp>
            <p:nvSpPr>
              <p:cNvPr id="32810" name="Rectangle 39"/>
              <p:cNvSpPr/>
              <p:nvPr/>
            </p:nvSpPr>
            <p:spPr>
              <a:xfrm>
                <a:off x="2614" y="3054"/>
                <a:ext cx="377" cy="12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2811" name="Oval 40"/>
              <p:cNvSpPr/>
              <p:nvPr/>
            </p:nvSpPr>
            <p:spPr>
              <a:xfrm>
                <a:off x="2614" y="2862"/>
                <a:ext cx="377" cy="192"/>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p>
                <a:r>
                  <a:rPr lang="en-US" altLang="zh-CN" dirty="0">
                    <a:latin typeface="Comic Sans MS" panose="030F0702030302020204" pitchFamily="66" charset="0"/>
                  </a:rPr>
                  <a:t>P3</a:t>
                </a:r>
                <a:endParaRPr lang="en-US" altLang="zh-CN" dirty="0">
                  <a:latin typeface="Comic Sans MS" panose="030F0702030302020204" pitchFamily="66" charset="0"/>
                </a:endParaRPr>
              </a:p>
            </p:txBody>
          </p:sp>
        </p:grpSp>
        <p:grpSp>
          <p:nvGrpSpPr>
            <p:cNvPr id="32795" name="Group 41"/>
            <p:cNvGrpSpPr/>
            <p:nvPr/>
          </p:nvGrpSpPr>
          <p:grpSpPr>
            <a:xfrm>
              <a:off x="4155" y="2283"/>
              <a:ext cx="377" cy="315"/>
              <a:chOff x="2614" y="2862"/>
              <a:chExt cx="377" cy="315"/>
            </a:xfrm>
          </p:grpSpPr>
          <p:sp>
            <p:nvSpPr>
              <p:cNvPr id="32808" name="Rectangle 42"/>
              <p:cNvSpPr/>
              <p:nvPr/>
            </p:nvSpPr>
            <p:spPr>
              <a:xfrm>
                <a:off x="2614" y="3054"/>
                <a:ext cx="377" cy="12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2809" name="Oval 43"/>
              <p:cNvSpPr/>
              <p:nvPr/>
            </p:nvSpPr>
            <p:spPr>
              <a:xfrm>
                <a:off x="2614" y="2862"/>
                <a:ext cx="377" cy="192"/>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p>
                <a:r>
                  <a:rPr lang="en-US" altLang="zh-CN" dirty="0">
                    <a:latin typeface="Comic Sans MS" panose="030F0702030302020204" pitchFamily="66" charset="0"/>
                  </a:rPr>
                  <a:t>P4</a:t>
                </a:r>
                <a:endParaRPr lang="en-US" altLang="zh-CN" dirty="0">
                  <a:latin typeface="Comic Sans MS" panose="030F0702030302020204" pitchFamily="66" charset="0"/>
                </a:endParaRPr>
              </a:p>
            </p:txBody>
          </p:sp>
        </p:grpSp>
        <p:grpSp>
          <p:nvGrpSpPr>
            <p:cNvPr id="32796" name="Group 44"/>
            <p:cNvGrpSpPr/>
            <p:nvPr/>
          </p:nvGrpSpPr>
          <p:grpSpPr>
            <a:xfrm>
              <a:off x="2053" y="2341"/>
              <a:ext cx="377" cy="315"/>
              <a:chOff x="2614" y="2862"/>
              <a:chExt cx="377" cy="315"/>
            </a:xfrm>
          </p:grpSpPr>
          <p:sp>
            <p:nvSpPr>
              <p:cNvPr id="32806" name="Rectangle 45"/>
              <p:cNvSpPr/>
              <p:nvPr/>
            </p:nvSpPr>
            <p:spPr>
              <a:xfrm>
                <a:off x="2614" y="3054"/>
                <a:ext cx="377" cy="12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2807" name="Oval 46"/>
              <p:cNvSpPr/>
              <p:nvPr/>
            </p:nvSpPr>
            <p:spPr>
              <a:xfrm>
                <a:off x="2614" y="2862"/>
                <a:ext cx="377" cy="192"/>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p>
                <a:r>
                  <a:rPr lang="en-US" altLang="zh-CN" dirty="0">
                    <a:latin typeface="Comic Sans MS" panose="030F0702030302020204" pitchFamily="66" charset="0"/>
                  </a:rPr>
                  <a:t>P1</a:t>
                </a:r>
                <a:endParaRPr lang="en-US" altLang="zh-CN" dirty="0">
                  <a:latin typeface="Comic Sans MS" panose="030F0702030302020204" pitchFamily="66" charset="0"/>
                </a:endParaRPr>
              </a:p>
            </p:txBody>
          </p:sp>
        </p:grpSp>
        <p:sp>
          <p:nvSpPr>
            <p:cNvPr id="32797" name="Text Box 47"/>
            <p:cNvSpPr txBox="1"/>
            <p:nvPr/>
          </p:nvSpPr>
          <p:spPr>
            <a:xfrm>
              <a:off x="700" y="3842"/>
              <a:ext cx="508" cy="250"/>
            </a:xfrm>
            <a:prstGeom prst="rect">
              <a:avLst/>
            </a:prstGeom>
            <a:noFill/>
            <a:ln w="9525">
              <a:noFill/>
            </a:ln>
          </p:spPr>
          <p:txBody>
            <a:bodyPr wrap="none">
              <a:spAutoFit/>
            </a:bodyPr>
            <a:p>
              <a:r>
                <a:rPr lang="zh-CN" altLang="en-US" sz="2000" dirty="0">
                  <a:solidFill>
                    <a:schemeClr val="accent2"/>
                  </a:solidFill>
                  <a:latin typeface="Comic Sans MS" panose="030F0702030302020204" pitchFamily="66" charset="0"/>
                </a:rPr>
                <a:t>主机</a:t>
              </a:r>
              <a:r>
                <a:rPr lang="en-US" altLang="zh-CN" sz="2000" dirty="0">
                  <a:solidFill>
                    <a:schemeClr val="accent2"/>
                  </a:solidFill>
                  <a:latin typeface="Comic Sans MS" panose="030F0702030302020204" pitchFamily="66" charset="0"/>
                </a:rPr>
                <a:t>1</a:t>
              </a:r>
              <a:endParaRPr lang="en-US" altLang="zh-CN" dirty="0">
                <a:latin typeface="Comic Sans MS" panose="030F0702030302020204" pitchFamily="66" charset="0"/>
              </a:endParaRPr>
            </a:p>
          </p:txBody>
        </p:sp>
        <p:sp>
          <p:nvSpPr>
            <p:cNvPr id="32798" name="Text Box 48"/>
            <p:cNvSpPr txBox="1"/>
            <p:nvPr/>
          </p:nvSpPr>
          <p:spPr>
            <a:xfrm>
              <a:off x="2594" y="3834"/>
              <a:ext cx="534" cy="250"/>
            </a:xfrm>
            <a:prstGeom prst="rect">
              <a:avLst/>
            </a:prstGeom>
            <a:noFill/>
            <a:ln w="9525">
              <a:noFill/>
            </a:ln>
          </p:spPr>
          <p:txBody>
            <a:bodyPr wrap="none">
              <a:spAutoFit/>
            </a:bodyPr>
            <a:p>
              <a:r>
                <a:rPr lang="zh-CN" altLang="en-US" sz="2000" dirty="0">
                  <a:solidFill>
                    <a:schemeClr val="accent2"/>
                  </a:solidFill>
                  <a:latin typeface="Comic Sans MS" panose="030F0702030302020204" pitchFamily="66" charset="0"/>
                </a:rPr>
                <a:t>主机</a:t>
              </a:r>
              <a:r>
                <a:rPr lang="en-US" altLang="zh-CN" sz="2000" dirty="0">
                  <a:solidFill>
                    <a:schemeClr val="accent2"/>
                  </a:solidFill>
                  <a:latin typeface="Comic Sans MS" panose="030F0702030302020204" pitchFamily="66" charset="0"/>
                </a:rPr>
                <a:t>2</a:t>
              </a:r>
              <a:endParaRPr lang="en-US" altLang="zh-CN" dirty="0">
                <a:solidFill>
                  <a:schemeClr val="accent2"/>
                </a:solidFill>
                <a:latin typeface="Comic Sans MS" panose="030F0702030302020204" pitchFamily="66" charset="0"/>
              </a:endParaRPr>
            </a:p>
          </p:txBody>
        </p:sp>
        <p:sp>
          <p:nvSpPr>
            <p:cNvPr id="32799" name="Text Box 49"/>
            <p:cNvSpPr txBox="1"/>
            <p:nvPr/>
          </p:nvSpPr>
          <p:spPr>
            <a:xfrm>
              <a:off x="4502" y="3757"/>
              <a:ext cx="534" cy="250"/>
            </a:xfrm>
            <a:prstGeom prst="rect">
              <a:avLst/>
            </a:prstGeom>
            <a:noFill/>
            <a:ln w="9525">
              <a:noFill/>
            </a:ln>
          </p:spPr>
          <p:txBody>
            <a:bodyPr wrap="none">
              <a:spAutoFit/>
            </a:bodyPr>
            <a:p>
              <a:r>
                <a:rPr lang="zh-CN" altLang="en-US" sz="2000" dirty="0">
                  <a:solidFill>
                    <a:schemeClr val="accent2"/>
                  </a:solidFill>
                  <a:latin typeface="Comic Sans MS" panose="030F0702030302020204" pitchFamily="66" charset="0"/>
                </a:rPr>
                <a:t>主机</a:t>
              </a:r>
              <a:r>
                <a:rPr lang="en-US" altLang="zh-CN" sz="2000" dirty="0">
                  <a:solidFill>
                    <a:schemeClr val="accent2"/>
                  </a:solidFill>
                  <a:latin typeface="Comic Sans MS" panose="030F0702030302020204" pitchFamily="66" charset="0"/>
                </a:rPr>
                <a:t>3</a:t>
              </a:r>
              <a:endParaRPr lang="en-US" altLang="zh-CN" sz="2000" dirty="0">
                <a:solidFill>
                  <a:schemeClr val="accent2"/>
                </a:solidFill>
                <a:latin typeface="Comic Sans MS" panose="030F0702030302020204" pitchFamily="66" charset="0"/>
              </a:endParaRPr>
            </a:p>
          </p:txBody>
        </p:sp>
        <p:sp>
          <p:nvSpPr>
            <p:cNvPr id="32800" name="Line 57"/>
            <p:cNvSpPr/>
            <p:nvPr/>
          </p:nvSpPr>
          <p:spPr>
            <a:xfrm>
              <a:off x="1344" y="2592"/>
              <a:ext cx="0" cy="1056"/>
            </a:xfrm>
            <a:prstGeom prst="line">
              <a:avLst/>
            </a:prstGeom>
            <a:ln w="19050" cap="flat" cmpd="sng">
              <a:solidFill>
                <a:srgbClr val="FF0000"/>
              </a:solidFill>
              <a:prstDash val="solid"/>
              <a:headEnd type="none" w="med" len="med"/>
              <a:tailEnd type="none" w="med" len="med"/>
            </a:ln>
          </p:spPr>
        </p:sp>
        <p:sp>
          <p:nvSpPr>
            <p:cNvPr id="32801" name="Line 58"/>
            <p:cNvSpPr/>
            <p:nvPr/>
          </p:nvSpPr>
          <p:spPr>
            <a:xfrm flipV="1">
              <a:off x="2208" y="2544"/>
              <a:ext cx="0" cy="1104"/>
            </a:xfrm>
            <a:prstGeom prst="line">
              <a:avLst/>
            </a:prstGeom>
            <a:ln w="19050" cap="flat" cmpd="sng">
              <a:solidFill>
                <a:srgbClr val="FF0000"/>
              </a:solidFill>
              <a:prstDash val="solid"/>
              <a:headEnd type="none" w="med" len="med"/>
              <a:tailEnd type="triangle" w="med" len="med"/>
            </a:ln>
          </p:spPr>
        </p:sp>
        <p:sp>
          <p:nvSpPr>
            <p:cNvPr id="32802" name="Line 59"/>
            <p:cNvSpPr/>
            <p:nvPr/>
          </p:nvSpPr>
          <p:spPr>
            <a:xfrm>
              <a:off x="1344" y="3648"/>
              <a:ext cx="864" cy="0"/>
            </a:xfrm>
            <a:prstGeom prst="line">
              <a:avLst/>
            </a:prstGeom>
            <a:ln w="19050" cap="flat" cmpd="sng">
              <a:solidFill>
                <a:srgbClr val="FF0000"/>
              </a:solidFill>
              <a:prstDash val="solid"/>
              <a:headEnd type="none" w="med" len="med"/>
              <a:tailEnd type="none" w="med" len="med"/>
            </a:ln>
          </p:spPr>
        </p:sp>
        <p:sp>
          <p:nvSpPr>
            <p:cNvPr id="32803" name="Line 60"/>
            <p:cNvSpPr/>
            <p:nvPr/>
          </p:nvSpPr>
          <p:spPr>
            <a:xfrm>
              <a:off x="4320" y="2496"/>
              <a:ext cx="0" cy="1152"/>
            </a:xfrm>
            <a:prstGeom prst="line">
              <a:avLst/>
            </a:prstGeom>
            <a:ln w="19050" cap="flat" cmpd="sng">
              <a:solidFill>
                <a:srgbClr val="FF0000"/>
              </a:solidFill>
              <a:prstDash val="solid"/>
              <a:headEnd type="none" w="med" len="med"/>
              <a:tailEnd type="none" w="med" len="med"/>
            </a:ln>
          </p:spPr>
        </p:sp>
        <p:sp>
          <p:nvSpPr>
            <p:cNvPr id="32804" name="Line 61"/>
            <p:cNvSpPr/>
            <p:nvPr/>
          </p:nvSpPr>
          <p:spPr>
            <a:xfrm flipV="1">
              <a:off x="3456" y="2544"/>
              <a:ext cx="0" cy="1104"/>
            </a:xfrm>
            <a:prstGeom prst="line">
              <a:avLst/>
            </a:prstGeom>
            <a:ln w="19050" cap="flat" cmpd="sng">
              <a:solidFill>
                <a:srgbClr val="FF0000"/>
              </a:solidFill>
              <a:prstDash val="solid"/>
              <a:headEnd type="none" w="med" len="med"/>
              <a:tailEnd type="triangle" w="med" len="med"/>
            </a:ln>
          </p:spPr>
        </p:sp>
        <p:sp>
          <p:nvSpPr>
            <p:cNvPr id="32805" name="Line 62"/>
            <p:cNvSpPr/>
            <p:nvPr/>
          </p:nvSpPr>
          <p:spPr>
            <a:xfrm>
              <a:off x="3456" y="3648"/>
              <a:ext cx="864" cy="0"/>
            </a:xfrm>
            <a:prstGeom prst="line">
              <a:avLst/>
            </a:prstGeom>
            <a:ln w="19050" cap="flat" cmpd="sng">
              <a:solidFill>
                <a:srgbClr val="FF0000"/>
              </a:solidFill>
              <a:prstDash val="solid"/>
              <a:headEnd type="none" w="med" len="med"/>
              <a:tailEnd type="none" w="med" len="med"/>
            </a:ln>
          </p:spPr>
        </p:sp>
      </p:grpSp>
      <p:sp>
        <p:nvSpPr>
          <p:cNvPr id="32774" name="Rectangle 64"/>
          <p:cNvSpPr/>
          <p:nvPr/>
        </p:nvSpPr>
        <p:spPr>
          <a:xfrm>
            <a:off x="457200" y="2895600"/>
            <a:ext cx="598488" cy="19526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2775" name="Oval 65"/>
          <p:cNvSpPr/>
          <p:nvPr/>
        </p:nvSpPr>
        <p:spPr>
          <a:xfrm>
            <a:off x="2590800" y="2819400"/>
            <a:ext cx="598488" cy="304800"/>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2776" name="Text Box 67"/>
          <p:cNvSpPr txBox="1"/>
          <p:nvPr/>
        </p:nvSpPr>
        <p:spPr>
          <a:xfrm>
            <a:off x="3435350" y="2819400"/>
            <a:ext cx="754063" cy="336550"/>
          </a:xfrm>
          <a:prstGeom prst="rect">
            <a:avLst/>
          </a:prstGeom>
          <a:noFill/>
          <a:ln w="9525">
            <a:noFill/>
          </a:ln>
        </p:spPr>
        <p:txBody>
          <a:bodyPr wrap="none">
            <a:spAutoFit/>
          </a:bodyPr>
          <a:p>
            <a:r>
              <a:rPr lang="en-US" altLang="zh-CN" dirty="0">
                <a:latin typeface="Comic Sans MS" panose="030F0702030302020204" pitchFamily="66" charset="0"/>
              </a:rPr>
              <a:t>= </a:t>
            </a:r>
            <a:r>
              <a:rPr lang="zh-CN" altLang="en-US" dirty="0">
                <a:latin typeface="Comic Sans MS" panose="030F0702030302020204" pitchFamily="66" charset="0"/>
              </a:rPr>
              <a:t>进程</a:t>
            </a:r>
            <a:endParaRPr lang="zh-CN" altLang="en-US" dirty="0">
              <a:latin typeface="Comic Sans MS" panose="030F0702030302020204" pitchFamily="66" charset="0"/>
            </a:endParaRPr>
          </a:p>
        </p:txBody>
      </p:sp>
      <p:sp>
        <p:nvSpPr>
          <p:cNvPr id="32777" name="Text Box 68"/>
          <p:cNvSpPr txBox="1"/>
          <p:nvPr/>
        </p:nvSpPr>
        <p:spPr>
          <a:xfrm>
            <a:off x="1150938" y="2819400"/>
            <a:ext cx="957262" cy="336550"/>
          </a:xfrm>
          <a:prstGeom prst="rect">
            <a:avLst/>
          </a:prstGeom>
          <a:noFill/>
          <a:ln w="9525">
            <a:noFill/>
          </a:ln>
        </p:spPr>
        <p:txBody>
          <a:bodyPr wrap="none">
            <a:spAutoFit/>
          </a:bodyPr>
          <a:p>
            <a:r>
              <a:rPr lang="en-US" altLang="zh-CN" dirty="0">
                <a:latin typeface="Comic Sans MS" panose="030F0702030302020204" pitchFamily="66" charset="0"/>
              </a:rPr>
              <a:t>= </a:t>
            </a:r>
            <a:r>
              <a:rPr lang="zh-CN" altLang="en-US" dirty="0">
                <a:latin typeface="Comic Sans MS" panose="030F0702030302020204" pitchFamily="66" charset="0"/>
              </a:rPr>
              <a:t>套接字</a:t>
            </a:r>
            <a:endParaRPr lang="zh-CN" altLang="en-US" dirty="0">
              <a:latin typeface="Comic Sans MS" panose="030F0702030302020204" pitchFamily="66" charset="0"/>
            </a:endParaRPr>
          </a:p>
        </p:txBody>
      </p:sp>
      <p:sp>
        <p:nvSpPr>
          <p:cNvPr id="32778" name="Text Box 72"/>
          <p:cNvSpPr txBox="1"/>
          <p:nvPr/>
        </p:nvSpPr>
        <p:spPr>
          <a:xfrm>
            <a:off x="444500" y="1589088"/>
            <a:ext cx="176213" cy="336550"/>
          </a:xfrm>
          <a:prstGeom prst="rect">
            <a:avLst/>
          </a:prstGeom>
          <a:noFill/>
          <a:ln w="9525">
            <a:noFill/>
          </a:ln>
        </p:spPr>
        <p:txBody>
          <a:bodyPr wrap="none">
            <a:spAutoFit/>
          </a:bodyPr>
          <a:p>
            <a:pPr algn="l"/>
            <a:endParaRPr lang="zh-CN" altLang="en-US" dirty="0">
              <a:latin typeface="Comic Sans MS" panose="030F0702030302020204" pitchFamily="66" charset="0"/>
            </a:endParaRPr>
          </a:p>
        </p:txBody>
      </p:sp>
      <p:sp>
        <p:nvSpPr>
          <p:cNvPr id="32779" name="Text Box 75"/>
          <p:cNvSpPr txBox="1"/>
          <p:nvPr/>
        </p:nvSpPr>
        <p:spPr>
          <a:xfrm>
            <a:off x="468313" y="1366838"/>
            <a:ext cx="176212" cy="457200"/>
          </a:xfrm>
          <a:prstGeom prst="rect">
            <a:avLst/>
          </a:prstGeom>
          <a:noFill/>
          <a:ln w="9525">
            <a:noFill/>
          </a:ln>
        </p:spPr>
        <p:txBody>
          <a:bodyPr wrap="none">
            <a:spAutoFit/>
          </a:bodyPr>
          <a:p>
            <a:pPr algn="l"/>
            <a:endParaRPr lang="zh-CN" altLang="en-US" sz="2400" dirty="0">
              <a:latin typeface="Times New Roman" panose="02020603050405020304" pitchFamily="18" charset="0"/>
            </a:endParaRPr>
          </a:p>
        </p:txBody>
      </p:sp>
      <p:sp>
        <p:nvSpPr>
          <p:cNvPr id="32780" name="Rectangle 76"/>
          <p:cNvSpPr/>
          <p:nvPr/>
        </p:nvSpPr>
        <p:spPr>
          <a:xfrm>
            <a:off x="444500" y="1524000"/>
            <a:ext cx="3898900" cy="1066800"/>
          </a:xfrm>
          <a:prstGeom prst="rect">
            <a:avLst/>
          </a:prstGeom>
          <a:noFill/>
          <a:ln w="19050" cap="flat" cmpd="sng">
            <a:solidFill>
              <a:srgbClr val="FF0000"/>
            </a:solidFill>
            <a:prstDash val="solid"/>
            <a:miter/>
            <a:headEnd type="none" w="med" len="med"/>
            <a:tailEnd type="none" w="med" len="med"/>
          </a:ln>
        </p:spPr>
        <p:txBody>
          <a:bodyPr wrap="none" anchor="ctr" anchorCtr="0"/>
          <a:p>
            <a:pPr algn="l"/>
            <a:r>
              <a:rPr lang="zh-CN" altLang="en-US" sz="2000" dirty="0">
                <a:latin typeface="Comic Sans MS" panose="030F0702030302020204" pitchFamily="66" charset="0"/>
              </a:rPr>
              <a:t>将接收到的段交付给正确的套接字</a:t>
            </a:r>
            <a:endParaRPr lang="en-US" altLang="zh-CN" sz="2000" dirty="0">
              <a:latin typeface="Comic Sans MS" panose="030F0702030302020204" pitchFamily="66" charset="0"/>
            </a:endParaRPr>
          </a:p>
        </p:txBody>
      </p:sp>
      <p:grpSp>
        <p:nvGrpSpPr>
          <p:cNvPr id="32781" name="Group 77"/>
          <p:cNvGrpSpPr/>
          <p:nvPr/>
        </p:nvGrpSpPr>
        <p:grpSpPr>
          <a:xfrm>
            <a:off x="1114425" y="1274763"/>
            <a:ext cx="2218127" cy="398463"/>
            <a:chOff x="1374" y="3700"/>
            <a:chExt cx="1122" cy="251"/>
          </a:xfrm>
        </p:grpSpPr>
        <p:sp>
          <p:nvSpPr>
            <p:cNvPr id="32787" name="Rectangle 78"/>
            <p:cNvSpPr/>
            <p:nvPr/>
          </p:nvSpPr>
          <p:spPr>
            <a:xfrm>
              <a:off x="1422" y="3732"/>
              <a:ext cx="1002" cy="210"/>
            </a:xfrm>
            <a:prstGeom prst="rect">
              <a:avLst/>
            </a:prstGeom>
            <a:solidFill>
              <a:schemeClr val="bg1"/>
            </a:solidFill>
            <a:ln w="9525">
              <a:noFill/>
            </a:ln>
          </p:spPr>
          <p:txBody>
            <a:bodyPr wrap="none" anchor="ctr" anchorCtr="0"/>
            <a:p>
              <a:endParaRPr lang="zh-CN" altLang="en-US" dirty="0">
                <a:latin typeface="Comic Sans MS" panose="030F0702030302020204" pitchFamily="66" charset="0"/>
              </a:endParaRPr>
            </a:p>
          </p:txBody>
        </p:sp>
        <p:sp>
          <p:nvSpPr>
            <p:cNvPr id="32788" name="Text Box 79"/>
            <p:cNvSpPr txBox="1"/>
            <p:nvPr/>
          </p:nvSpPr>
          <p:spPr>
            <a:xfrm>
              <a:off x="1374" y="3700"/>
              <a:ext cx="1122" cy="251"/>
            </a:xfrm>
            <a:prstGeom prst="rect">
              <a:avLst/>
            </a:prstGeom>
            <a:solidFill>
              <a:schemeClr val="bg1"/>
            </a:solidFill>
            <a:ln w="9525">
              <a:noFill/>
            </a:ln>
          </p:spPr>
          <p:txBody>
            <a:bodyPr wrap="none">
              <a:spAutoFit/>
            </a:bodyPr>
            <a:p>
              <a:r>
                <a:rPr lang="zh-CN" altLang="en-US" sz="2000" u="sng" dirty="0">
                  <a:solidFill>
                    <a:srgbClr val="FF0000"/>
                  </a:solidFill>
                  <a:latin typeface="Comic Sans MS" panose="030F0702030302020204" pitchFamily="66" charset="0"/>
                </a:rPr>
                <a:t>在接收主机</a:t>
              </a:r>
              <a:r>
                <a:rPr lang="zh-CN" altLang="en-US" sz="2000" b="1" u="sng" dirty="0">
                  <a:solidFill>
                    <a:schemeClr val="accent2"/>
                  </a:solidFill>
                  <a:latin typeface="Comic Sans MS" panose="030F0702030302020204" pitchFamily="66" charset="0"/>
                </a:rPr>
                <a:t>分解</a:t>
              </a:r>
              <a:r>
                <a:rPr lang="zh-CN" altLang="en-US" sz="2000" u="sng" dirty="0">
                  <a:solidFill>
                    <a:srgbClr val="FF0000"/>
                  </a:solidFill>
                  <a:latin typeface="Comic Sans MS" panose="030F0702030302020204" pitchFamily="66" charset="0"/>
                </a:rPr>
                <a:t>：</a:t>
              </a:r>
              <a:endParaRPr lang="en-US" altLang="zh-CN" sz="2000" u="sng" dirty="0">
                <a:solidFill>
                  <a:srgbClr val="FF0000"/>
                </a:solidFill>
                <a:latin typeface="Comic Sans MS" panose="030F0702030302020204" pitchFamily="66" charset="0"/>
              </a:endParaRPr>
            </a:p>
          </p:txBody>
        </p:sp>
      </p:grpSp>
      <p:sp>
        <p:nvSpPr>
          <p:cNvPr id="32782" name="Text Box 82"/>
          <p:cNvSpPr txBox="1"/>
          <p:nvPr/>
        </p:nvSpPr>
        <p:spPr>
          <a:xfrm>
            <a:off x="5257800" y="1676400"/>
            <a:ext cx="3200400" cy="1006475"/>
          </a:xfrm>
          <a:prstGeom prst="rect">
            <a:avLst/>
          </a:prstGeom>
          <a:noFill/>
          <a:ln w="9525">
            <a:noFill/>
          </a:ln>
        </p:spPr>
        <p:txBody>
          <a:bodyPr>
            <a:spAutoFit/>
          </a:bodyPr>
          <a:p>
            <a:pPr algn="l"/>
            <a:r>
              <a:rPr lang="zh-CN" altLang="en-US" sz="2000" dirty="0">
                <a:latin typeface="Comic Sans MS" panose="030F0702030302020204" pitchFamily="66" charset="0"/>
              </a:rPr>
              <a:t>从多个套接字收集数据，用首部封装数据</a:t>
            </a:r>
            <a:r>
              <a:rPr lang="en-US" altLang="zh-CN" sz="2000" dirty="0">
                <a:latin typeface="Comic Sans MS" panose="030F0702030302020204" pitchFamily="66" charset="0"/>
              </a:rPr>
              <a:t>(</a:t>
            </a:r>
            <a:r>
              <a:rPr lang="zh-CN" altLang="en-US" sz="2000" dirty="0">
                <a:latin typeface="Comic Sans MS" panose="030F0702030302020204" pitchFamily="66" charset="0"/>
              </a:rPr>
              <a:t>以后用于分解 </a:t>
            </a:r>
            <a:r>
              <a:rPr lang="en-US" altLang="zh-CN" sz="2000" dirty="0">
                <a:latin typeface="Comic Sans MS" panose="030F0702030302020204" pitchFamily="66" charset="0"/>
              </a:rPr>
              <a:t>)</a:t>
            </a:r>
            <a:endParaRPr lang="en-US" altLang="zh-CN" sz="2400" dirty="0">
              <a:latin typeface="Times New Roman" panose="02020603050405020304" pitchFamily="18" charset="0"/>
            </a:endParaRPr>
          </a:p>
        </p:txBody>
      </p:sp>
      <p:sp>
        <p:nvSpPr>
          <p:cNvPr id="32783" name="Rectangle 83"/>
          <p:cNvSpPr/>
          <p:nvPr/>
        </p:nvSpPr>
        <p:spPr>
          <a:xfrm>
            <a:off x="5105400" y="1506538"/>
            <a:ext cx="3609975" cy="1419225"/>
          </a:xfrm>
          <a:prstGeom prst="rect">
            <a:avLst/>
          </a:prstGeom>
          <a:noFill/>
          <a:ln w="19050" cap="flat" cmpd="sng">
            <a:solidFill>
              <a:srgbClr val="FF0000"/>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32784" name="Group 84"/>
          <p:cNvGrpSpPr/>
          <p:nvPr/>
        </p:nvGrpSpPr>
        <p:grpSpPr>
          <a:xfrm>
            <a:off x="5867400" y="1219200"/>
            <a:ext cx="2039938" cy="398463"/>
            <a:chOff x="1297" y="3713"/>
            <a:chExt cx="1285" cy="251"/>
          </a:xfrm>
        </p:grpSpPr>
        <p:sp>
          <p:nvSpPr>
            <p:cNvPr id="32785" name="Rectangle 85"/>
            <p:cNvSpPr/>
            <p:nvPr/>
          </p:nvSpPr>
          <p:spPr>
            <a:xfrm>
              <a:off x="1422" y="3732"/>
              <a:ext cx="1002" cy="210"/>
            </a:xfrm>
            <a:prstGeom prst="rect">
              <a:avLst/>
            </a:prstGeom>
            <a:solidFill>
              <a:schemeClr val="bg1"/>
            </a:solidFill>
            <a:ln w="9525">
              <a:noFill/>
            </a:ln>
          </p:spPr>
          <p:txBody>
            <a:bodyPr wrap="none" anchor="ctr" anchorCtr="0"/>
            <a:p>
              <a:endParaRPr lang="zh-CN" altLang="en-US" dirty="0">
                <a:latin typeface="Comic Sans MS" panose="030F0702030302020204" pitchFamily="66" charset="0"/>
              </a:endParaRPr>
            </a:p>
          </p:txBody>
        </p:sp>
        <p:sp>
          <p:nvSpPr>
            <p:cNvPr id="32786" name="Text Box 86"/>
            <p:cNvSpPr txBox="1"/>
            <p:nvPr/>
          </p:nvSpPr>
          <p:spPr>
            <a:xfrm>
              <a:off x="1297" y="3713"/>
              <a:ext cx="1285" cy="251"/>
            </a:xfrm>
            <a:prstGeom prst="rect">
              <a:avLst/>
            </a:prstGeom>
            <a:solidFill>
              <a:schemeClr val="bg1"/>
            </a:solidFill>
            <a:ln w="9525">
              <a:noFill/>
            </a:ln>
          </p:spPr>
          <p:txBody>
            <a:bodyPr wrap="none">
              <a:spAutoFit/>
            </a:bodyPr>
            <a:p>
              <a:r>
                <a:rPr lang="zh-CN" altLang="en-US" sz="2000" u="sng" dirty="0">
                  <a:solidFill>
                    <a:srgbClr val="FF0000"/>
                  </a:solidFill>
                  <a:latin typeface="Comic Sans MS" panose="030F0702030302020204" pitchFamily="66" charset="0"/>
                </a:rPr>
                <a:t>在发送主机</a:t>
              </a:r>
              <a:r>
                <a:rPr lang="zh-CN" altLang="en-US" sz="2000" b="1" u="sng" dirty="0">
                  <a:solidFill>
                    <a:schemeClr val="accent2"/>
                  </a:solidFill>
                  <a:latin typeface="Comic Sans MS" panose="030F0702030302020204" pitchFamily="66" charset="0"/>
                </a:rPr>
                <a:t>复用</a:t>
              </a:r>
              <a:r>
                <a:rPr lang="en-US" altLang="zh-CN" sz="2000" u="sng" dirty="0">
                  <a:solidFill>
                    <a:srgbClr val="FF0000"/>
                  </a:solidFill>
                  <a:latin typeface="Comic Sans MS" panose="030F0702030302020204" pitchFamily="66" charset="0"/>
                </a:rPr>
                <a:t>:</a:t>
              </a:r>
              <a:endParaRPr lang="en-US" altLang="zh-CN" sz="2000" dirty="0">
                <a:solidFill>
                  <a:srgbClr val="FF0000"/>
                </a:solidFill>
                <a:latin typeface="Comic Sans MS" panose="030F0702030302020204" pitchFamily="66" charset="0"/>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20835"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05476" name="Rectangle 2"/>
          <p:cNvSpPr>
            <a:spLocks noGrp="1"/>
          </p:cNvSpPr>
          <p:nvPr>
            <p:ph type="title"/>
          </p:nvPr>
        </p:nvSpPr>
        <p:spPr/>
        <p:txBody>
          <a:bodyPr vert="horz" wrap="square" lIns="91440" tIns="45720" rIns="91440" bIns="45720" anchor="ctr" anchorCtr="0"/>
          <a:p>
            <a:r>
              <a:rPr lang="en-US" altLang="zh-CN" dirty="0"/>
              <a:t>TCP </a:t>
            </a:r>
            <a:r>
              <a:rPr lang="zh-CN" altLang="en-US" dirty="0"/>
              <a:t>拥塞控制</a:t>
            </a:r>
            <a:endParaRPr lang="zh-CN" altLang="en-US" dirty="0"/>
          </a:p>
        </p:txBody>
      </p:sp>
      <p:sp>
        <p:nvSpPr>
          <p:cNvPr id="105477" name="Rectangle 3"/>
          <p:cNvSpPr>
            <a:spLocks noGrp="1"/>
          </p:cNvSpPr>
          <p:nvPr>
            <p:ph sz="half" idx="1"/>
          </p:nvPr>
        </p:nvSpPr>
        <p:spPr>
          <a:xfrm>
            <a:off x="152400" y="1600200"/>
            <a:ext cx="5029200" cy="3581400"/>
          </a:xfrm>
        </p:spPr>
        <p:txBody>
          <a:bodyPr vert="horz" wrap="square" lIns="91440" tIns="45720" rIns="91440" bIns="45720" anchor="t" anchorCtr="0"/>
          <a:p>
            <a:pPr eaLnBrk="1">
              <a:lnSpc>
                <a:spcPct val="90000"/>
              </a:lnSpc>
              <a:buSzPct val="85000"/>
            </a:pPr>
            <a:r>
              <a:rPr lang="zh-CN" altLang="en-US" sz="2400" dirty="0">
                <a:latin typeface="+mn-lt"/>
                <a:ea typeface="+mn-ea"/>
                <a:cs typeface="+mn-cs"/>
              </a:rPr>
              <a:t>端到端控制 (没有网络辅助)</a:t>
            </a:r>
            <a:endParaRPr lang="zh-CN" altLang="en-US" sz="2400" dirty="0">
              <a:latin typeface="+mn-lt"/>
              <a:ea typeface="+mn-ea"/>
              <a:cs typeface="+mn-cs"/>
            </a:endParaRPr>
          </a:p>
          <a:p>
            <a:pPr eaLnBrk="1">
              <a:lnSpc>
                <a:spcPct val="90000"/>
              </a:lnSpc>
              <a:buSzPct val="85000"/>
            </a:pPr>
            <a:r>
              <a:rPr lang="zh-CN" altLang="en-US" sz="2400" dirty="0">
                <a:latin typeface="+mn-lt"/>
                <a:ea typeface="+mn-ea"/>
                <a:cs typeface="+mn-cs"/>
              </a:rPr>
              <a:t>发送方限制传输:</a:t>
            </a:r>
            <a:endParaRPr lang="zh-CN" altLang="en-US" sz="2400" dirty="0">
              <a:latin typeface="+mn-lt"/>
              <a:ea typeface="+mn-ea"/>
              <a:cs typeface="+mn-cs"/>
            </a:endParaRPr>
          </a:p>
          <a:p>
            <a:pPr eaLnBrk="1">
              <a:lnSpc>
                <a:spcPct val="90000"/>
              </a:lnSpc>
              <a:buSzPct val="85000"/>
              <a:buFont typeface="ZapfDingbats" pitchFamily="82" charset="2"/>
              <a:buNone/>
            </a:pPr>
            <a:r>
              <a:rPr lang="en-US" altLang="zh-CN" sz="2000" dirty="0">
                <a:solidFill>
                  <a:srgbClr val="FF0000"/>
                </a:solidFill>
                <a:latin typeface="Courier New" panose="02070309020205020404" pitchFamily="49" charset="0"/>
                <a:ea typeface="+mn-ea"/>
                <a:cs typeface="+mn-cs"/>
              </a:rPr>
              <a:t>  LastByteSent-LastByteAcked</a:t>
            </a:r>
            <a:endParaRPr lang="en-US" altLang="zh-CN" sz="2000" dirty="0">
              <a:solidFill>
                <a:srgbClr val="FF0000"/>
              </a:solidFill>
              <a:latin typeface="Courier New" panose="02070309020205020404" pitchFamily="49" charset="0"/>
              <a:ea typeface="+mn-ea"/>
              <a:cs typeface="+mn-cs"/>
            </a:endParaRPr>
          </a:p>
          <a:p>
            <a:pPr eaLnBrk="1">
              <a:lnSpc>
                <a:spcPct val="90000"/>
              </a:lnSpc>
              <a:buSzPct val="85000"/>
              <a:buFont typeface="ZapfDingbats" pitchFamily="82" charset="2"/>
              <a:buNone/>
            </a:pPr>
            <a:r>
              <a:rPr lang="en-US" altLang="zh-CN" sz="2000" dirty="0">
                <a:solidFill>
                  <a:srgbClr val="FF0000"/>
                </a:solidFill>
                <a:latin typeface="Courier New" panose="02070309020205020404" pitchFamily="49" charset="0"/>
                <a:ea typeface="+mn-ea"/>
                <a:cs typeface="+mn-cs"/>
                <a:sym typeface="Symbol" panose="05050102010706020507" pitchFamily="18" charset="2"/>
              </a:rPr>
              <a:t>                    cwnd</a:t>
            </a:r>
            <a:endParaRPr lang="en-US" altLang="zh-CN" sz="2000" dirty="0">
              <a:solidFill>
                <a:srgbClr val="FF0000"/>
              </a:solidFill>
              <a:latin typeface="Courier New" panose="02070309020205020404" pitchFamily="49" charset="0"/>
              <a:ea typeface="+mn-ea"/>
              <a:cs typeface="+mn-cs"/>
              <a:sym typeface="Symbol" panose="05050102010706020507" pitchFamily="18" charset="2"/>
            </a:endParaRPr>
          </a:p>
          <a:p>
            <a:pPr eaLnBrk="1">
              <a:lnSpc>
                <a:spcPct val="90000"/>
              </a:lnSpc>
              <a:buSzPct val="85000"/>
              <a:buFont typeface="ZapfDingbats" pitchFamily="82" charset="2"/>
              <a:buNone/>
            </a:pPr>
            <a:r>
              <a:rPr lang="zh-CN" altLang="en-US" sz="2400" dirty="0">
                <a:latin typeface="+mn-lt"/>
                <a:ea typeface="+mn-ea"/>
                <a:cs typeface="+mn-cs"/>
              </a:rPr>
              <a:t>粗略地,</a:t>
            </a:r>
            <a:endParaRPr lang="zh-CN" altLang="en-US" sz="2400" dirty="0">
              <a:latin typeface="+mn-lt"/>
              <a:ea typeface="+mn-ea"/>
              <a:cs typeface="+mn-cs"/>
            </a:endParaRPr>
          </a:p>
          <a:p>
            <a:pPr eaLnBrk="1">
              <a:lnSpc>
                <a:spcPct val="90000"/>
              </a:lnSpc>
              <a:buSzPct val="85000"/>
            </a:pPr>
            <a:endParaRPr lang="en-US" altLang="zh-CN" sz="2400" dirty="0">
              <a:latin typeface="+mn-lt"/>
              <a:ea typeface="+mn-ea"/>
              <a:cs typeface="+mn-cs"/>
            </a:endParaRPr>
          </a:p>
          <a:p>
            <a:pPr eaLnBrk="1">
              <a:lnSpc>
                <a:spcPct val="90000"/>
              </a:lnSpc>
              <a:buSzPct val="85000"/>
            </a:pPr>
            <a:endParaRPr lang="en-US" altLang="zh-CN" sz="2400" dirty="0">
              <a:latin typeface="+mn-lt"/>
              <a:ea typeface="+mn-ea"/>
              <a:cs typeface="+mn-cs"/>
            </a:endParaRPr>
          </a:p>
          <a:p>
            <a:pPr eaLnBrk="1">
              <a:lnSpc>
                <a:spcPct val="90000"/>
              </a:lnSpc>
              <a:buSzPct val="85000"/>
            </a:pPr>
            <a:r>
              <a:rPr lang="zh-CN" altLang="en-US" sz="2400" dirty="0">
                <a:latin typeface="Courier New" panose="02070309020205020404" pitchFamily="49" charset="0"/>
                <a:ea typeface="+mn-ea"/>
                <a:cs typeface="+mn-cs"/>
              </a:rPr>
              <a:t>拥塞窗口是动态的</a:t>
            </a:r>
            <a:r>
              <a:rPr lang="zh-CN" altLang="en-US" sz="2400" dirty="0">
                <a:latin typeface="+mn-lt"/>
                <a:ea typeface="+mn-ea"/>
                <a:cs typeface="+mn-cs"/>
              </a:rPr>
              <a:t>, 具有感知到的网络拥塞的函数</a:t>
            </a:r>
            <a:endParaRPr lang="zh-CN" altLang="en-US" sz="2400" b="1" dirty="0">
              <a:latin typeface="+mn-lt"/>
              <a:ea typeface="+mn-ea"/>
              <a:cs typeface="+mn-cs"/>
            </a:endParaRPr>
          </a:p>
        </p:txBody>
      </p:sp>
      <p:sp>
        <p:nvSpPr>
          <p:cNvPr id="489476" name="Rectangle 4"/>
          <p:cNvSpPr>
            <a:spLocks noGrp="1" noChangeArrowheads="1"/>
          </p:cNvSpPr>
          <p:nvPr>
            <p:ph sz="half" idx="2"/>
          </p:nvPr>
        </p:nvSpPr>
        <p:spPr>
          <a:xfrm>
            <a:off x="5094288" y="1600200"/>
            <a:ext cx="3897313" cy="4648200"/>
          </a:xfrm>
        </p:spPr>
        <p:txBody>
          <a:bodyPr vert="horz" wrap="square" lIns="91440" tIns="45720" rIns="91440" bIns="45720" numCol="1" anchor="t" anchorCtr="0" compatLnSpc="1"/>
          <a:lstStyle/>
          <a:p>
            <a:pPr marL="342900" marR="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None/>
              <a:defRPr/>
            </a:pPr>
            <a:r>
              <a:rPr kumimoji="0" lang="zh-CN" altLang="en-US" sz="2400" b="0" i="0" u="sng" strike="noStrike" kern="0" cap="none" spc="0" normalizeH="0" baseline="0" noProof="0" smtClean="0">
                <a:ln>
                  <a:noFill/>
                </a:ln>
                <a:solidFill>
                  <a:srgbClr val="FF0000"/>
                </a:solidFill>
                <a:effectLst/>
                <a:uLnTx/>
                <a:uFillTx/>
                <a:latin typeface="+mn-lt"/>
                <a:ea typeface="+mn-ea"/>
                <a:cs typeface="+mn-cs"/>
              </a:rPr>
              <a:t>发送方如何感知网络拥塞?</a:t>
            </a:r>
            <a:endParaRPr kumimoji="0" lang="zh-CN" altLang="en-US" sz="2400" b="0"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a:pPr>
            <a:r>
              <a:rPr kumimoji="0" lang="zh-CN" altLang="en-US" sz="2400" b="0" i="0" u="none" strike="noStrike" kern="0" cap="none" spc="0" normalizeH="0" baseline="0" noProof="0" smtClean="0">
                <a:ln>
                  <a:noFill/>
                </a:ln>
                <a:solidFill>
                  <a:schemeClr val="tx1"/>
                </a:solidFill>
                <a:effectLst/>
                <a:uLnTx/>
                <a:uFillTx/>
                <a:latin typeface="+mn-lt"/>
                <a:ea typeface="+mn-ea"/>
                <a:cs typeface="+mn-cs"/>
              </a:rPr>
              <a:t>丢失事件 = 超时</a:t>
            </a:r>
            <a:r>
              <a:rPr kumimoji="0" lang="zh-CN" altLang="en-US" sz="2400" b="0" i="1" u="none" strike="noStrike" kern="0" cap="none" spc="0" normalizeH="0" baseline="0" noProof="0" smtClean="0">
                <a:ln>
                  <a:noFill/>
                </a:ln>
                <a:solidFill>
                  <a:schemeClr val="tx1"/>
                </a:solidFill>
                <a:effectLst/>
                <a:uLnTx/>
                <a:uFillTx/>
                <a:latin typeface="+mn-lt"/>
                <a:ea typeface="+mn-ea"/>
                <a:cs typeface="+mn-cs"/>
              </a:rPr>
              <a:t>或者</a:t>
            </a:r>
            <a:r>
              <a:rPr kumimoji="0" lang="zh-CN" altLang="en-US" sz="2400" b="0" i="0" u="none" strike="noStrike" kern="0" cap="none" spc="0" normalizeH="0" baseline="0" noProof="0" smtClean="0">
                <a:ln>
                  <a:noFill/>
                </a:ln>
                <a:solidFill>
                  <a:schemeClr val="tx1"/>
                </a:solidFill>
                <a:effectLst/>
                <a:uLnTx/>
                <a:uFillTx/>
                <a:latin typeface="+mn-lt"/>
                <a:ea typeface="+mn-ea"/>
                <a:cs typeface="+mn-cs"/>
              </a:rPr>
              <a:t> 3个重复</a:t>
            </a:r>
            <a:r>
              <a:rPr kumimoji="0" lang="en-US" altLang="zh-CN" sz="2400" b="0" i="0" u="none" strike="noStrike" kern="0" cap="none" spc="0" normalizeH="0" baseline="0" noProof="0" smtClean="0">
                <a:ln>
                  <a:noFill/>
                </a:ln>
                <a:solidFill>
                  <a:schemeClr val="tx1"/>
                </a:solidFill>
                <a:effectLst/>
                <a:uLnTx/>
                <a:uFillTx/>
                <a:latin typeface="+mn-lt"/>
                <a:ea typeface="+mn-ea"/>
                <a:cs typeface="+mn-cs"/>
              </a:rPr>
              <a:t>ACK</a:t>
            </a:r>
            <a:endParaRPr kumimoji="0" lang="en-US" altLang="zh-CN" sz="2400" b="0"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a:pPr>
            <a:r>
              <a:rPr kumimoji="0" lang="zh-CN" altLang="en-US" sz="2400" b="0" i="0" u="none" strike="noStrike" kern="0" cap="none" spc="0" normalizeH="0" baseline="0" noProof="0" smtClean="0">
                <a:ln>
                  <a:noFill/>
                </a:ln>
                <a:solidFill>
                  <a:schemeClr val="tx1"/>
                </a:solidFill>
                <a:effectLst/>
                <a:uLnTx/>
                <a:uFillTx/>
                <a:latin typeface="+mn-lt"/>
                <a:ea typeface="+mn-ea"/>
                <a:cs typeface="+mn-cs"/>
              </a:rPr>
              <a:t>发生丢失事件后，</a:t>
            </a:r>
            <a:r>
              <a:rPr kumimoji="0" lang="en-US" altLang="zh-CN" sz="2400" b="0" i="0" u="none" strike="noStrike" kern="0" cap="none" spc="0" normalizeH="0" baseline="0" noProof="0" smtClean="0">
                <a:ln>
                  <a:noFill/>
                </a:ln>
                <a:solidFill>
                  <a:schemeClr val="tx1"/>
                </a:solidFill>
                <a:effectLst/>
                <a:uLnTx/>
                <a:uFillTx/>
                <a:latin typeface="+mn-lt"/>
                <a:ea typeface="+mn-ea"/>
                <a:cs typeface="+mn-cs"/>
              </a:rPr>
              <a:t>TCP</a:t>
            </a:r>
            <a:r>
              <a:rPr kumimoji="0" lang="zh-CN" altLang="en-US" sz="2400" b="0" i="0" u="none" strike="noStrike" kern="0" cap="none" spc="0" normalizeH="0" baseline="0" noProof="0" smtClean="0">
                <a:ln>
                  <a:noFill/>
                </a:ln>
                <a:solidFill>
                  <a:schemeClr val="tx1"/>
                </a:solidFill>
                <a:effectLst/>
                <a:uLnTx/>
                <a:uFillTx/>
                <a:latin typeface="+mn-lt"/>
                <a:ea typeface="+mn-ea"/>
                <a:cs typeface="+mn-cs"/>
              </a:rPr>
              <a:t>发送方降低速率</a:t>
            </a:r>
            <a:r>
              <a:rPr kumimoji="0" lang="en-US" altLang="zh-CN" sz="2400" b="0" i="0" u="none" strike="noStrike" kern="0" cap="none" spc="0" normalizeH="0" baseline="0" noProof="0" smtClean="0">
                <a:ln>
                  <a:noFill/>
                </a:ln>
                <a:solidFill>
                  <a:schemeClr val="tx1"/>
                </a:solidFill>
                <a:effectLst/>
                <a:uLnTx/>
                <a:uFillTx/>
                <a:latin typeface="+mn-lt"/>
                <a:ea typeface="+mn-ea"/>
                <a:cs typeface="+mn-cs"/>
              </a:rPr>
              <a:t>(</a:t>
            </a:r>
            <a:r>
              <a:rPr kumimoji="0" lang="zh-CN" altLang="en-US" sz="2400" b="0" i="0" u="none" strike="noStrike" kern="0" cap="none" spc="0" normalizeH="0" baseline="0" noProof="0" smtClean="0">
                <a:ln>
                  <a:noFill/>
                </a:ln>
                <a:solidFill>
                  <a:schemeClr val="tx1"/>
                </a:solidFill>
                <a:effectLst/>
                <a:uLnTx/>
                <a:uFillTx/>
                <a:latin typeface="+mn-lt"/>
                <a:ea typeface="+mn-ea"/>
                <a:cs typeface="+mn-cs"/>
              </a:rPr>
              <a:t>拥塞窗口</a:t>
            </a:r>
            <a:r>
              <a:rPr kumimoji="0" lang="en-US" altLang="zh-CN" sz="2400" b="0" i="0" u="none" strike="noStrike" kern="0" cap="none" spc="0" normalizeH="0" baseline="0" noProof="0" smtClean="0">
                <a:ln>
                  <a:noFill/>
                </a:ln>
                <a:solidFill>
                  <a:schemeClr val="tx1"/>
                </a:solidFill>
                <a:effectLst/>
                <a:uLnTx/>
                <a:uFillTx/>
                <a:latin typeface="+mn-lt"/>
                <a:ea typeface="+mn-ea"/>
                <a:cs typeface="+mn-cs"/>
              </a:rPr>
              <a:t>)</a:t>
            </a:r>
            <a:endParaRPr kumimoji="0" lang="en-US" altLang="zh-CN" sz="2400" b="0"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None/>
              <a:defRPr/>
            </a:pPr>
            <a:endParaRPr kumimoji="0" lang="zh-CN" altLang="en-US" sz="2400" b="0" i="0" u="sng" strike="noStrike" kern="0" cap="none" spc="0" normalizeH="0" baseline="0" noProof="0" smtClean="0">
              <a:ln>
                <a:noFill/>
              </a:ln>
              <a:solidFill>
                <a:srgbClr val="FF0000"/>
              </a:solidFill>
              <a:effectLst/>
              <a:uLnTx/>
              <a:uFillTx/>
              <a:latin typeface="+mn-lt"/>
              <a:ea typeface="+mn-ea"/>
              <a:cs typeface="+mn-cs"/>
            </a:endParaRPr>
          </a:p>
          <a:p>
            <a:pPr marL="342900" marR="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None/>
              <a:defRPr/>
            </a:pPr>
            <a:r>
              <a:rPr kumimoji="0" lang="zh-CN" altLang="en-US" sz="2400" b="0" i="0" u="sng" strike="noStrike" kern="0" cap="none" spc="0" normalizeH="0" baseline="0" noProof="0" smtClean="0">
                <a:ln>
                  <a:noFill/>
                </a:ln>
                <a:solidFill>
                  <a:srgbClr val="FF0000"/>
                </a:solidFill>
                <a:effectLst/>
                <a:uLnTx/>
                <a:uFillTx/>
                <a:latin typeface="+mn-lt"/>
                <a:ea typeface="+mn-ea"/>
                <a:cs typeface="+mn-cs"/>
              </a:rPr>
              <a:t>三个机制:</a:t>
            </a:r>
            <a:endParaRPr kumimoji="0" lang="zh-CN" altLang="en-US" sz="2400" b="0" i="0" u="none" strike="noStrike" kern="0" cap="none" spc="0" normalizeH="0" baseline="0" noProof="0" smtClean="0">
              <a:ln>
                <a:noFill/>
              </a:ln>
              <a:solidFill>
                <a:schemeClr val="tx1"/>
              </a:solidFill>
              <a:effectLst/>
              <a:uLnTx/>
              <a:uFillTx/>
              <a:latin typeface="+mn-lt"/>
              <a:ea typeface="+mn-ea"/>
              <a:cs typeface="+mn-cs"/>
            </a:endParaRPr>
          </a:p>
          <a:p>
            <a:pPr marL="742950" marR="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a:pPr>
            <a:r>
              <a:rPr kumimoji="0" lang="en-US" altLang="zh-CN" sz="2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mn-ea"/>
              </a:rPr>
              <a:t>AIMD（</a:t>
            </a:r>
            <a:r>
              <a:rPr kumimoji="0" lang="zh-CN" altLang="en-US" sz="2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mn-ea"/>
              </a:rPr>
              <a:t>加增倍减算法）</a:t>
            </a:r>
            <a:endParaRPr kumimoji="0" lang="zh-CN" altLang="en-US" sz="2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mn-ea"/>
            </a:endParaRPr>
          </a:p>
          <a:p>
            <a:pPr marL="742950" marR="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a:pPr>
            <a:r>
              <a:rPr kumimoji="0" lang="zh-CN" altLang="en-US" sz="2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mn-ea"/>
              </a:rPr>
              <a:t>慢启动</a:t>
            </a:r>
            <a:endParaRPr kumimoji="0" lang="zh-CN" altLang="en-US" sz="2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mn-ea"/>
            </a:endParaRPr>
          </a:p>
          <a:p>
            <a:pPr marL="742950" marR="0" lvl="1" indent="-285750" algn="l" defTabSz="914400" rtl="0" eaLnBrk="1" fontAlgn="base" latinLnBrk="0" hangingPunct="0">
              <a:lnSpc>
                <a:spcPct val="100000"/>
              </a:lnSpc>
              <a:spcBef>
                <a:spcPct val="20000"/>
              </a:spcBef>
              <a:spcAft>
                <a:spcPct val="0"/>
              </a:spcAft>
              <a:buClr>
                <a:schemeClr val="accent2"/>
              </a:buClr>
              <a:buSzPct val="75000"/>
              <a:buFont typeface="ZapfDingbats" pitchFamily="82" charset="2"/>
              <a:buChar char="m"/>
              <a:defRPr/>
            </a:pPr>
            <a:r>
              <a:rPr kumimoji="0" lang="zh-CN" altLang="en-US" sz="2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mn-ea"/>
              </a:rPr>
              <a:t>超时事件后的保守机制</a:t>
            </a:r>
            <a:endParaRPr kumimoji="0" lang="zh-CN" altLang="en-US" sz="2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mn-ea"/>
            </a:endParaRPr>
          </a:p>
        </p:txBody>
      </p:sp>
      <p:grpSp>
        <p:nvGrpSpPr>
          <p:cNvPr id="105479" name="Group 5"/>
          <p:cNvGrpSpPr/>
          <p:nvPr/>
        </p:nvGrpSpPr>
        <p:grpSpPr>
          <a:xfrm>
            <a:off x="460375" y="3470910"/>
            <a:ext cx="4410075" cy="714607"/>
            <a:chOff x="1104" y="3564"/>
            <a:chExt cx="2778" cy="528"/>
          </a:xfrm>
        </p:grpSpPr>
        <p:sp>
          <p:nvSpPr>
            <p:cNvPr id="105480" name="Text Box 6"/>
            <p:cNvSpPr txBox="1"/>
            <p:nvPr/>
          </p:nvSpPr>
          <p:spPr>
            <a:xfrm>
              <a:off x="1363" y="3671"/>
              <a:ext cx="586" cy="295"/>
            </a:xfrm>
            <a:prstGeom prst="rect">
              <a:avLst/>
            </a:prstGeom>
            <a:noFill/>
            <a:ln w="9525">
              <a:noFill/>
            </a:ln>
          </p:spPr>
          <p:txBody>
            <a:bodyPr wrap="square">
              <a:spAutoFit/>
            </a:bodyPr>
            <a:p>
              <a:r>
                <a:rPr lang="zh-CN" altLang="en-US" sz="2000" dirty="0">
                  <a:latin typeface="Comic Sans MS" panose="030F0702030302020204" pitchFamily="66" charset="0"/>
                </a:rPr>
                <a:t>速率 =</a:t>
              </a:r>
              <a:r>
                <a:rPr lang="zh-CN" altLang="en-US" sz="1000" dirty="0">
                  <a:latin typeface="Times New Roman" panose="02020603050405020304" pitchFamily="18" charset="0"/>
                </a:rPr>
                <a:t> </a:t>
              </a:r>
              <a:endParaRPr lang="zh-CN" altLang="en-US" sz="1000" dirty="0">
                <a:latin typeface="Times New Roman" panose="02020603050405020304" pitchFamily="18" charset="0"/>
              </a:endParaRPr>
            </a:p>
          </p:txBody>
        </p:sp>
        <p:sp>
          <p:nvSpPr>
            <p:cNvPr id="105481" name="Text Box 7"/>
            <p:cNvSpPr txBox="1"/>
            <p:nvPr/>
          </p:nvSpPr>
          <p:spPr>
            <a:xfrm>
              <a:off x="2354" y="3575"/>
              <a:ext cx="504" cy="295"/>
            </a:xfrm>
            <a:prstGeom prst="rect">
              <a:avLst/>
            </a:prstGeom>
            <a:noFill/>
            <a:ln w="9525">
              <a:noFill/>
            </a:ln>
          </p:spPr>
          <p:txBody>
            <a:bodyPr wrap="square">
              <a:spAutoFit/>
            </a:bodyPr>
            <a:p>
              <a:r>
                <a:rPr lang="en-US" altLang="zh-CN" sz="2000" dirty="0">
                  <a:latin typeface="Comic Sans MS" panose="030F0702030302020204" pitchFamily="66" charset="0"/>
                </a:rPr>
                <a:t>cwnd</a:t>
              </a:r>
              <a:r>
                <a:rPr lang="en-US" altLang="zh-CN" sz="1000" dirty="0">
                  <a:latin typeface="Times New Roman" panose="02020603050405020304" pitchFamily="18" charset="0"/>
                </a:rPr>
                <a:t> </a:t>
              </a:r>
              <a:endParaRPr lang="en-US" altLang="zh-CN" sz="1000" dirty="0">
                <a:latin typeface="Times New Roman" panose="02020603050405020304" pitchFamily="18" charset="0"/>
              </a:endParaRPr>
            </a:p>
          </p:txBody>
        </p:sp>
        <p:sp>
          <p:nvSpPr>
            <p:cNvPr id="105482" name="Text Box 8"/>
            <p:cNvSpPr txBox="1"/>
            <p:nvPr/>
          </p:nvSpPr>
          <p:spPr>
            <a:xfrm>
              <a:off x="2333" y="3797"/>
              <a:ext cx="455" cy="295"/>
            </a:xfrm>
            <a:prstGeom prst="rect">
              <a:avLst/>
            </a:prstGeom>
            <a:noFill/>
            <a:ln w="9525">
              <a:noFill/>
            </a:ln>
          </p:spPr>
          <p:txBody>
            <a:bodyPr wrap="square">
              <a:spAutoFit/>
            </a:bodyPr>
            <a:p>
              <a:r>
                <a:rPr lang="en-US" altLang="zh-CN" sz="2000" dirty="0">
                  <a:latin typeface="Comic Sans MS" panose="030F0702030302020204" pitchFamily="66" charset="0"/>
                </a:rPr>
                <a:t>RTT</a:t>
              </a:r>
              <a:r>
                <a:rPr lang="en-US" altLang="zh-CN" sz="1000" dirty="0">
                  <a:latin typeface="Times New Roman" panose="02020603050405020304" pitchFamily="18" charset="0"/>
                </a:rPr>
                <a:t> </a:t>
              </a:r>
              <a:endParaRPr lang="en-US" altLang="zh-CN" sz="1000" dirty="0">
                <a:latin typeface="Times New Roman" panose="02020603050405020304" pitchFamily="18" charset="0"/>
              </a:endParaRPr>
            </a:p>
          </p:txBody>
        </p:sp>
        <p:sp>
          <p:nvSpPr>
            <p:cNvPr id="105483" name="Text Box 9"/>
            <p:cNvSpPr txBox="1"/>
            <p:nvPr/>
          </p:nvSpPr>
          <p:spPr>
            <a:xfrm>
              <a:off x="2953" y="3695"/>
              <a:ext cx="871" cy="295"/>
            </a:xfrm>
            <a:prstGeom prst="rect">
              <a:avLst/>
            </a:prstGeom>
            <a:noFill/>
            <a:ln w="9525">
              <a:noFill/>
            </a:ln>
          </p:spPr>
          <p:txBody>
            <a:bodyPr wrap="square">
              <a:spAutoFit/>
            </a:bodyPr>
            <a:p>
              <a:r>
                <a:rPr lang="en-US" altLang="zh-CN" sz="2000" dirty="0">
                  <a:latin typeface="Comic Sans MS" panose="030F0702030302020204" pitchFamily="66" charset="0"/>
                </a:rPr>
                <a:t>Bytes/sec</a:t>
              </a:r>
              <a:endParaRPr lang="en-US" altLang="zh-CN" sz="1000" dirty="0">
                <a:latin typeface="Times New Roman" panose="02020603050405020304" pitchFamily="18" charset="0"/>
              </a:endParaRPr>
            </a:p>
          </p:txBody>
        </p:sp>
        <p:sp>
          <p:nvSpPr>
            <p:cNvPr id="105484" name="Line 10"/>
            <p:cNvSpPr/>
            <p:nvPr/>
          </p:nvSpPr>
          <p:spPr>
            <a:xfrm flipV="1">
              <a:off x="2262" y="3804"/>
              <a:ext cx="636" cy="0"/>
            </a:xfrm>
            <a:prstGeom prst="line">
              <a:avLst/>
            </a:prstGeom>
            <a:ln w="19050" cap="flat" cmpd="sng">
              <a:solidFill>
                <a:schemeClr val="tx1"/>
              </a:solidFill>
              <a:prstDash val="solid"/>
              <a:headEnd type="none" w="med" len="med"/>
              <a:tailEnd type="none" w="med" len="med"/>
            </a:ln>
          </p:spPr>
        </p:sp>
        <p:sp>
          <p:nvSpPr>
            <p:cNvPr id="105485" name="Rectangle 11"/>
            <p:cNvSpPr/>
            <p:nvPr/>
          </p:nvSpPr>
          <p:spPr>
            <a:xfrm>
              <a:off x="1104" y="3564"/>
              <a:ext cx="2778" cy="510"/>
            </a:xfrm>
            <a:prstGeom prst="rect">
              <a:avLst/>
            </a:prstGeom>
            <a:noFill/>
            <a:ln w="19050" cap="flat" cmpd="sng">
              <a:solidFill>
                <a:srgbClr val="FF0000"/>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3316"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3317" name="Rectangle 2"/>
          <p:cNvSpPr>
            <a:spLocks noGrp="1"/>
          </p:cNvSpPr>
          <p:nvPr>
            <p:ph type="title"/>
          </p:nvPr>
        </p:nvSpPr>
        <p:spPr>
          <a:xfrm>
            <a:off x="533400" y="0"/>
            <a:ext cx="7772400" cy="1143000"/>
          </a:xfrm>
        </p:spPr>
        <p:txBody>
          <a:bodyPr vert="horz" wrap="square" lIns="91440" tIns="45720" rIns="91440" bIns="45720" anchor="ctr" anchorCtr="0"/>
          <a:p>
            <a:r>
              <a:rPr lang="en-US" altLang="zh-CN" dirty="0"/>
              <a:t>TCP</a:t>
            </a:r>
            <a:r>
              <a:rPr lang="zh-CN" altLang="en-US" dirty="0"/>
              <a:t>加增倍减 </a:t>
            </a:r>
            <a:r>
              <a:rPr lang="en-US" altLang="zh-CN" dirty="0"/>
              <a:t>AIMD</a:t>
            </a:r>
            <a:endParaRPr lang="en-US" altLang="zh-CN" dirty="0"/>
          </a:p>
        </p:txBody>
      </p:sp>
      <p:graphicFrame>
        <p:nvGraphicFramePr>
          <p:cNvPr id="13314" name="Object 3"/>
          <p:cNvGraphicFramePr>
            <a:graphicFrameLocks noGrp="1"/>
          </p:cNvGraphicFramePr>
          <p:nvPr>
            <p:ph sz="half" idx="2"/>
          </p:nvPr>
        </p:nvGraphicFramePr>
        <p:xfrm>
          <a:off x="1081088" y="2667000"/>
          <a:ext cx="6827837" cy="3113088"/>
        </p:xfrm>
        <a:graphic>
          <a:graphicData uri="http://schemas.openxmlformats.org/presentationml/2006/ole">
            <mc:AlternateContent xmlns:mc="http://schemas.openxmlformats.org/markup-compatibility/2006">
              <mc:Choice xmlns:v="urn:schemas-microsoft-com:vml" Requires="v">
                <p:oleObj spid="_x0000_s3094" name="" r:id="rId1" imgW="6779895" imgH="3097530" progId="Visio.Drawing.11">
                  <p:embed/>
                </p:oleObj>
              </mc:Choice>
              <mc:Fallback>
                <p:oleObj name="" r:id="rId1" imgW="6779895" imgH="3097530" progId="Visio.Drawing.11">
                  <p:embed/>
                  <p:pic>
                    <p:nvPicPr>
                      <p:cNvPr id="0" name="图片 3093"/>
                      <p:cNvPicPr/>
                      <p:nvPr/>
                    </p:nvPicPr>
                    <p:blipFill>
                      <a:blip r:embed="rId2"/>
                      <a:stretch>
                        <a:fillRect/>
                      </a:stretch>
                    </p:blipFill>
                    <p:spPr>
                      <a:xfrm>
                        <a:off x="1081088" y="2667000"/>
                        <a:ext cx="6827837" cy="3113088"/>
                      </a:xfrm>
                      <a:prstGeom prst="rect">
                        <a:avLst/>
                      </a:prstGeom>
                      <a:noFill/>
                      <a:ln w="38100">
                        <a:miter/>
                      </a:ln>
                    </p:spPr>
                  </p:pic>
                </p:oleObj>
              </mc:Fallback>
            </mc:AlternateContent>
          </a:graphicData>
        </a:graphic>
      </p:graphicFrame>
      <p:sp>
        <p:nvSpPr>
          <p:cNvPr id="13318" name="Rectangle 4"/>
          <p:cNvSpPr>
            <a:spLocks noGrp="1"/>
          </p:cNvSpPr>
          <p:nvPr>
            <p:ph sz="half" idx="1"/>
          </p:nvPr>
        </p:nvSpPr>
        <p:spPr>
          <a:xfrm>
            <a:off x="828675" y="1085850"/>
            <a:ext cx="3810000" cy="1447800"/>
          </a:xfrm>
        </p:spPr>
        <p:txBody>
          <a:bodyPr vert="horz" wrap="square" lIns="91440" tIns="45720" rIns="91440" bIns="45720" anchor="t" anchorCtr="0"/>
          <a:p>
            <a:pPr eaLnBrk="1">
              <a:buSzPct val="85000"/>
              <a:buFont typeface="ZapfDingbats" pitchFamily="82" charset="2"/>
              <a:buNone/>
            </a:pPr>
            <a:r>
              <a:rPr lang="zh-CN" altLang="en-US" sz="2400" b="1" u="sng" dirty="0">
                <a:solidFill>
                  <a:srgbClr val="FF0000"/>
                </a:solidFill>
                <a:latin typeface="+mn-lt"/>
                <a:ea typeface="+mn-ea"/>
                <a:cs typeface="+mn-cs"/>
              </a:rPr>
              <a:t>乘性减:</a:t>
            </a:r>
            <a:r>
              <a:rPr lang="zh-CN" altLang="en-US" sz="2400" b="1" dirty="0">
                <a:latin typeface="+mn-lt"/>
                <a:ea typeface="+mn-ea"/>
                <a:cs typeface="+mn-cs"/>
              </a:rPr>
              <a:t> </a:t>
            </a:r>
            <a:endParaRPr lang="zh-CN" altLang="en-US" sz="2400" b="1" dirty="0">
              <a:latin typeface="+mn-lt"/>
              <a:ea typeface="+mn-ea"/>
              <a:cs typeface="+mn-cs"/>
            </a:endParaRPr>
          </a:p>
          <a:p>
            <a:pPr eaLnBrk="1">
              <a:buSzPct val="85000"/>
              <a:buFont typeface="ZapfDingbats" pitchFamily="82" charset="2"/>
              <a:buNone/>
            </a:pPr>
            <a:r>
              <a:rPr lang="zh-CN" altLang="en-US" sz="2400" dirty="0">
                <a:latin typeface="+mn-lt"/>
                <a:ea typeface="+mn-ea"/>
                <a:cs typeface="+mn-cs"/>
              </a:rPr>
              <a:t>     丢包事件后，拥塞窗口值减半</a:t>
            </a:r>
            <a:endParaRPr lang="en-US" altLang="zh-CN" sz="2400" dirty="0">
              <a:latin typeface="+mn-lt"/>
              <a:ea typeface="+mn-ea"/>
              <a:cs typeface="+mn-cs"/>
            </a:endParaRPr>
          </a:p>
        </p:txBody>
      </p:sp>
      <p:sp>
        <p:nvSpPr>
          <p:cNvPr id="13319" name="Rectangle 5"/>
          <p:cNvSpPr/>
          <p:nvPr/>
        </p:nvSpPr>
        <p:spPr>
          <a:xfrm>
            <a:off x="4800600" y="1066800"/>
            <a:ext cx="3948113" cy="1447800"/>
          </a:xfrm>
          <a:prstGeom prst="rect">
            <a:avLst/>
          </a:prstGeom>
          <a:noFill/>
          <a:ln w="9525">
            <a:noFill/>
          </a:ln>
        </p:spPr>
        <p:txBody>
          <a:bodyPr/>
          <a:p>
            <a:pPr marL="342900" indent="-342900" algn="l" eaLnBrk="1">
              <a:spcBef>
                <a:spcPct val="20000"/>
              </a:spcBef>
              <a:buClr>
                <a:schemeClr val="accent2"/>
              </a:buClr>
              <a:buSzPct val="85000"/>
              <a:buFont typeface="ZapfDingbats" pitchFamily="82" charset="2"/>
            </a:pPr>
            <a:r>
              <a:rPr lang="zh-CN" altLang="en-US" sz="2400" b="1" u="sng" dirty="0">
                <a:solidFill>
                  <a:srgbClr val="FF0000"/>
                </a:solidFill>
                <a:latin typeface="Times New Roman" panose="02020603050405020304" pitchFamily="18" charset="0"/>
              </a:rPr>
              <a:t>加性增:</a:t>
            </a:r>
            <a:r>
              <a:rPr lang="zh-CN" altLang="en-US" sz="2400" b="1" dirty="0">
                <a:latin typeface="Times New Roman" panose="02020603050405020304" pitchFamily="18" charset="0"/>
              </a:rPr>
              <a:t> </a:t>
            </a:r>
            <a:endParaRPr lang="zh-CN" altLang="en-US" sz="2400" b="1"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pPr>
            <a:r>
              <a:rPr lang="zh-CN" altLang="en-US" sz="2400" b="1" dirty="0">
                <a:latin typeface="Times New Roman" panose="02020603050405020304" pitchFamily="18" charset="0"/>
              </a:rPr>
              <a:t>    </a:t>
            </a:r>
            <a:r>
              <a:rPr lang="zh-CN" altLang="en-US" sz="2400" dirty="0">
                <a:latin typeface="Times New Roman" panose="02020603050405020304" pitchFamily="18" charset="0"/>
              </a:rPr>
              <a:t>如没有检测到丢包事件，每个</a:t>
            </a:r>
            <a:r>
              <a:rPr lang="en-US" altLang="zh-CN" sz="2400" dirty="0">
                <a:latin typeface="Times New Roman" panose="02020603050405020304" pitchFamily="18" charset="0"/>
              </a:rPr>
              <a:t>RTT</a:t>
            </a:r>
            <a:r>
              <a:rPr lang="zh-CN" altLang="en-US" sz="2400" dirty="0">
                <a:latin typeface="Times New Roman" panose="02020603050405020304" pitchFamily="18" charset="0"/>
              </a:rPr>
              <a:t>时间拥塞窗口值增加一个</a:t>
            </a:r>
            <a:r>
              <a:rPr lang="en-US" altLang="zh-CN" sz="2400" dirty="0">
                <a:latin typeface="Times New Roman" panose="02020603050405020304" pitchFamily="18" charset="0"/>
              </a:rPr>
              <a:t>MSS </a:t>
            </a:r>
            <a:r>
              <a:rPr lang="en-US" altLang="zh-CN" sz="2400" dirty="0">
                <a:solidFill>
                  <a:schemeClr val="accent2"/>
                </a:solidFill>
                <a:latin typeface="Times New Roman" panose="02020603050405020304" pitchFamily="18" charset="0"/>
              </a:rPr>
              <a:t>(</a:t>
            </a:r>
            <a:r>
              <a:rPr lang="zh-CN" altLang="en-US" sz="2400" dirty="0">
                <a:solidFill>
                  <a:schemeClr val="accent2"/>
                </a:solidFill>
                <a:latin typeface="Times New Roman" panose="02020603050405020304" pitchFamily="18" charset="0"/>
              </a:rPr>
              <a:t>最大报文段长度</a:t>
            </a:r>
            <a:r>
              <a:rPr lang="en-US" altLang="zh-CN" sz="2400" dirty="0">
                <a:solidFill>
                  <a:schemeClr val="accent2"/>
                </a:solidFill>
                <a:latin typeface="Times New Roman" panose="02020603050405020304" pitchFamily="18" charset="0"/>
              </a:rPr>
              <a:t>)</a:t>
            </a:r>
            <a:endParaRPr lang="en-US" altLang="zh-CN" sz="2400" dirty="0">
              <a:solidFill>
                <a:schemeClr val="accent2"/>
              </a:solidFill>
              <a:latin typeface="Times New Roman" panose="02020603050405020304" pitchFamily="18" charset="0"/>
            </a:endParaRPr>
          </a:p>
        </p:txBody>
      </p:sp>
      <p:sp>
        <p:nvSpPr>
          <p:cNvPr id="13320" name="Text Box 6"/>
          <p:cNvSpPr txBox="1"/>
          <p:nvPr/>
        </p:nvSpPr>
        <p:spPr>
          <a:xfrm>
            <a:off x="2819400" y="5891213"/>
            <a:ext cx="2197100" cy="366712"/>
          </a:xfrm>
          <a:prstGeom prst="rect">
            <a:avLst/>
          </a:prstGeom>
          <a:noFill/>
          <a:ln w="9525">
            <a:noFill/>
          </a:ln>
        </p:spPr>
        <p:txBody>
          <a:bodyPr wrap="none">
            <a:spAutoFit/>
          </a:bodyPr>
          <a:p>
            <a:pPr algn="l"/>
            <a:r>
              <a:rPr lang="zh-CN" altLang="en-US" sz="1800" dirty="0">
                <a:solidFill>
                  <a:srgbClr val="FF0000"/>
                </a:solidFill>
                <a:latin typeface="Comic Sans MS" panose="030F0702030302020204" pitchFamily="66" charset="0"/>
              </a:rPr>
              <a:t>长生命周期</a:t>
            </a:r>
            <a:r>
              <a:rPr lang="en-US" altLang="zh-CN" sz="1800" dirty="0">
                <a:solidFill>
                  <a:srgbClr val="FF0000"/>
                </a:solidFill>
                <a:latin typeface="Comic Sans MS" panose="030F0702030302020204" pitchFamily="66" charset="0"/>
              </a:rPr>
              <a:t>TCP</a:t>
            </a:r>
            <a:r>
              <a:rPr lang="zh-CN" altLang="en-US" sz="1800" dirty="0">
                <a:solidFill>
                  <a:srgbClr val="FF0000"/>
                </a:solidFill>
                <a:latin typeface="Comic Sans MS" panose="030F0702030302020204" pitchFamily="66" charset="0"/>
              </a:rPr>
              <a:t>连接</a:t>
            </a:r>
            <a:endParaRPr lang="en-US" altLang="zh-CN" sz="1800" dirty="0">
              <a:solidFill>
                <a:srgbClr val="FF0000"/>
              </a:solidFill>
              <a:latin typeface="Comic Sans MS" panose="030F0702030302020204" pitchFamily="66"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21859"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06500" name="Rectangle 2"/>
          <p:cNvSpPr>
            <a:spLocks noGrp="1"/>
          </p:cNvSpPr>
          <p:nvPr>
            <p:ph type="title"/>
          </p:nvPr>
        </p:nvSpPr>
        <p:spPr/>
        <p:txBody>
          <a:bodyPr vert="horz" wrap="square" lIns="91440" tIns="45720" rIns="91440" bIns="45720" anchor="ctr" anchorCtr="0"/>
          <a:p>
            <a:r>
              <a:rPr lang="en-US" altLang="zh-CN" dirty="0"/>
              <a:t>TCP</a:t>
            </a:r>
            <a:r>
              <a:rPr lang="zh-CN" altLang="en-US" dirty="0"/>
              <a:t>慢启动</a:t>
            </a:r>
            <a:endParaRPr lang="zh-CN" altLang="en-US" dirty="0"/>
          </a:p>
        </p:txBody>
      </p:sp>
      <p:sp>
        <p:nvSpPr>
          <p:cNvPr id="106501" name="Rectangle 3"/>
          <p:cNvSpPr>
            <a:spLocks noGrp="1"/>
          </p:cNvSpPr>
          <p:nvPr>
            <p:ph sz="half" idx="1"/>
          </p:nvPr>
        </p:nvSpPr>
        <p:spPr>
          <a:xfrm>
            <a:off x="319088" y="1600200"/>
            <a:ext cx="8408987" cy="4059238"/>
          </a:xfrm>
        </p:spPr>
        <p:txBody>
          <a:bodyPr vert="horz" wrap="square" lIns="91440" tIns="45720" rIns="91440" bIns="45720" anchor="t" anchorCtr="0"/>
          <a:p>
            <a:pPr eaLnBrk="1">
              <a:buSzPct val="85000"/>
            </a:pPr>
            <a:r>
              <a:rPr lang="zh-CN" altLang="en-US" dirty="0">
                <a:latin typeface="+mn-lt"/>
                <a:ea typeface="+mn-ea"/>
                <a:cs typeface="+mn-cs"/>
              </a:rPr>
              <a:t>在连接开始时, </a:t>
            </a:r>
            <a:r>
              <a:rPr lang="zh-CN" altLang="en-US" dirty="0">
                <a:latin typeface="Courier New" panose="02070309020205020404" pitchFamily="49" charset="0"/>
                <a:ea typeface="+mn-ea"/>
                <a:cs typeface="+mn-cs"/>
              </a:rPr>
              <a:t>拥塞窗口值</a:t>
            </a:r>
            <a:r>
              <a:rPr lang="zh-CN" altLang="en-US" dirty="0">
                <a:latin typeface="+mn-lt"/>
                <a:ea typeface="+mn-ea"/>
                <a:cs typeface="+mn-cs"/>
              </a:rPr>
              <a:t> = 1 </a:t>
            </a:r>
            <a:r>
              <a:rPr lang="en-US" altLang="zh-CN" dirty="0">
                <a:latin typeface="+mn-lt"/>
                <a:ea typeface="+mn-ea"/>
                <a:cs typeface="+mn-cs"/>
              </a:rPr>
              <a:t>MSS</a:t>
            </a:r>
            <a:endParaRPr lang="zh-CN" altLang="en-US" dirty="0">
              <a:latin typeface="+mn-lt"/>
              <a:ea typeface="+mn-ea"/>
              <a:cs typeface="+mn-cs"/>
            </a:endParaRPr>
          </a:p>
          <a:p>
            <a:pPr lvl="1" eaLnBrk="1">
              <a:buSzPct val="75000"/>
            </a:pPr>
            <a:r>
              <a:rPr lang="zh-CN" altLang="en-US" dirty="0">
                <a:latin typeface="+mn-lt"/>
                <a:ea typeface="+mn-ea"/>
              </a:rPr>
              <a:t>例如: </a:t>
            </a:r>
            <a:r>
              <a:rPr lang="en-US" altLang="zh-CN" dirty="0">
                <a:latin typeface="+mn-lt"/>
                <a:ea typeface="+mn-ea"/>
              </a:rPr>
              <a:t>MSS= 500 bytes &amp; RTT = 200 msec</a:t>
            </a:r>
            <a:endParaRPr lang="en-US" altLang="zh-CN" dirty="0">
              <a:latin typeface="+mn-lt"/>
              <a:ea typeface="+mn-ea"/>
            </a:endParaRPr>
          </a:p>
          <a:p>
            <a:pPr lvl="1" eaLnBrk="1">
              <a:buSzPct val="75000"/>
            </a:pPr>
            <a:r>
              <a:rPr lang="zh-CN" altLang="en-US" dirty="0">
                <a:latin typeface="+mn-lt"/>
                <a:ea typeface="+mn-ea"/>
              </a:rPr>
              <a:t>初始化速率 = 20 </a:t>
            </a:r>
            <a:r>
              <a:rPr lang="en-US" altLang="zh-CN" dirty="0">
                <a:latin typeface="+mn-lt"/>
                <a:ea typeface="+mn-ea"/>
              </a:rPr>
              <a:t>kbps</a:t>
            </a:r>
            <a:endParaRPr lang="en-US" altLang="zh-CN" dirty="0">
              <a:latin typeface="+mn-lt"/>
              <a:ea typeface="+mn-ea"/>
            </a:endParaRPr>
          </a:p>
          <a:p>
            <a:pPr eaLnBrk="1">
              <a:buSzPct val="85000"/>
            </a:pPr>
            <a:r>
              <a:rPr lang="zh-CN" altLang="en-US" dirty="0">
                <a:latin typeface="+mn-lt"/>
                <a:ea typeface="+mn-ea"/>
                <a:cs typeface="+mn-cs"/>
              </a:rPr>
              <a:t>可获得</a:t>
            </a:r>
            <a:r>
              <a:rPr lang="zh-CN" altLang="en-US" dirty="0">
                <a:solidFill>
                  <a:schemeClr val="accent2"/>
                </a:solidFill>
                <a:latin typeface="+mn-lt"/>
                <a:ea typeface="+mn-ea"/>
                <a:cs typeface="+mn-cs"/>
              </a:rPr>
              <a:t>带宽可能 &gt;&gt; </a:t>
            </a:r>
            <a:r>
              <a:rPr lang="en-US" altLang="zh-CN" dirty="0">
                <a:latin typeface="+mn-lt"/>
                <a:ea typeface="+mn-ea"/>
                <a:cs typeface="+mn-cs"/>
              </a:rPr>
              <a:t>MSS/RTT</a:t>
            </a:r>
            <a:endParaRPr lang="en-US" altLang="zh-CN" dirty="0">
              <a:latin typeface="+mn-lt"/>
              <a:ea typeface="+mn-ea"/>
              <a:cs typeface="+mn-cs"/>
            </a:endParaRPr>
          </a:p>
          <a:p>
            <a:pPr lvl="1" eaLnBrk="1">
              <a:buSzPct val="75000"/>
            </a:pPr>
            <a:r>
              <a:rPr lang="zh-CN" altLang="en-US" dirty="0">
                <a:latin typeface="+mn-lt"/>
                <a:ea typeface="+mn-ea"/>
              </a:rPr>
              <a:t>希望</a:t>
            </a:r>
            <a:r>
              <a:rPr lang="zh-CN" altLang="en-US" dirty="0">
                <a:solidFill>
                  <a:schemeClr val="accent2"/>
                </a:solidFill>
                <a:latin typeface="+mn-lt"/>
                <a:ea typeface="+mn-ea"/>
              </a:rPr>
              <a:t>尽快达到</a:t>
            </a:r>
            <a:r>
              <a:rPr lang="zh-CN" altLang="en-US" dirty="0">
                <a:latin typeface="+mn-lt"/>
                <a:ea typeface="+mn-ea"/>
              </a:rPr>
              <a:t>期待的速率</a:t>
            </a:r>
            <a:endParaRPr lang="zh-CN" altLang="en-US" dirty="0">
              <a:latin typeface="+mn-lt"/>
              <a:ea typeface="+mn-ea"/>
            </a:endParaRPr>
          </a:p>
          <a:p>
            <a:pPr eaLnBrk="1">
              <a:buSzPct val="85000"/>
            </a:pPr>
            <a:r>
              <a:rPr lang="zh-CN" altLang="en-US" dirty="0">
                <a:latin typeface="+mn-lt"/>
                <a:ea typeface="+mn-ea"/>
                <a:cs typeface="+mn-cs"/>
              </a:rPr>
              <a:t>当连接开始，以</a:t>
            </a:r>
            <a:r>
              <a:rPr lang="zh-CN" altLang="en-US" dirty="0">
                <a:solidFill>
                  <a:schemeClr val="accent2"/>
                </a:solidFill>
                <a:latin typeface="+mn-lt"/>
                <a:ea typeface="+mn-ea"/>
                <a:cs typeface="+mn-cs"/>
              </a:rPr>
              <a:t>指数</a:t>
            </a:r>
            <a:r>
              <a:rPr lang="zh-CN" altLang="en-US" dirty="0">
                <a:latin typeface="+mn-lt"/>
                <a:ea typeface="+mn-ea"/>
                <a:cs typeface="+mn-cs"/>
              </a:rPr>
              <a:t>快地增加速率，直到第一个丢失事件发生</a:t>
            </a:r>
            <a:endParaRPr lang="zh-CN" altLang="en-US" dirty="0">
              <a:latin typeface="+mn-lt"/>
              <a:ea typeface="+mn-ea"/>
              <a:cs typeface="+mn-cs"/>
            </a:endParaRPr>
          </a:p>
        </p:txBody>
      </p:sp>
      <p:sp>
        <p:nvSpPr>
          <p:cNvPr id="106502" name="Rectangle 4"/>
          <p:cNvSpPr/>
          <p:nvPr/>
        </p:nvSpPr>
        <p:spPr>
          <a:xfrm>
            <a:off x="4876800" y="1600200"/>
            <a:ext cx="4038600" cy="4648200"/>
          </a:xfrm>
          <a:prstGeom prst="rect">
            <a:avLst/>
          </a:prstGeom>
          <a:noFill/>
          <a:ln w="9525">
            <a:noFill/>
          </a:ln>
        </p:spPr>
        <p:txBody>
          <a:bodyPr/>
          <a:p>
            <a:pPr marL="342900" indent="-342900" algn="l" eaLnBrk="1">
              <a:spcBef>
                <a:spcPct val="20000"/>
              </a:spcBef>
              <a:buClr>
                <a:schemeClr val="accent2"/>
              </a:buClr>
              <a:buSzPct val="85000"/>
              <a:buFont typeface="ZapfDingbats" pitchFamily="82" charset="2"/>
              <a:buChar char="r"/>
            </a:pPr>
            <a:endParaRPr lang="zh-CN" altLang="en-US" sz="2400" dirty="0">
              <a:latin typeface="Times New Roman" panose="02020603050405020304" pitchFamily="18"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4341"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4342" name="Rectangle 2"/>
          <p:cNvSpPr>
            <a:spLocks noGrp="1"/>
          </p:cNvSpPr>
          <p:nvPr>
            <p:ph type="title"/>
          </p:nvPr>
        </p:nvSpPr>
        <p:spPr/>
        <p:txBody>
          <a:bodyPr vert="horz" wrap="square" lIns="91440" tIns="45720" rIns="91440" bIns="45720" anchor="ctr" anchorCtr="0"/>
          <a:p>
            <a:r>
              <a:rPr lang="en-US" altLang="zh-CN" dirty="0"/>
              <a:t>TCP </a:t>
            </a:r>
            <a:r>
              <a:rPr lang="zh-CN" altLang="en-US" dirty="0"/>
              <a:t>慢启动(续)</a:t>
            </a:r>
            <a:endParaRPr lang="zh-CN" altLang="en-US" dirty="0"/>
          </a:p>
        </p:txBody>
      </p:sp>
      <p:sp>
        <p:nvSpPr>
          <p:cNvPr id="14343" name="Rectangle 3"/>
          <p:cNvSpPr>
            <a:spLocks noGrp="1"/>
          </p:cNvSpPr>
          <p:nvPr>
            <p:ph sz="half" idx="1"/>
          </p:nvPr>
        </p:nvSpPr>
        <p:spPr>
          <a:xfrm>
            <a:off x="533400" y="1600200"/>
            <a:ext cx="4046538" cy="4648200"/>
          </a:xfrm>
        </p:spPr>
        <p:txBody>
          <a:bodyPr vert="horz" wrap="square" lIns="91440" tIns="45720" rIns="91440" bIns="45720" anchor="t" anchorCtr="0"/>
          <a:p>
            <a:pPr eaLnBrk="1">
              <a:buSzPct val="85000"/>
            </a:pPr>
            <a:r>
              <a:rPr lang="zh-CN" altLang="en-US" sz="2400" dirty="0">
                <a:latin typeface="+mn-lt"/>
                <a:ea typeface="+mn-ea"/>
                <a:cs typeface="+mn-cs"/>
              </a:rPr>
              <a:t>当连接开始的时候，速率呈指数式上升，直到第</a:t>
            </a:r>
            <a:r>
              <a:rPr lang="en-US" altLang="zh-CN" sz="2400" dirty="0">
                <a:latin typeface="+mn-lt"/>
                <a:ea typeface="+mn-ea"/>
                <a:cs typeface="+mn-cs"/>
              </a:rPr>
              <a:t>1</a:t>
            </a:r>
            <a:r>
              <a:rPr lang="zh-CN" altLang="en-US" sz="2400" dirty="0">
                <a:latin typeface="+mn-lt"/>
                <a:ea typeface="+mn-ea"/>
                <a:cs typeface="+mn-cs"/>
              </a:rPr>
              <a:t>次报文丢失事件发生为止</a:t>
            </a:r>
            <a:r>
              <a:rPr lang="en-US" altLang="zh-CN" sz="2400" dirty="0">
                <a:latin typeface="+mn-lt"/>
                <a:ea typeface="+mn-ea"/>
                <a:cs typeface="+mn-cs"/>
              </a:rPr>
              <a:t>:</a:t>
            </a:r>
            <a:endParaRPr lang="en-US" altLang="zh-CN" sz="2400" dirty="0">
              <a:latin typeface="+mn-lt"/>
              <a:ea typeface="+mn-ea"/>
              <a:cs typeface="+mn-cs"/>
            </a:endParaRPr>
          </a:p>
          <a:p>
            <a:pPr lvl="1" eaLnBrk="1">
              <a:buSzPct val="75000"/>
            </a:pPr>
            <a:r>
              <a:rPr lang="zh-CN" altLang="en-US" dirty="0">
                <a:latin typeface="+mn-lt"/>
                <a:ea typeface="+mn-ea"/>
              </a:rPr>
              <a:t>每</a:t>
            </a:r>
            <a:r>
              <a:rPr lang="en-US" altLang="zh-CN" dirty="0">
                <a:latin typeface="+mn-lt"/>
                <a:ea typeface="+mn-ea"/>
              </a:rPr>
              <a:t>RTT</a:t>
            </a:r>
            <a:r>
              <a:rPr lang="zh-CN" altLang="en-US" dirty="0">
                <a:latin typeface="+mn-lt"/>
                <a:ea typeface="+mn-ea"/>
              </a:rPr>
              <a:t>倍增拥塞窗口值</a:t>
            </a:r>
            <a:endParaRPr lang="zh-CN" altLang="en-US" dirty="0">
              <a:latin typeface="+mn-lt"/>
              <a:ea typeface="+mn-ea"/>
            </a:endParaRPr>
          </a:p>
          <a:p>
            <a:pPr lvl="1" eaLnBrk="1">
              <a:buSzPct val="75000"/>
            </a:pPr>
            <a:r>
              <a:rPr lang="zh-CN" altLang="en-US" dirty="0">
                <a:latin typeface="+mn-lt"/>
                <a:ea typeface="+mn-ea"/>
              </a:rPr>
              <a:t>每收到</a:t>
            </a:r>
            <a:r>
              <a:rPr lang="en-US" altLang="zh-CN" dirty="0">
                <a:latin typeface="+mn-lt"/>
                <a:ea typeface="+mn-ea"/>
              </a:rPr>
              <a:t>ACK</a:t>
            </a:r>
            <a:r>
              <a:rPr lang="zh-CN" altLang="en-US" dirty="0">
                <a:latin typeface="+mn-lt"/>
                <a:ea typeface="+mn-ea"/>
              </a:rPr>
              <a:t>，增加拥塞窗口</a:t>
            </a:r>
            <a:endParaRPr lang="zh-CN" altLang="en-US" dirty="0">
              <a:latin typeface="+mn-lt"/>
              <a:ea typeface="+mn-ea"/>
            </a:endParaRPr>
          </a:p>
          <a:p>
            <a:pPr eaLnBrk="1">
              <a:buSzPct val="85000"/>
            </a:pPr>
            <a:r>
              <a:rPr lang="zh-CN" altLang="en-US" sz="2400" u="sng" dirty="0">
                <a:solidFill>
                  <a:srgbClr val="FF0000"/>
                </a:solidFill>
                <a:latin typeface="+mn-lt"/>
                <a:ea typeface="+mn-ea"/>
                <a:cs typeface="+mn-cs"/>
              </a:rPr>
              <a:t>总结:</a:t>
            </a:r>
            <a:r>
              <a:rPr lang="zh-CN" altLang="en-US" sz="2400" dirty="0">
                <a:latin typeface="+mn-lt"/>
                <a:ea typeface="+mn-ea"/>
                <a:cs typeface="+mn-cs"/>
              </a:rPr>
              <a:t> 初始速率很低，但以指数快地增加</a:t>
            </a:r>
            <a:endParaRPr lang="en-US" altLang="zh-CN" sz="2400" dirty="0">
              <a:latin typeface="+mn-lt"/>
              <a:ea typeface="+mn-ea"/>
              <a:cs typeface="+mn-cs"/>
            </a:endParaRPr>
          </a:p>
        </p:txBody>
      </p:sp>
      <p:grpSp>
        <p:nvGrpSpPr>
          <p:cNvPr id="14344" name="Group 4"/>
          <p:cNvGrpSpPr/>
          <p:nvPr/>
        </p:nvGrpSpPr>
        <p:grpSpPr>
          <a:xfrm>
            <a:off x="4953000" y="1752600"/>
            <a:ext cx="3260725" cy="4335463"/>
            <a:chOff x="3334" y="827"/>
            <a:chExt cx="2054" cy="2731"/>
          </a:xfrm>
        </p:grpSpPr>
        <p:sp>
          <p:nvSpPr>
            <p:cNvPr id="14345" name="Line 5"/>
            <p:cNvSpPr/>
            <p:nvPr/>
          </p:nvSpPr>
          <p:spPr>
            <a:xfrm>
              <a:off x="3591" y="1227"/>
              <a:ext cx="1578" cy="222"/>
            </a:xfrm>
            <a:prstGeom prst="line">
              <a:avLst/>
            </a:prstGeom>
            <a:ln w="28575" cap="flat" cmpd="sng">
              <a:solidFill>
                <a:schemeClr val="accent2"/>
              </a:solidFill>
              <a:prstDash val="solid"/>
              <a:headEnd type="none" w="med" len="med"/>
              <a:tailEnd type="triangle" w="med" len="med"/>
            </a:ln>
          </p:spPr>
        </p:sp>
        <p:graphicFrame>
          <p:nvGraphicFramePr>
            <p:cNvPr id="14338" name="Object 6"/>
            <p:cNvGraphicFramePr/>
            <p:nvPr/>
          </p:nvGraphicFramePr>
          <p:xfrm>
            <a:off x="3334" y="827"/>
            <a:ext cx="306" cy="243"/>
          </p:xfrm>
          <a:graphic>
            <a:graphicData uri="http://schemas.openxmlformats.org/presentationml/2006/ole">
              <mc:AlternateContent xmlns:mc="http://schemas.openxmlformats.org/markup-compatibility/2006">
                <mc:Choice xmlns:v="urn:schemas-microsoft-com:vml" Requires="v">
                  <p:oleObj spid="_x0000_s3096" name="" r:id="rId1" imgW="1305560" imgH="1082675" progId="MS_ClipArt_Gallery.2">
                    <p:embed/>
                  </p:oleObj>
                </mc:Choice>
                <mc:Fallback>
                  <p:oleObj name="" r:id="rId1" imgW="1305560" imgH="1082675" progId="MS_ClipArt_Gallery.2">
                    <p:embed/>
                    <p:pic>
                      <p:nvPicPr>
                        <p:cNvPr id="0" name="图片 3095"/>
                        <p:cNvPicPr/>
                        <p:nvPr/>
                      </p:nvPicPr>
                      <p:blipFill>
                        <a:blip r:embed="rId2"/>
                        <a:stretch>
                          <a:fillRect/>
                        </a:stretch>
                      </p:blipFill>
                      <p:spPr>
                        <a:xfrm>
                          <a:off x="3334" y="827"/>
                          <a:ext cx="306" cy="243"/>
                        </a:xfrm>
                        <a:prstGeom prst="rect">
                          <a:avLst/>
                        </a:prstGeom>
                        <a:noFill/>
                        <a:ln w="38100">
                          <a:noFill/>
                          <a:miter/>
                        </a:ln>
                      </p:spPr>
                    </p:pic>
                  </p:oleObj>
                </mc:Fallback>
              </mc:AlternateContent>
            </a:graphicData>
          </a:graphic>
        </p:graphicFrame>
        <p:sp>
          <p:nvSpPr>
            <p:cNvPr id="14346" name="Text Box 7"/>
            <p:cNvSpPr txBox="1"/>
            <p:nvPr/>
          </p:nvSpPr>
          <p:spPr>
            <a:xfrm>
              <a:off x="3626" y="827"/>
              <a:ext cx="466" cy="212"/>
            </a:xfrm>
            <a:prstGeom prst="rect">
              <a:avLst/>
            </a:prstGeom>
            <a:noFill/>
            <a:ln w="9525">
              <a:noFill/>
            </a:ln>
          </p:spPr>
          <p:txBody>
            <a:bodyPr wrap="none">
              <a:spAutoFit/>
            </a:bodyPr>
            <a:p>
              <a:r>
                <a:rPr lang="zh-CN" altLang="en-US" dirty="0">
                  <a:latin typeface="Comic Sans MS" panose="030F0702030302020204" pitchFamily="66" charset="0"/>
                </a:rPr>
                <a:t>主机</a:t>
              </a:r>
              <a:r>
                <a:rPr lang="en-US" altLang="zh-CN" dirty="0">
                  <a:latin typeface="Comic Sans MS" panose="030F0702030302020204" pitchFamily="66" charset="0"/>
                </a:rPr>
                <a:t>A</a:t>
              </a:r>
              <a:endParaRPr lang="en-US" altLang="zh-CN" sz="1000" dirty="0">
                <a:latin typeface="Times New Roman" panose="02020603050405020304" pitchFamily="18" charset="0"/>
              </a:endParaRPr>
            </a:p>
          </p:txBody>
        </p:sp>
        <p:sp>
          <p:nvSpPr>
            <p:cNvPr id="14347" name="Text Box 8"/>
            <p:cNvSpPr txBox="1"/>
            <p:nvPr/>
          </p:nvSpPr>
          <p:spPr>
            <a:xfrm rot="408567">
              <a:off x="4267" y="1199"/>
              <a:ext cx="676" cy="192"/>
            </a:xfrm>
            <a:prstGeom prst="rect">
              <a:avLst/>
            </a:prstGeom>
            <a:noFill/>
            <a:ln w="9525">
              <a:noFill/>
            </a:ln>
          </p:spPr>
          <p:txBody>
            <a:bodyPr wrap="none">
              <a:spAutoFit/>
            </a:bodyPr>
            <a:p>
              <a:r>
                <a:rPr lang="zh-CN" altLang="en-US" sz="1400" dirty="0">
                  <a:latin typeface="Arial" panose="020B0604020202020204" pitchFamily="34" charset="0"/>
                </a:rPr>
                <a:t>一个报文段</a:t>
              </a:r>
              <a:endParaRPr lang="zh-CN" altLang="en-US" sz="1000" dirty="0">
                <a:latin typeface="Times New Roman" panose="02020603050405020304" pitchFamily="18" charset="0"/>
              </a:endParaRPr>
            </a:p>
          </p:txBody>
        </p:sp>
        <p:sp>
          <p:nvSpPr>
            <p:cNvPr id="14348" name="Text Box 9"/>
            <p:cNvSpPr txBox="1"/>
            <p:nvPr/>
          </p:nvSpPr>
          <p:spPr>
            <a:xfrm rot="-5400000">
              <a:off x="3312" y="1356"/>
              <a:ext cx="338" cy="192"/>
            </a:xfrm>
            <a:prstGeom prst="rect">
              <a:avLst/>
            </a:prstGeom>
            <a:noFill/>
            <a:ln w="9525">
              <a:noFill/>
            </a:ln>
          </p:spPr>
          <p:txBody>
            <a:bodyPr wrap="none">
              <a:spAutoFit/>
            </a:bodyPr>
            <a:p>
              <a:r>
                <a:rPr lang="en-US" altLang="zh-CN" sz="1400" dirty="0">
                  <a:latin typeface="Comic Sans MS" panose="030F0702030302020204" pitchFamily="66" charset="0"/>
                </a:rPr>
                <a:t>RTT</a:t>
              </a:r>
              <a:endParaRPr lang="en-US" altLang="zh-CN" sz="1000" dirty="0">
                <a:latin typeface="Times New Roman" panose="02020603050405020304" pitchFamily="18" charset="0"/>
              </a:endParaRPr>
            </a:p>
          </p:txBody>
        </p:sp>
        <p:graphicFrame>
          <p:nvGraphicFramePr>
            <p:cNvPr id="14339" name="Object 10"/>
            <p:cNvGraphicFramePr/>
            <p:nvPr/>
          </p:nvGraphicFramePr>
          <p:xfrm>
            <a:off x="5008" y="833"/>
            <a:ext cx="306" cy="243"/>
          </p:xfrm>
          <a:graphic>
            <a:graphicData uri="http://schemas.openxmlformats.org/presentationml/2006/ole">
              <mc:AlternateContent xmlns:mc="http://schemas.openxmlformats.org/markup-compatibility/2006">
                <mc:Choice xmlns:v="urn:schemas-microsoft-com:vml" Requires="v">
                  <p:oleObj spid="_x0000_s3095" name="" r:id="rId3" imgW="1305560" imgH="1082675" progId="MS_ClipArt_Gallery.2">
                    <p:embed/>
                  </p:oleObj>
                </mc:Choice>
                <mc:Fallback>
                  <p:oleObj name="" r:id="rId3" imgW="1305560" imgH="1082675" progId="MS_ClipArt_Gallery.2">
                    <p:embed/>
                    <p:pic>
                      <p:nvPicPr>
                        <p:cNvPr id="0" name="图片 3094"/>
                        <p:cNvPicPr/>
                        <p:nvPr/>
                      </p:nvPicPr>
                      <p:blipFill>
                        <a:blip r:embed="rId2"/>
                        <a:stretch>
                          <a:fillRect/>
                        </a:stretch>
                      </p:blipFill>
                      <p:spPr>
                        <a:xfrm>
                          <a:off x="5008" y="833"/>
                          <a:ext cx="306" cy="243"/>
                        </a:xfrm>
                        <a:prstGeom prst="rect">
                          <a:avLst/>
                        </a:prstGeom>
                        <a:noFill/>
                        <a:ln w="38100">
                          <a:noFill/>
                          <a:miter/>
                        </a:ln>
                      </p:spPr>
                    </p:pic>
                  </p:oleObj>
                </mc:Fallback>
              </mc:AlternateContent>
            </a:graphicData>
          </a:graphic>
        </p:graphicFrame>
        <p:sp>
          <p:nvSpPr>
            <p:cNvPr id="14349" name="Text Box 11"/>
            <p:cNvSpPr txBox="1"/>
            <p:nvPr/>
          </p:nvSpPr>
          <p:spPr>
            <a:xfrm>
              <a:off x="4586" y="839"/>
              <a:ext cx="453" cy="212"/>
            </a:xfrm>
            <a:prstGeom prst="rect">
              <a:avLst/>
            </a:prstGeom>
            <a:noFill/>
            <a:ln w="9525">
              <a:noFill/>
            </a:ln>
          </p:spPr>
          <p:txBody>
            <a:bodyPr wrap="none">
              <a:spAutoFit/>
            </a:bodyPr>
            <a:p>
              <a:r>
                <a:rPr lang="zh-CN" altLang="en-US" dirty="0">
                  <a:latin typeface="Comic Sans MS" panose="030F0702030302020204" pitchFamily="66" charset="0"/>
                </a:rPr>
                <a:t>主机</a:t>
              </a:r>
              <a:r>
                <a:rPr lang="en-US" altLang="zh-CN" dirty="0">
                  <a:latin typeface="Comic Sans MS" panose="030F0702030302020204" pitchFamily="66" charset="0"/>
                </a:rPr>
                <a:t>B</a:t>
              </a:r>
              <a:endParaRPr lang="en-US" altLang="zh-CN" sz="1000" dirty="0">
                <a:latin typeface="Times New Roman" panose="02020603050405020304" pitchFamily="18" charset="0"/>
              </a:endParaRPr>
            </a:p>
          </p:txBody>
        </p:sp>
        <p:sp>
          <p:nvSpPr>
            <p:cNvPr id="14350" name="Line 12"/>
            <p:cNvSpPr/>
            <p:nvPr/>
          </p:nvSpPr>
          <p:spPr>
            <a:xfrm>
              <a:off x="3588" y="1110"/>
              <a:ext cx="0" cy="2424"/>
            </a:xfrm>
            <a:prstGeom prst="line">
              <a:avLst/>
            </a:prstGeom>
            <a:ln w="19050" cap="flat" cmpd="sng">
              <a:solidFill>
                <a:schemeClr val="tx1"/>
              </a:solidFill>
              <a:prstDash val="solid"/>
              <a:headEnd type="none" w="med" len="med"/>
              <a:tailEnd type="triangle" w="med" len="med"/>
            </a:ln>
          </p:spPr>
        </p:sp>
        <p:sp>
          <p:nvSpPr>
            <p:cNvPr id="14351" name="Line 13"/>
            <p:cNvSpPr/>
            <p:nvPr/>
          </p:nvSpPr>
          <p:spPr>
            <a:xfrm>
              <a:off x="5172" y="1134"/>
              <a:ext cx="0" cy="2424"/>
            </a:xfrm>
            <a:prstGeom prst="line">
              <a:avLst/>
            </a:prstGeom>
            <a:ln w="19050" cap="flat" cmpd="sng">
              <a:solidFill>
                <a:schemeClr val="tx1"/>
              </a:solidFill>
              <a:prstDash val="solid"/>
              <a:headEnd type="none" w="med" len="med"/>
              <a:tailEnd type="triangle" w="med" len="med"/>
            </a:ln>
          </p:spPr>
        </p:sp>
        <p:sp>
          <p:nvSpPr>
            <p:cNvPr id="14352" name="Line 14"/>
            <p:cNvSpPr/>
            <p:nvPr/>
          </p:nvSpPr>
          <p:spPr>
            <a:xfrm flipH="1" flipV="1">
              <a:off x="3474" y="1218"/>
              <a:ext cx="3" cy="138"/>
            </a:xfrm>
            <a:prstGeom prst="line">
              <a:avLst/>
            </a:prstGeom>
            <a:ln w="19050" cap="flat" cmpd="sng">
              <a:solidFill>
                <a:schemeClr val="tx1"/>
              </a:solidFill>
              <a:prstDash val="solid"/>
              <a:headEnd type="none" w="med" len="med"/>
              <a:tailEnd type="triangle" w="med" len="med"/>
            </a:ln>
          </p:spPr>
        </p:sp>
        <p:sp>
          <p:nvSpPr>
            <p:cNvPr id="14353" name="Line 15"/>
            <p:cNvSpPr/>
            <p:nvPr/>
          </p:nvSpPr>
          <p:spPr>
            <a:xfrm>
              <a:off x="3480" y="1572"/>
              <a:ext cx="3" cy="141"/>
            </a:xfrm>
            <a:prstGeom prst="line">
              <a:avLst/>
            </a:prstGeom>
            <a:ln w="19050" cap="flat" cmpd="sng">
              <a:solidFill>
                <a:schemeClr val="tx1"/>
              </a:solidFill>
              <a:prstDash val="solid"/>
              <a:headEnd type="none" w="med" len="med"/>
              <a:tailEnd type="triangle" w="med" len="med"/>
            </a:ln>
          </p:spPr>
        </p:sp>
        <p:sp>
          <p:nvSpPr>
            <p:cNvPr id="14354" name="Line 16"/>
            <p:cNvSpPr/>
            <p:nvPr/>
          </p:nvSpPr>
          <p:spPr>
            <a:xfrm flipV="1">
              <a:off x="3576" y="1482"/>
              <a:ext cx="1578" cy="222"/>
            </a:xfrm>
            <a:prstGeom prst="line">
              <a:avLst/>
            </a:prstGeom>
            <a:ln w="28575" cap="flat" cmpd="sng">
              <a:solidFill>
                <a:schemeClr val="accent2"/>
              </a:solidFill>
              <a:prstDash val="solid"/>
              <a:headEnd type="triangle" w="med" len="med"/>
              <a:tailEnd type="none" w="med" len="med"/>
            </a:ln>
          </p:spPr>
        </p:sp>
        <p:grpSp>
          <p:nvGrpSpPr>
            <p:cNvPr id="14355" name="Group 17"/>
            <p:cNvGrpSpPr/>
            <p:nvPr/>
          </p:nvGrpSpPr>
          <p:grpSpPr>
            <a:xfrm>
              <a:off x="4984" y="3200"/>
              <a:ext cx="404" cy="231"/>
              <a:chOff x="3309" y="3518"/>
              <a:chExt cx="404" cy="231"/>
            </a:xfrm>
          </p:grpSpPr>
          <p:sp>
            <p:nvSpPr>
              <p:cNvPr id="14372" name="Rectangle 18"/>
              <p:cNvSpPr/>
              <p:nvPr/>
            </p:nvSpPr>
            <p:spPr>
              <a:xfrm>
                <a:off x="3342" y="3576"/>
                <a:ext cx="324" cy="156"/>
              </a:xfrm>
              <a:prstGeom prst="rect">
                <a:avLst/>
              </a:prstGeom>
              <a:solidFill>
                <a:schemeClr val="bg1"/>
              </a:solidFill>
              <a:ln w="9525">
                <a:noFill/>
              </a:ln>
            </p:spPr>
            <p:txBody>
              <a:bodyPr wrap="none" anchor="ctr" anchorCtr="0"/>
              <a:p>
                <a:endParaRPr lang="zh-CN" altLang="en-US" dirty="0">
                  <a:latin typeface="Comic Sans MS" panose="030F0702030302020204" pitchFamily="66" charset="0"/>
                </a:endParaRPr>
              </a:p>
            </p:txBody>
          </p:sp>
          <p:sp>
            <p:nvSpPr>
              <p:cNvPr id="14373" name="Text Box 19"/>
              <p:cNvSpPr txBox="1"/>
              <p:nvPr/>
            </p:nvSpPr>
            <p:spPr>
              <a:xfrm>
                <a:off x="3309" y="3518"/>
                <a:ext cx="404" cy="231"/>
              </a:xfrm>
              <a:prstGeom prst="rect">
                <a:avLst/>
              </a:prstGeom>
              <a:noFill/>
              <a:ln w="9525">
                <a:noFill/>
              </a:ln>
            </p:spPr>
            <p:txBody>
              <a:bodyPr wrap="none">
                <a:spAutoFit/>
              </a:bodyPr>
              <a:p>
                <a:r>
                  <a:rPr lang="zh-CN" altLang="en-US" sz="1800" dirty="0">
                    <a:latin typeface="Comic Sans MS" panose="030F0702030302020204" pitchFamily="66" charset="0"/>
                  </a:rPr>
                  <a:t>时间</a:t>
                </a:r>
                <a:endParaRPr lang="zh-CN" altLang="en-US" sz="1000" dirty="0">
                  <a:latin typeface="Times New Roman" panose="02020603050405020304" pitchFamily="18" charset="0"/>
                </a:endParaRPr>
              </a:p>
            </p:txBody>
          </p:sp>
        </p:grpSp>
        <p:sp>
          <p:nvSpPr>
            <p:cNvPr id="14356" name="Line 20"/>
            <p:cNvSpPr/>
            <p:nvPr/>
          </p:nvSpPr>
          <p:spPr>
            <a:xfrm>
              <a:off x="3594" y="1719"/>
              <a:ext cx="1578" cy="222"/>
            </a:xfrm>
            <a:prstGeom prst="line">
              <a:avLst/>
            </a:prstGeom>
            <a:ln w="28575" cap="flat" cmpd="sng">
              <a:solidFill>
                <a:schemeClr val="accent2"/>
              </a:solidFill>
              <a:prstDash val="solid"/>
              <a:headEnd type="none" w="med" len="med"/>
              <a:tailEnd type="triangle" w="med" len="med"/>
            </a:ln>
          </p:spPr>
        </p:sp>
        <p:sp>
          <p:nvSpPr>
            <p:cNvPr id="14357" name="Line 21"/>
            <p:cNvSpPr/>
            <p:nvPr/>
          </p:nvSpPr>
          <p:spPr>
            <a:xfrm>
              <a:off x="3591" y="1773"/>
              <a:ext cx="1578" cy="222"/>
            </a:xfrm>
            <a:prstGeom prst="line">
              <a:avLst/>
            </a:prstGeom>
            <a:ln w="28575" cap="flat" cmpd="sng">
              <a:solidFill>
                <a:schemeClr val="accent2"/>
              </a:solidFill>
              <a:prstDash val="solid"/>
              <a:headEnd type="none" w="med" len="med"/>
              <a:tailEnd type="triangle" w="med" len="med"/>
            </a:ln>
          </p:spPr>
        </p:sp>
        <p:sp>
          <p:nvSpPr>
            <p:cNvPr id="14358" name="Line 22"/>
            <p:cNvSpPr/>
            <p:nvPr/>
          </p:nvSpPr>
          <p:spPr>
            <a:xfrm flipV="1">
              <a:off x="3591" y="2103"/>
              <a:ext cx="1593" cy="228"/>
            </a:xfrm>
            <a:prstGeom prst="line">
              <a:avLst/>
            </a:prstGeom>
            <a:ln w="28575" cap="flat" cmpd="sng">
              <a:solidFill>
                <a:schemeClr val="accent2"/>
              </a:solidFill>
              <a:prstDash val="solid"/>
              <a:headEnd type="triangle" w="med" len="med"/>
              <a:tailEnd type="none" w="med" len="med"/>
            </a:ln>
          </p:spPr>
        </p:sp>
        <p:sp>
          <p:nvSpPr>
            <p:cNvPr id="14359" name="Line 23"/>
            <p:cNvSpPr/>
            <p:nvPr/>
          </p:nvSpPr>
          <p:spPr>
            <a:xfrm flipV="1">
              <a:off x="3600" y="2181"/>
              <a:ext cx="1578" cy="222"/>
            </a:xfrm>
            <a:prstGeom prst="line">
              <a:avLst/>
            </a:prstGeom>
            <a:ln w="28575" cap="flat" cmpd="sng">
              <a:solidFill>
                <a:schemeClr val="accent2"/>
              </a:solidFill>
              <a:prstDash val="solid"/>
              <a:headEnd type="triangle" w="med" len="med"/>
              <a:tailEnd type="none" w="med" len="med"/>
            </a:ln>
          </p:spPr>
        </p:sp>
        <p:sp>
          <p:nvSpPr>
            <p:cNvPr id="14360" name="Text Box 24"/>
            <p:cNvSpPr txBox="1"/>
            <p:nvPr/>
          </p:nvSpPr>
          <p:spPr>
            <a:xfrm rot="408567">
              <a:off x="4288" y="1694"/>
              <a:ext cx="676" cy="192"/>
            </a:xfrm>
            <a:prstGeom prst="rect">
              <a:avLst/>
            </a:prstGeom>
            <a:noFill/>
            <a:ln w="9525">
              <a:noFill/>
            </a:ln>
          </p:spPr>
          <p:txBody>
            <a:bodyPr wrap="none">
              <a:spAutoFit/>
            </a:bodyPr>
            <a:p>
              <a:r>
                <a:rPr lang="zh-CN" altLang="en-US" sz="1400" dirty="0">
                  <a:latin typeface="Arial" panose="020B0604020202020204" pitchFamily="34" charset="0"/>
                </a:rPr>
                <a:t>两个报文段</a:t>
              </a:r>
              <a:endParaRPr lang="zh-CN" altLang="en-US" sz="1000" dirty="0">
                <a:latin typeface="Times New Roman" panose="02020603050405020304" pitchFamily="18" charset="0"/>
              </a:endParaRPr>
            </a:p>
          </p:txBody>
        </p:sp>
        <p:sp>
          <p:nvSpPr>
            <p:cNvPr id="14361" name="Text Box 25"/>
            <p:cNvSpPr txBox="1"/>
            <p:nvPr/>
          </p:nvSpPr>
          <p:spPr>
            <a:xfrm rot="408567">
              <a:off x="4355" y="2333"/>
              <a:ext cx="676" cy="192"/>
            </a:xfrm>
            <a:prstGeom prst="rect">
              <a:avLst/>
            </a:prstGeom>
            <a:noFill/>
            <a:ln w="9525">
              <a:noFill/>
            </a:ln>
          </p:spPr>
          <p:txBody>
            <a:bodyPr wrap="none">
              <a:spAutoFit/>
            </a:bodyPr>
            <a:p>
              <a:r>
                <a:rPr lang="zh-CN" altLang="en-US" sz="1400" dirty="0">
                  <a:latin typeface="Arial" panose="020B0604020202020204" pitchFamily="34" charset="0"/>
                </a:rPr>
                <a:t>四个报文段</a:t>
              </a:r>
              <a:endParaRPr lang="zh-CN" altLang="en-US" sz="1000" dirty="0">
                <a:latin typeface="Times New Roman" panose="02020603050405020304" pitchFamily="18" charset="0"/>
              </a:endParaRPr>
            </a:p>
          </p:txBody>
        </p:sp>
        <p:grpSp>
          <p:nvGrpSpPr>
            <p:cNvPr id="14362" name="Group 26"/>
            <p:cNvGrpSpPr/>
            <p:nvPr/>
          </p:nvGrpSpPr>
          <p:grpSpPr>
            <a:xfrm>
              <a:off x="3588" y="2352"/>
              <a:ext cx="1587" cy="411"/>
              <a:chOff x="3954" y="2214"/>
              <a:chExt cx="1587" cy="411"/>
            </a:xfrm>
          </p:grpSpPr>
          <p:sp>
            <p:nvSpPr>
              <p:cNvPr id="14368" name="Line 27"/>
              <p:cNvSpPr/>
              <p:nvPr/>
            </p:nvSpPr>
            <p:spPr>
              <a:xfrm>
                <a:off x="3963" y="2214"/>
                <a:ext cx="1578" cy="222"/>
              </a:xfrm>
              <a:prstGeom prst="line">
                <a:avLst/>
              </a:prstGeom>
              <a:ln w="28575" cap="flat" cmpd="sng">
                <a:solidFill>
                  <a:schemeClr val="accent2"/>
                </a:solidFill>
                <a:prstDash val="solid"/>
                <a:headEnd type="none" w="med" len="med"/>
                <a:tailEnd type="triangle" w="med" len="med"/>
              </a:ln>
            </p:spPr>
          </p:sp>
          <p:sp>
            <p:nvSpPr>
              <p:cNvPr id="14369" name="Line 28"/>
              <p:cNvSpPr/>
              <p:nvPr/>
            </p:nvSpPr>
            <p:spPr>
              <a:xfrm>
                <a:off x="3954" y="2274"/>
                <a:ext cx="1578" cy="222"/>
              </a:xfrm>
              <a:prstGeom prst="line">
                <a:avLst/>
              </a:prstGeom>
              <a:ln w="28575" cap="flat" cmpd="sng">
                <a:solidFill>
                  <a:schemeClr val="accent2"/>
                </a:solidFill>
                <a:prstDash val="solid"/>
                <a:headEnd type="none" w="med" len="med"/>
                <a:tailEnd type="triangle" w="med" len="med"/>
              </a:ln>
            </p:spPr>
          </p:sp>
          <p:sp>
            <p:nvSpPr>
              <p:cNvPr id="14370" name="Line 29"/>
              <p:cNvSpPr/>
              <p:nvPr/>
            </p:nvSpPr>
            <p:spPr>
              <a:xfrm>
                <a:off x="3963" y="2340"/>
                <a:ext cx="1578" cy="222"/>
              </a:xfrm>
              <a:prstGeom prst="line">
                <a:avLst/>
              </a:prstGeom>
              <a:ln w="28575" cap="flat" cmpd="sng">
                <a:solidFill>
                  <a:schemeClr val="accent2"/>
                </a:solidFill>
                <a:prstDash val="solid"/>
                <a:headEnd type="none" w="med" len="med"/>
                <a:tailEnd type="triangle" w="med" len="med"/>
              </a:ln>
            </p:spPr>
          </p:sp>
          <p:sp>
            <p:nvSpPr>
              <p:cNvPr id="14371" name="Line 30"/>
              <p:cNvSpPr/>
              <p:nvPr/>
            </p:nvSpPr>
            <p:spPr>
              <a:xfrm>
                <a:off x="3957" y="2403"/>
                <a:ext cx="1578" cy="222"/>
              </a:xfrm>
              <a:prstGeom prst="line">
                <a:avLst/>
              </a:prstGeom>
              <a:ln w="28575" cap="flat" cmpd="sng">
                <a:solidFill>
                  <a:schemeClr val="accent2"/>
                </a:solidFill>
                <a:prstDash val="solid"/>
                <a:headEnd type="none" w="med" len="med"/>
                <a:tailEnd type="triangle" w="med" len="med"/>
              </a:ln>
            </p:spPr>
          </p:sp>
        </p:grpSp>
        <p:grpSp>
          <p:nvGrpSpPr>
            <p:cNvPr id="14363" name="Group 31"/>
            <p:cNvGrpSpPr/>
            <p:nvPr/>
          </p:nvGrpSpPr>
          <p:grpSpPr>
            <a:xfrm flipV="1">
              <a:off x="3768" y="2592"/>
              <a:ext cx="1404" cy="381"/>
              <a:chOff x="3954" y="2214"/>
              <a:chExt cx="1587" cy="411"/>
            </a:xfrm>
          </p:grpSpPr>
          <p:sp>
            <p:nvSpPr>
              <p:cNvPr id="14364" name="Line 32"/>
              <p:cNvSpPr/>
              <p:nvPr/>
            </p:nvSpPr>
            <p:spPr>
              <a:xfrm>
                <a:off x="3963" y="2214"/>
                <a:ext cx="1578" cy="222"/>
              </a:xfrm>
              <a:prstGeom prst="line">
                <a:avLst/>
              </a:prstGeom>
              <a:ln w="28575" cap="flat" cmpd="sng">
                <a:solidFill>
                  <a:schemeClr val="accent2"/>
                </a:solidFill>
                <a:prstDash val="solid"/>
                <a:headEnd type="triangle" w="med" len="med"/>
                <a:tailEnd type="none" w="med" len="med"/>
              </a:ln>
            </p:spPr>
          </p:sp>
          <p:sp>
            <p:nvSpPr>
              <p:cNvPr id="14365" name="Line 33"/>
              <p:cNvSpPr/>
              <p:nvPr/>
            </p:nvSpPr>
            <p:spPr>
              <a:xfrm>
                <a:off x="3954" y="2274"/>
                <a:ext cx="1578" cy="222"/>
              </a:xfrm>
              <a:prstGeom prst="line">
                <a:avLst/>
              </a:prstGeom>
              <a:ln w="28575" cap="flat" cmpd="sng">
                <a:solidFill>
                  <a:schemeClr val="accent2"/>
                </a:solidFill>
                <a:prstDash val="solid"/>
                <a:headEnd type="triangle" w="med" len="med"/>
                <a:tailEnd type="none" w="med" len="med"/>
              </a:ln>
            </p:spPr>
          </p:sp>
          <p:sp>
            <p:nvSpPr>
              <p:cNvPr id="14366" name="Line 34"/>
              <p:cNvSpPr/>
              <p:nvPr/>
            </p:nvSpPr>
            <p:spPr>
              <a:xfrm>
                <a:off x="3963" y="2340"/>
                <a:ext cx="1578" cy="222"/>
              </a:xfrm>
              <a:prstGeom prst="line">
                <a:avLst/>
              </a:prstGeom>
              <a:ln w="28575" cap="flat" cmpd="sng">
                <a:solidFill>
                  <a:schemeClr val="accent2"/>
                </a:solidFill>
                <a:prstDash val="solid"/>
                <a:headEnd type="triangle" w="med" len="med"/>
                <a:tailEnd type="none" w="med" len="med"/>
              </a:ln>
            </p:spPr>
          </p:sp>
          <p:sp>
            <p:nvSpPr>
              <p:cNvPr id="14367" name="Line 35"/>
              <p:cNvSpPr/>
              <p:nvPr/>
            </p:nvSpPr>
            <p:spPr>
              <a:xfrm>
                <a:off x="3957" y="2403"/>
                <a:ext cx="1578" cy="222"/>
              </a:xfrm>
              <a:prstGeom prst="line">
                <a:avLst/>
              </a:prstGeom>
              <a:ln w="28575" cap="flat" cmpd="sng">
                <a:solidFill>
                  <a:schemeClr val="accent2"/>
                </a:solidFill>
                <a:prstDash val="solid"/>
                <a:headEnd type="triangle" w="med" len="med"/>
                <a:tailEnd type="none" w="med" len="med"/>
              </a:ln>
            </p:spPr>
          </p:sp>
        </p:gr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22883"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07524" name="Rectangle 2"/>
          <p:cNvSpPr>
            <a:spLocks noGrp="1"/>
          </p:cNvSpPr>
          <p:nvPr>
            <p:ph type="title"/>
          </p:nvPr>
        </p:nvSpPr>
        <p:spPr/>
        <p:txBody>
          <a:bodyPr vert="horz" wrap="square" lIns="91440" tIns="45720" rIns="91440" bIns="45720" anchor="ctr" anchorCtr="0"/>
          <a:p>
            <a:r>
              <a:rPr lang="zh-CN" altLang="en-US" dirty="0"/>
              <a:t>改进</a:t>
            </a:r>
            <a:endParaRPr lang="zh-CN" altLang="en-US" dirty="0"/>
          </a:p>
        </p:txBody>
      </p:sp>
      <p:sp>
        <p:nvSpPr>
          <p:cNvPr id="107525" name="Rectangle 3"/>
          <p:cNvSpPr>
            <a:spLocks noGrp="1"/>
          </p:cNvSpPr>
          <p:nvPr>
            <p:ph sz="half" idx="1"/>
          </p:nvPr>
        </p:nvSpPr>
        <p:spPr>
          <a:xfrm>
            <a:off x="381000" y="1524000"/>
            <a:ext cx="4154488" cy="4340225"/>
          </a:xfrm>
        </p:spPr>
        <p:txBody>
          <a:bodyPr vert="horz" wrap="square" lIns="91440" tIns="45720" rIns="91440" bIns="45720" anchor="t" anchorCtr="0"/>
          <a:p>
            <a:pPr eaLnBrk="1">
              <a:buSzPct val="85000"/>
            </a:pPr>
            <a:r>
              <a:rPr lang="zh-CN" altLang="en-US" sz="2400" dirty="0">
                <a:latin typeface="+mn-lt"/>
                <a:ea typeface="+mn-ea"/>
                <a:cs typeface="+mn-cs"/>
              </a:rPr>
              <a:t>收到</a:t>
            </a:r>
            <a:r>
              <a:rPr lang="en-US" altLang="zh-CN" sz="2400" dirty="0">
                <a:solidFill>
                  <a:srgbClr val="FF0000"/>
                </a:solidFill>
                <a:latin typeface="+mn-lt"/>
                <a:ea typeface="+mn-ea"/>
                <a:cs typeface="+mn-cs"/>
              </a:rPr>
              <a:t>3</a:t>
            </a:r>
            <a:r>
              <a:rPr lang="zh-CN" altLang="en-US" sz="2400" dirty="0">
                <a:solidFill>
                  <a:srgbClr val="FF0000"/>
                </a:solidFill>
                <a:latin typeface="+mn-lt"/>
                <a:ea typeface="+mn-ea"/>
                <a:cs typeface="+mn-cs"/>
              </a:rPr>
              <a:t>个冗余确认</a:t>
            </a:r>
            <a:r>
              <a:rPr lang="zh-CN" altLang="en-US" sz="2400" dirty="0">
                <a:latin typeface="+mn-lt"/>
                <a:ea typeface="+mn-ea"/>
                <a:cs typeface="+mn-cs"/>
              </a:rPr>
              <a:t>后:</a:t>
            </a:r>
            <a:endParaRPr lang="zh-CN" altLang="en-US" sz="2400" dirty="0">
              <a:latin typeface="+mn-lt"/>
              <a:ea typeface="+mn-ea"/>
              <a:cs typeface="+mn-cs"/>
            </a:endParaRPr>
          </a:p>
          <a:p>
            <a:pPr lvl="1" eaLnBrk="1">
              <a:buSzPct val="75000"/>
            </a:pPr>
            <a:r>
              <a:rPr lang="en-US" altLang="zh-CN" b="1" dirty="0">
                <a:latin typeface="Courier New" panose="02070309020205020404" pitchFamily="49" charset="0"/>
                <a:ea typeface="+mn-ea"/>
              </a:rPr>
              <a:t>cwnd</a:t>
            </a:r>
            <a:r>
              <a:rPr lang="zh-CN" altLang="en-US" dirty="0">
                <a:latin typeface="+mn-lt"/>
                <a:ea typeface="+mn-ea"/>
              </a:rPr>
              <a:t>减半</a:t>
            </a:r>
            <a:endParaRPr lang="zh-CN" altLang="en-US" dirty="0">
              <a:latin typeface="+mn-lt"/>
              <a:ea typeface="+mn-ea"/>
            </a:endParaRPr>
          </a:p>
          <a:p>
            <a:pPr lvl="1" eaLnBrk="1">
              <a:buSzPct val="75000"/>
            </a:pPr>
            <a:r>
              <a:rPr lang="zh-CN" altLang="en-US" dirty="0">
                <a:latin typeface="+mn-lt"/>
                <a:ea typeface="+mn-ea"/>
              </a:rPr>
              <a:t>窗口再线性增加</a:t>
            </a:r>
            <a:endParaRPr lang="zh-CN" altLang="en-US" dirty="0">
              <a:latin typeface="+mn-lt"/>
              <a:ea typeface="+mn-ea"/>
            </a:endParaRPr>
          </a:p>
          <a:p>
            <a:pPr eaLnBrk="1">
              <a:buSzPct val="85000"/>
            </a:pPr>
            <a:r>
              <a:rPr lang="zh-CN" altLang="en-US" sz="2400" dirty="0">
                <a:latin typeface="+mn-lt"/>
                <a:ea typeface="+mn-ea"/>
                <a:cs typeface="+mn-cs"/>
              </a:rPr>
              <a:t>但是</a:t>
            </a:r>
            <a:r>
              <a:rPr lang="zh-CN" altLang="en-US" sz="2400" dirty="0">
                <a:solidFill>
                  <a:srgbClr val="FF0000"/>
                </a:solidFill>
                <a:latin typeface="+mn-lt"/>
                <a:ea typeface="+mn-ea"/>
                <a:cs typeface="+mn-cs"/>
              </a:rPr>
              <a:t>超时事件</a:t>
            </a:r>
            <a:r>
              <a:rPr lang="zh-CN" altLang="en-US" sz="2400" dirty="0">
                <a:latin typeface="+mn-lt"/>
                <a:ea typeface="+mn-ea"/>
                <a:cs typeface="+mn-cs"/>
              </a:rPr>
              <a:t>以后:</a:t>
            </a:r>
            <a:endParaRPr lang="zh-CN" altLang="en-US" sz="2400" dirty="0">
              <a:latin typeface="+mn-lt"/>
              <a:ea typeface="+mn-ea"/>
              <a:cs typeface="+mn-cs"/>
            </a:endParaRPr>
          </a:p>
          <a:p>
            <a:pPr lvl="1" eaLnBrk="1">
              <a:buSzPct val="75000"/>
            </a:pPr>
            <a:r>
              <a:rPr lang="en-US" altLang="zh-CN" b="1" dirty="0">
                <a:latin typeface="Courier New" panose="02070309020205020404" pitchFamily="49" charset="0"/>
                <a:ea typeface="+mn-ea"/>
              </a:rPr>
              <a:t>cwnd</a:t>
            </a:r>
            <a:r>
              <a:rPr lang="zh-CN" altLang="en-US" dirty="0">
                <a:latin typeface="Courier New" panose="02070309020205020404" pitchFamily="49" charset="0"/>
                <a:ea typeface="+mn-ea"/>
              </a:rPr>
              <a:t>值设置为</a:t>
            </a:r>
            <a:r>
              <a:rPr lang="zh-CN" altLang="en-US" dirty="0">
                <a:latin typeface="+mn-lt"/>
                <a:ea typeface="+mn-ea"/>
              </a:rPr>
              <a:t>1 </a:t>
            </a:r>
            <a:r>
              <a:rPr lang="en-US" altLang="zh-CN" dirty="0">
                <a:latin typeface="+mn-lt"/>
                <a:ea typeface="+mn-ea"/>
              </a:rPr>
              <a:t>MSS</a:t>
            </a:r>
            <a:endParaRPr lang="en-US" altLang="zh-CN" dirty="0">
              <a:latin typeface="+mn-lt"/>
              <a:ea typeface="+mn-ea"/>
            </a:endParaRPr>
          </a:p>
          <a:p>
            <a:pPr lvl="1" eaLnBrk="1">
              <a:buSzPct val="75000"/>
            </a:pPr>
            <a:r>
              <a:rPr lang="zh-CN" altLang="en-US" dirty="0">
                <a:latin typeface="+mn-lt"/>
                <a:ea typeface="+mn-ea"/>
              </a:rPr>
              <a:t>窗口再指数增长</a:t>
            </a:r>
            <a:endParaRPr lang="zh-CN" altLang="en-US" dirty="0">
              <a:latin typeface="+mn-lt"/>
              <a:ea typeface="+mn-ea"/>
            </a:endParaRPr>
          </a:p>
          <a:p>
            <a:pPr lvl="1" eaLnBrk="1">
              <a:buSzPct val="75000"/>
            </a:pPr>
            <a:r>
              <a:rPr lang="zh-CN" altLang="en-US" dirty="0">
                <a:latin typeface="+mn-lt"/>
                <a:ea typeface="+mn-ea"/>
              </a:rPr>
              <a:t>到达一个阈值 </a:t>
            </a:r>
            <a:r>
              <a:rPr lang="en-US" altLang="zh-CN" dirty="0">
                <a:latin typeface="+mn-lt"/>
                <a:ea typeface="+mn-ea"/>
              </a:rPr>
              <a:t>(Threshold) </a:t>
            </a:r>
            <a:r>
              <a:rPr lang="zh-CN" altLang="en-US" dirty="0">
                <a:latin typeface="+mn-lt"/>
                <a:ea typeface="+mn-ea"/>
              </a:rPr>
              <a:t>后，再线性增长</a:t>
            </a:r>
            <a:endParaRPr lang="zh-CN" altLang="en-US" dirty="0">
              <a:latin typeface="+mn-lt"/>
              <a:ea typeface="+mn-ea"/>
            </a:endParaRPr>
          </a:p>
        </p:txBody>
      </p:sp>
      <p:sp>
        <p:nvSpPr>
          <p:cNvPr id="107526" name="Text Box 4"/>
          <p:cNvSpPr txBox="1"/>
          <p:nvPr/>
        </p:nvSpPr>
        <p:spPr>
          <a:xfrm>
            <a:off x="4800600" y="1371600"/>
            <a:ext cx="4002088" cy="2183765"/>
          </a:xfrm>
          <a:prstGeom prst="rect">
            <a:avLst/>
          </a:prstGeom>
          <a:noFill/>
          <a:ln w="12700" cap="flat" cmpd="sng">
            <a:solidFill>
              <a:srgbClr val="FF0000"/>
            </a:solidFill>
            <a:prstDash val="solid"/>
            <a:miter/>
            <a:headEnd type="none" w="med" len="med"/>
            <a:tailEnd type="none" w="med" len="med"/>
          </a:ln>
        </p:spPr>
        <p:txBody>
          <a:bodyPr>
            <a:spAutoFit/>
          </a:bodyPr>
          <a:p>
            <a:pPr algn="l">
              <a:buChar char="•"/>
            </a:pPr>
            <a:endParaRPr lang="zh-CN" altLang="en-US" sz="2400" b="1" dirty="0">
              <a:latin typeface="Times New Roman" panose="02020603050405020304" pitchFamily="18" charset="0"/>
            </a:endParaRPr>
          </a:p>
          <a:p>
            <a:pPr algn="l">
              <a:buChar char="•"/>
            </a:pPr>
            <a:r>
              <a:rPr lang="zh-CN" altLang="en-US" sz="2400" dirty="0">
                <a:latin typeface="Times New Roman" panose="02020603050405020304" pitchFamily="18" charset="0"/>
              </a:rPr>
              <a:t> </a:t>
            </a:r>
            <a:r>
              <a:rPr lang="zh-CN" altLang="en-US" sz="2400" dirty="0">
                <a:latin typeface="Comic Sans MS" panose="030F0702030302020204" pitchFamily="66" charset="0"/>
              </a:rPr>
              <a:t>3个冗余</a:t>
            </a:r>
            <a:r>
              <a:rPr lang="en-US" altLang="zh-CN" sz="2400" dirty="0">
                <a:latin typeface="Comic Sans MS" panose="030F0702030302020204" pitchFamily="66" charset="0"/>
              </a:rPr>
              <a:t>ACK</a:t>
            </a:r>
            <a:r>
              <a:rPr lang="zh-CN" altLang="en-US" sz="2400" dirty="0">
                <a:latin typeface="Comic Sans MS" panose="030F0702030302020204" pitchFamily="66" charset="0"/>
              </a:rPr>
              <a:t>指示网络还具有某些传送报文段的能力</a:t>
            </a:r>
            <a:endParaRPr lang="en-US" altLang="zh-CN" sz="2400" dirty="0">
              <a:latin typeface="Comic Sans MS" panose="030F0702030302020204" pitchFamily="66" charset="0"/>
            </a:endParaRPr>
          </a:p>
          <a:p>
            <a:pPr algn="l">
              <a:buChar char="•"/>
            </a:pPr>
            <a:r>
              <a:rPr lang="en-US" altLang="zh-CN" sz="2400" dirty="0">
                <a:latin typeface="Comic Sans MS" panose="030F0702030302020204" pitchFamily="66" charset="0"/>
              </a:rPr>
              <a:t> 3</a:t>
            </a:r>
            <a:r>
              <a:rPr lang="zh-CN" altLang="en-US" sz="2400" dirty="0">
                <a:latin typeface="Comic Sans MS" panose="030F0702030302020204" pitchFamily="66" charset="0"/>
              </a:rPr>
              <a:t>个冗余</a:t>
            </a:r>
            <a:r>
              <a:rPr lang="en-US" altLang="zh-CN" sz="2400" dirty="0">
                <a:latin typeface="Comic Sans MS" panose="030F0702030302020204" pitchFamily="66" charset="0"/>
              </a:rPr>
              <a:t>ACK</a:t>
            </a:r>
            <a:r>
              <a:rPr lang="zh-CN" altLang="en-US" sz="2400" dirty="0">
                <a:latin typeface="Comic Sans MS" panose="030F0702030302020204" pitchFamily="66" charset="0"/>
              </a:rPr>
              <a:t>以前的</a:t>
            </a:r>
            <a:r>
              <a:rPr lang="zh-CN" altLang="en-US" sz="2400" b="1" dirty="0">
                <a:solidFill>
                  <a:schemeClr val="accent2"/>
                </a:solidFill>
                <a:latin typeface="Comic Sans MS" panose="030F0702030302020204" pitchFamily="66" charset="0"/>
              </a:rPr>
              <a:t>超时</a:t>
            </a:r>
            <a:r>
              <a:rPr lang="en-US" altLang="zh-CN" sz="2400" dirty="0">
                <a:latin typeface="Comic Sans MS" panose="030F0702030302020204" pitchFamily="66" charset="0"/>
              </a:rPr>
              <a:t>,</a:t>
            </a:r>
            <a:r>
              <a:rPr lang="zh-CN" altLang="en-US" sz="2400" dirty="0">
                <a:latin typeface="Comic Sans MS" panose="030F0702030302020204" pitchFamily="66" charset="0"/>
              </a:rPr>
              <a:t>则更为 “严重”</a:t>
            </a:r>
            <a:endParaRPr lang="zh-CN" altLang="en-US" sz="2400" dirty="0">
              <a:latin typeface="Comic Sans MS" panose="030F0702030302020204" pitchFamily="66" charset="0"/>
            </a:endParaRPr>
          </a:p>
          <a:p>
            <a:pPr algn="l"/>
            <a:endParaRPr lang="zh-CN" altLang="en-US" dirty="0">
              <a:latin typeface="Comic Sans MS" panose="030F0702030302020204" pitchFamily="66" charset="0"/>
            </a:endParaRPr>
          </a:p>
        </p:txBody>
      </p:sp>
      <p:sp>
        <p:nvSpPr>
          <p:cNvPr id="107527" name="Text Box 5"/>
          <p:cNvSpPr txBox="1"/>
          <p:nvPr/>
        </p:nvSpPr>
        <p:spPr>
          <a:xfrm>
            <a:off x="5153025" y="1095375"/>
            <a:ext cx="1541463" cy="457200"/>
          </a:xfrm>
          <a:prstGeom prst="rect">
            <a:avLst/>
          </a:prstGeom>
          <a:solidFill>
            <a:schemeClr val="bg1"/>
          </a:solidFill>
          <a:ln w="9525">
            <a:noFill/>
          </a:ln>
        </p:spPr>
        <p:txBody>
          <a:bodyPr wrap="none">
            <a:spAutoFit/>
          </a:bodyPr>
          <a:p>
            <a:r>
              <a:rPr lang="zh-CN" altLang="en-US" sz="2400" b="1" dirty="0">
                <a:solidFill>
                  <a:srgbClr val="FF0000"/>
                </a:solidFill>
                <a:latin typeface="Comic Sans MS" panose="030F0702030302020204" pitchFamily="66" charset="0"/>
              </a:rPr>
              <a:t>基本思想</a:t>
            </a:r>
            <a:r>
              <a:rPr lang="en-US" altLang="zh-CN" sz="2400" b="1" dirty="0">
                <a:solidFill>
                  <a:srgbClr val="FF0000"/>
                </a:solidFill>
                <a:latin typeface="Comic Sans MS" panose="030F0702030302020204" pitchFamily="66" charset="0"/>
              </a:rPr>
              <a:t>:</a:t>
            </a:r>
            <a:endParaRPr lang="en-US" altLang="zh-CN" sz="1800" b="1" dirty="0">
              <a:latin typeface="Comic Sans MS" panose="030F0702030302020204" pitchFamily="66"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23907"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08548" name="Rectangle 2"/>
          <p:cNvSpPr>
            <a:spLocks noGrp="1"/>
          </p:cNvSpPr>
          <p:nvPr>
            <p:ph type="title"/>
          </p:nvPr>
        </p:nvSpPr>
        <p:spPr>
          <a:xfrm>
            <a:off x="457200" y="127000"/>
            <a:ext cx="7772400" cy="1143000"/>
          </a:xfrm>
        </p:spPr>
        <p:txBody>
          <a:bodyPr vert="horz" wrap="square" lIns="91440" tIns="45720" rIns="91440" bIns="45720" anchor="ctr" anchorCtr="0"/>
          <a:p>
            <a:r>
              <a:rPr lang="zh-CN" altLang="en-US" dirty="0"/>
              <a:t>改进 (续)</a:t>
            </a:r>
            <a:endParaRPr lang="zh-CN" altLang="en-US" dirty="0"/>
          </a:p>
        </p:txBody>
      </p:sp>
      <p:sp>
        <p:nvSpPr>
          <p:cNvPr id="108549" name="Rectangle 3"/>
          <p:cNvSpPr>
            <a:spLocks noGrp="1"/>
          </p:cNvSpPr>
          <p:nvPr>
            <p:ph sz="half" idx="2"/>
          </p:nvPr>
        </p:nvSpPr>
        <p:spPr>
          <a:xfrm>
            <a:off x="152400" y="4344035"/>
            <a:ext cx="8228013" cy="2330450"/>
          </a:xfrm>
        </p:spPr>
        <p:txBody>
          <a:bodyPr vert="horz" wrap="square" lIns="91440" tIns="45720" rIns="91440" bIns="45720" anchor="t" anchorCtr="0"/>
          <a:p>
            <a:pPr eaLnBrk="1">
              <a:buSzPct val="85000"/>
              <a:buFont typeface="ZapfDingbats" pitchFamily="82" charset="2"/>
              <a:buNone/>
            </a:pPr>
            <a:r>
              <a:rPr lang="zh-CN" altLang="en-US" sz="2400" b="1" u="sng" dirty="0">
                <a:solidFill>
                  <a:srgbClr val="FF0000"/>
                </a:solidFill>
                <a:latin typeface="+mn-lt"/>
                <a:ea typeface="+mn-ea"/>
                <a:cs typeface="+mn-cs"/>
              </a:rPr>
              <a:t>实现方法:</a:t>
            </a:r>
            <a:endParaRPr lang="zh-CN" altLang="en-US" sz="2400" b="1" dirty="0">
              <a:latin typeface="+mn-lt"/>
              <a:ea typeface="+mn-ea"/>
              <a:cs typeface="+mn-cs"/>
            </a:endParaRPr>
          </a:p>
          <a:p>
            <a:pPr eaLnBrk="1">
              <a:buSzPct val="85000"/>
            </a:pPr>
            <a:r>
              <a:rPr lang="zh-CN" altLang="en-US" sz="2400" dirty="0">
                <a:latin typeface="+mn-lt"/>
                <a:ea typeface="+mn-ea"/>
                <a:cs typeface="+mn-cs"/>
              </a:rPr>
              <a:t>设置一个变的阈值－</a:t>
            </a:r>
            <a:r>
              <a:rPr lang="en-US" altLang="zh-CN" sz="2400" dirty="0">
                <a:latin typeface="+mn-lt"/>
                <a:ea typeface="+mn-ea"/>
                <a:cs typeface="+mn-cs"/>
              </a:rPr>
              <a:t>Threshold </a:t>
            </a:r>
            <a:endParaRPr lang="en-US" altLang="zh-CN" sz="2400" dirty="0">
              <a:latin typeface="+mn-lt"/>
              <a:ea typeface="+mn-ea"/>
              <a:cs typeface="+mn-cs"/>
            </a:endParaRPr>
          </a:p>
          <a:p>
            <a:pPr eaLnBrk="1">
              <a:buSzPct val="85000"/>
            </a:pPr>
            <a:r>
              <a:rPr lang="zh-CN" altLang="en-US" sz="2400" dirty="0">
                <a:latin typeface="+mn-lt"/>
                <a:ea typeface="+mn-ea"/>
                <a:cs typeface="+mn-cs"/>
              </a:rPr>
              <a:t>在丢包事件发生时，阈值</a:t>
            </a:r>
            <a:r>
              <a:rPr lang="en-US" altLang="zh-CN" sz="2400" dirty="0">
                <a:latin typeface="+mn-lt"/>
                <a:ea typeface="+mn-ea"/>
                <a:cs typeface="+mn-cs"/>
              </a:rPr>
              <a:t>Threshold</a:t>
            </a:r>
            <a:r>
              <a:rPr lang="zh-CN" altLang="en-US" sz="2400" dirty="0">
                <a:latin typeface="+mn-lt"/>
                <a:ea typeface="+mn-ea"/>
                <a:cs typeface="+mn-cs"/>
              </a:rPr>
              <a:t>设置为发生丢包以前的</a:t>
            </a:r>
            <a:r>
              <a:rPr lang="en-US" altLang="zh-CN" sz="2400" dirty="0">
                <a:latin typeface="Courier New" panose="02070309020205020404" pitchFamily="49" charset="0"/>
                <a:ea typeface="+mn-ea"/>
                <a:cs typeface="+mn-cs"/>
              </a:rPr>
              <a:t>cwnd</a:t>
            </a:r>
            <a:r>
              <a:rPr lang="zh-CN" altLang="en-US" sz="2400" dirty="0">
                <a:latin typeface="+mn-lt"/>
                <a:ea typeface="+mn-ea"/>
                <a:cs typeface="+mn-cs"/>
              </a:rPr>
              <a:t>的一半</a:t>
            </a:r>
            <a:endParaRPr lang="zh-CN" altLang="en-US" sz="2400" dirty="0">
              <a:latin typeface="+mn-lt"/>
              <a:ea typeface="+mn-ea"/>
              <a:cs typeface="+mn-cs"/>
            </a:endParaRPr>
          </a:p>
          <a:p>
            <a:pPr eaLnBrk="1">
              <a:buSzPct val="85000"/>
            </a:pPr>
            <a:r>
              <a:rPr lang="zh-CN" altLang="en-US" sz="2400" dirty="0">
                <a:latin typeface="+mn-lt"/>
                <a:ea typeface="+mn-ea"/>
                <a:cs typeface="+mn-cs"/>
              </a:rPr>
              <a:t>当采用快恢复算法时，慢开始算法只是在TCP连接建立时和网络超时时才使用。</a:t>
            </a:r>
            <a:endParaRPr lang="zh-CN" altLang="en-US" sz="2400" dirty="0">
              <a:latin typeface="+mn-lt"/>
              <a:ea typeface="+mn-ea"/>
              <a:cs typeface="+mn-cs"/>
            </a:endParaRPr>
          </a:p>
        </p:txBody>
      </p:sp>
      <p:pic>
        <p:nvPicPr>
          <p:cNvPr id="108550" name="Picture 4"/>
          <p:cNvPicPr>
            <a:picLocks noChangeAspect="1"/>
          </p:cNvPicPr>
          <p:nvPr/>
        </p:nvPicPr>
        <p:blipFill>
          <a:blip r:embed="rId1"/>
          <a:stretch>
            <a:fillRect/>
          </a:stretch>
        </p:blipFill>
        <p:spPr>
          <a:xfrm>
            <a:off x="3048000" y="76200"/>
            <a:ext cx="6115050" cy="2847975"/>
          </a:xfrm>
          <a:prstGeom prst="rect">
            <a:avLst/>
          </a:prstGeom>
          <a:noFill/>
          <a:ln w="9525">
            <a:noFill/>
          </a:ln>
        </p:spPr>
      </p:pic>
      <p:sp>
        <p:nvSpPr>
          <p:cNvPr id="108551" name="Rectangle 5"/>
          <p:cNvSpPr>
            <a:spLocks noGrp="1"/>
          </p:cNvSpPr>
          <p:nvPr>
            <p:ph sz="half" idx="1"/>
          </p:nvPr>
        </p:nvSpPr>
        <p:spPr>
          <a:xfrm>
            <a:off x="279400" y="1524000"/>
            <a:ext cx="3321050" cy="1876425"/>
          </a:xfrm>
        </p:spPr>
        <p:txBody>
          <a:bodyPr vert="horz" wrap="square" lIns="91440" tIns="45720" rIns="91440" bIns="45720" anchor="t" anchorCtr="0"/>
          <a:p>
            <a:pPr eaLnBrk="1">
              <a:buSzPct val="85000"/>
              <a:buFont typeface="ZapfDingbats" pitchFamily="82" charset="2"/>
              <a:buNone/>
            </a:pPr>
            <a:r>
              <a:rPr lang="zh-CN" altLang="en-US" sz="2400" dirty="0">
                <a:solidFill>
                  <a:srgbClr val="FF0000"/>
                </a:solidFill>
                <a:latin typeface="+mn-lt"/>
                <a:ea typeface="+mn-ea"/>
                <a:cs typeface="+mn-cs"/>
              </a:rPr>
              <a:t>问题:</a:t>
            </a:r>
            <a:r>
              <a:rPr lang="zh-CN" altLang="en-US" sz="2400" dirty="0">
                <a:latin typeface="+mn-lt"/>
                <a:ea typeface="+mn-ea"/>
                <a:cs typeface="+mn-cs"/>
              </a:rPr>
              <a:t> 什么时候从指数增长转变为线性增长? </a:t>
            </a:r>
            <a:endParaRPr lang="zh-CN" altLang="en-US" sz="2400" dirty="0">
              <a:latin typeface="+mn-lt"/>
              <a:ea typeface="+mn-ea"/>
              <a:cs typeface="+mn-cs"/>
            </a:endParaRPr>
          </a:p>
          <a:p>
            <a:pPr eaLnBrk="1">
              <a:buSzPct val="85000"/>
              <a:buFont typeface="ZapfDingbats" pitchFamily="82" charset="2"/>
              <a:buNone/>
            </a:pPr>
            <a:r>
              <a:rPr lang="zh-CN" altLang="en-US" sz="2400" dirty="0">
                <a:solidFill>
                  <a:srgbClr val="FF0000"/>
                </a:solidFill>
                <a:latin typeface="+mn-lt"/>
                <a:ea typeface="+mn-ea"/>
                <a:cs typeface="+mn-cs"/>
              </a:rPr>
              <a:t>回答:</a:t>
            </a:r>
            <a:r>
              <a:rPr lang="zh-CN" altLang="en-US" sz="2400" dirty="0">
                <a:latin typeface="+mn-lt"/>
                <a:ea typeface="+mn-ea"/>
                <a:cs typeface="+mn-cs"/>
              </a:rPr>
              <a:t> </a:t>
            </a:r>
            <a:r>
              <a:rPr lang="en-US" altLang="zh-CN" sz="2400" b="1" dirty="0">
                <a:latin typeface="Courier New" panose="02070309020205020404" pitchFamily="49" charset="0"/>
                <a:ea typeface="+mn-ea"/>
                <a:cs typeface="+mn-cs"/>
              </a:rPr>
              <a:t>cwnd</a:t>
            </a:r>
            <a:r>
              <a:rPr lang="zh-CN" altLang="en-US" sz="2400" dirty="0">
                <a:latin typeface="+mn-lt"/>
                <a:ea typeface="+mn-ea"/>
                <a:cs typeface="+mn-cs"/>
              </a:rPr>
              <a:t>达到它超时以前</a:t>
            </a:r>
            <a:r>
              <a:rPr lang="en-US" altLang="zh-CN" sz="2400" dirty="0">
                <a:latin typeface="+mn-lt"/>
                <a:ea typeface="+mn-ea"/>
                <a:cs typeface="+mn-cs"/>
              </a:rPr>
              <a:t>1/2</a:t>
            </a:r>
            <a:r>
              <a:rPr lang="zh-CN" altLang="en-US" sz="2400" dirty="0">
                <a:latin typeface="+mn-lt"/>
                <a:ea typeface="+mn-ea"/>
                <a:cs typeface="+mn-cs"/>
              </a:rPr>
              <a:t>的时候</a:t>
            </a:r>
            <a:r>
              <a:rPr lang="en-US" altLang="zh-CN" sz="2400" dirty="0">
                <a:latin typeface="+mn-lt"/>
                <a:ea typeface="+mn-ea"/>
                <a:cs typeface="+mn-cs"/>
              </a:rPr>
              <a:t>.</a:t>
            </a:r>
            <a:endParaRPr lang="en-US" altLang="zh-CN" sz="2400" dirty="0">
              <a:latin typeface="+mn-lt"/>
              <a:ea typeface="+mn-ea"/>
              <a:cs typeface="+mn-cs"/>
            </a:endParaRPr>
          </a:p>
        </p:txBody>
      </p:sp>
      <p:pic>
        <p:nvPicPr>
          <p:cNvPr id="2" name="图片 1"/>
          <p:cNvPicPr>
            <a:picLocks noChangeAspect="1"/>
          </p:cNvPicPr>
          <p:nvPr/>
        </p:nvPicPr>
        <p:blipFill>
          <a:blip r:embed="rId2"/>
          <a:stretch>
            <a:fillRect/>
          </a:stretch>
        </p:blipFill>
        <p:spPr>
          <a:xfrm>
            <a:off x="4724400" y="2895600"/>
            <a:ext cx="3341370" cy="212280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页脚占位符 4"/>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24931" name="灯片编号占位符 5"/>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09572" name="Rectangle 2"/>
          <p:cNvSpPr>
            <a:spLocks noGrp="1"/>
          </p:cNvSpPr>
          <p:nvPr>
            <p:ph type="title"/>
          </p:nvPr>
        </p:nvSpPr>
        <p:spPr>
          <a:xfrm>
            <a:off x="542925" y="498475"/>
            <a:ext cx="7772400" cy="1143000"/>
          </a:xfrm>
        </p:spPr>
        <p:txBody>
          <a:bodyPr vert="horz" wrap="square" lIns="91440" tIns="45720" rIns="91440" bIns="45720" anchor="ctr" anchorCtr="0"/>
          <a:p>
            <a:r>
              <a:rPr lang="en-US" altLang="zh-CN" dirty="0"/>
              <a:t>TCP </a:t>
            </a:r>
            <a:r>
              <a:rPr lang="zh-CN" altLang="en-US" dirty="0"/>
              <a:t>拥塞控制：小结</a:t>
            </a:r>
            <a:endParaRPr lang="zh-CN" altLang="en-US" dirty="0"/>
          </a:p>
        </p:txBody>
      </p:sp>
      <p:sp>
        <p:nvSpPr>
          <p:cNvPr id="109573" name="Rectangle 3"/>
          <p:cNvSpPr>
            <a:spLocks noGrp="1"/>
          </p:cNvSpPr>
          <p:nvPr>
            <p:ph idx="1"/>
          </p:nvPr>
        </p:nvSpPr>
        <p:spPr>
          <a:xfrm>
            <a:off x="619125" y="1751013"/>
            <a:ext cx="7772400" cy="4648200"/>
          </a:xfrm>
        </p:spPr>
        <p:txBody>
          <a:bodyPr vert="horz" wrap="square" lIns="91440" tIns="45720" rIns="91440" bIns="45720" anchor="t" anchorCtr="0"/>
          <a:p>
            <a:pPr eaLnBrk="1">
              <a:spcBef>
                <a:spcPct val="70000"/>
              </a:spcBef>
            </a:pPr>
            <a:r>
              <a:rPr lang="zh-CN" altLang="en-US" dirty="0"/>
              <a:t>当</a:t>
            </a:r>
            <a:r>
              <a:rPr lang="en-US" altLang="zh-CN" b="1" dirty="0">
                <a:solidFill>
                  <a:srgbClr val="FF0000"/>
                </a:solidFill>
                <a:latin typeface="Courier New" panose="02070309020205020404" pitchFamily="49" charset="0"/>
              </a:rPr>
              <a:t>cwnd</a:t>
            </a:r>
            <a:r>
              <a:rPr lang="en-US" altLang="zh-CN" dirty="0"/>
              <a:t> &lt; </a:t>
            </a:r>
            <a:r>
              <a:rPr lang="en-US" altLang="zh-CN" dirty="0">
                <a:solidFill>
                  <a:srgbClr val="FF0000"/>
                </a:solidFill>
              </a:rPr>
              <a:t>Threshold</a:t>
            </a:r>
            <a:r>
              <a:rPr lang="zh-CN" altLang="en-US" dirty="0"/>
              <a:t>时，发送者处于</a:t>
            </a:r>
            <a:r>
              <a:rPr lang="zh-CN" altLang="en-US" dirty="0">
                <a:solidFill>
                  <a:schemeClr val="accent2"/>
                </a:solidFill>
              </a:rPr>
              <a:t>慢启动</a:t>
            </a:r>
            <a:r>
              <a:rPr lang="zh-CN" altLang="en-US" dirty="0"/>
              <a:t>阶段</a:t>
            </a:r>
            <a:r>
              <a:rPr lang="en-US" altLang="zh-CN" dirty="0"/>
              <a:t>, </a:t>
            </a:r>
            <a:r>
              <a:rPr lang="en-US" altLang="zh-CN" b="1" dirty="0">
                <a:solidFill>
                  <a:srgbClr val="FF0000"/>
                </a:solidFill>
                <a:latin typeface="Courier New" panose="02070309020205020404" pitchFamily="49" charset="0"/>
                <a:sym typeface="+mn-ea"/>
              </a:rPr>
              <a:t>cwnd</a:t>
            </a:r>
            <a:r>
              <a:rPr lang="zh-CN" altLang="en-US" dirty="0"/>
              <a:t>指数增长</a:t>
            </a:r>
            <a:endParaRPr lang="zh-CN" altLang="en-US" dirty="0"/>
          </a:p>
          <a:p>
            <a:pPr eaLnBrk="1">
              <a:spcBef>
                <a:spcPct val="70000"/>
              </a:spcBef>
            </a:pPr>
            <a:r>
              <a:rPr lang="zh-CN" altLang="en-US" dirty="0"/>
              <a:t>当</a:t>
            </a:r>
            <a:r>
              <a:rPr lang="en-US" altLang="zh-CN" b="1" dirty="0">
                <a:solidFill>
                  <a:srgbClr val="FF0000"/>
                </a:solidFill>
                <a:latin typeface="Courier New" panose="02070309020205020404" pitchFamily="49" charset="0"/>
                <a:sym typeface="+mn-ea"/>
              </a:rPr>
              <a:t>cwnd</a:t>
            </a:r>
            <a:r>
              <a:rPr lang="en-US" altLang="zh-CN" b="1" dirty="0">
                <a:solidFill>
                  <a:srgbClr val="FF0000"/>
                </a:solidFill>
                <a:latin typeface="Courier New" panose="02070309020205020404" pitchFamily="49" charset="0"/>
              </a:rPr>
              <a:t> </a:t>
            </a:r>
            <a:r>
              <a:rPr lang="en-US" altLang="zh-CN" dirty="0">
                <a:solidFill>
                  <a:srgbClr val="FF0000"/>
                </a:solidFill>
              </a:rPr>
              <a:t>&gt; Threshold</a:t>
            </a:r>
            <a:r>
              <a:rPr lang="zh-CN" altLang="en-US" dirty="0"/>
              <a:t>时，发送者处于</a:t>
            </a:r>
            <a:r>
              <a:rPr lang="zh-CN" altLang="en-US" dirty="0">
                <a:solidFill>
                  <a:schemeClr val="accent2"/>
                </a:solidFill>
              </a:rPr>
              <a:t>拥塞避免</a:t>
            </a:r>
            <a:r>
              <a:rPr lang="zh-CN" altLang="en-US" dirty="0"/>
              <a:t>阶段, </a:t>
            </a:r>
            <a:r>
              <a:rPr lang="en-US" altLang="zh-CN" b="1" dirty="0">
                <a:solidFill>
                  <a:srgbClr val="FF0000"/>
                </a:solidFill>
                <a:latin typeface="Courier New" panose="02070309020205020404" pitchFamily="49" charset="0"/>
                <a:sym typeface="+mn-ea"/>
              </a:rPr>
              <a:t>cwnd</a:t>
            </a:r>
            <a:r>
              <a:rPr lang="zh-CN" altLang="en-US" dirty="0"/>
              <a:t>线性增长</a:t>
            </a:r>
            <a:endParaRPr lang="en-US" altLang="zh-CN" dirty="0"/>
          </a:p>
          <a:p>
            <a:pPr eaLnBrk="1">
              <a:spcBef>
                <a:spcPct val="70000"/>
              </a:spcBef>
            </a:pPr>
            <a:r>
              <a:rPr lang="zh-CN" altLang="en-US" dirty="0"/>
              <a:t>当出现</a:t>
            </a:r>
            <a:r>
              <a:rPr lang="zh-CN" altLang="en-US" dirty="0">
                <a:solidFill>
                  <a:srgbClr val="FF0000"/>
                </a:solidFill>
              </a:rPr>
              <a:t>3个冗余确认</a:t>
            </a:r>
            <a:r>
              <a:rPr lang="zh-CN" altLang="en-US" dirty="0"/>
              <a:t>时, </a:t>
            </a:r>
            <a:r>
              <a:rPr lang="zh-CN" altLang="en-US" dirty="0">
                <a:solidFill>
                  <a:schemeClr val="accent2"/>
                </a:solidFill>
                <a:latin typeface="Courier New" panose="02070309020205020404" pitchFamily="49" charset="0"/>
              </a:rPr>
              <a:t>阈值</a:t>
            </a:r>
            <a:r>
              <a:rPr lang="en-US" altLang="zh-CN" dirty="0">
                <a:solidFill>
                  <a:schemeClr val="accent2"/>
                </a:solidFill>
              </a:rPr>
              <a:t>Threshold</a:t>
            </a:r>
            <a:r>
              <a:rPr lang="zh-CN" altLang="en-US" dirty="0">
                <a:solidFill>
                  <a:schemeClr val="accent2"/>
                </a:solidFill>
                <a:latin typeface="Courier New" panose="02070309020205020404" pitchFamily="49" charset="0"/>
              </a:rPr>
              <a:t>设置为</a:t>
            </a:r>
            <a:r>
              <a:rPr lang="en-US" altLang="zh-CN" b="1" dirty="0">
                <a:solidFill>
                  <a:srgbClr val="FF0000"/>
                </a:solidFill>
                <a:latin typeface="Courier New" panose="02070309020205020404" pitchFamily="49" charset="0"/>
                <a:sym typeface="+mn-ea"/>
              </a:rPr>
              <a:t>cwnd</a:t>
            </a:r>
            <a:r>
              <a:rPr lang="en-US" altLang="zh-CN" sz="2400" dirty="0">
                <a:solidFill>
                  <a:schemeClr val="accent2"/>
                </a:solidFill>
                <a:latin typeface="Courier New" panose="02070309020205020404" pitchFamily="49" charset="0"/>
              </a:rPr>
              <a:t>/2</a:t>
            </a:r>
            <a:r>
              <a:rPr lang="zh-CN" altLang="en-US" sz="2400" dirty="0">
                <a:solidFill>
                  <a:schemeClr val="accent2"/>
                </a:solidFill>
                <a:latin typeface="Courier New" panose="02070309020205020404" pitchFamily="49" charset="0"/>
              </a:rPr>
              <a:t>，</a:t>
            </a:r>
            <a:r>
              <a:rPr lang="zh-CN" altLang="en-US" dirty="0">
                <a:solidFill>
                  <a:schemeClr val="accent2"/>
                </a:solidFill>
                <a:latin typeface="Courier New" panose="02070309020205020404" pitchFamily="49" charset="0"/>
              </a:rPr>
              <a:t>且</a:t>
            </a:r>
            <a:r>
              <a:rPr lang="en-US" altLang="zh-CN" b="1" dirty="0">
                <a:solidFill>
                  <a:srgbClr val="FF0000"/>
                </a:solidFill>
                <a:latin typeface="Courier New" panose="02070309020205020404" pitchFamily="49" charset="0"/>
                <a:sym typeface="+mn-ea"/>
              </a:rPr>
              <a:t>cwnd</a:t>
            </a:r>
            <a:r>
              <a:rPr lang="zh-CN" altLang="en-US" dirty="0">
                <a:solidFill>
                  <a:schemeClr val="accent2"/>
                </a:solidFill>
                <a:latin typeface="Courier New" panose="02070309020205020404" pitchFamily="49" charset="0"/>
              </a:rPr>
              <a:t>设置为</a:t>
            </a:r>
            <a:r>
              <a:rPr lang="en-US" altLang="zh-CN" dirty="0">
                <a:solidFill>
                  <a:schemeClr val="accent2"/>
                </a:solidFill>
              </a:rPr>
              <a:t>Threshold</a:t>
            </a:r>
            <a:endParaRPr lang="en-US" altLang="zh-CN" dirty="0">
              <a:solidFill>
                <a:schemeClr val="accent2"/>
              </a:solidFill>
            </a:endParaRPr>
          </a:p>
          <a:p>
            <a:pPr eaLnBrk="1">
              <a:spcBef>
                <a:spcPct val="70000"/>
              </a:spcBef>
            </a:pPr>
            <a:r>
              <a:rPr lang="zh-CN" altLang="en-US" dirty="0"/>
              <a:t>当</a:t>
            </a:r>
            <a:r>
              <a:rPr lang="zh-CN" altLang="en-US" dirty="0">
                <a:solidFill>
                  <a:srgbClr val="FF0000"/>
                </a:solidFill>
              </a:rPr>
              <a:t>超时</a:t>
            </a:r>
            <a:r>
              <a:rPr lang="zh-CN" altLang="en-US" dirty="0"/>
              <a:t>发生时，</a:t>
            </a:r>
            <a:r>
              <a:rPr lang="zh-CN" altLang="en-US" dirty="0">
                <a:solidFill>
                  <a:schemeClr val="accent2"/>
                </a:solidFill>
                <a:latin typeface="Courier New" panose="02070309020205020404" pitchFamily="49" charset="0"/>
              </a:rPr>
              <a:t>阈值</a:t>
            </a:r>
            <a:r>
              <a:rPr lang="en-US" altLang="zh-CN" dirty="0">
                <a:solidFill>
                  <a:schemeClr val="accent2"/>
                </a:solidFill>
              </a:rPr>
              <a:t>Threshold</a:t>
            </a:r>
            <a:r>
              <a:rPr lang="zh-CN" altLang="en-US" dirty="0">
                <a:solidFill>
                  <a:schemeClr val="accent2"/>
                </a:solidFill>
                <a:latin typeface="Courier New" panose="02070309020205020404" pitchFamily="49" charset="0"/>
              </a:rPr>
              <a:t>设置为</a:t>
            </a:r>
            <a:r>
              <a:rPr lang="en-US" altLang="zh-CN" b="1" dirty="0">
                <a:solidFill>
                  <a:srgbClr val="FF0000"/>
                </a:solidFill>
                <a:latin typeface="Courier New" panose="02070309020205020404" pitchFamily="49" charset="0"/>
                <a:sym typeface="+mn-ea"/>
              </a:rPr>
              <a:t>cwnd</a:t>
            </a:r>
            <a:r>
              <a:rPr lang="en-US" altLang="zh-CN" sz="2400" dirty="0">
                <a:solidFill>
                  <a:schemeClr val="accent2"/>
                </a:solidFill>
                <a:latin typeface="Courier New" panose="02070309020205020404" pitchFamily="49" charset="0"/>
              </a:rPr>
              <a:t>/2</a:t>
            </a:r>
            <a:r>
              <a:rPr lang="zh-CN" altLang="en-US" sz="2400" dirty="0">
                <a:solidFill>
                  <a:schemeClr val="accent2"/>
                </a:solidFill>
                <a:latin typeface="Courier New" panose="02070309020205020404" pitchFamily="49" charset="0"/>
              </a:rPr>
              <a:t>，</a:t>
            </a:r>
            <a:r>
              <a:rPr lang="zh-CN" altLang="en-US" dirty="0">
                <a:solidFill>
                  <a:schemeClr val="accent2"/>
                </a:solidFill>
                <a:latin typeface="Courier New" panose="02070309020205020404" pitchFamily="49" charset="0"/>
              </a:rPr>
              <a:t>并且</a:t>
            </a:r>
            <a:r>
              <a:rPr lang="en-US" altLang="zh-CN" b="1" dirty="0">
                <a:solidFill>
                  <a:srgbClr val="FF0000"/>
                </a:solidFill>
                <a:latin typeface="Courier New" panose="02070309020205020404" pitchFamily="49" charset="0"/>
                <a:sym typeface="+mn-ea"/>
              </a:rPr>
              <a:t>cwnd</a:t>
            </a:r>
            <a:r>
              <a:rPr lang="zh-CN" altLang="en-US" dirty="0">
                <a:solidFill>
                  <a:schemeClr val="accent2"/>
                </a:solidFill>
                <a:latin typeface="Courier New" panose="02070309020205020404" pitchFamily="49" charset="0"/>
              </a:rPr>
              <a:t>设置为</a:t>
            </a:r>
            <a:r>
              <a:rPr lang="en-US" altLang="zh-CN" dirty="0">
                <a:solidFill>
                  <a:schemeClr val="accent2"/>
                </a:solidFill>
              </a:rPr>
              <a:t>1 MSS.</a:t>
            </a:r>
            <a:r>
              <a:rPr lang="en-US" altLang="zh-CN" sz="2400" b="1" dirty="0">
                <a:solidFill>
                  <a:schemeClr val="accent2"/>
                </a:solidFill>
              </a:rPr>
              <a:t> </a:t>
            </a:r>
            <a:endParaRPr lang="en-US" altLang="zh-CN" sz="2400" b="1" dirty="0">
              <a:solidFill>
                <a:schemeClr val="accen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0" y="152400"/>
            <a:ext cx="8686800" cy="65309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9235" y="152400"/>
            <a:ext cx="8517890" cy="64808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圆角矩形 4"/>
          <p:cNvSpPr/>
          <p:nvPr/>
        </p:nvSpPr>
        <p:spPr>
          <a:xfrm>
            <a:off x="7010400" y="2362200"/>
            <a:ext cx="1752600" cy="1600200"/>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6" name="圆角矩形 5"/>
          <p:cNvSpPr/>
          <p:nvPr/>
        </p:nvSpPr>
        <p:spPr>
          <a:xfrm>
            <a:off x="838200" y="2286000"/>
            <a:ext cx="1752600" cy="1600200"/>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7" name="笑脸 6"/>
          <p:cNvSpPr/>
          <p:nvPr/>
        </p:nvSpPr>
        <p:spPr>
          <a:xfrm>
            <a:off x="1143000" y="2667000"/>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8" name="笑脸 7"/>
          <p:cNvSpPr/>
          <p:nvPr/>
        </p:nvSpPr>
        <p:spPr>
          <a:xfrm>
            <a:off x="1752600" y="2590800"/>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9" name="笑脸 8"/>
          <p:cNvSpPr/>
          <p:nvPr/>
        </p:nvSpPr>
        <p:spPr>
          <a:xfrm>
            <a:off x="1698625" y="3200400"/>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10" name="笑脸 9"/>
          <p:cNvSpPr/>
          <p:nvPr/>
        </p:nvSpPr>
        <p:spPr>
          <a:xfrm>
            <a:off x="1143000" y="3429000"/>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11" name="笑脸 10"/>
          <p:cNvSpPr/>
          <p:nvPr/>
        </p:nvSpPr>
        <p:spPr>
          <a:xfrm>
            <a:off x="7543800" y="2667000"/>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12" name="笑脸 11"/>
          <p:cNvSpPr/>
          <p:nvPr/>
        </p:nvSpPr>
        <p:spPr>
          <a:xfrm>
            <a:off x="8153400" y="2987675"/>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13" name="笑脸 12"/>
          <p:cNvSpPr/>
          <p:nvPr/>
        </p:nvSpPr>
        <p:spPr>
          <a:xfrm>
            <a:off x="7467600" y="3124200"/>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14" name="笑脸 13"/>
          <p:cNvSpPr/>
          <p:nvPr/>
        </p:nvSpPr>
        <p:spPr>
          <a:xfrm>
            <a:off x="8001000" y="3505200"/>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15" name="笑脸 14"/>
          <p:cNvSpPr/>
          <p:nvPr/>
        </p:nvSpPr>
        <p:spPr>
          <a:xfrm>
            <a:off x="7467600" y="3641725"/>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16" name="笑脸 15"/>
          <p:cNvSpPr/>
          <p:nvPr/>
        </p:nvSpPr>
        <p:spPr>
          <a:xfrm>
            <a:off x="2286000" y="2964815"/>
            <a:ext cx="211455" cy="212725"/>
          </a:xfrm>
          <a:prstGeom prst="smileyFace">
            <a:avLst/>
          </a:prstGeom>
          <a:solidFill>
            <a:schemeClr val="accent2">
              <a:lumMod val="60000"/>
              <a:lumOff val="40000"/>
            </a:schemeClr>
          </a:solidFill>
          <a:ln w="9525" cap="flat" cmpd="sng" algn="ctr">
            <a:solidFill>
              <a:schemeClr val="accent2"/>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17" name="文本框 16"/>
          <p:cNvSpPr txBox="1"/>
          <p:nvPr/>
        </p:nvSpPr>
        <p:spPr>
          <a:xfrm>
            <a:off x="669925" y="1825625"/>
            <a:ext cx="226885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solidFill>
                  <a:schemeClr val="accent2"/>
                </a:solidFill>
                <a:latin typeface="Arial" panose="020B0604020202020204" pitchFamily="34" charset="0"/>
                <a:ea typeface="微软雅黑" panose="020B0503020204020204" charset="-122"/>
              </a:rPr>
              <a:t>发送端主机</a:t>
            </a:r>
            <a:r>
              <a:rPr lang="zh-CN" altLang="en-US" sz="1800">
                <a:latin typeface="Arial" panose="020B0604020202020204" pitchFamily="34" charset="0"/>
                <a:ea typeface="微软雅黑" panose="020B0503020204020204" charset="-122"/>
              </a:rPr>
              <a:t>（家庭）</a:t>
            </a:r>
            <a:endParaRPr lang="zh-CN" altLang="en-US" sz="1800">
              <a:latin typeface="Arial" panose="020B0604020202020204" pitchFamily="34" charset="0"/>
              <a:ea typeface="微软雅黑" panose="020B0503020204020204" charset="-122"/>
            </a:endParaRPr>
          </a:p>
        </p:txBody>
      </p:sp>
      <p:sp>
        <p:nvSpPr>
          <p:cNvPr id="18" name="文本框 17"/>
          <p:cNvSpPr txBox="1"/>
          <p:nvPr/>
        </p:nvSpPr>
        <p:spPr>
          <a:xfrm>
            <a:off x="6406515" y="1905000"/>
            <a:ext cx="249618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solidFill>
                  <a:schemeClr val="accent2"/>
                </a:solidFill>
                <a:latin typeface="Arial" panose="020B0604020202020204" pitchFamily="34" charset="0"/>
                <a:ea typeface="微软雅黑" panose="020B0503020204020204" charset="-122"/>
              </a:rPr>
              <a:t>接收端主机</a:t>
            </a:r>
            <a:r>
              <a:rPr lang="zh-CN" altLang="en-US" sz="1800">
                <a:latin typeface="Arial" panose="020B0604020202020204" pitchFamily="34" charset="0"/>
                <a:ea typeface="微软雅黑" panose="020B0503020204020204" charset="-122"/>
              </a:rPr>
              <a:t>（家庭）</a:t>
            </a:r>
            <a:endParaRPr lang="zh-CN" altLang="en-US" sz="1800">
              <a:latin typeface="Arial" panose="020B0604020202020204" pitchFamily="34" charset="0"/>
              <a:ea typeface="微软雅黑" panose="020B0503020204020204" charset="-122"/>
            </a:endParaRPr>
          </a:p>
        </p:txBody>
      </p:sp>
      <p:sp>
        <p:nvSpPr>
          <p:cNvPr id="19" name="文本框 18"/>
          <p:cNvSpPr txBox="1"/>
          <p:nvPr/>
        </p:nvSpPr>
        <p:spPr>
          <a:xfrm>
            <a:off x="3581400" y="2968625"/>
            <a:ext cx="305498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solidFill>
                  <a:schemeClr val="accent2"/>
                </a:solidFill>
                <a:latin typeface="Arial" panose="020B0604020202020204" pitchFamily="34" charset="0"/>
                <a:ea typeface="微软雅黑" panose="020B0503020204020204" charset="-122"/>
              </a:rPr>
              <a:t>网络层传输（</a:t>
            </a:r>
            <a:r>
              <a:rPr lang="en-US" altLang="zh-CN" sz="1800">
                <a:solidFill>
                  <a:schemeClr val="accent2"/>
                </a:solidFill>
                <a:latin typeface="Arial" panose="020B0604020202020204" pitchFamily="34" charset="0"/>
                <a:ea typeface="微软雅黑" panose="020B0503020204020204" charset="-122"/>
              </a:rPr>
              <a:t>IP</a:t>
            </a:r>
            <a:r>
              <a:rPr lang="zh-CN" altLang="en-US" sz="1800">
                <a:solidFill>
                  <a:schemeClr val="accent2"/>
                </a:solidFill>
                <a:latin typeface="Arial" panose="020B0604020202020204" pitchFamily="34" charset="0"/>
                <a:ea typeface="微软雅黑" panose="020B0503020204020204" charset="-122"/>
              </a:rPr>
              <a:t>协议）</a:t>
            </a:r>
            <a:endParaRPr lang="zh-CN" altLang="en-US" sz="1800">
              <a:solidFill>
                <a:schemeClr val="accent2"/>
              </a:solidFill>
              <a:latin typeface="Arial" panose="020B0604020202020204" pitchFamily="34" charset="0"/>
              <a:ea typeface="微软雅黑" panose="020B0503020204020204" charset="-122"/>
            </a:endParaRPr>
          </a:p>
        </p:txBody>
      </p:sp>
      <p:cxnSp>
        <p:nvCxnSpPr>
          <p:cNvPr id="20" name="直接箭头连接符 19"/>
          <p:cNvCxnSpPr/>
          <p:nvPr/>
        </p:nvCxnSpPr>
        <p:spPr>
          <a:xfrm>
            <a:off x="2780030" y="3401695"/>
            <a:ext cx="3925570" cy="27305"/>
          </a:xfrm>
          <a:prstGeom prst="straightConnector1">
            <a:avLst/>
          </a:prstGeom>
          <a:solidFill>
            <a:schemeClr val="accent1"/>
          </a:solidFill>
          <a:ln w="38100" cap="flat" cmpd="sng" algn="ctr">
            <a:solidFill>
              <a:schemeClr val="accent6"/>
            </a:solidFill>
            <a:prstDash val="solid"/>
            <a:round/>
            <a:headEnd type="none" w="med" len="med"/>
            <a:tailEnd type="arrow" w="med" len="med"/>
          </a:ln>
        </p:spPr>
      </p:cxnSp>
      <p:sp>
        <p:nvSpPr>
          <p:cNvPr id="21" name="文本框 20"/>
          <p:cNvSpPr txBox="1"/>
          <p:nvPr/>
        </p:nvSpPr>
        <p:spPr>
          <a:xfrm>
            <a:off x="3962400" y="3493770"/>
            <a:ext cx="305498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zh-CN" sz="1800">
                <a:latin typeface="Arial" panose="020B0604020202020204" pitchFamily="34" charset="0"/>
                <a:ea typeface="微软雅黑" panose="020B0503020204020204" charset="-122"/>
              </a:rPr>
              <a:t>邮政服务</a:t>
            </a:r>
            <a:endParaRPr lang="zh-CN" sz="1800">
              <a:latin typeface="Arial" panose="020B0604020202020204" pitchFamily="34" charset="0"/>
              <a:ea typeface="微软雅黑" panose="020B0503020204020204" charset="-122"/>
            </a:endParaRPr>
          </a:p>
        </p:txBody>
      </p:sp>
      <p:sp>
        <p:nvSpPr>
          <p:cNvPr id="22" name="文本框 21"/>
          <p:cNvSpPr txBox="1"/>
          <p:nvPr/>
        </p:nvSpPr>
        <p:spPr>
          <a:xfrm>
            <a:off x="1524000" y="2315210"/>
            <a:ext cx="2130425" cy="27559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200">
                <a:solidFill>
                  <a:schemeClr val="accent2"/>
                </a:solidFill>
                <a:latin typeface="Arial" panose="020B0604020202020204" pitchFamily="34" charset="0"/>
                <a:ea typeface="微软雅黑" panose="020B0503020204020204" charset="-122"/>
              </a:rPr>
              <a:t>进程套接字</a:t>
            </a:r>
            <a:endParaRPr lang="zh-CN" altLang="en-US" sz="1200">
              <a:solidFill>
                <a:schemeClr val="tx1"/>
              </a:solidFill>
              <a:latin typeface="Arial" panose="020B0604020202020204" pitchFamily="34" charset="0"/>
              <a:ea typeface="微软雅黑" panose="020B0503020204020204" charset="-122"/>
            </a:endParaRPr>
          </a:p>
        </p:txBody>
      </p:sp>
      <p:sp>
        <p:nvSpPr>
          <p:cNvPr id="23" name="文本框 22"/>
          <p:cNvSpPr txBox="1"/>
          <p:nvPr/>
        </p:nvSpPr>
        <p:spPr>
          <a:xfrm>
            <a:off x="762000" y="2964815"/>
            <a:ext cx="1564640" cy="27559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200">
                <a:solidFill>
                  <a:schemeClr val="accent2"/>
                </a:solidFill>
                <a:latin typeface="Arial" panose="020B0604020202020204" pitchFamily="34" charset="0"/>
                <a:ea typeface="微软雅黑" panose="020B0503020204020204" charset="-122"/>
                <a:sym typeface="+mn-ea"/>
              </a:rPr>
              <a:t>进程套接字</a:t>
            </a:r>
            <a:endParaRPr lang="zh-CN" altLang="en-US" sz="1200">
              <a:solidFill>
                <a:schemeClr val="tx1"/>
              </a:solidFill>
              <a:latin typeface="Arial" panose="020B0604020202020204" pitchFamily="34" charset="0"/>
              <a:ea typeface="微软雅黑" panose="020B0503020204020204" charset="-122"/>
            </a:endParaRPr>
          </a:p>
        </p:txBody>
      </p:sp>
      <p:sp>
        <p:nvSpPr>
          <p:cNvPr id="24" name="文本框 23"/>
          <p:cNvSpPr txBox="1"/>
          <p:nvPr/>
        </p:nvSpPr>
        <p:spPr>
          <a:xfrm>
            <a:off x="7162800" y="2438400"/>
            <a:ext cx="2130425" cy="27559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200">
                <a:solidFill>
                  <a:schemeClr val="accent2"/>
                </a:solidFill>
                <a:latin typeface="Arial" panose="020B0604020202020204" pitchFamily="34" charset="0"/>
                <a:ea typeface="微软雅黑" panose="020B0503020204020204" charset="-122"/>
                <a:sym typeface="+mn-ea"/>
              </a:rPr>
              <a:t>进程套接字</a:t>
            </a:r>
            <a:endParaRPr lang="zh-CN" altLang="en-US" sz="1200">
              <a:solidFill>
                <a:schemeClr val="tx1"/>
              </a:solidFill>
              <a:latin typeface="Arial" panose="020B0604020202020204" pitchFamily="34" charset="0"/>
              <a:ea typeface="微软雅黑" panose="020B0503020204020204" charset="-122"/>
            </a:endParaRPr>
          </a:p>
        </p:txBody>
      </p:sp>
      <p:sp>
        <p:nvSpPr>
          <p:cNvPr id="25" name="文本框 24"/>
          <p:cNvSpPr txBox="1"/>
          <p:nvPr/>
        </p:nvSpPr>
        <p:spPr>
          <a:xfrm>
            <a:off x="7575550" y="3240405"/>
            <a:ext cx="2130425" cy="27559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200">
                <a:solidFill>
                  <a:schemeClr val="accent2"/>
                </a:solidFill>
                <a:latin typeface="Arial" panose="020B0604020202020204" pitchFamily="34" charset="0"/>
                <a:ea typeface="微软雅黑" panose="020B0503020204020204" charset="-122"/>
                <a:sym typeface="+mn-ea"/>
              </a:rPr>
              <a:t>进程套接字</a:t>
            </a:r>
            <a:endParaRPr lang="zh-CN" altLang="en-US" sz="1200">
              <a:solidFill>
                <a:schemeClr val="tx1"/>
              </a:solidFill>
              <a:latin typeface="Arial" panose="020B0604020202020204" pitchFamily="34" charset="0"/>
              <a:ea typeface="微软雅黑" panose="020B0503020204020204" charset="-122"/>
            </a:endParaRPr>
          </a:p>
        </p:txBody>
      </p:sp>
      <p:sp>
        <p:nvSpPr>
          <p:cNvPr id="27" name="笑脸 26"/>
          <p:cNvSpPr/>
          <p:nvPr/>
        </p:nvSpPr>
        <p:spPr>
          <a:xfrm>
            <a:off x="7086600" y="3027680"/>
            <a:ext cx="211455" cy="212725"/>
          </a:xfrm>
          <a:prstGeom prst="smileyFace">
            <a:avLst>
              <a:gd name="adj" fmla="val 4653"/>
            </a:avLst>
          </a:prstGeom>
          <a:solidFill>
            <a:schemeClr val="accent2">
              <a:lumMod val="60000"/>
              <a:lumOff val="40000"/>
            </a:schemeClr>
          </a:solidFill>
          <a:ln w="9525" cap="flat" cmpd="sng" algn="ctr">
            <a:solidFill>
              <a:schemeClr val="accent2"/>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28" name="文本框 27"/>
          <p:cNvSpPr txBox="1"/>
          <p:nvPr/>
        </p:nvSpPr>
        <p:spPr>
          <a:xfrm>
            <a:off x="2407285" y="2590800"/>
            <a:ext cx="1139190" cy="398780"/>
          </a:xfrm>
          <a:prstGeom prst="rect">
            <a:avLst/>
          </a:prstGeom>
        </p:spPr>
        <p:txBody>
          <a:bodyPr wrap="square">
            <a:spAutoFit/>
            <a:extLst>
              <a:ext uri="{4A0BC546-FE56-4ADE-93B0-CB8AF2F6F144}">
                <wpsdc:textFrameExt xmlns:wpsdc="http://www.wps.cn/officeDocument/2022/drawingmlCustomData" type="text"/>
              </a:ext>
            </a:extLst>
          </a:bodyPr>
          <a:p>
            <a:pPr algn="ctr"/>
            <a:r>
              <a:rPr lang="zh-CN" altLang="en-US" sz="1000">
                <a:solidFill>
                  <a:schemeClr val="accent2"/>
                </a:solidFill>
                <a:latin typeface="Arial" panose="020B0604020202020204" pitchFamily="34" charset="0"/>
                <a:ea typeface="微软雅黑" panose="020B0503020204020204" charset="-122"/>
              </a:rPr>
              <a:t>运输层协议</a:t>
            </a:r>
            <a:r>
              <a:rPr lang="zh-CN" altLang="en-US" sz="1000">
                <a:solidFill>
                  <a:schemeClr val="tx1"/>
                </a:solidFill>
                <a:latin typeface="Arial" panose="020B0604020202020204" pitchFamily="34" charset="0"/>
                <a:ea typeface="微软雅黑" panose="020B0503020204020204" charset="-122"/>
              </a:rPr>
              <a:t>（</a:t>
            </a:r>
            <a:r>
              <a:rPr lang="en-US" altLang="zh-CN" sz="1000">
                <a:solidFill>
                  <a:schemeClr val="tx1"/>
                </a:solidFill>
                <a:latin typeface="Arial" panose="020B0604020202020204" pitchFamily="34" charset="0"/>
                <a:ea typeface="微软雅黑" panose="020B0503020204020204" charset="-122"/>
                <a:sym typeface="+mn-ea"/>
              </a:rPr>
              <a:t>Ann</a:t>
            </a:r>
            <a:endParaRPr lang="zh-CN" altLang="en-US" sz="1000">
              <a:solidFill>
                <a:schemeClr val="tx1"/>
              </a:solidFill>
              <a:latin typeface="Arial" panose="020B0604020202020204" pitchFamily="34" charset="0"/>
              <a:ea typeface="微软雅黑" panose="020B0503020204020204" charset="-122"/>
            </a:endParaRPr>
          </a:p>
        </p:txBody>
      </p:sp>
      <p:sp>
        <p:nvSpPr>
          <p:cNvPr id="29" name="文本框 28"/>
          <p:cNvSpPr txBox="1"/>
          <p:nvPr/>
        </p:nvSpPr>
        <p:spPr>
          <a:xfrm>
            <a:off x="5943600" y="2514600"/>
            <a:ext cx="1372235" cy="398780"/>
          </a:xfrm>
          <a:prstGeom prst="rect">
            <a:avLst/>
          </a:prstGeom>
        </p:spPr>
        <p:txBody>
          <a:bodyPr wrap="square">
            <a:spAutoFit/>
            <a:extLst>
              <a:ext uri="{4A0BC546-FE56-4ADE-93B0-CB8AF2F6F144}">
                <wpsdc:textFrameExt xmlns:wpsdc="http://www.wps.cn/officeDocument/2022/drawingmlCustomData" type="text"/>
              </a:ext>
            </a:extLst>
          </a:bodyPr>
          <a:p>
            <a:pPr algn="ctr"/>
            <a:r>
              <a:rPr lang="zh-CN" altLang="en-US" sz="1000">
                <a:solidFill>
                  <a:schemeClr val="accent2"/>
                </a:solidFill>
                <a:latin typeface="Arial" panose="020B0604020202020204" pitchFamily="34" charset="0"/>
                <a:ea typeface="微软雅黑" panose="020B0503020204020204" charset="-122"/>
              </a:rPr>
              <a:t>运输层协议</a:t>
            </a:r>
            <a:endParaRPr lang="zh-CN" altLang="en-US" sz="1000">
              <a:solidFill>
                <a:schemeClr val="accent2"/>
              </a:solidFill>
              <a:latin typeface="Arial" panose="020B0604020202020204" pitchFamily="34" charset="0"/>
              <a:ea typeface="微软雅黑" panose="020B0503020204020204" charset="-122"/>
            </a:endParaRPr>
          </a:p>
          <a:p>
            <a:pPr algn="ctr"/>
            <a:r>
              <a:rPr lang="zh-CN" altLang="en-US" sz="1000">
                <a:solidFill>
                  <a:schemeClr val="tx1"/>
                </a:solidFill>
                <a:latin typeface="Arial" panose="020B0604020202020204" pitchFamily="34" charset="0"/>
                <a:ea typeface="微软雅黑" panose="020B0503020204020204" charset="-122"/>
              </a:rPr>
              <a:t>（</a:t>
            </a:r>
            <a:r>
              <a:rPr lang="en-US" altLang="zh-CN" sz="1000">
                <a:solidFill>
                  <a:schemeClr val="tx1"/>
                </a:solidFill>
                <a:latin typeface="Arial" panose="020B0604020202020204" pitchFamily="34" charset="0"/>
                <a:ea typeface="微软雅黑" panose="020B0503020204020204" charset="-122"/>
                <a:sym typeface="+mn-ea"/>
              </a:rPr>
              <a:t>Bill</a:t>
            </a:r>
            <a:r>
              <a:rPr lang="zh-CN" altLang="en-US" sz="1000">
                <a:solidFill>
                  <a:schemeClr val="tx1"/>
                </a:solidFill>
                <a:latin typeface="Arial" panose="020B0604020202020204" pitchFamily="34" charset="0"/>
                <a:ea typeface="微软雅黑" panose="020B0503020204020204" charset="-122"/>
                <a:sym typeface="+mn-ea"/>
              </a:rPr>
              <a:t>）</a:t>
            </a:r>
            <a:endParaRPr lang="zh-CN" altLang="en-US" sz="1000">
              <a:solidFill>
                <a:schemeClr val="tx1"/>
              </a:solidFill>
              <a:latin typeface="Arial" panose="020B0604020202020204" pitchFamily="34" charset="0"/>
              <a:ea typeface="微软雅黑" panose="020B0503020204020204" charset="-122"/>
              <a:sym typeface="+mn-ea"/>
            </a:endParaRPr>
          </a:p>
        </p:txBody>
      </p:sp>
      <p:sp>
        <p:nvSpPr>
          <p:cNvPr id="32" name="笑脸 31"/>
          <p:cNvSpPr/>
          <p:nvPr/>
        </p:nvSpPr>
        <p:spPr>
          <a:xfrm>
            <a:off x="2780030" y="4495800"/>
            <a:ext cx="211455" cy="212725"/>
          </a:xfrm>
          <a:prstGeom prst="smileyFace">
            <a:avLst>
              <a:gd name="adj" fmla="val 4653"/>
            </a:avLst>
          </a:prstGeom>
          <a:solidFill>
            <a:schemeClr val="accent2">
              <a:lumMod val="60000"/>
              <a:lumOff val="40000"/>
            </a:schemeClr>
          </a:solidFill>
          <a:ln w="9525" cap="flat" cmpd="sng" algn="ctr">
            <a:solidFill>
              <a:schemeClr val="accent2"/>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33" name="文本框 32"/>
          <p:cNvSpPr txBox="1"/>
          <p:nvPr/>
        </p:nvSpPr>
        <p:spPr>
          <a:xfrm>
            <a:off x="3048000" y="4402455"/>
            <a:ext cx="2202180" cy="398780"/>
          </a:xfrm>
          <a:prstGeom prst="rect">
            <a:avLst/>
          </a:prstGeom>
        </p:spPr>
        <p:txBody>
          <a:bodyPr wrap="square">
            <a:spAutoFit/>
            <a:extLst>
              <a:ext uri="{4A0BC546-FE56-4ADE-93B0-CB8AF2F6F144}">
                <wpsdc:textFrameExt xmlns:wpsdc="http://www.wps.cn/officeDocument/2022/drawingmlCustomData" type="text"/>
              </a:ext>
            </a:extLst>
          </a:bodyPr>
          <a:p>
            <a:pPr algn="ctr"/>
            <a:r>
              <a:rPr lang="zh-CN" sz="1000">
                <a:solidFill>
                  <a:schemeClr val="accent2"/>
                </a:solidFill>
                <a:latin typeface="Arial" panose="020B0604020202020204" pitchFamily="34" charset="0"/>
                <a:ea typeface="微软雅黑" panose="020B0503020204020204" charset="-122"/>
              </a:rPr>
              <a:t>收集来自各个进程的数据，打包封装上首部信息生成报文段</a:t>
            </a:r>
            <a:endParaRPr lang="zh-CN" sz="1000">
              <a:solidFill>
                <a:schemeClr val="accent2"/>
              </a:solidFill>
              <a:latin typeface="Arial" panose="020B0604020202020204" pitchFamily="34" charset="0"/>
              <a:ea typeface="微软雅黑" panose="020B0503020204020204" charset="-122"/>
            </a:endParaRPr>
          </a:p>
        </p:txBody>
      </p:sp>
      <p:sp>
        <p:nvSpPr>
          <p:cNvPr id="34" name="文本框 33"/>
          <p:cNvSpPr txBox="1"/>
          <p:nvPr/>
        </p:nvSpPr>
        <p:spPr>
          <a:xfrm>
            <a:off x="228600" y="228600"/>
            <a:ext cx="3588385" cy="460375"/>
          </a:xfrm>
          <a:prstGeom prst="rect">
            <a:avLst/>
          </a:prstGeom>
          <a:noFill/>
        </p:spPr>
        <p:txBody>
          <a:bodyPr wrap="square" rtlCol="0" anchor="t">
            <a:spAutoFit/>
          </a:bodyPr>
          <a:p>
            <a:pPr eaLnBrk="1">
              <a:buSzPct val="85000"/>
              <a:buFont typeface="ZapfDingbats" pitchFamily="82" charset="2"/>
              <a:buNone/>
            </a:pPr>
            <a:r>
              <a:rPr lang="zh-CN" altLang="en-US" sz="2400" u="sng" dirty="0">
                <a:solidFill>
                  <a:srgbClr val="FF0000"/>
                </a:solidFill>
                <a:latin typeface="+mn-lt"/>
                <a:ea typeface="+mn-ea"/>
                <a:sym typeface="+mn-ea"/>
              </a:rPr>
              <a:t>家庭类比</a:t>
            </a:r>
            <a:r>
              <a:rPr lang="en-US" altLang="zh-CN" sz="2400" u="sng" dirty="0">
                <a:solidFill>
                  <a:srgbClr val="FF0000"/>
                </a:solidFill>
                <a:latin typeface="+mn-lt"/>
                <a:ea typeface="+mn-ea"/>
                <a:sym typeface="+mn-ea"/>
              </a:rPr>
              <a:t>:</a:t>
            </a:r>
            <a:endParaRPr lang="en-US" altLang="zh-CN" sz="2400" u="sng" dirty="0">
              <a:solidFill>
                <a:srgbClr val="FF0000"/>
              </a:solidFill>
              <a:latin typeface="+mn-lt"/>
              <a:ea typeface="+mn-ea"/>
              <a:sym typeface="+mn-ea"/>
            </a:endParaRPr>
          </a:p>
        </p:txBody>
      </p:sp>
      <p:sp>
        <p:nvSpPr>
          <p:cNvPr id="35" name="笑脸 34"/>
          <p:cNvSpPr/>
          <p:nvPr/>
        </p:nvSpPr>
        <p:spPr>
          <a:xfrm>
            <a:off x="2057400" y="3493770"/>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36" name="笑脸 35"/>
          <p:cNvSpPr/>
          <p:nvPr/>
        </p:nvSpPr>
        <p:spPr>
          <a:xfrm>
            <a:off x="1616710" y="3614420"/>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37" name="笑脸 36"/>
          <p:cNvSpPr/>
          <p:nvPr/>
        </p:nvSpPr>
        <p:spPr>
          <a:xfrm>
            <a:off x="8458200" y="2713990"/>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2" name="文本框 1"/>
          <p:cNvSpPr txBox="1"/>
          <p:nvPr/>
        </p:nvSpPr>
        <p:spPr>
          <a:xfrm>
            <a:off x="2092325" y="4217035"/>
            <a:ext cx="2341880" cy="245110"/>
          </a:xfrm>
          <a:prstGeom prst="rect">
            <a:avLst/>
          </a:prstGeom>
        </p:spPr>
        <p:txBody>
          <a:bodyPr wrap="square">
            <a:spAutoFit/>
            <a:extLst>
              <a:ext uri="{4A0BC546-FE56-4ADE-93B0-CB8AF2F6F144}">
                <wpsdc:textFrameExt xmlns:wpsdc="http://www.wps.cn/officeDocument/2022/drawingmlCustomData" type="text"/>
              </a:ext>
            </a:extLst>
          </a:bodyPr>
          <a:p>
            <a:pPr algn="ctr"/>
            <a:r>
              <a:rPr lang="zh-CN" altLang="en-US" sz="1000">
                <a:solidFill>
                  <a:schemeClr val="tx1"/>
                </a:solidFill>
                <a:latin typeface="Arial" panose="020B0604020202020204" pitchFamily="34" charset="0"/>
                <a:ea typeface="微软雅黑" panose="020B0503020204020204" charset="-122"/>
              </a:rPr>
              <a:t>（</a:t>
            </a:r>
            <a:r>
              <a:rPr lang="en-US" altLang="zh-CN" sz="1000">
                <a:solidFill>
                  <a:schemeClr val="tx1"/>
                </a:solidFill>
                <a:latin typeface="Arial" panose="020B0604020202020204" pitchFamily="34" charset="0"/>
                <a:ea typeface="微软雅黑" panose="020B0503020204020204" charset="-122"/>
                <a:sym typeface="+mn-ea"/>
              </a:rPr>
              <a:t>Ann</a:t>
            </a:r>
            <a:r>
              <a:rPr lang="zh-CN" altLang="en-US" sz="1000">
                <a:solidFill>
                  <a:schemeClr val="tx1"/>
                </a:solidFill>
                <a:latin typeface="Arial" panose="020B0604020202020204" pitchFamily="34" charset="0"/>
                <a:ea typeface="微软雅黑" panose="020B0503020204020204" charset="-122"/>
                <a:sym typeface="+mn-ea"/>
              </a:rPr>
              <a:t>）负责</a:t>
            </a:r>
            <a:r>
              <a:rPr lang="zh-CN" altLang="en-US" sz="1000" b="1">
                <a:solidFill>
                  <a:schemeClr val="accent2"/>
                </a:solidFill>
                <a:latin typeface="Arial" panose="020B0604020202020204" pitchFamily="34" charset="0"/>
                <a:ea typeface="微软雅黑" panose="020B0503020204020204" charset="-122"/>
                <a:sym typeface="+mn-ea"/>
              </a:rPr>
              <a:t>多路复用</a:t>
            </a:r>
            <a:endParaRPr lang="zh-CN" altLang="en-US" sz="1000" b="1">
              <a:solidFill>
                <a:schemeClr val="accent2"/>
              </a:solidFill>
              <a:latin typeface="Arial" panose="020B0604020202020204" pitchFamily="34" charset="0"/>
              <a:ea typeface="微软雅黑" panose="020B0503020204020204" charset="-122"/>
              <a:sym typeface="+mn-ea"/>
            </a:endParaRPr>
          </a:p>
        </p:txBody>
      </p:sp>
      <p:sp>
        <p:nvSpPr>
          <p:cNvPr id="3" name="笑脸 2"/>
          <p:cNvSpPr/>
          <p:nvPr/>
        </p:nvSpPr>
        <p:spPr>
          <a:xfrm>
            <a:off x="2780030" y="5427345"/>
            <a:ext cx="211455" cy="212725"/>
          </a:xfrm>
          <a:prstGeom prst="smileyFace">
            <a:avLst>
              <a:gd name="adj" fmla="val 4653"/>
            </a:avLst>
          </a:prstGeom>
          <a:solidFill>
            <a:schemeClr val="accent2">
              <a:lumMod val="60000"/>
              <a:lumOff val="40000"/>
            </a:schemeClr>
          </a:solidFill>
          <a:ln w="9525" cap="flat" cmpd="sng" algn="ctr">
            <a:solidFill>
              <a:schemeClr val="accent2"/>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4" name="文本框 3"/>
          <p:cNvSpPr txBox="1"/>
          <p:nvPr/>
        </p:nvSpPr>
        <p:spPr>
          <a:xfrm>
            <a:off x="3048000" y="5334000"/>
            <a:ext cx="2202180" cy="398780"/>
          </a:xfrm>
          <a:prstGeom prst="rect">
            <a:avLst/>
          </a:prstGeom>
        </p:spPr>
        <p:txBody>
          <a:bodyPr wrap="square">
            <a:spAutoFit/>
            <a:extLst>
              <a:ext uri="{4A0BC546-FE56-4ADE-93B0-CB8AF2F6F144}">
                <wpsdc:textFrameExt xmlns:wpsdc="http://www.wps.cn/officeDocument/2022/drawingmlCustomData" type="text"/>
              </a:ext>
            </a:extLst>
          </a:bodyPr>
          <a:p>
            <a:pPr algn="ctr"/>
            <a:r>
              <a:rPr lang="zh-CN" sz="1000">
                <a:solidFill>
                  <a:schemeClr val="accent2"/>
                </a:solidFill>
                <a:latin typeface="Arial" panose="020B0604020202020204" pitchFamily="34" charset="0"/>
                <a:ea typeface="微软雅黑" panose="020B0503020204020204" charset="-122"/>
              </a:rPr>
              <a:t>将接收到的报文段，拆分后准确交付到正确的套接字</a:t>
            </a:r>
            <a:endParaRPr lang="zh-CN" sz="1000">
              <a:solidFill>
                <a:schemeClr val="accent2"/>
              </a:solidFill>
              <a:latin typeface="Arial" panose="020B0604020202020204" pitchFamily="34" charset="0"/>
              <a:ea typeface="微软雅黑" panose="020B0503020204020204" charset="-122"/>
            </a:endParaRPr>
          </a:p>
        </p:txBody>
      </p:sp>
      <p:sp>
        <p:nvSpPr>
          <p:cNvPr id="26" name="文本框 25"/>
          <p:cNvSpPr txBox="1"/>
          <p:nvPr/>
        </p:nvSpPr>
        <p:spPr>
          <a:xfrm>
            <a:off x="2590800" y="5105400"/>
            <a:ext cx="1454150" cy="245110"/>
          </a:xfrm>
          <a:prstGeom prst="rect">
            <a:avLst/>
          </a:prstGeom>
        </p:spPr>
        <p:txBody>
          <a:bodyPr wrap="square">
            <a:spAutoFit/>
            <a:extLst>
              <a:ext uri="{4A0BC546-FE56-4ADE-93B0-CB8AF2F6F144}">
                <wpsdc:textFrameExt xmlns:wpsdc="http://www.wps.cn/officeDocument/2022/drawingmlCustomData" type="text"/>
              </a:ext>
            </a:extLst>
          </a:bodyPr>
          <a:p>
            <a:pPr algn="ctr"/>
            <a:r>
              <a:rPr lang="zh-CN" altLang="en-US" sz="1000">
                <a:solidFill>
                  <a:schemeClr val="tx1"/>
                </a:solidFill>
                <a:latin typeface="Arial" panose="020B0604020202020204" pitchFamily="34" charset="0"/>
                <a:ea typeface="微软雅黑" panose="020B0503020204020204" charset="-122"/>
              </a:rPr>
              <a:t>（</a:t>
            </a:r>
            <a:r>
              <a:rPr lang="en-US" altLang="zh-CN" sz="1000">
                <a:solidFill>
                  <a:schemeClr val="tx1"/>
                </a:solidFill>
                <a:latin typeface="Arial" panose="020B0604020202020204" pitchFamily="34" charset="0"/>
                <a:ea typeface="微软雅黑" panose="020B0503020204020204" charset="-122"/>
                <a:sym typeface="+mn-ea"/>
              </a:rPr>
              <a:t>Bill</a:t>
            </a:r>
            <a:r>
              <a:rPr lang="zh-CN" altLang="en-US" sz="1000">
                <a:solidFill>
                  <a:schemeClr val="tx1"/>
                </a:solidFill>
                <a:latin typeface="Arial" panose="020B0604020202020204" pitchFamily="34" charset="0"/>
                <a:ea typeface="微软雅黑" panose="020B0503020204020204" charset="-122"/>
                <a:sym typeface="+mn-ea"/>
              </a:rPr>
              <a:t>）</a:t>
            </a:r>
            <a:r>
              <a:rPr lang="zh-CN" altLang="en-US" sz="1000">
                <a:latin typeface="Arial" panose="020B0604020202020204" pitchFamily="34" charset="0"/>
                <a:ea typeface="微软雅黑" panose="020B0503020204020204" charset="-122"/>
                <a:sym typeface="+mn-ea"/>
              </a:rPr>
              <a:t>负责</a:t>
            </a:r>
            <a:r>
              <a:rPr lang="zh-CN" altLang="en-US" sz="1000" b="1">
                <a:solidFill>
                  <a:schemeClr val="accent2"/>
                </a:solidFill>
                <a:latin typeface="Arial" panose="020B0604020202020204" pitchFamily="34" charset="0"/>
                <a:ea typeface="微软雅黑" panose="020B0503020204020204" charset="-122"/>
                <a:sym typeface="+mn-ea"/>
              </a:rPr>
              <a:t>多路分解</a:t>
            </a:r>
            <a:endParaRPr lang="zh-CN" altLang="en-US" sz="1000" b="1">
              <a:solidFill>
                <a:schemeClr val="accent2"/>
              </a:solidFill>
              <a:latin typeface="Arial" panose="020B0604020202020204" pitchFamily="34" charset="0"/>
              <a:ea typeface="微软雅黑" panose="020B0503020204020204"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45059"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34820" name="Rectangle 2"/>
          <p:cNvSpPr>
            <a:spLocks noGrp="1"/>
          </p:cNvSpPr>
          <p:nvPr>
            <p:ph type="title"/>
          </p:nvPr>
        </p:nvSpPr>
        <p:spPr/>
        <p:txBody>
          <a:bodyPr vert="horz" wrap="square" lIns="91440" tIns="45720" rIns="91440" bIns="45720" anchor="ctr" anchorCtr="0"/>
          <a:p>
            <a:r>
              <a:rPr lang="zh-CN" altLang="en-US" dirty="0"/>
              <a:t>无连接分解</a:t>
            </a:r>
            <a:endParaRPr lang="zh-CN" altLang="en-US" dirty="0"/>
          </a:p>
        </p:txBody>
      </p:sp>
      <p:sp>
        <p:nvSpPr>
          <p:cNvPr id="240643" name="Rectangle 3"/>
          <p:cNvSpPr>
            <a:spLocks noGrp="1" noChangeArrowheads="1"/>
          </p:cNvSpPr>
          <p:nvPr>
            <p:ph sz="half" idx="1"/>
          </p:nvPr>
        </p:nvSpPr>
        <p:spPr>
          <a:xfrm>
            <a:off x="533400" y="1600200"/>
            <a:ext cx="4572000" cy="4648200"/>
          </a:xfrm>
        </p:spPr>
        <p:txBody>
          <a:bodyPr vert="horz" wrap="square" lIns="91440" tIns="45720" rIns="91440" bIns="45720" numCol="1" anchor="t" anchorCtr="0" compatLnSpc="1"/>
          <a:lstStyle/>
          <a:p>
            <a:pPr marL="342900" marR="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a:pPr>
            <a:r>
              <a:rPr kumimoji="0" lang="zh-CN" altLang="en-US" sz="2400" b="0" i="0" u="none" strike="noStrike" kern="0" cap="none" spc="0" normalizeH="0" baseline="0" noProof="0" smtClean="0">
                <a:ln>
                  <a:noFill/>
                </a:ln>
                <a:solidFill>
                  <a:schemeClr val="tx1"/>
                </a:solidFill>
                <a:effectLst/>
                <a:uLnTx/>
                <a:uFillTx/>
                <a:latin typeface="+mn-lt"/>
                <a:ea typeface="+mn-ea"/>
                <a:cs typeface="+mn-cs"/>
              </a:rPr>
              <a:t>生成具有端口号的套接字</a:t>
            </a:r>
            <a:r>
              <a:rPr kumimoji="0" lang="en-US" altLang="zh-CN" sz="2400" b="0" i="0" u="none" strike="noStrike" kern="0" cap="none" spc="0" normalizeH="0" baseline="0" noProof="0" smtClean="0">
                <a:ln>
                  <a:noFill/>
                </a:ln>
                <a:solidFill>
                  <a:schemeClr val="tx1"/>
                </a:solidFill>
                <a:effectLst/>
                <a:uLnTx/>
                <a:uFillTx/>
                <a:latin typeface="+mn-lt"/>
                <a:ea typeface="+mn-ea"/>
                <a:cs typeface="+mn-cs"/>
              </a:rPr>
              <a:t>:</a:t>
            </a:r>
            <a:endParaRPr kumimoji="0" lang="en-US" altLang="zh-CN" sz="2400" b="0"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None/>
              <a:defRPr/>
            </a:pPr>
            <a:r>
              <a:rPr kumimoji="0" lang="en-US" altLang="zh-CN" sz="1800" b="0" i="0" u="none" strike="noStrike" kern="0" cap="none" spc="0" normalizeH="0" baseline="0" noProof="0" smtClean="0">
                <a:ln>
                  <a:noFill/>
                </a:ln>
                <a:solidFill>
                  <a:schemeClr val="tx1"/>
                </a:solidFill>
                <a:effectLst/>
                <a:uLnTx/>
                <a:uFillTx/>
                <a:latin typeface="Courier New" panose="02070309020205020404" pitchFamily="49" charset="0"/>
                <a:ea typeface="+mn-ea"/>
                <a:cs typeface="+mn-cs"/>
              </a:rPr>
              <a:t>DatagramSocket mySocket1 = new DatagramSocket(99111);</a:t>
            </a:r>
            <a:endParaRPr kumimoji="0" lang="en-US" altLang="zh-CN" sz="1800" b="0" i="0" u="none" strike="noStrike" kern="0" cap="none" spc="0" normalizeH="0" baseline="0" noProof="0" smtClean="0">
              <a:ln>
                <a:noFill/>
              </a:ln>
              <a:solidFill>
                <a:schemeClr val="tx1"/>
              </a:solidFill>
              <a:effectLst/>
              <a:uLnTx/>
              <a:uFillTx/>
              <a:latin typeface="Courier New" panose="02070309020205020404" pitchFamily="49" charset="0"/>
              <a:ea typeface="+mn-ea"/>
              <a:cs typeface="+mn-cs"/>
            </a:endParaRPr>
          </a:p>
          <a:p>
            <a:pPr marL="342900" marR="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None/>
              <a:defRPr/>
            </a:pPr>
            <a:r>
              <a:rPr kumimoji="0" lang="en-US" altLang="zh-CN" sz="1800" b="0" i="0" u="none" strike="noStrike" kern="0" cap="none" spc="0" normalizeH="0" baseline="0" noProof="0" smtClean="0">
                <a:ln>
                  <a:noFill/>
                </a:ln>
                <a:solidFill>
                  <a:schemeClr val="tx1"/>
                </a:solidFill>
                <a:effectLst/>
                <a:uLnTx/>
                <a:uFillTx/>
                <a:latin typeface="Courier New" panose="02070309020205020404" pitchFamily="49" charset="0"/>
                <a:ea typeface="+mn-ea"/>
                <a:cs typeface="+mn-cs"/>
              </a:rPr>
              <a:t>DatagramSocket mySocket2 = new DatagramSocket(99222);</a:t>
            </a:r>
            <a:endParaRPr kumimoji="0" lang="en-US" altLang="zh-CN" sz="1800" b="0" i="0" u="none" strike="noStrike" kern="0" cap="none" spc="0" normalizeH="0" baseline="0" noProof="0" smtClean="0">
              <a:ln>
                <a:noFill/>
              </a:ln>
              <a:solidFill>
                <a:schemeClr val="tx1"/>
              </a:solidFill>
              <a:effectLst/>
              <a:uLnTx/>
              <a:uFillTx/>
              <a:latin typeface="Courier New" panose="02070309020205020404" pitchFamily="49" charset="0"/>
              <a:ea typeface="+mn-ea"/>
              <a:cs typeface="+mn-cs"/>
            </a:endParaRPr>
          </a:p>
          <a:p>
            <a:pPr marL="342900" marR="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Char char="r"/>
              <a:defRPr/>
            </a:pPr>
            <a:r>
              <a:rPr kumimoji="0" lang="en-US" altLang="zh-CN" sz="2400" b="0" i="0" u="none" strike="noStrike" kern="0" cap="none" spc="0" normalizeH="0" baseline="0" noProof="0" smtClean="0">
                <a:ln>
                  <a:noFill/>
                </a:ln>
                <a:solidFill>
                  <a:schemeClr val="tx1"/>
                </a:solidFill>
                <a:effectLst/>
                <a:uLnTx/>
                <a:uFillTx/>
                <a:latin typeface="+mn-lt"/>
                <a:ea typeface="+mn-ea"/>
                <a:cs typeface="+mn-cs"/>
              </a:rPr>
              <a:t>UDP</a:t>
            </a:r>
            <a:r>
              <a:rPr kumimoji="0" lang="zh-CN" altLang="en-US" sz="2400" b="0" i="0" u="none" strike="noStrike" kern="0" cap="none" spc="0" normalizeH="0" baseline="0" noProof="0" smtClean="0">
                <a:ln>
                  <a:noFill/>
                </a:ln>
                <a:solidFill>
                  <a:schemeClr val="tx1"/>
                </a:solidFill>
                <a:effectLst/>
                <a:uLnTx/>
                <a:uFillTx/>
                <a:latin typeface="+mn-lt"/>
                <a:ea typeface="+mn-ea"/>
                <a:cs typeface="+mn-cs"/>
              </a:rPr>
              <a:t>套接字由二元组标识 </a:t>
            </a:r>
            <a:r>
              <a:rPr kumimoji="0" lang="en-US" altLang="zh-CN" sz="2400" b="0" i="0" u="none" strike="noStrike" kern="0" cap="none" spc="0" normalizeH="0" baseline="0" noProof="0" smtClean="0">
                <a:ln>
                  <a:noFill/>
                </a:ln>
                <a:solidFill>
                  <a:schemeClr val="tx1"/>
                </a:solidFill>
                <a:effectLst/>
                <a:uLnTx/>
                <a:uFillTx/>
                <a:latin typeface="+mn-lt"/>
                <a:ea typeface="+mn-ea"/>
                <a:cs typeface="+mn-cs"/>
              </a:rPr>
              <a:t>:</a:t>
            </a:r>
            <a:endParaRPr kumimoji="0" lang="en-US" altLang="zh-CN" sz="2400" b="0"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0">
              <a:lnSpc>
                <a:spcPct val="100000"/>
              </a:lnSpc>
              <a:spcBef>
                <a:spcPct val="20000"/>
              </a:spcBef>
              <a:spcAft>
                <a:spcPct val="0"/>
              </a:spcAft>
              <a:buClr>
                <a:schemeClr val="accent2"/>
              </a:buClr>
              <a:buSzPct val="85000"/>
              <a:buFont typeface="ZapfDingbats" pitchFamily="82" charset="2"/>
              <a:buNone/>
              <a:defRPr/>
            </a:pPr>
            <a:r>
              <a:rPr kumimoji="0" lang="en-US" altLang="zh-CN" sz="2400" b="0" i="0" u="none" strike="noStrike" kern="0" cap="none" spc="0" normalizeH="0" baseline="0" noProof="0" smtClean="0">
                <a:ln>
                  <a:noFill/>
                </a:ln>
                <a:solidFill>
                  <a:srgbClr val="FF0000"/>
                </a:solidFill>
                <a:effectLst>
                  <a:outerShdw blurRad="38100" dist="38100" dir="2700000" algn="tl">
                    <a:srgbClr val="C0C0C0"/>
                  </a:outerShdw>
                </a:effectLst>
                <a:uLnTx/>
                <a:uFillTx/>
                <a:latin typeface="+mn-lt"/>
                <a:ea typeface="+mn-ea"/>
                <a:cs typeface="+mn-cs"/>
              </a:rPr>
              <a:t>(</a:t>
            </a:r>
            <a:r>
              <a:rPr kumimoji="0" lang="zh-CN" altLang="en-US" sz="1800" b="0" i="0" u="none" strike="noStrike" kern="0" cap="none" spc="0" normalizeH="0" baseline="0" noProof="0" smtClean="0">
                <a:ln>
                  <a:noFill/>
                </a:ln>
                <a:solidFill>
                  <a:srgbClr val="FF0000"/>
                </a:solidFill>
                <a:effectLst>
                  <a:outerShdw blurRad="38100" dist="38100" dir="2700000" algn="tl">
                    <a:srgbClr val="C0C0C0"/>
                  </a:outerShdw>
                </a:effectLst>
                <a:uLnTx/>
                <a:uFillTx/>
                <a:latin typeface="+mn-lt"/>
                <a:ea typeface="+mn-ea"/>
                <a:cs typeface="+mn-cs"/>
              </a:rPr>
              <a:t>目的地</a:t>
            </a:r>
            <a:r>
              <a:rPr kumimoji="0" lang="en-US" altLang="zh-CN" sz="1800" b="0" i="0" u="none" strike="noStrike" kern="0" cap="none" spc="0" normalizeH="0" baseline="0" noProof="0" smtClean="0">
                <a:ln>
                  <a:noFill/>
                </a:ln>
                <a:solidFill>
                  <a:srgbClr val="FF0000"/>
                </a:solidFill>
                <a:effectLst>
                  <a:outerShdw blurRad="38100" dist="38100" dir="2700000" algn="tl">
                    <a:srgbClr val="C0C0C0"/>
                  </a:outerShdw>
                </a:effectLst>
                <a:uLnTx/>
                <a:uFillTx/>
                <a:latin typeface="+mn-lt"/>
                <a:ea typeface="+mn-ea"/>
                <a:cs typeface="+mn-cs"/>
              </a:rPr>
              <a:t>IP</a:t>
            </a:r>
            <a:r>
              <a:rPr kumimoji="0" lang="zh-CN" altLang="en-US" sz="1800" b="0" i="0" u="none" strike="noStrike" kern="0" cap="none" spc="0" normalizeH="0" baseline="0" noProof="0" smtClean="0">
                <a:ln>
                  <a:noFill/>
                </a:ln>
                <a:solidFill>
                  <a:srgbClr val="FF0000"/>
                </a:solidFill>
                <a:effectLst>
                  <a:outerShdw blurRad="38100" dist="38100" dir="2700000" algn="tl">
                    <a:srgbClr val="C0C0C0"/>
                  </a:outerShdw>
                </a:effectLst>
                <a:uLnTx/>
                <a:uFillTx/>
                <a:latin typeface="+mn-lt"/>
                <a:ea typeface="+mn-ea"/>
                <a:cs typeface="+mn-cs"/>
              </a:rPr>
              <a:t>地址</a:t>
            </a:r>
            <a:r>
              <a:rPr kumimoji="0" lang="en-US" altLang="zh-CN" sz="1800" b="0" i="0" u="none" strike="noStrike" kern="0" cap="none" spc="0" normalizeH="0" baseline="0" noProof="0" smtClean="0">
                <a:ln>
                  <a:noFill/>
                </a:ln>
                <a:solidFill>
                  <a:srgbClr val="FF0000"/>
                </a:solidFill>
                <a:effectLst>
                  <a:outerShdw blurRad="38100" dist="38100" dir="2700000" algn="tl">
                    <a:srgbClr val="C0C0C0"/>
                  </a:outerShdw>
                </a:effectLst>
                <a:uLnTx/>
                <a:uFillTx/>
                <a:latin typeface="+mn-lt"/>
                <a:ea typeface="+mn-ea"/>
                <a:cs typeface="+mn-cs"/>
              </a:rPr>
              <a:t>, </a:t>
            </a:r>
            <a:r>
              <a:rPr kumimoji="0" lang="zh-CN" altLang="en-US" sz="1800" b="0" i="0" u="none" strike="noStrike" kern="0" cap="none" spc="0" normalizeH="0" baseline="0" noProof="0" smtClean="0">
                <a:ln>
                  <a:noFill/>
                </a:ln>
                <a:solidFill>
                  <a:srgbClr val="FF0000"/>
                </a:solidFill>
                <a:effectLst>
                  <a:outerShdw blurRad="38100" dist="38100" dir="2700000" algn="tl">
                    <a:srgbClr val="C0C0C0"/>
                  </a:outerShdw>
                </a:effectLst>
                <a:uLnTx/>
                <a:uFillTx/>
                <a:latin typeface="+mn-lt"/>
                <a:ea typeface="+mn-ea"/>
                <a:cs typeface="+mn-cs"/>
              </a:rPr>
              <a:t>目的地端口号</a:t>
            </a:r>
            <a:r>
              <a:rPr kumimoji="0" lang="en-US" altLang="zh-CN" sz="1800" b="0" i="0" u="none" strike="noStrike" kern="0" cap="none" spc="0" normalizeH="0" baseline="0" noProof="0" smtClean="0">
                <a:ln>
                  <a:noFill/>
                </a:ln>
                <a:solidFill>
                  <a:srgbClr val="FF0000"/>
                </a:solidFill>
                <a:effectLst>
                  <a:outerShdw blurRad="38100" dist="38100" dir="2700000" algn="tl">
                    <a:srgbClr val="C0C0C0"/>
                  </a:outerShdw>
                </a:effectLst>
                <a:uLnTx/>
                <a:uFillTx/>
                <a:latin typeface="+mn-lt"/>
                <a:ea typeface="+mn-ea"/>
                <a:cs typeface="+mn-cs"/>
              </a:rPr>
              <a:t>)</a:t>
            </a:r>
            <a:endParaRPr kumimoji="0" lang="en-US" altLang="zh-CN" sz="1800" b="0" i="0" u="none" strike="noStrike" kern="0" cap="none" spc="0" normalizeH="0" baseline="0" noProof="0" smtClean="0">
              <a:ln>
                <a:noFill/>
              </a:ln>
              <a:solidFill>
                <a:srgbClr val="FF0000"/>
              </a:solidFill>
              <a:effectLst>
                <a:outerShdw blurRad="38100" dist="38100" dir="2700000" algn="tl">
                  <a:srgbClr val="C0C0C0"/>
                </a:outerShdw>
              </a:effectLst>
              <a:uLnTx/>
              <a:uFillTx/>
              <a:latin typeface="+mn-lt"/>
              <a:ea typeface="+mn-ea"/>
              <a:cs typeface="+mn-cs"/>
            </a:endParaRPr>
          </a:p>
        </p:txBody>
      </p:sp>
      <p:sp>
        <p:nvSpPr>
          <p:cNvPr id="34822" name="Rectangle 105"/>
          <p:cNvSpPr>
            <a:spLocks noGrp="1"/>
          </p:cNvSpPr>
          <p:nvPr>
            <p:ph sz="half" idx="2"/>
          </p:nvPr>
        </p:nvSpPr>
        <p:spPr>
          <a:xfrm>
            <a:off x="5029200" y="1447800"/>
            <a:ext cx="4114800" cy="4648200"/>
          </a:xfrm>
        </p:spPr>
        <p:txBody>
          <a:bodyPr vert="horz" wrap="square" lIns="91440" tIns="45720" rIns="91440" bIns="45720" anchor="t" anchorCtr="0"/>
          <a:p>
            <a:pPr eaLnBrk="1">
              <a:buSzPct val="85000"/>
            </a:pPr>
            <a:r>
              <a:rPr lang="zh-CN" altLang="en-US" sz="2400" dirty="0">
                <a:latin typeface="+mn-lt"/>
                <a:ea typeface="+mn-ea"/>
                <a:cs typeface="+mn-cs"/>
              </a:rPr>
              <a:t>当主机接收</a:t>
            </a:r>
            <a:r>
              <a:rPr lang="en-US" altLang="zh-CN" sz="2400" dirty="0">
                <a:latin typeface="+mn-lt"/>
                <a:ea typeface="+mn-ea"/>
                <a:cs typeface="+mn-cs"/>
              </a:rPr>
              <a:t>UDP</a:t>
            </a:r>
            <a:r>
              <a:rPr lang="zh-CN" altLang="en-US" sz="2400" dirty="0">
                <a:latin typeface="+mn-lt"/>
                <a:ea typeface="+mn-ea"/>
                <a:cs typeface="+mn-cs"/>
              </a:rPr>
              <a:t>段时</a:t>
            </a:r>
            <a:r>
              <a:rPr lang="en-US" altLang="zh-CN" sz="2400" dirty="0">
                <a:latin typeface="+mn-lt"/>
                <a:ea typeface="+mn-ea"/>
                <a:cs typeface="+mn-cs"/>
              </a:rPr>
              <a:t>:</a:t>
            </a:r>
            <a:endParaRPr lang="en-US" altLang="zh-CN" sz="2400" dirty="0">
              <a:latin typeface="+mn-lt"/>
              <a:ea typeface="+mn-ea"/>
              <a:cs typeface="+mn-cs"/>
            </a:endParaRPr>
          </a:p>
          <a:p>
            <a:pPr lvl="1" eaLnBrk="1">
              <a:buSzPct val="75000"/>
            </a:pPr>
            <a:r>
              <a:rPr lang="zh-CN" altLang="en-US" sz="2000" dirty="0">
                <a:latin typeface="+mn-lt"/>
                <a:ea typeface="+mn-ea"/>
              </a:rPr>
              <a:t>在段中检查目的地端口号</a:t>
            </a:r>
            <a:endParaRPr lang="en-US" altLang="zh-CN" sz="2000" dirty="0">
              <a:latin typeface="+mn-lt"/>
              <a:ea typeface="+mn-ea"/>
            </a:endParaRPr>
          </a:p>
          <a:p>
            <a:pPr lvl="1" eaLnBrk="1">
              <a:buSzPct val="75000"/>
            </a:pPr>
            <a:r>
              <a:rPr lang="zh-CN" altLang="en-US" sz="2000" dirty="0">
                <a:latin typeface="+mn-lt"/>
                <a:ea typeface="+mn-ea"/>
              </a:rPr>
              <a:t>将</a:t>
            </a:r>
            <a:r>
              <a:rPr lang="en-US" altLang="zh-CN" sz="2000" dirty="0">
                <a:latin typeface="+mn-lt"/>
                <a:ea typeface="+mn-ea"/>
              </a:rPr>
              <a:t>UDP</a:t>
            </a:r>
            <a:r>
              <a:rPr lang="zh-CN" altLang="en-US" sz="2000" dirty="0">
                <a:latin typeface="+mn-lt"/>
                <a:ea typeface="+mn-ea"/>
              </a:rPr>
              <a:t>段定向到具有该端口号的套接字</a:t>
            </a:r>
            <a:endParaRPr lang="zh-CN" altLang="en-US" sz="2000" dirty="0">
              <a:latin typeface="+mn-lt"/>
              <a:ea typeface="+mn-ea"/>
            </a:endParaRPr>
          </a:p>
          <a:p>
            <a:pPr eaLnBrk="1">
              <a:buSzPct val="85000"/>
            </a:pPr>
            <a:r>
              <a:rPr lang="zh-CN" altLang="en-US" sz="2400" dirty="0">
                <a:latin typeface="+mn-lt"/>
                <a:ea typeface="+mn-ea"/>
                <a:cs typeface="+mn-cs"/>
              </a:rPr>
              <a:t>具有</a:t>
            </a:r>
            <a:r>
              <a:rPr lang="zh-CN" altLang="en-US" sz="2400" b="1" dirty="0">
                <a:solidFill>
                  <a:schemeClr val="accent2"/>
                </a:solidFill>
                <a:latin typeface="+mn-lt"/>
                <a:ea typeface="+mn-ea"/>
                <a:cs typeface="+mn-cs"/>
              </a:rPr>
              <a:t>不同源</a:t>
            </a:r>
            <a:r>
              <a:rPr lang="en-US" altLang="zh-CN" sz="2400" b="1" dirty="0">
                <a:latin typeface="+mn-lt"/>
                <a:ea typeface="+mn-ea"/>
                <a:cs typeface="+mn-cs"/>
              </a:rPr>
              <a:t>IP</a:t>
            </a:r>
            <a:r>
              <a:rPr lang="zh-CN" altLang="en-US" sz="2400" b="1" dirty="0">
                <a:latin typeface="+mn-lt"/>
                <a:ea typeface="+mn-ea"/>
                <a:cs typeface="+mn-cs"/>
              </a:rPr>
              <a:t>地址</a:t>
            </a:r>
            <a:r>
              <a:rPr lang="en-US" altLang="zh-CN" sz="2400" b="1" dirty="0">
                <a:latin typeface="+mn-lt"/>
                <a:ea typeface="+mn-ea"/>
                <a:cs typeface="+mn-cs"/>
              </a:rPr>
              <a:t>/</a:t>
            </a:r>
            <a:r>
              <a:rPr lang="zh-CN" altLang="en-US" sz="2400" b="1" dirty="0">
                <a:solidFill>
                  <a:schemeClr val="accent2"/>
                </a:solidFill>
                <a:latin typeface="+mn-lt"/>
                <a:ea typeface="+mn-ea"/>
                <a:cs typeface="+mn-cs"/>
              </a:rPr>
              <a:t>源</a:t>
            </a:r>
            <a:r>
              <a:rPr lang="zh-CN" altLang="en-US" sz="2400" b="1" dirty="0">
                <a:latin typeface="+mn-lt"/>
                <a:ea typeface="+mn-ea"/>
                <a:cs typeface="+mn-cs"/>
              </a:rPr>
              <a:t>端口号</a:t>
            </a:r>
            <a:r>
              <a:rPr lang="zh-CN" altLang="en-US" sz="2400" dirty="0">
                <a:latin typeface="+mn-lt"/>
                <a:ea typeface="+mn-ea"/>
                <a:cs typeface="+mn-cs"/>
              </a:rPr>
              <a:t>，但是具有</a:t>
            </a:r>
            <a:r>
              <a:rPr lang="zh-CN" altLang="en-US" sz="2400" b="1" dirty="0">
                <a:solidFill>
                  <a:schemeClr val="accent2"/>
                </a:solidFill>
                <a:latin typeface="+mn-lt"/>
                <a:ea typeface="+mn-ea"/>
                <a:cs typeface="+mn-cs"/>
              </a:rPr>
              <a:t>相同目的</a:t>
            </a:r>
            <a:r>
              <a:rPr lang="en-US" altLang="zh-CN" sz="2400" dirty="0">
                <a:sym typeface="+mn-ea"/>
              </a:rPr>
              <a:t>IP</a:t>
            </a:r>
            <a:r>
              <a:rPr lang="zh-CN" altLang="en-US" sz="2400" dirty="0">
                <a:sym typeface="+mn-ea"/>
              </a:rPr>
              <a:t>地址</a:t>
            </a:r>
            <a:r>
              <a:rPr lang="en-US" altLang="zh-CN" sz="2400" dirty="0">
                <a:sym typeface="+mn-ea"/>
              </a:rPr>
              <a:t>/</a:t>
            </a:r>
            <a:r>
              <a:rPr lang="zh-CN" altLang="en-US" sz="2400" b="1" dirty="0">
                <a:solidFill>
                  <a:schemeClr val="accent2"/>
                </a:solidFill>
                <a:sym typeface="+mn-ea"/>
              </a:rPr>
              <a:t>目的</a:t>
            </a:r>
            <a:r>
              <a:rPr lang="zh-CN" altLang="en-US" sz="2400" dirty="0">
                <a:sym typeface="+mn-ea"/>
              </a:rPr>
              <a:t>端口号</a:t>
            </a:r>
            <a:r>
              <a:rPr lang="zh-CN" altLang="en-US" sz="2400" dirty="0">
                <a:latin typeface="+mn-lt"/>
                <a:ea typeface="+mn-ea"/>
                <a:cs typeface="+mn-cs"/>
              </a:rPr>
              <a:t>的</a:t>
            </a:r>
            <a:r>
              <a:rPr lang="en-US" altLang="zh-CN" sz="2400" dirty="0">
                <a:latin typeface="+mn-lt"/>
                <a:ea typeface="+mn-ea"/>
                <a:cs typeface="+mn-cs"/>
              </a:rPr>
              <a:t>IP</a:t>
            </a:r>
            <a:r>
              <a:rPr lang="zh-CN" altLang="en-US" sz="2400" dirty="0">
                <a:latin typeface="+mn-lt"/>
                <a:ea typeface="+mn-ea"/>
                <a:cs typeface="+mn-cs"/>
              </a:rPr>
              <a:t>数据报，将被定向到</a:t>
            </a:r>
            <a:r>
              <a:rPr lang="zh-CN" altLang="en-US" sz="2400" b="1" dirty="0">
                <a:solidFill>
                  <a:schemeClr val="accent2"/>
                </a:solidFill>
                <a:latin typeface="+mn-lt"/>
                <a:ea typeface="+mn-ea"/>
                <a:cs typeface="+mn-cs"/>
              </a:rPr>
              <a:t>相同的</a:t>
            </a:r>
            <a:r>
              <a:rPr lang="zh-CN" altLang="en-US" sz="2400" dirty="0">
                <a:latin typeface="+mn-lt"/>
                <a:ea typeface="+mn-ea"/>
                <a:cs typeface="+mn-cs"/>
              </a:rPr>
              <a:t>套接字</a:t>
            </a:r>
            <a:endParaRPr lang="en-US" altLang="zh-CN" sz="2400" dirty="0">
              <a:latin typeface="+mn-lt"/>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 name="页脚占位符 4"/>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46083" name="灯片编号占位符 5"/>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35844" name="Rectangle 2"/>
          <p:cNvSpPr>
            <a:spLocks noGrp="1"/>
          </p:cNvSpPr>
          <p:nvPr>
            <p:ph type="title"/>
          </p:nvPr>
        </p:nvSpPr>
        <p:spPr/>
        <p:txBody>
          <a:bodyPr vert="horz" wrap="square" lIns="91440" tIns="45720" rIns="91440" bIns="45720" anchor="ctr" anchorCtr="0"/>
          <a:p>
            <a:r>
              <a:rPr lang="zh-CN" altLang="en-US" dirty="0"/>
              <a:t>无连接分解</a:t>
            </a:r>
            <a:r>
              <a:rPr lang="en-US" altLang="zh-CN" dirty="0"/>
              <a:t>(</a:t>
            </a:r>
            <a:r>
              <a:rPr lang="zh-CN" altLang="en-US" dirty="0"/>
              <a:t>续</a:t>
            </a:r>
            <a:r>
              <a:rPr lang="en-US" altLang="zh-CN" dirty="0"/>
              <a:t>)</a:t>
            </a:r>
            <a:endParaRPr lang="en-US" altLang="zh-CN" dirty="0"/>
          </a:p>
        </p:txBody>
      </p:sp>
      <p:sp>
        <p:nvSpPr>
          <p:cNvPr id="35845" name="Rectangle 44"/>
          <p:cNvSpPr>
            <a:spLocks noGrp="1"/>
          </p:cNvSpPr>
          <p:nvPr>
            <p:ph idx="1"/>
          </p:nvPr>
        </p:nvSpPr>
        <p:spPr>
          <a:xfrm>
            <a:off x="152400" y="1600200"/>
            <a:ext cx="8686800" cy="609600"/>
          </a:xfrm>
        </p:spPr>
        <p:txBody>
          <a:bodyPr vert="horz" wrap="square" lIns="91440" tIns="45720" rIns="91440" bIns="45720" anchor="t" anchorCtr="0"/>
          <a:p>
            <a:pPr eaLnBrk="1">
              <a:buNone/>
            </a:pPr>
            <a:r>
              <a:rPr lang="en-US" altLang="zh-CN" sz="2000" dirty="0">
                <a:latin typeface="Courier New" panose="02070309020205020404" pitchFamily="49" charset="0"/>
              </a:rPr>
              <a:t>DatagramSocket serverSocket = new DatagramSocket(6428);</a:t>
            </a:r>
            <a:endParaRPr lang="en-US" altLang="zh-CN" sz="2000" dirty="0">
              <a:latin typeface="Courier New" panose="02070309020205020404" pitchFamily="49" charset="0"/>
            </a:endParaRPr>
          </a:p>
          <a:p>
            <a:pPr eaLnBrk="1"/>
            <a:endParaRPr lang="zh-CN" altLang="en-US" dirty="0"/>
          </a:p>
        </p:txBody>
      </p:sp>
      <p:grpSp>
        <p:nvGrpSpPr>
          <p:cNvPr id="35846" name="Group 86"/>
          <p:cNvGrpSpPr/>
          <p:nvPr/>
        </p:nvGrpSpPr>
        <p:grpSpPr>
          <a:xfrm>
            <a:off x="381000" y="2286000"/>
            <a:ext cx="8189913" cy="3192463"/>
            <a:chOff x="432" y="1920"/>
            <a:chExt cx="5159" cy="2011"/>
          </a:xfrm>
        </p:grpSpPr>
        <p:sp>
          <p:nvSpPr>
            <p:cNvPr id="35848" name="Text Box 14"/>
            <p:cNvSpPr txBox="1"/>
            <p:nvPr/>
          </p:nvSpPr>
          <p:spPr>
            <a:xfrm>
              <a:off x="4995" y="3443"/>
              <a:ext cx="596" cy="404"/>
            </a:xfrm>
            <a:prstGeom prst="rect">
              <a:avLst/>
            </a:prstGeom>
            <a:noFill/>
            <a:ln w="9525">
              <a:noFill/>
            </a:ln>
          </p:spPr>
          <p:txBody>
            <a:bodyPr wrap="none">
              <a:spAutoFit/>
            </a:bodyPr>
            <a:p>
              <a:r>
                <a:rPr lang="zh-CN" altLang="en-US" sz="2000" dirty="0">
                  <a:solidFill>
                    <a:schemeClr val="accent2"/>
                  </a:solidFill>
                  <a:latin typeface="Comic Sans MS" panose="030F0702030302020204" pitchFamily="66" charset="0"/>
                </a:rPr>
                <a:t>客户机</a:t>
              </a:r>
              <a:endParaRPr lang="zh-CN" altLang="en-US" sz="2000" dirty="0">
                <a:solidFill>
                  <a:schemeClr val="accent2"/>
                </a:solidFill>
                <a:latin typeface="Comic Sans MS" panose="030F0702030302020204" pitchFamily="66" charset="0"/>
              </a:endParaRPr>
            </a:p>
            <a:p>
              <a:r>
                <a:rPr lang="en-US" altLang="zh-CN" dirty="0">
                  <a:solidFill>
                    <a:schemeClr val="accent2"/>
                  </a:solidFill>
                  <a:latin typeface="Comic Sans MS" panose="030F0702030302020204" pitchFamily="66" charset="0"/>
                </a:rPr>
                <a:t>IP:B</a:t>
              </a:r>
              <a:endParaRPr lang="en-US" altLang="zh-CN" dirty="0">
                <a:solidFill>
                  <a:schemeClr val="accent2"/>
                </a:solidFill>
                <a:latin typeface="Comic Sans MS" panose="030F0702030302020204" pitchFamily="66" charset="0"/>
              </a:endParaRPr>
            </a:p>
          </p:txBody>
        </p:sp>
        <p:grpSp>
          <p:nvGrpSpPr>
            <p:cNvPr id="35849" name="Group 46"/>
            <p:cNvGrpSpPr/>
            <p:nvPr/>
          </p:nvGrpSpPr>
          <p:grpSpPr>
            <a:xfrm>
              <a:off x="432" y="1920"/>
              <a:ext cx="637" cy="1963"/>
              <a:chOff x="1008" y="1922"/>
              <a:chExt cx="637" cy="1963"/>
            </a:xfrm>
          </p:grpSpPr>
          <p:grpSp>
            <p:nvGrpSpPr>
              <p:cNvPr id="35898" name="Group 4"/>
              <p:cNvGrpSpPr/>
              <p:nvPr/>
            </p:nvGrpSpPr>
            <p:grpSpPr>
              <a:xfrm>
                <a:off x="1008" y="1922"/>
                <a:ext cx="637" cy="1500"/>
                <a:chOff x="608" y="2454"/>
                <a:chExt cx="1261" cy="1500"/>
              </a:xfrm>
            </p:grpSpPr>
            <p:sp>
              <p:nvSpPr>
                <p:cNvPr id="35905" name="Rectangle 5"/>
                <p:cNvSpPr/>
                <p:nvPr/>
              </p:nvSpPr>
              <p:spPr>
                <a:xfrm>
                  <a:off x="608" y="24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5906" name="Rectangle 6"/>
                <p:cNvSpPr/>
                <p:nvPr/>
              </p:nvSpPr>
              <p:spPr>
                <a:xfrm>
                  <a:off x="608" y="27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5907" name="Rectangle 7"/>
                <p:cNvSpPr/>
                <p:nvPr/>
              </p:nvSpPr>
              <p:spPr>
                <a:xfrm>
                  <a:off x="608" y="30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5908" name="Rectangle 8"/>
                <p:cNvSpPr/>
                <p:nvPr/>
              </p:nvSpPr>
              <p:spPr>
                <a:xfrm>
                  <a:off x="608" y="33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5909" name="Rectangle 9"/>
                <p:cNvSpPr/>
                <p:nvPr/>
              </p:nvSpPr>
              <p:spPr>
                <a:xfrm>
                  <a:off x="608" y="36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grpSp>
          <p:grpSp>
            <p:nvGrpSpPr>
              <p:cNvPr id="35899" name="Group 10"/>
              <p:cNvGrpSpPr/>
              <p:nvPr/>
            </p:nvGrpSpPr>
            <p:grpSpPr>
              <a:xfrm>
                <a:off x="1177" y="1966"/>
                <a:ext cx="377" cy="315"/>
                <a:chOff x="2614" y="2862"/>
                <a:chExt cx="377" cy="315"/>
              </a:xfrm>
            </p:grpSpPr>
            <p:sp>
              <p:nvSpPr>
                <p:cNvPr id="35903" name="Rectangle 11"/>
                <p:cNvSpPr/>
                <p:nvPr/>
              </p:nvSpPr>
              <p:spPr>
                <a:xfrm>
                  <a:off x="2614" y="3054"/>
                  <a:ext cx="377" cy="12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5904" name="Oval 12"/>
                <p:cNvSpPr/>
                <p:nvPr/>
              </p:nvSpPr>
              <p:spPr>
                <a:xfrm>
                  <a:off x="2614" y="2862"/>
                  <a:ext cx="377" cy="192"/>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p>
                  <a:r>
                    <a:rPr lang="en-US" altLang="zh-CN" dirty="0">
                      <a:latin typeface="Comic Sans MS" panose="030F0702030302020204" pitchFamily="66" charset="0"/>
                    </a:rPr>
                    <a:t>P2</a:t>
                  </a:r>
                  <a:endParaRPr lang="en-US" altLang="zh-CN" dirty="0">
                    <a:latin typeface="Comic Sans MS" panose="030F0702030302020204" pitchFamily="66" charset="0"/>
                  </a:endParaRPr>
                </a:p>
              </p:txBody>
            </p:sp>
          </p:grpSp>
          <p:sp>
            <p:nvSpPr>
              <p:cNvPr id="35900" name="Text Box 13"/>
              <p:cNvSpPr txBox="1"/>
              <p:nvPr/>
            </p:nvSpPr>
            <p:spPr>
              <a:xfrm>
                <a:off x="1037" y="3443"/>
                <a:ext cx="596" cy="442"/>
              </a:xfrm>
              <a:prstGeom prst="rect">
                <a:avLst/>
              </a:prstGeom>
              <a:noFill/>
              <a:ln w="9525">
                <a:noFill/>
              </a:ln>
            </p:spPr>
            <p:txBody>
              <a:bodyPr wrap="none">
                <a:spAutoFit/>
              </a:bodyPr>
              <a:p>
                <a:r>
                  <a:rPr lang="zh-CN" altLang="en-US" sz="2000" dirty="0">
                    <a:solidFill>
                      <a:schemeClr val="accent2"/>
                    </a:solidFill>
                    <a:latin typeface="Comic Sans MS" panose="030F0702030302020204" pitchFamily="66" charset="0"/>
                  </a:rPr>
                  <a:t>客户机</a:t>
                </a:r>
                <a:endParaRPr lang="zh-CN" altLang="en-US" sz="2000" dirty="0">
                  <a:solidFill>
                    <a:schemeClr val="accent2"/>
                  </a:solidFill>
                  <a:latin typeface="Comic Sans MS" panose="030F0702030302020204" pitchFamily="66" charset="0"/>
                </a:endParaRPr>
              </a:p>
              <a:p>
                <a:r>
                  <a:rPr lang="en-US" altLang="zh-CN" sz="2000" dirty="0">
                    <a:solidFill>
                      <a:schemeClr val="accent2"/>
                    </a:solidFill>
                    <a:latin typeface="Comic Sans MS" panose="030F0702030302020204" pitchFamily="66" charset="0"/>
                  </a:rPr>
                  <a:t> IP: A</a:t>
                </a:r>
                <a:endParaRPr lang="en-US" altLang="zh-CN" sz="2000" dirty="0">
                  <a:solidFill>
                    <a:schemeClr val="accent2"/>
                  </a:solidFill>
                  <a:latin typeface="Comic Sans MS" panose="030F0702030302020204" pitchFamily="66" charset="0"/>
                </a:endParaRPr>
              </a:p>
            </p:txBody>
          </p:sp>
          <p:sp>
            <p:nvSpPr>
              <p:cNvPr id="35901" name="Line 15"/>
              <p:cNvSpPr/>
              <p:nvPr/>
            </p:nvSpPr>
            <p:spPr>
              <a:xfrm>
                <a:off x="1296" y="2208"/>
                <a:ext cx="0" cy="1104"/>
              </a:xfrm>
              <a:prstGeom prst="line">
                <a:avLst/>
              </a:prstGeom>
              <a:ln w="19050" cap="flat" cmpd="sng">
                <a:solidFill>
                  <a:srgbClr val="FF0000"/>
                </a:solidFill>
                <a:prstDash val="solid"/>
                <a:headEnd type="none" w="med" len="med"/>
                <a:tailEnd type="none" w="med" len="med"/>
              </a:ln>
            </p:spPr>
          </p:sp>
          <p:sp>
            <p:nvSpPr>
              <p:cNvPr id="35902" name="Line 33"/>
              <p:cNvSpPr/>
              <p:nvPr/>
            </p:nvSpPr>
            <p:spPr>
              <a:xfrm flipV="1">
                <a:off x="1440" y="2256"/>
                <a:ext cx="0" cy="960"/>
              </a:xfrm>
              <a:prstGeom prst="line">
                <a:avLst/>
              </a:prstGeom>
              <a:ln w="19050" cap="flat" cmpd="sng">
                <a:solidFill>
                  <a:srgbClr val="FF0000"/>
                </a:solidFill>
                <a:prstDash val="solid"/>
                <a:headEnd type="none" w="med" len="med"/>
                <a:tailEnd type="triangle" w="med" len="med"/>
              </a:ln>
            </p:spPr>
          </p:sp>
        </p:grpSp>
        <p:grpSp>
          <p:nvGrpSpPr>
            <p:cNvPr id="35850" name="Group 16"/>
            <p:cNvGrpSpPr/>
            <p:nvPr/>
          </p:nvGrpSpPr>
          <p:grpSpPr>
            <a:xfrm>
              <a:off x="4964" y="1945"/>
              <a:ext cx="377" cy="315"/>
              <a:chOff x="2614" y="2862"/>
              <a:chExt cx="377" cy="315"/>
            </a:xfrm>
          </p:grpSpPr>
          <p:sp>
            <p:nvSpPr>
              <p:cNvPr id="35896" name="Rectangle 17"/>
              <p:cNvSpPr/>
              <p:nvPr/>
            </p:nvSpPr>
            <p:spPr>
              <a:xfrm>
                <a:off x="2614" y="3054"/>
                <a:ext cx="377" cy="12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5897" name="Oval 18"/>
              <p:cNvSpPr/>
              <p:nvPr/>
            </p:nvSpPr>
            <p:spPr>
              <a:xfrm>
                <a:off x="2614" y="2862"/>
                <a:ext cx="377" cy="192"/>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p>
                <a:r>
                  <a:rPr lang="en-US" altLang="zh-CN" dirty="0">
                    <a:latin typeface="Comic Sans MS" panose="030F0702030302020204" pitchFamily="66" charset="0"/>
                  </a:rPr>
                  <a:t>P1</a:t>
                </a:r>
                <a:endParaRPr lang="en-US" altLang="zh-CN" dirty="0">
                  <a:latin typeface="Comic Sans MS" panose="030F0702030302020204" pitchFamily="66" charset="0"/>
                </a:endParaRPr>
              </a:p>
            </p:txBody>
          </p:sp>
        </p:grpSp>
        <p:grpSp>
          <p:nvGrpSpPr>
            <p:cNvPr id="35851" name="Group 19"/>
            <p:cNvGrpSpPr/>
            <p:nvPr/>
          </p:nvGrpSpPr>
          <p:grpSpPr>
            <a:xfrm>
              <a:off x="4944" y="1920"/>
              <a:ext cx="576" cy="1500"/>
              <a:chOff x="608" y="2454"/>
              <a:chExt cx="1261" cy="1500"/>
            </a:xfrm>
          </p:grpSpPr>
          <p:sp>
            <p:nvSpPr>
              <p:cNvPr id="35891" name="Rectangle 20"/>
              <p:cNvSpPr/>
              <p:nvPr/>
            </p:nvSpPr>
            <p:spPr>
              <a:xfrm>
                <a:off x="608" y="24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5892" name="Rectangle 21"/>
              <p:cNvSpPr/>
              <p:nvPr/>
            </p:nvSpPr>
            <p:spPr>
              <a:xfrm>
                <a:off x="608" y="27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5893" name="Rectangle 22"/>
              <p:cNvSpPr/>
              <p:nvPr/>
            </p:nvSpPr>
            <p:spPr>
              <a:xfrm>
                <a:off x="608" y="30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5894" name="Rectangle 23"/>
              <p:cNvSpPr/>
              <p:nvPr/>
            </p:nvSpPr>
            <p:spPr>
              <a:xfrm>
                <a:off x="608" y="33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5895" name="Rectangle 24"/>
              <p:cNvSpPr/>
              <p:nvPr/>
            </p:nvSpPr>
            <p:spPr>
              <a:xfrm>
                <a:off x="608" y="36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grpSp>
          <p:nvGrpSpPr>
            <p:cNvPr id="35852" name="Group 28"/>
            <p:cNvGrpSpPr/>
            <p:nvPr/>
          </p:nvGrpSpPr>
          <p:grpSpPr>
            <a:xfrm>
              <a:off x="5003" y="1968"/>
              <a:ext cx="377" cy="315"/>
              <a:chOff x="2614" y="2862"/>
              <a:chExt cx="377" cy="315"/>
            </a:xfrm>
          </p:grpSpPr>
          <p:sp>
            <p:nvSpPr>
              <p:cNvPr id="35889" name="Rectangle 29"/>
              <p:cNvSpPr/>
              <p:nvPr/>
            </p:nvSpPr>
            <p:spPr>
              <a:xfrm>
                <a:off x="2614" y="3054"/>
                <a:ext cx="377" cy="12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5890" name="Oval 30"/>
              <p:cNvSpPr/>
              <p:nvPr/>
            </p:nvSpPr>
            <p:spPr>
              <a:xfrm>
                <a:off x="2614" y="2862"/>
                <a:ext cx="377" cy="192"/>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p>
                <a:r>
                  <a:rPr lang="en-US" altLang="zh-CN" dirty="0">
                    <a:latin typeface="Comic Sans MS" panose="030F0702030302020204" pitchFamily="66" charset="0"/>
                  </a:rPr>
                  <a:t>P1</a:t>
                </a:r>
                <a:endParaRPr lang="en-US" altLang="zh-CN" dirty="0">
                  <a:latin typeface="Comic Sans MS" panose="030F0702030302020204" pitchFamily="66" charset="0"/>
                </a:endParaRPr>
              </a:p>
            </p:txBody>
          </p:sp>
        </p:grpSp>
        <p:sp>
          <p:nvSpPr>
            <p:cNvPr id="35853" name="Line 31"/>
            <p:cNvSpPr/>
            <p:nvPr/>
          </p:nvSpPr>
          <p:spPr>
            <a:xfrm flipV="1">
              <a:off x="5136" y="2208"/>
              <a:ext cx="0" cy="1008"/>
            </a:xfrm>
            <a:prstGeom prst="line">
              <a:avLst/>
            </a:prstGeom>
            <a:ln w="19050" cap="flat" cmpd="sng">
              <a:solidFill>
                <a:srgbClr val="FF0000"/>
              </a:solidFill>
              <a:prstDash val="solid"/>
              <a:headEnd type="none" w="med" len="med"/>
              <a:tailEnd type="triangle" w="med" len="med"/>
            </a:ln>
          </p:spPr>
        </p:sp>
        <p:sp>
          <p:nvSpPr>
            <p:cNvPr id="35854" name="Line 34"/>
            <p:cNvSpPr/>
            <p:nvPr/>
          </p:nvSpPr>
          <p:spPr>
            <a:xfrm>
              <a:off x="5280" y="2208"/>
              <a:ext cx="0" cy="1104"/>
            </a:xfrm>
            <a:prstGeom prst="line">
              <a:avLst/>
            </a:prstGeom>
            <a:ln w="19050" cap="flat" cmpd="sng">
              <a:solidFill>
                <a:srgbClr val="FF0000"/>
              </a:solidFill>
              <a:prstDash val="solid"/>
              <a:headEnd type="none" w="med" len="med"/>
              <a:tailEnd type="none" w="med" len="med"/>
            </a:ln>
          </p:spPr>
        </p:sp>
        <p:sp>
          <p:nvSpPr>
            <p:cNvPr id="35855" name="Rectangle 49"/>
            <p:cNvSpPr/>
            <p:nvPr/>
          </p:nvSpPr>
          <p:spPr>
            <a:xfrm>
              <a:off x="2544" y="1920"/>
              <a:ext cx="816"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5856" name="Rectangle 50"/>
            <p:cNvSpPr/>
            <p:nvPr/>
          </p:nvSpPr>
          <p:spPr>
            <a:xfrm>
              <a:off x="2544" y="2220"/>
              <a:ext cx="816"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5857" name="Rectangle 51"/>
            <p:cNvSpPr/>
            <p:nvPr/>
          </p:nvSpPr>
          <p:spPr>
            <a:xfrm>
              <a:off x="2544" y="2520"/>
              <a:ext cx="816"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5858" name="Rectangle 52"/>
            <p:cNvSpPr/>
            <p:nvPr/>
          </p:nvSpPr>
          <p:spPr>
            <a:xfrm>
              <a:off x="2544" y="2820"/>
              <a:ext cx="816"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5859" name="Rectangle 53"/>
            <p:cNvSpPr/>
            <p:nvPr/>
          </p:nvSpPr>
          <p:spPr>
            <a:xfrm>
              <a:off x="2544" y="3120"/>
              <a:ext cx="816"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grpSp>
          <p:nvGrpSpPr>
            <p:cNvPr id="35860" name="Group 54"/>
            <p:cNvGrpSpPr/>
            <p:nvPr/>
          </p:nvGrpSpPr>
          <p:grpSpPr>
            <a:xfrm>
              <a:off x="2760" y="2012"/>
              <a:ext cx="483" cy="315"/>
              <a:chOff x="2614" y="2862"/>
              <a:chExt cx="377" cy="315"/>
            </a:xfrm>
          </p:grpSpPr>
          <p:sp>
            <p:nvSpPr>
              <p:cNvPr id="35887" name="Rectangle 55"/>
              <p:cNvSpPr/>
              <p:nvPr/>
            </p:nvSpPr>
            <p:spPr>
              <a:xfrm>
                <a:off x="2614" y="3054"/>
                <a:ext cx="377" cy="12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5888" name="Oval 56"/>
              <p:cNvSpPr/>
              <p:nvPr/>
            </p:nvSpPr>
            <p:spPr>
              <a:xfrm>
                <a:off x="2614" y="2862"/>
                <a:ext cx="377" cy="192"/>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p>
                <a:r>
                  <a:rPr lang="en-US" altLang="zh-CN" dirty="0">
                    <a:latin typeface="Comic Sans MS" panose="030F0702030302020204" pitchFamily="66" charset="0"/>
                  </a:rPr>
                  <a:t>P3</a:t>
                </a:r>
                <a:endParaRPr lang="en-US" altLang="zh-CN" dirty="0">
                  <a:latin typeface="Comic Sans MS" panose="030F0702030302020204" pitchFamily="66" charset="0"/>
                </a:endParaRPr>
              </a:p>
            </p:txBody>
          </p:sp>
        </p:grpSp>
        <p:sp>
          <p:nvSpPr>
            <p:cNvPr id="35861" name="Text Box 57"/>
            <p:cNvSpPr txBox="1"/>
            <p:nvPr/>
          </p:nvSpPr>
          <p:spPr>
            <a:xfrm>
              <a:off x="2664" y="3489"/>
              <a:ext cx="596" cy="442"/>
            </a:xfrm>
            <a:prstGeom prst="rect">
              <a:avLst/>
            </a:prstGeom>
            <a:noFill/>
            <a:ln w="9525">
              <a:noFill/>
            </a:ln>
          </p:spPr>
          <p:txBody>
            <a:bodyPr wrap="none">
              <a:spAutoFit/>
            </a:bodyPr>
            <a:p>
              <a:r>
                <a:rPr lang="zh-CN" altLang="en-US" sz="2000" dirty="0">
                  <a:solidFill>
                    <a:schemeClr val="accent2"/>
                  </a:solidFill>
                  <a:latin typeface="Comic Sans MS" panose="030F0702030302020204" pitchFamily="66" charset="0"/>
                </a:rPr>
                <a:t>服务器</a:t>
              </a:r>
              <a:endParaRPr lang="zh-CN" altLang="en-US" sz="2000" dirty="0">
                <a:solidFill>
                  <a:schemeClr val="accent2"/>
                </a:solidFill>
                <a:latin typeface="Comic Sans MS" panose="030F0702030302020204" pitchFamily="66" charset="0"/>
              </a:endParaRPr>
            </a:p>
            <a:p>
              <a:r>
                <a:rPr lang="en-US" altLang="zh-CN" sz="2000" dirty="0">
                  <a:solidFill>
                    <a:schemeClr val="accent2"/>
                  </a:solidFill>
                  <a:latin typeface="Comic Sans MS" panose="030F0702030302020204" pitchFamily="66" charset="0"/>
                </a:rPr>
                <a:t>IP: C</a:t>
              </a:r>
              <a:endParaRPr lang="en-US" altLang="zh-CN" sz="2000" dirty="0">
                <a:solidFill>
                  <a:schemeClr val="accent2"/>
                </a:solidFill>
                <a:latin typeface="Comic Sans MS" panose="030F0702030302020204" pitchFamily="66" charset="0"/>
              </a:endParaRPr>
            </a:p>
          </p:txBody>
        </p:sp>
        <p:sp>
          <p:nvSpPr>
            <p:cNvPr id="35862" name="Line 58"/>
            <p:cNvSpPr/>
            <p:nvPr/>
          </p:nvSpPr>
          <p:spPr>
            <a:xfrm>
              <a:off x="2832" y="2256"/>
              <a:ext cx="0" cy="960"/>
            </a:xfrm>
            <a:prstGeom prst="line">
              <a:avLst/>
            </a:prstGeom>
            <a:ln w="19050" cap="flat" cmpd="sng">
              <a:solidFill>
                <a:srgbClr val="FF0000"/>
              </a:solidFill>
              <a:prstDash val="solid"/>
              <a:headEnd type="none" w="med" len="med"/>
              <a:tailEnd type="none" w="med" len="med"/>
            </a:ln>
          </p:spPr>
        </p:sp>
        <p:sp>
          <p:nvSpPr>
            <p:cNvPr id="35863" name="Line 59"/>
            <p:cNvSpPr/>
            <p:nvPr/>
          </p:nvSpPr>
          <p:spPr>
            <a:xfrm flipV="1">
              <a:off x="2928" y="2256"/>
              <a:ext cx="0" cy="1056"/>
            </a:xfrm>
            <a:prstGeom prst="line">
              <a:avLst/>
            </a:prstGeom>
            <a:ln w="19050" cap="flat" cmpd="sng">
              <a:solidFill>
                <a:srgbClr val="FF0000"/>
              </a:solidFill>
              <a:prstDash val="solid"/>
              <a:headEnd type="none" w="med" len="med"/>
              <a:tailEnd type="triangle" w="med" len="med"/>
            </a:ln>
          </p:spPr>
        </p:sp>
        <p:sp>
          <p:nvSpPr>
            <p:cNvPr id="35864" name="Line 67"/>
            <p:cNvSpPr/>
            <p:nvPr/>
          </p:nvSpPr>
          <p:spPr>
            <a:xfrm>
              <a:off x="864" y="3216"/>
              <a:ext cx="1968" cy="0"/>
            </a:xfrm>
            <a:prstGeom prst="line">
              <a:avLst/>
            </a:prstGeom>
            <a:ln w="19050" cap="flat" cmpd="sng">
              <a:solidFill>
                <a:srgbClr val="FF0000"/>
              </a:solidFill>
              <a:prstDash val="solid"/>
              <a:headEnd type="none" w="med" len="med"/>
              <a:tailEnd type="none" w="med" len="med"/>
            </a:ln>
          </p:spPr>
        </p:sp>
        <p:sp>
          <p:nvSpPr>
            <p:cNvPr id="35865" name="Line 68"/>
            <p:cNvSpPr/>
            <p:nvPr/>
          </p:nvSpPr>
          <p:spPr>
            <a:xfrm>
              <a:off x="720" y="3312"/>
              <a:ext cx="2208" cy="0"/>
            </a:xfrm>
            <a:prstGeom prst="line">
              <a:avLst/>
            </a:prstGeom>
            <a:ln w="19050" cap="flat" cmpd="sng">
              <a:solidFill>
                <a:srgbClr val="FF0000"/>
              </a:solidFill>
              <a:prstDash val="solid"/>
              <a:headEnd type="none" w="med" len="med"/>
              <a:tailEnd type="none" w="med" len="med"/>
            </a:ln>
          </p:spPr>
        </p:sp>
        <p:grpSp>
          <p:nvGrpSpPr>
            <p:cNvPr id="35866" name="Group 40"/>
            <p:cNvGrpSpPr/>
            <p:nvPr/>
          </p:nvGrpSpPr>
          <p:grpSpPr>
            <a:xfrm>
              <a:off x="1872" y="2688"/>
              <a:ext cx="624" cy="576"/>
              <a:chOff x="2160" y="3504"/>
              <a:chExt cx="624" cy="576"/>
            </a:xfrm>
          </p:grpSpPr>
          <p:sp>
            <p:nvSpPr>
              <p:cNvPr id="35884" name="Rectangle 41"/>
              <p:cNvSpPr/>
              <p:nvPr/>
            </p:nvSpPr>
            <p:spPr>
              <a:xfrm>
                <a:off x="2160" y="3504"/>
                <a:ext cx="624" cy="1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SP: 6428</a:t>
                </a:r>
                <a:endParaRPr lang="en-US" altLang="zh-CN" dirty="0">
                  <a:latin typeface="Comic Sans MS" panose="030F0702030302020204" pitchFamily="66" charset="0"/>
                </a:endParaRPr>
              </a:p>
            </p:txBody>
          </p:sp>
          <p:sp>
            <p:nvSpPr>
              <p:cNvPr id="35885" name="Rectangle 42"/>
              <p:cNvSpPr/>
              <p:nvPr/>
            </p:nvSpPr>
            <p:spPr>
              <a:xfrm>
                <a:off x="2160" y="3696"/>
                <a:ext cx="624" cy="1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DP: 9157</a:t>
                </a:r>
                <a:endParaRPr lang="en-US" altLang="zh-CN" dirty="0">
                  <a:latin typeface="Comic Sans MS" panose="030F0702030302020204" pitchFamily="66" charset="0"/>
                </a:endParaRPr>
              </a:p>
            </p:txBody>
          </p:sp>
          <p:sp>
            <p:nvSpPr>
              <p:cNvPr id="35886" name="Rectangle 43"/>
              <p:cNvSpPr/>
              <p:nvPr/>
            </p:nvSpPr>
            <p:spPr>
              <a:xfrm>
                <a:off x="2160" y="3888"/>
                <a:ext cx="624" cy="1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sp>
          <p:nvSpPr>
            <p:cNvPr id="35867" name="Line 70"/>
            <p:cNvSpPr/>
            <p:nvPr/>
          </p:nvSpPr>
          <p:spPr>
            <a:xfrm flipV="1">
              <a:off x="3072" y="2256"/>
              <a:ext cx="0" cy="1056"/>
            </a:xfrm>
            <a:prstGeom prst="line">
              <a:avLst/>
            </a:prstGeom>
            <a:ln w="19050" cap="flat" cmpd="sng">
              <a:solidFill>
                <a:srgbClr val="FF0000"/>
              </a:solidFill>
              <a:prstDash val="solid"/>
              <a:headEnd type="none" w="med" len="med"/>
              <a:tailEnd type="triangle" w="med" len="med"/>
            </a:ln>
          </p:spPr>
        </p:sp>
        <p:sp>
          <p:nvSpPr>
            <p:cNvPr id="35868" name="Line 71"/>
            <p:cNvSpPr/>
            <p:nvPr/>
          </p:nvSpPr>
          <p:spPr>
            <a:xfrm>
              <a:off x="3072" y="3312"/>
              <a:ext cx="2208" cy="0"/>
            </a:xfrm>
            <a:prstGeom prst="line">
              <a:avLst/>
            </a:prstGeom>
            <a:ln w="19050" cap="flat" cmpd="sng">
              <a:solidFill>
                <a:srgbClr val="FF0000"/>
              </a:solidFill>
              <a:prstDash val="solid"/>
              <a:headEnd type="none" w="med" len="med"/>
              <a:tailEnd type="none" w="med" len="med"/>
            </a:ln>
          </p:spPr>
        </p:sp>
        <p:sp>
          <p:nvSpPr>
            <p:cNvPr id="35869" name="Line 72"/>
            <p:cNvSpPr/>
            <p:nvPr/>
          </p:nvSpPr>
          <p:spPr>
            <a:xfrm>
              <a:off x="2928" y="2352"/>
              <a:ext cx="0" cy="960"/>
            </a:xfrm>
            <a:prstGeom prst="line">
              <a:avLst/>
            </a:prstGeom>
            <a:ln w="19050" cap="flat" cmpd="sng">
              <a:solidFill>
                <a:srgbClr val="FF0000"/>
              </a:solidFill>
              <a:prstDash val="solid"/>
              <a:headEnd type="none" w="med" len="med"/>
              <a:tailEnd type="none" w="med" len="med"/>
            </a:ln>
          </p:spPr>
        </p:sp>
        <p:sp>
          <p:nvSpPr>
            <p:cNvPr id="35870" name="Line 73"/>
            <p:cNvSpPr/>
            <p:nvPr/>
          </p:nvSpPr>
          <p:spPr>
            <a:xfrm>
              <a:off x="3168" y="2256"/>
              <a:ext cx="0" cy="960"/>
            </a:xfrm>
            <a:prstGeom prst="line">
              <a:avLst/>
            </a:prstGeom>
            <a:ln w="19050" cap="flat" cmpd="sng">
              <a:solidFill>
                <a:srgbClr val="FF0000"/>
              </a:solidFill>
              <a:prstDash val="solid"/>
              <a:headEnd type="none" w="med" len="med"/>
              <a:tailEnd type="none" w="med" len="med"/>
            </a:ln>
          </p:spPr>
        </p:sp>
        <p:sp>
          <p:nvSpPr>
            <p:cNvPr id="35871" name="Line 74"/>
            <p:cNvSpPr/>
            <p:nvPr/>
          </p:nvSpPr>
          <p:spPr>
            <a:xfrm>
              <a:off x="960" y="3312"/>
              <a:ext cx="1968" cy="0"/>
            </a:xfrm>
            <a:prstGeom prst="line">
              <a:avLst/>
            </a:prstGeom>
            <a:ln w="19050" cap="flat" cmpd="sng">
              <a:solidFill>
                <a:srgbClr val="FF0000"/>
              </a:solidFill>
              <a:prstDash val="solid"/>
              <a:headEnd type="none" w="med" len="med"/>
              <a:tailEnd type="none" w="med" len="med"/>
            </a:ln>
          </p:spPr>
        </p:sp>
        <p:sp>
          <p:nvSpPr>
            <p:cNvPr id="35872" name="Line 75"/>
            <p:cNvSpPr/>
            <p:nvPr/>
          </p:nvSpPr>
          <p:spPr>
            <a:xfrm>
              <a:off x="3168" y="3216"/>
              <a:ext cx="1968" cy="0"/>
            </a:xfrm>
            <a:prstGeom prst="line">
              <a:avLst/>
            </a:prstGeom>
            <a:ln w="19050" cap="flat" cmpd="sng">
              <a:solidFill>
                <a:srgbClr val="FF0000"/>
              </a:solidFill>
              <a:prstDash val="solid"/>
              <a:headEnd type="none" w="med" len="med"/>
              <a:tailEnd type="none" w="med" len="med"/>
            </a:ln>
          </p:spPr>
        </p:sp>
        <p:sp>
          <p:nvSpPr>
            <p:cNvPr id="35873" name="Rectangle 37"/>
            <p:cNvSpPr/>
            <p:nvPr/>
          </p:nvSpPr>
          <p:spPr>
            <a:xfrm>
              <a:off x="1200" y="3264"/>
              <a:ext cx="624" cy="192"/>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SP: 9157</a:t>
              </a:r>
              <a:endParaRPr lang="en-US" altLang="zh-CN" dirty="0">
                <a:latin typeface="Comic Sans MS" panose="030F0702030302020204" pitchFamily="66" charset="0"/>
              </a:endParaRPr>
            </a:p>
          </p:txBody>
        </p:sp>
        <p:sp>
          <p:nvSpPr>
            <p:cNvPr id="35874" name="Rectangle 38"/>
            <p:cNvSpPr/>
            <p:nvPr/>
          </p:nvSpPr>
          <p:spPr>
            <a:xfrm>
              <a:off x="1200" y="3456"/>
              <a:ext cx="624" cy="192"/>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DP: 6428</a:t>
              </a:r>
              <a:endParaRPr lang="en-US" altLang="zh-CN" dirty="0">
                <a:latin typeface="Comic Sans MS" panose="030F0702030302020204" pitchFamily="66" charset="0"/>
              </a:endParaRPr>
            </a:p>
          </p:txBody>
        </p:sp>
        <p:sp>
          <p:nvSpPr>
            <p:cNvPr id="35875" name="Rectangle 39"/>
            <p:cNvSpPr/>
            <p:nvPr/>
          </p:nvSpPr>
          <p:spPr>
            <a:xfrm>
              <a:off x="1200" y="3648"/>
              <a:ext cx="624" cy="192"/>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35876" name="Group 78"/>
            <p:cNvGrpSpPr/>
            <p:nvPr/>
          </p:nvGrpSpPr>
          <p:grpSpPr>
            <a:xfrm>
              <a:off x="3408" y="2688"/>
              <a:ext cx="624" cy="576"/>
              <a:chOff x="2160" y="3504"/>
              <a:chExt cx="624" cy="576"/>
            </a:xfrm>
          </p:grpSpPr>
          <p:sp>
            <p:nvSpPr>
              <p:cNvPr id="35881" name="Rectangle 79"/>
              <p:cNvSpPr/>
              <p:nvPr/>
            </p:nvSpPr>
            <p:spPr>
              <a:xfrm>
                <a:off x="2160" y="3504"/>
                <a:ext cx="624" cy="1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SP: 6428</a:t>
                </a:r>
                <a:endParaRPr lang="en-US" altLang="zh-CN" dirty="0">
                  <a:latin typeface="Comic Sans MS" panose="030F0702030302020204" pitchFamily="66" charset="0"/>
                </a:endParaRPr>
              </a:p>
            </p:txBody>
          </p:sp>
          <p:sp>
            <p:nvSpPr>
              <p:cNvPr id="35882" name="Rectangle 80"/>
              <p:cNvSpPr/>
              <p:nvPr/>
            </p:nvSpPr>
            <p:spPr>
              <a:xfrm>
                <a:off x="2160" y="3696"/>
                <a:ext cx="624" cy="1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DP: 5775</a:t>
                </a:r>
                <a:endParaRPr lang="en-US" altLang="zh-CN" dirty="0">
                  <a:latin typeface="Comic Sans MS" panose="030F0702030302020204" pitchFamily="66" charset="0"/>
                </a:endParaRPr>
              </a:p>
            </p:txBody>
          </p:sp>
          <p:sp>
            <p:nvSpPr>
              <p:cNvPr id="35883" name="Rectangle 81"/>
              <p:cNvSpPr/>
              <p:nvPr/>
            </p:nvSpPr>
            <p:spPr>
              <a:xfrm>
                <a:off x="2160" y="3888"/>
                <a:ext cx="624" cy="1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grpSp>
          <p:nvGrpSpPr>
            <p:cNvPr id="35877" name="Group 82"/>
            <p:cNvGrpSpPr/>
            <p:nvPr/>
          </p:nvGrpSpPr>
          <p:grpSpPr>
            <a:xfrm>
              <a:off x="4128" y="3264"/>
              <a:ext cx="624" cy="576"/>
              <a:chOff x="2160" y="3504"/>
              <a:chExt cx="624" cy="576"/>
            </a:xfrm>
          </p:grpSpPr>
          <p:sp>
            <p:nvSpPr>
              <p:cNvPr id="35878" name="Rectangle 83"/>
              <p:cNvSpPr/>
              <p:nvPr/>
            </p:nvSpPr>
            <p:spPr>
              <a:xfrm>
                <a:off x="2160" y="3504"/>
                <a:ext cx="624" cy="1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SP: 5775</a:t>
                </a:r>
                <a:endParaRPr lang="en-US" altLang="zh-CN" dirty="0">
                  <a:latin typeface="Comic Sans MS" panose="030F0702030302020204" pitchFamily="66" charset="0"/>
                </a:endParaRPr>
              </a:p>
            </p:txBody>
          </p:sp>
          <p:sp>
            <p:nvSpPr>
              <p:cNvPr id="35879" name="Rectangle 84"/>
              <p:cNvSpPr/>
              <p:nvPr/>
            </p:nvSpPr>
            <p:spPr>
              <a:xfrm>
                <a:off x="2160" y="3696"/>
                <a:ext cx="624" cy="1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DP: 6428</a:t>
                </a:r>
                <a:endParaRPr lang="en-US" altLang="zh-CN" dirty="0">
                  <a:latin typeface="Comic Sans MS" panose="030F0702030302020204" pitchFamily="66" charset="0"/>
                </a:endParaRPr>
              </a:p>
            </p:txBody>
          </p:sp>
          <p:sp>
            <p:nvSpPr>
              <p:cNvPr id="35880" name="Rectangle 85"/>
              <p:cNvSpPr/>
              <p:nvPr/>
            </p:nvSpPr>
            <p:spPr>
              <a:xfrm>
                <a:off x="2160" y="3888"/>
                <a:ext cx="624" cy="1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grpSp>
      <p:sp>
        <p:nvSpPr>
          <p:cNvPr id="35847" name="Text Box 87"/>
          <p:cNvSpPr txBox="1"/>
          <p:nvPr/>
        </p:nvSpPr>
        <p:spPr>
          <a:xfrm>
            <a:off x="427355" y="5715000"/>
            <a:ext cx="2940050" cy="398780"/>
          </a:xfrm>
          <a:prstGeom prst="rect">
            <a:avLst/>
          </a:prstGeom>
          <a:noFill/>
          <a:ln w="9525" cap="flat" cmpd="sng">
            <a:solidFill>
              <a:srgbClr val="FF0000"/>
            </a:solidFill>
            <a:prstDash val="solid"/>
            <a:miter/>
            <a:headEnd type="none" w="med" len="med"/>
            <a:tailEnd type="none" w="med" len="med"/>
          </a:ln>
        </p:spPr>
        <p:txBody>
          <a:bodyPr wrap="square">
            <a:spAutoFit/>
          </a:bodyPr>
          <a:p>
            <a:pPr algn="l"/>
            <a:r>
              <a:rPr lang="en-US" altLang="zh-CN" sz="2000" dirty="0">
                <a:latin typeface="Comic Sans MS" panose="030F0702030302020204" pitchFamily="66" charset="0"/>
              </a:rPr>
              <a:t>SP</a:t>
            </a:r>
            <a:r>
              <a:rPr lang="zh-CN" altLang="en-US" sz="2000" dirty="0">
                <a:latin typeface="Comic Sans MS" panose="030F0702030302020204" pitchFamily="66" charset="0"/>
              </a:rPr>
              <a:t>提供了“返回地址”</a:t>
            </a:r>
            <a:endParaRPr lang="en-US" altLang="zh-CN" dirty="0">
              <a:latin typeface="Comic Sans MS" panose="030F0702030302020204" pitchFamily="66"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47107"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36868" name="Rectangle 2"/>
          <p:cNvSpPr>
            <a:spLocks noGrp="1"/>
          </p:cNvSpPr>
          <p:nvPr>
            <p:ph type="title"/>
          </p:nvPr>
        </p:nvSpPr>
        <p:spPr/>
        <p:txBody>
          <a:bodyPr vert="horz" wrap="square" lIns="91440" tIns="45720" rIns="91440" bIns="45720" anchor="ctr" anchorCtr="0"/>
          <a:p>
            <a:r>
              <a:rPr lang="zh-CN" altLang="en-US" dirty="0"/>
              <a:t>面向连接分解</a:t>
            </a:r>
            <a:endParaRPr lang="zh-CN" altLang="en-US" dirty="0"/>
          </a:p>
        </p:txBody>
      </p:sp>
      <p:sp>
        <p:nvSpPr>
          <p:cNvPr id="36869" name="Rectangle 3"/>
          <p:cNvSpPr>
            <a:spLocks noGrp="1"/>
          </p:cNvSpPr>
          <p:nvPr>
            <p:ph sz="half" idx="1"/>
          </p:nvPr>
        </p:nvSpPr>
        <p:spPr>
          <a:xfrm>
            <a:off x="381000" y="1600200"/>
            <a:ext cx="3962400" cy="4648200"/>
          </a:xfrm>
        </p:spPr>
        <p:txBody>
          <a:bodyPr vert="horz" wrap="square" lIns="91440" tIns="45720" rIns="91440" bIns="45720" anchor="t" anchorCtr="0"/>
          <a:p>
            <a:pPr eaLnBrk="1">
              <a:buSzPct val="85000"/>
            </a:pPr>
            <a:r>
              <a:rPr lang="en-US" altLang="zh-CN" sz="2400" dirty="0">
                <a:latin typeface="+mn-lt"/>
                <a:ea typeface="+mn-ea"/>
                <a:cs typeface="+mn-cs"/>
              </a:rPr>
              <a:t>TCP</a:t>
            </a:r>
            <a:r>
              <a:rPr lang="zh-CN" altLang="en-US" sz="2400" dirty="0">
                <a:latin typeface="+mn-lt"/>
                <a:ea typeface="+mn-ea"/>
                <a:cs typeface="+mn-cs"/>
              </a:rPr>
              <a:t>套接字由</a:t>
            </a:r>
            <a:r>
              <a:rPr lang="zh-CN" altLang="en-US" sz="2400" b="1" dirty="0">
                <a:solidFill>
                  <a:schemeClr val="accent2"/>
                </a:solidFill>
                <a:latin typeface="+mn-lt"/>
                <a:ea typeface="+mn-ea"/>
                <a:cs typeface="+mn-cs"/>
              </a:rPr>
              <a:t>四元组</a:t>
            </a:r>
            <a:r>
              <a:rPr lang="zh-CN" altLang="en-US" sz="2400" dirty="0">
                <a:latin typeface="+mn-lt"/>
                <a:ea typeface="+mn-ea"/>
                <a:cs typeface="+mn-cs"/>
              </a:rPr>
              <a:t>标识</a:t>
            </a:r>
            <a:r>
              <a:rPr lang="en-US" altLang="zh-CN" sz="2400" dirty="0">
                <a:latin typeface="+mn-lt"/>
                <a:ea typeface="+mn-ea"/>
                <a:cs typeface="+mn-cs"/>
              </a:rPr>
              <a:t>: </a:t>
            </a:r>
            <a:endParaRPr lang="en-US" altLang="zh-CN" sz="2400" dirty="0">
              <a:latin typeface="+mn-lt"/>
              <a:ea typeface="+mn-ea"/>
              <a:cs typeface="+mn-cs"/>
            </a:endParaRPr>
          </a:p>
          <a:p>
            <a:pPr lvl="1" eaLnBrk="1">
              <a:buSzPct val="75000"/>
            </a:pPr>
            <a:r>
              <a:rPr lang="zh-CN" altLang="en-US" sz="2000" dirty="0">
                <a:solidFill>
                  <a:srgbClr val="FF0000"/>
                </a:solidFill>
                <a:latin typeface="+mn-lt"/>
                <a:ea typeface="+mn-ea"/>
              </a:rPr>
              <a:t>源</a:t>
            </a:r>
            <a:r>
              <a:rPr lang="en-US" altLang="zh-CN" sz="2000" dirty="0">
                <a:solidFill>
                  <a:srgbClr val="FF0000"/>
                </a:solidFill>
                <a:latin typeface="+mn-lt"/>
                <a:ea typeface="+mn-ea"/>
              </a:rPr>
              <a:t>IP</a:t>
            </a:r>
            <a:r>
              <a:rPr lang="zh-CN" altLang="en-US" sz="2000" dirty="0">
                <a:solidFill>
                  <a:srgbClr val="FF0000"/>
                </a:solidFill>
                <a:latin typeface="+mn-lt"/>
                <a:ea typeface="+mn-ea"/>
              </a:rPr>
              <a:t>地址</a:t>
            </a:r>
            <a:endParaRPr lang="zh-CN" altLang="en-US" sz="2000" dirty="0">
              <a:solidFill>
                <a:srgbClr val="FF0000"/>
              </a:solidFill>
              <a:latin typeface="+mn-lt"/>
              <a:ea typeface="+mn-ea"/>
            </a:endParaRPr>
          </a:p>
          <a:p>
            <a:pPr lvl="1" eaLnBrk="1">
              <a:buSzPct val="75000"/>
            </a:pPr>
            <a:r>
              <a:rPr lang="zh-CN" altLang="en-US" sz="2000" dirty="0">
                <a:solidFill>
                  <a:srgbClr val="FF0000"/>
                </a:solidFill>
                <a:latin typeface="+mn-lt"/>
                <a:ea typeface="+mn-ea"/>
              </a:rPr>
              <a:t>源端口号</a:t>
            </a:r>
            <a:endParaRPr lang="zh-CN" altLang="en-US" sz="2000" dirty="0">
              <a:solidFill>
                <a:srgbClr val="FF0000"/>
              </a:solidFill>
              <a:latin typeface="+mn-lt"/>
              <a:ea typeface="+mn-ea"/>
            </a:endParaRPr>
          </a:p>
          <a:p>
            <a:pPr lvl="1" eaLnBrk="1">
              <a:buSzPct val="75000"/>
            </a:pPr>
            <a:r>
              <a:rPr lang="zh-CN" altLang="en-US" sz="2000" dirty="0">
                <a:solidFill>
                  <a:srgbClr val="FF0000"/>
                </a:solidFill>
                <a:latin typeface="+mn-lt"/>
                <a:ea typeface="+mn-ea"/>
              </a:rPr>
              <a:t>目的</a:t>
            </a:r>
            <a:r>
              <a:rPr lang="en-US" altLang="zh-CN" sz="2000" dirty="0">
                <a:solidFill>
                  <a:srgbClr val="FF0000"/>
                </a:solidFill>
                <a:latin typeface="+mn-lt"/>
                <a:ea typeface="+mn-ea"/>
              </a:rPr>
              <a:t>IP</a:t>
            </a:r>
            <a:r>
              <a:rPr lang="zh-CN" altLang="en-US" sz="2000" dirty="0">
                <a:solidFill>
                  <a:srgbClr val="FF0000"/>
                </a:solidFill>
                <a:latin typeface="+mn-lt"/>
                <a:ea typeface="+mn-ea"/>
              </a:rPr>
              <a:t>地址</a:t>
            </a:r>
            <a:endParaRPr lang="zh-CN" altLang="en-US" sz="2000" dirty="0">
              <a:solidFill>
                <a:srgbClr val="FF0000"/>
              </a:solidFill>
              <a:latin typeface="+mn-lt"/>
              <a:ea typeface="+mn-ea"/>
            </a:endParaRPr>
          </a:p>
          <a:p>
            <a:pPr lvl="1" eaLnBrk="1">
              <a:buSzPct val="75000"/>
            </a:pPr>
            <a:r>
              <a:rPr lang="zh-CN" altLang="en-US" sz="2000" dirty="0">
                <a:solidFill>
                  <a:srgbClr val="FF0000"/>
                </a:solidFill>
                <a:latin typeface="+mn-lt"/>
                <a:ea typeface="+mn-ea"/>
              </a:rPr>
              <a:t>目的端口号</a:t>
            </a:r>
            <a:endParaRPr lang="zh-CN" altLang="en-US" sz="2000" dirty="0">
              <a:solidFill>
                <a:srgbClr val="FF0000"/>
              </a:solidFill>
              <a:latin typeface="+mn-lt"/>
              <a:ea typeface="+mn-ea"/>
            </a:endParaRPr>
          </a:p>
          <a:p>
            <a:pPr eaLnBrk="1">
              <a:buSzPct val="85000"/>
            </a:pPr>
            <a:r>
              <a:rPr lang="zh-CN" altLang="en-US" sz="2400" dirty="0">
                <a:latin typeface="+mn-lt"/>
                <a:ea typeface="+mn-ea"/>
                <a:cs typeface="+mn-cs"/>
              </a:rPr>
              <a:t>接收主机使用</a:t>
            </a:r>
            <a:r>
              <a:rPr lang="zh-CN" altLang="en-US" sz="2400" b="1" dirty="0">
                <a:solidFill>
                  <a:schemeClr val="accent2"/>
                </a:solidFill>
                <a:latin typeface="+mn-lt"/>
                <a:ea typeface="+mn-ea"/>
                <a:cs typeface="+mn-cs"/>
              </a:rPr>
              <a:t>这四个值</a:t>
            </a:r>
            <a:r>
              <a:rPr lang="zh-CN" altLang="en-US" sz="2400" dirty="0">
                <a:latin typeface="+mn-lt"/>
                <a:ea typeface="+mn-ea"/>
                <a:cs typeface="+mn-cs"/>
              </a:rPr>
              <a:t>来将段</a:t>
            </a:r>
            <a:r>
              <a:rPr lang="zh-CN" altLang="en-US" sz="2400" b="1" dirty="0">
                <a:solidFill>
                  <a:schemeClr val="accent2"/>
                </a:solidFill>
                <a:latin typeface="+mn-lt"/>
                <a:ea typeface="+mn-ea"/>
                <a:cs typeface="+mn-cs"/>
              </a:rPr>
              <a:t>定向到适当的套接字</a:t>
            </a:r>
            <a:endParaRPr lang="zh-CN" altLang="en-US" sz="2400" b="1" dirty="0">
              <a:solidFill>
                <a:schemeClr val="accent2"/>
              </a:solidFill>
              <a:latin typeface="+mn-lt"/>
              <a:ea typeface="+mn-ea"/>
              <a:cs typeface="+mn-cs"/>
            </a:endParaRPr>
          </a:p>
        </p:txBody>
      </p:sp>
      <p:sp>
        <p:nvSpPr>
          <p:cNvPr id="36870" name="Rectangle 4"/>
          <p:cNvSpPr>
            <a:spLocks noGrp="1"/>
          </p:cNvSpPr>
          <p:nvPr>
            <p:ph sz="half" idx="2"/>
          </p:nvPr>
        </p:nvSpPr>
        <p:spPr>
          <a:xfrm>
            <a:off x="4495800" y="1600200"/>
            <a:ext cx="4114800" cy="4648200"/>
          </a:xfrm>
        </p:spPr>
        <p:txBody>
          <a:bodyPr vert="horz" wrap="square" lIns="91440" tIns="45720" rIns="91440" bIns="45720" anchor="t" anchorCtr="0"/>
          <a:p>
            <a:pPr eaLnBrk="1">
              <a:buSzPct val="85000"/>
            </a:pPr>
            <a:r>
              <a:rPr lang="zh-CN" altLang="en-US" sz="2400" dirty="0">
                <a:latin typeface="+mn-lt"/>
                <a:ea typeface="+mn-ea"/>
                <a:cs typeface="+mn-cs"/>
              </a:rPr>
              <a:t>服务器主机可能支持许多</a:t>
            </a:r>
            <a:r>
              <a:rPr lang="zh-CN" altLang="en-US" sz="2400" b="1" dirty="0">
                <a:solidFill>
                  <a:schemeClr val="accent2"/>
                </a:solidFill>
                <a:latin typeface="+mn-lt"/>
                <a:ea typeface="+mn-ea"/>
                <a:cs typeface="+mn-cs"/>
              </a:rPr>
              <a:t>并行</a:t>
            </a:r>
            <a:r>
              <a:rPr lang="zh-CN" altLang="en-US" sz="2400" dirty="0">
                <a:latin typeface="+mn-lt"/>
                <a:ea typeface="+mn-ea"/>
                <a:cs typeface="+mn-cs"/>
              </a:rPr>
              <a:t>的</a:t>
            </a:r>
            <a:r>
              <a:rPr lang="en-US" altLang="zh-CN" sz="2400" dirty="0">
                <a:latin typeface="+mn-lt"/>
                <a:ea typeface="+mn-ea"/>
                <a:cs typeface="+mn-cs"/>
              </a:rPr>
              <a:t>TCP</a:t>
            </a:r>
            <a:r>
              <a:rPr lang="zh-CN" altLang="en-US" sz="2400" dirty="0">
                <a:latin typeface="+mn-lt"/>
                <a:ea typeface="+mn-ea"/>
                <a:cs typeface="+mn-cs"/>
              </a:rPr>
              <a:t>套接字：</a:t>
            </a:r>
            <a:endParaRPr lang="en-US" altLang="zh-CN" sz="2400" dirty="0">
              <a:latin typeface="+mn-lt"/>
              <a:ea typeface="+mn-ea"/>
              <a:cs typeface="+mn-cs"/>
            </a:endParaRPr>
          </a:p>
          <a:p>
            <a:pPr lvl="1" eaLnBrk="1">
              <a:buSzPct val="75000"/>
            </a:pPr>
            <a:r>
              <a:rPr lang="zh-CN" altLang="en-US" sz="2000" dirty="0">
                <a:latin typeface="+mn-lt"/>
                <a:ea typeface="+mn-ea"/>
              </a:rPr>
              <a:t>每个套接字由其自己的四元组标识</a:t>
            </a:r>
            <a:endParaRPr lang="en-US" altLang="zh-CN" sz="2000" dirty="0">
              <a:latin typeface="+mn-lt"/>
              <a:ea typeface="+mn-ea"/>
            </a:endParaRPr>
          </a:p>
          <a:p>
            <a:pPr eaLnBrk="1">
              <a:buSzPct val="85000"/>
            </a:pPr>
            <a:r>
              <a:rPr lang="en-US" altLang="zh-CN" sz="2400" dirty="0">
                <a:latin typeface="+mn-lt"/>
                <a:ea typeface="+mn-ea"/>
                <a:cs typeface="+mn-cs"/>
              </a:rPr>
              <a:t>Web</a:t>
            </a:r>
            <a:r>
              <a:rPr lang="zh-CN" altLang="en-US" sz="2400" dirty="0">
                <a:latin typeface="+mn-lt"/>
                <a:ea typeface="+mn-ea"/>
                <a:cs typeface="+mn-cs"/>
              </a:rPr>
              <a:t>服务器对</a:t>
            </a:r>
            <a:r>
              <a:rPr lang="zh-CN" altLang="en-US" sz="2400" b="1" dirty="0">
                <a:solidFill>
                  <a:schemeClr val="accent2"/>
                </a:solidFill>
                <a:latin typeface="+mn-lt"/>
                <a:ea typeface="+mn-ea"/>
                <a:cs typeface="+mn-cs"/>
              </a:rPr>
              <a:t>每个连接的客户机具有不同的套接字</a:t>
            </a:r>
            <a:endParaRPr lang="en-US" altLang="zh-CN" sz="2400" dirty="0">
              <a:latin typeface="+mn-lt"/>
              <a:ea typeface="+mn-ea"/>
              <a:cs typeface="+mn-cs"/>
            </a:endParaRPr>
          </a:p>
          <a:p>
            <a:pPr lvl="1" eaLnBrk="1">
              <a:buSzPct val="75000"/>
            </a:pPr>
            <a:r>
              <a:rPr lang="zh-CN" altLang="en-US" sz="2000" dirty="0">
                <a:latin typeface="+mn-lt"/>
                <a:ea typeface="+mn-ea"/>
              </a:rPr>
              <a:t>非持续</a:t>
            </a:r>
            <a:r>
              <a:rPr lang="en-US" altLang="zh-CN" sz="2000" dirty="0">
                <a:latin typeface="+mn-lt"/>
                <a:ea typeface="+mn-ea"/>
              </a:rPr>
              <a:t>HTTP</a:t>
            </a:r>
            <a:r>
              <a:rPr lang="zh-CN" altLang="en-US" sz="2000" dirty="0">
                <a:latin typeface="+mn-lt"/>
                <a:ea typeface="+mn-ea"/>
              </a:rPr>
              <a:t>将为每个请求具有不同的套接字</a:t>
            </a:r>
            <a:endParaRPr lang="en-US" altLang="zh-CN" sz="2000" dirty="0">
              <a:latin typeface="+mn-lt"/>
              <a:ea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 name="页脚占位符 3"/>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48131" name="灯片编号占位符 4"/>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37892" name="Rectangle 2"/>
          <p:cNvSpPr>
            <a:spLocks noGrp="1"/>
          </p:cNvSpPr>
          <p:nvPr>
            <p:ph type="title"/>
          </p:nvPr>
        </p:nvSpPr>
        <p:spPr/>
        <p:txBody>
          <a:bodyPr vert="horz" wrap="square" lIns="91440" tIns="45720" rIns="91440" bIns="45720" anchor="ctr" anchorCtr="0"/>
          <a:p>
            <a:r>
              <a:rPr lang="zh-CN" altLang="en-US" dirty="0"/>
              <a:t>面向连接分解 </a:t>
            </a:r>
            <a:r>
              <a:rPr lang="en-US" altLang="zh-CN" dirty="0"/>
              <a:t>(</a:t>
            </a:r>
            <a:r>
              <a:rPr lang="zh-CN" altLang="en-US" dirty="0"/>
              <a:t>续</a:t>
            </a:r>
            <a:r>
              <a:rPr lang="en-US" altLang="zh-CN" dirty="0"/>
              <a:t>)</a:t>
            </a:r>
            <a:endParaRPr lang="en-US" altLang="zh-CN" dirty="0"/>
          </a:p>
        </p:txBody>
      </p:sp>
      <p:sp>
        <p:nvSpPr>
          <p:cNvPr id="37893" name="Text Box 4"/>
          <p:cNvSpPr txBox="1"/>
          <p:nvPr/>
        </p:nvSpPr>
        <p:spPr>
          <a:xfrm>
            <a:off x="7624763" y="4703763"/>
            <a:ext cx="946150" cy="641350"/>
          </a:xfrm>
          <a:prstGeom prst="rect">
            <a:avLst/>
          </a:prstGeom>
          <a:noFill/>
          <a:ln w="9525">
            <a:noFill/>
          </a:ln>
        </p:spPr>
        <p:txBody>
          <a:bodyPr wrap="none">
            <a:spAutoFit/>
          </a:bodyPr>
          <a:p>
            <a:r>
              <a:rPr lang="zh-CN" altLang="en-US" sz="2000" dirty="0">
                <a:solidFill>
                  <a:schemeClr val="accent2"/>
                </a:solidFill>
                <a:latin typeface="Comic Sans MS" panose="030F0702030302020204" pitchFamily="66" charset="0"/>
              </a:rPr>
              <a:t>客户机</a:t>
            </a:r>
            <a:endParaRPr lang="zh-CN" altLang="en-US" sz="2000" dirty="0">
              <a:solidFill>
                <a:schemeClr val="accent2"/>
              </a:solidFill>
              <a:latin typeface="Comic Sans MS" panose="030F0702030302020204" pitchFamily="66" charset="0"/>
            </a:endParaRPr>
          </a:p>
          <a:p>
            <a:r>
              <a:rPr lang="en-US" altLang="zh-CN" dirty="0">
                <a:solidFill>
                  <a:schemeClr val="accent2"/>
                </a:solidFill>
                <a:latin typeface="Comic Sans MS" panose="030F0702030302020204" pitchFamily="66" charset="0"/>
              </a:rPr>
              <a:t>IP:B</a:t>
            </a:r>
            <a:endParaRPr lang="en-US" altLang="zh-CN" dirty="0">
              <a:solidFill>
                <a:schemeClr val="accent2"/>
              </a:solidFill>
              <a:latin typeface="Comic Sans MS" panose="030F0702030302020204" pitchFamily="66" charset="0"/>
            </a:endParaRPr>
          </a:p>
        </p:txBody>
      </p:sp>
      <p:grpSp>
        <p:nvGrpSpPr>
          <p:cNvPr id="37894" name="Group 87"/>
          <p:cNvGrpSpPr/>
          <p:nvPr/>
        </p:nvGrpSpPr>
        <p:grpSpPr>
          <a:xfrm>
            <a:off x="381000" y="2286000"/>
            <a:ext cx="1011238" cy="3116263"/>
            <a:chOff x="240" y="1440"/>
            <a:chExt cx="637" cy="1963"/>
          </a:xfrm>
        </p:grpSpPr>
        <p:grpSp>
          <p:nvGrpSpPr>
            <p:cNvPr id="37955" name="Group 6"/>
            <p:cNvGrpSpPr/>
            <p:nvPr/>
          </p:nvGrpSpPr>
          <p:grpSpPr>
            <a:xfrm>
              <a:off x="240" y="1440"/>
              <a:ext cx="637" cy="1500"/>
              <a:chOff x="608" y="2454"/>
              <a:chExt cx="1261" cy="1500"/>
            </a:xfrm>
          </p:grpSpPr>
          <p:sp>
            <p:nvSpPr>
              <p:cNvPr id="37961" name="Rectangle 7"/>
              <p:cNvSpPr/>
              <p:nvPr/>
            </p:nvSpPr>
            <p:spPr>
              <a:xfrm>
                <a:off x="608" y="24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7962" name="Rectangle 8"/>
              <p:cNvSpPr/>
              <p:nvPr/>
            </p:nvSpPr>
            <p:spPr>
              <a:xfrm>
                <a:off x="608" y="27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7963" name="Rectangle 9"/>
              <p:cNvSpPr/>
              <p:nvPr/>
            </p:nvSpPr>
            <p:spPr>
              <a:xfrm>
                <a:off x="608" y="30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7964" name="Rectangle 10"/>
              <p:cNvSpPr/>
              <p:nvPr/>
            </p:nvSpPr>
            <p:spPr>
              <a:xfrm>
                <a:off x="608" y="33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7965" name="Rectangle 11"/>
              <p:cNvSpPr/>
              <p:nvPr/>
            </p:nvSpPr>
            <p:spPr>
              <a:xfrm>
                <a:off x="608" y="36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grpSp>
        <p:grpSp>
          <p:nvGrpSpPr>
            <p:cNvPr id="37956" name="Group 12"/>
            <p:cNvGrpSpPr/>
            <p:nvPr/>
          </p:nvGrpSpPr>
          <p:grpSpPr>
            <a:xfrm>
              <a:off x="409" y="1484"/>
              <a:ext cx="377" cy="315"/>
              <a:chOff x="2614" y="2862"/>
              <a:chExt cx="377" cy="315"/>
            </a:xfrm>
          </p:grpSpPr>
          <p:sp>
            <p:nvSpPr>
              <p:cNvPr id="37959" name="Rectangle 13"/>
              <p:cNvSpPr/>
              <p:nvPr/>
            </p:nvSpPr>
            <p:spPr>
              <a:xfrm>
                <a:off x="2614" y="3054"/>
                <a:ext cx="377" cy="12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7960" name="Oval 14"/>
              <p:cNvSpPr/>
              <p:nvPr/>
            </p:nvSpPr>
            <p:spPr>
              <a:xfrm>
                <a:off x="2614" y="2862"/>
                <a:ext cx="377" cy="192"/>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p>
                <a:pPr algn="ctr"/>
                <a:r>
                  <a:rPr lang="zh-CN" altLang="en-US" dirty="0">
                    <a:sym typeface="+mn-ea"/>
                  </a:rPr>
                  <a:t>进程</a:t>
                </a:r>
                <a:r>
                  <a:rPr lang="en-US" altLang="zh-CN" dirty="0">
                    <a:latin typeface="Comic Sans MS" panose="030F0702030302020204" pitchFamily="66" charset="0"/>
                  </a:rPr>
                  <a:t>1</a:t>
                </a:r>
                <a:endParaRPr lang="en-US" altLang="zh-CN" dirty="0">
                  <a:latin typeface="Comic Sans MS" panose="030F0702030302020204" pitchFamily="66" charset="0"/>
                </a:endParaRPr>
              </a:p>
            </p:txBody>
          </p:sp>
        </p:grpSp>
        <p:sp>
          <p:nvSpPr>
            <p:cNvPr id="37957" name="Text Box 15"/>
            <p:cNvSpPr txBox="1"/>
            <p:nvPr/>
          </p:nvSpPr>
          <p:spPr>
            <a:xfrm>
              <a:off x="269" y="2961"/>
              <a:ext cx="596" cy="442"/>
            </a:xfrm>
            <a:prstGeom prst="rect">
              <a:avLst/>
            </a:prstGeom>
            <a:noFill/>
            <a:ln w="9525">
              <a:noFill/>
            </a:ln>
          </p:spPr>
          <p:txBody>
            <a:bodyPr wrap="none">
              <a:spAutoFit/>
            </a:bodyPr>
            <a:p>
              <a:r>
                <a:rPr lang="zh-CN" altLang="en-US" sz="2000" dirty="0">
                  <a:solidFill>
                    <a:schemeClr val="accent2"/>
                  </a:solidFill>
                  <a:latin typeface="Comic Sans MS" panose="030F0702030302020204" pitchFamily="66" charset="0"/>
                </a:rPr>
                <a:t>客户机</a:t>
              </a:r>
              <a:endParaRPr lang="zh-CN" altLang="en-US" sz="2000" dirty="0">
                <a:solidFill>
                  <a:schemeClr val="accent2"/>
                </a:solidFill>
                <a:latin typeface="Comic Sans MS" panose="030F0702030302020204" pitchFamily="66" charset="0"/>
              </a:endParaRPr>
            </a:p>
            <a:p>
              <a:r>
                <a:rPr lang="en-US" altLang="zh-CN" sz="2000" dirty="0">
                  <a:solidFill>
                    <a:schemeClr val="accent2"/>
                  </a:solidFill>
                  <a:latin typeface="Comic Sans MS" panose="030F0702030302020204" pitchFamily="66" charset="0"/>
                </a:rPr>
                <a:t> IP: A</a:t>
              </a:r>
              <a:endParaRPr lang="en-US" altLang="zh-CN" sz="2000" dirty="0">
                <a:solidFill>
                  <a:schemeClr val="accent2"/>
                </a:solidFill>
                <a:latin typeface="Comic Sans MS" panose="030F0702030302020204" pitchFamily="66" charset="0"/>
              </a:endParaRPr>
            </a:p>
          </p:txBody>
        </p:sp>
        <p:sp>
          <p:nvSpPr>
            <p:cNvPr id="37958" name="Line 16"/>
            <p:cNvSpPr/>
            <p:nvPr/>
          </p:nvSpPr>
          <p:spPr>
            <a:xfrm>
              <a:off x="528" y="1726"/>
              <a:ext cx="0" cy="1104"/>
            </a:xfrm>
            <a:prstGeom prst="line">
              <a:avLst/>
            </a:prstGeom>
            <a:ln w="19050" cap="flat" cmpd="sng">
              <a:solidFill>
                <a:srgbClr val="FF0000"/>
              </a:solidFill>
              <a:prstDash val="solid"/>
              <a:headEnd type="none" w="med" len="med"/>
              <a:tailEnd type="none" w="med" len="med"/>
            </a:ln>
          </p:spPr>
        </p:sp>
      </p:grpSp>
      <p:grpSp>
        <p:nvGrpSpPr>
          <p:cNvPr id="37895" name="Group 18"/>
          <p:cNvGrpSpPr/>
          <p:nvPr/>
        </p:nvGrpSpPr>
        <p:grpSpPr>
          <a:xfrm>
            <a:off x="7575550" y="2325688"/>
            <a:ext cx="598488" cy="500062"/>
            <a:chOff x="2614" y="2862"/>
            <a:chExt cx="377" cy="315"/>
          </a:xfrm>
        </p:grpSpPr>
        <p:sp>
          <p:nvSpPr>
            <p:cNvPr id="37953" name="Rectangle 19"/>
            <p:cNvSpPr/>
            <p:nvPr/>
          </p:nvSpPr>
          <p:spPr>
            <a:xfrm>
              <a:off x="2614" y="3054"/>
              <a:ext cx="377" cy="12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7954" name="Oval 20"/>
            <p:cNvSpPr/>
            <p:nvPr/>
          </p:nvSpPr>
          <p:spPr>
            <a:xfrm>
              <a:off x="2614" y="2862"/>
              <a:ext cx="377" cy="192"/>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p>
              <a:r>
                <a:rPr lang="en-US" altLang="zh-CN" dirty="0">
                  <a:latin typeface="Comic Sans MS" panose="030F0702030302020204" pitchFamily="66" charset="0"/>
                </a:rPr>
                <a:t>P1</a:t>
              </a:r>
              <a:endParaRPr lang="en-US" altLang="zh-CN" dirty="0">
                <a:latin typeface="Comic Sans MS" panose="030F0702030302020204" pitchFamily="66" charset="0"/>
              </a:endParaRPr>
            </a:p>
          </p:txBody>
        </p:sp>
      </p:grpSp>
      <p:grpSp>
        <p:nvGrpSpPr>
          <p:cNvPr id="37896" name="Group 21"/>
          <p:cNvGrpSpPr/>
          <p:nvPr/>
        </p:nvGrpSpPr>
        <p:grpSpPr>
          <a:xfrm>
            <a:off x="6934200" y="2286000"/>
            <a:ext cx="1503363" cy="2381250"/>
            <a:chOff x="608" y="2454"/>
            <a:chExt cx="1261" cy="1500"/>
          </a:xfrm>
        </p:grpSpPr>
        <p:sp>
          <p:nvSpPr>
            <p:cNvPr id="37948" name="Rectangle 22"/>
            <p:cNvSpPr/>
            <p:nvPr/>
          </p:nvSpPr>
          <p:spPr>
            <a:xfrm>
              <a:off x="608" y="24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7949" name="Rectangle 23"/>
            <p:cNvSpPr/>
            <p:nvPr/>
          </p:nvSpPr>
          <p:spPr>
            <a:xfrm>
              <a:off x="608" y="27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7950" name="Rectangle 24"/>
            <p:cNvSpPr/>
            <p:nvPr/>
          </p:nvSpPr>
          <p:spPr>
            <a:xfrm>
              <a:off x="608" y="30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7951" name="Rectangle 25"/>
            <p:cNvSpPr/>
            <p:nvPr/>
          </p:nvSpPr>
          <p:spPr>
            <a:xfrm>
              <a:off x="608" y="33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7952" name="Rectangle 26"/>
            <p:cNvSpPr/>
            <p:nvPr/>
          </p:nvSpPr>
          <p:spPr>
            <a:xfrm>
              <a:off x="608" y="36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grpSp>
        <p:nvGrpSpPr>
          <p:cNvPr id="37897" name="Group 27"/>
          <p:cNvGrpSpPr/>
          <p:nvPr/>
        </p:nvGrpSpPr>
        <p:grpSpPr>
          <a:xfrm>
            <a:off x="7035800" y="2349500"/>
            <a:ext cx="598488" cy="500063"/>
            <a:chOff x="2614" y="2862"/>
            <a:chExt cx="377" cy="315"/>
          </a:xfrm>
        </p:grpSpPr>
        <p:sp>
          <p:nvSpPr>
            <p:cNvPr id="37946" name="Rectangle 28"/>
            <p:cNvSpPr/>
            <p:nvPr/>
          </p:nvSpPr>
          <p:spPr>
            <a:xfrm>
              <a:off x="2614" y="3054"/>
              <a:ext cx="377" cy="12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7947" name="Oval 29"/>
            <p:cNvSpPr/>
            <p:nvPr/>
          </p:nvSpPr>
          <p:spPr>
            <a:xfrm>
              <a:off x="2614" y="2862"/>
              <a:ext cx="377" cy="192"/>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p>
              <a:pPr algn="ctr"/>
              <a:r>
                <a:rPr lang="zh-CN" altLang="en-US" dirty="0">
                  <a:sym typeface="+mn-ea"/>
                </a:rPr>
                <a:t>进程</a:t>
              </a:r>
              <a:r>
                <a:rPr lang="en-US" altLang="zh-CN" dirty="0">
                  <a:latin typeface="Comic Sans MS" panose="030F0702030302020204" pitchFamily="66" charset="0"/>
                </a:rPr>
                <a:t>2</a:t>
              </a:r>
              <a:endParaRPr lang="en-US" altLang="zh-CN" dirty="0">
                <a:latin typeface="Comic Sans MS" panose="030F0702030302020204" pitchFamily="66" charset="0"/>
              </a:endParaRPr>
            </a:p>
          </p:txBody>
        </p:sp>
      </p:grpSp>
      <p:sp>
        <p:nvSpPr>
          <p:cNvPr id="37898" name="Line 31"/>
          <p:cNvSpPr/>
          <p:nvPr/>
        </p:nvSpPr>
        <p:spPr>
          <a:xfrm>
            <a:off x="8077200" y="2743200"/>
            <a:ext cx="0" cy="1752600"/>
          </a:xfrm>
          <a:prstGeom prst="line">
            <a:avLst/>
          </a:prstGeom>
          <a:ln w="19050" cap="flat" cmpd="sng">
            <a:solidFill>
              <a:srgbClr val="FF0000"/>
            </a:solidFill>
            <a:prstDash val="solid"/>
            <a:headEnd type="none" w="med" len="med"/>
            <a:tailEnd type="none" w="med" len="med"/>
          </a:ln>
        </p:spPr>
      </p:sp>
      <p:sp>
        <p:nvSpPr>
          <p:cNvPr id="37899" name="Rectangle 32"/>
          <p:cNvSpPr/>
          <p:nvPr/>
        </p:nvSpPr>
        <p:spPr>
          <a:xfrm>
            <a:off x="3733800" y="2286000"/>
            <a:ext cx="1981200" cy="47625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7900" name="Rectangle 33"/>
          <p:cNvSpPr/>
          <p:nvPr/>
        </p:nvSpPr>
        <p:spPr>
          <a:xfrm>
            <a:off x="3733800" y="2743200"/>
            <a:ext cx="1981200" cy="47625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7901" name="Rectangle 34"/>
          <p:cNvSpPr/>
          <p:nvPr/>
        </p:nvSpPr>
        <p:spPr>
          <a:xfrm>
            <a:off x="3733800" y="3238500"/>
            <a:ext cx="1981200" cy="47625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7902" name="Rectangle 35"/>
          <p:cNvSpPr/>
          <p:nvPr/>
        </p:nvSpPr>
        <p:spPr>
          <a:xfrm>
            <a:off x="3733800" y="3714750"/>
            <a:ext cx="1981200" cy="47625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7903" name="Rectangle 36"/>
          <p:cNvSpPr/>
          <p:nvPr/>
        </p:nvSpPr>
        <p:spPr>
          <a:xfrm>
            <a:off x="3733800" y="4191000"/>
            <a:ext cx="1981200" cy="47625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grpSp>
        <p:nvGrpSpPr>
          <p:cNvPr id="37904" name="Group 37"/>
          <p:cNvGrpSpPr/>
          <p:nvPr/>
        </p:nvGrpSpPr>
        <p:grpSpPr>
          <a:xfrm>
            <a:off x="3810000" y="2362200"/>
            <a:ext cx="571500" cy="500063"/>
            <a:chOff x="2614" y="2862"/>
            <a:chExt cx="377" cy="315"/>
          </a:xfrm>
        </p:grpSpPr>
        <p:sp>
          <p:nvSpPr>
            <p:cNvPr id="37944" name="Rectangle 38"/>
            <p:cNvSpPr/>
            <p:nvPr/>
          </p:nvSpPr>
          <p:spPr>
            <a:xfrm>
              <a:off x="2614" y="3054"/>
              <a:ext cx="377" cy="12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7945" name="Oval 39"/>
            <p:cNvSpPr/>
            <p:nvPr/>
          </p:nvSpPr>
          <p:spPr>
            <a:xfrm>
              <a:off x="2614" y="2862"/>
              <a:ext cx="377" cy="192"/>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p>
              <a:pPr algn="ctr"/>
              <a:r>
                <a:rPr lang="zh-CN" altLang="en-US" dirty="0">
                  <a:sym typeface="+mn-ea"/>
                </a:rPr>
                <a:t>进程</a:t>
              </a:r>
              <a:r>
                <a:rPr lang="en-US" altLang="zh-CN" dirty="0">
                  <a:latin typeface="Comic Sans MS" panose="030F0702030302020204" pitchFamily="66" charset="0"/>
                </a:rPr>
                <a:t>4</a:t>
              </a:r>
              <a:endParaRPr lang="en-US" altLang="zh-CN" dirty="0">
                <a:latin typeface="Comic Sans MS" panose="030F0702030302020204" pitchFamily="66" charset="0"/>
              </a:endParaRPr>
            </a:p>
          </p:txBody>
        </p:sp>
      </p:grpSp>
      <p:sp>
        <p:nvSpPr>
          <p:cNvPr id="37905" name="Text Box 40"/>
          <p:cNvSpPr txBox="1"/>
          <p:nvPr/>
        </p:nvSpPr>
        <p:spPr>
          <a:xfrm>
            <a:off x="3924300" y="4776788"/>
            <a:ext cx="946150" cy="701675"/>
          </a:xfrm>
          <a:prstGeom prst="rect">
            <a:avLst/>
          </a:prstGeom>
          <a:noFill/>
          <a:ln w="9525">
            <a:noFill/>
          </a:ln>
        </p:spPr>
        <p:txBody>
          <a:bodyPr wrap="none">
            <a:spAutoFit/>
          </a:bodyPr>
          <a:p>
            <a:r>
              <a:rPr lang="zh-CN" altLang="en-US" sz="2000" dirty="0">
                <a:solidFill>
                  <a:schemeClr val="accent2"/>
                </a:solidFill>
                <a:latin typeface="Comic Sans MS" panose="030F0702030302020204" pitchFamily="66" charset="0"/>
              </a:rPr>
              <a:t>服务器</a:t>
            </a:r>
            <a:endParaRPr lang="zh-CN" altLang="en-US" sz="2000" dirty="0">
              <a:solidFill>
                <a:schemeClr val="accent2"/>
              </a:solidFill>
              <a:latin typeface="Comic Sans MS" panose="030F0702030302020204" pitchFamily="66" charset="0"/>
            </a:endParaRPr>
          </a:p>
          <a:p>
            <a:r>
              <a:rPr lang="en-US" altLang="zh-CN" sz="2000" dirty="0">
                <a:solidFill>
                  <a:schemeClr val="accent2"/>
                </a:solidFill>
                <a:latin typeface="Comic Sans MS" panose="030F0702030302020204" pitchFamily="66" charset="0"/>
              </a:rPr>
              <a:t>IP: C</a:t>
            </a:r>
            <a:endParaRPr lang="en-US" altLang="zh-CN" sz="2000" dirty="0">
              <a:solidFill>
                <a:schemeClr val="accent2"/>
              </a:solidFill>
              <a:latin typeface="Comic Sans MS" panose="030F0702030302020204" pitchFamily="66" charset="0"/>
            </a:endParaRPr>
          </a:p>
        </p:txBody>
      </p:sp>
      <p:sp>
        <p:nvSpPr>
          <p:cNvPr id="37906" name="Line 42"/>
          <p:cNvSpPr/>
          <p:nvPr/>
        </p:nvSpPr>
        <p:spPr>
          <a:xfrm flipV="1">
            <a:off x="4343400" y="2819400"/>
            <a:ext cx="0" cy="1676400"/>
          </a:xfrm>
          <a:prstGeom prst="line">
            <a:avLst/>
          </a:prstGeom>
          <a:ln w="19050" cap="flat" cmpd="sng">
            <a:solidFill>
              <a:srgbClr val="FF0000"/>
            </a:solidFill>
            <a:prstDash val="solid"/>
            <a:headEnd type="none" w="med" len="med"/>
            <a:tailEnd type="triangle" w="med" len="med"/>
          </a:ln>
        </p:spPr>
      </p:sp>
      <p:sp>
        <p:nvSpPr>
          <p:cNvPr id="37907" name="Line 44"/>
          <p:cNvSpPr/>
          <p:nvPr/>
        </p:nvSpPr>
        <p:spPr>
          <a:xfrm>
            <a:off x="838200" y="4495800"/>
            <a:ext cx="3505200" cy="0"/>
          </a:xfrm>
          <a:prstGeom prst="line">
            <a:avLst/>
          </a:prstGeom>
          <a:ln w="19050" cap="flat" cmpd="sng">
            <a:solidFill>
              <a:srgbClr val="FF0000"/>
            </a:solidFill>
            <a:prstDash val="solid"/>
            <a:headEnd type="none" w="med" len="med"/>
            <a:tailEnd type="none" w="med" len="med"/>
          </a:ln>
        </p:spPr>
      </p:sp>
      <p:sp>
        <p:nvSpPr>
          <p:cNvPr id="37908" name="Line 49"/>
          <p:cNvSpPr/>
          <p:nvPr/>
        </p:nvSpPr>
        <p:spPr>
          <a:xfrm flipV="1">
            <a:off x="4572000" y="2819400"/>
            <a:ext cx="0" cy="1676400"/>
          </a:xfrm>
          <a:prstGeom prst="line">
            <a:avLst/>
          </a:prstGeom>
          <a:ln w="19050" cap="flat" cmpd="sng">
            <a:solidFill>
              <a:srgbClr val="FF0000"/>
            </a:solidFill>
            <a:prstDash val="solid"/>
            <a:headEnd type="none" w="med" len="med"/>
            <a:tailEnd type="triangle" w="med" len="med"/>
          </a:ln>
        </p:spPr>
      </p:sp>
      <p:sp>
        <p:nvSpPr>
          <p:cNvPr id="37909" name="Line 50"/>
          <p:cNvSpPr/>
          <p:nvPr/>
        </p:nvSpPr>
        <p:spPr>
          <a:xfrm>
            <a:off x="4572000" y="4495800"/>
            <a:ext cx="3505200" cy="0"/>
          </a:xfrm>
          <a:prstGeom prst="line">
            <a:avLst/>
          </a:prstGeom>
          <a:ln w="19050" cap="flat" cmpd="sng">
            <a:solidFill>
              <a:srgbClr val="FF0000"/>
            </a:solidFill>
            <a:prstDash val="solid"/>
            <a:headEnd type="none" w="med" len="med"/>
            <a:tailEnd type="none" w="med" len="med"/>
          </a:ln>
        </p:spPr>
      </p:sp>
      <p:sp>
        <p:nvSpPr>
          <p:cNvPr id="37910" name="Line 51"/>
          <p:cNvSpPr/>
          <p:nvPr/>
        </p:nvSpPr>
        <p:spPr>
          <a:xfrm>
            <a:off x="4343400" y="2971800"/>
            <a:ext cx="0" cy="1524000"/>
          </a:xfrm>
          <a:prstGeom prst="line">
            <a:avLst/>
          </a:prstGeom>
          <a:ln w="19050" cap="flat" cmpd="sng">
            <a:solidFill>
              <a:srgbClr val="FF0000"/>
            </a:solidFill>
            <a:prstDash val="solid"/>
            <a:headEnd type="none" w="med" len="med"/>
            <a:tailEnd type="none" w="med" len="med"/>
          </a:ln>
        </p:spPr>
      </p:sp>
      <p:sp>
        <p:nvSpPr>
          <p:cNvPr id="37911" name="Line 53"/>
          <p:cNvSpPr/>
          <p:nvPr/>
        </p:nvSpPr>
        <p:spPr>
          <a:xfrm>
            <a:off x="1219200" y="4495800"/>
            <a:ext cx="3124200" cy="0"/>
          </a:xfrm>
          <a:prstGeom prst="line">
            <a:avLst/>
          </a:prstGeom>
          <a:ln w="19050" cap="flat" cmpd="sng">
            <a:solidFill>
              <a:srgbClr val="FF0000"/>
            </a:solidFill>
            <a:prstDash val="solid"/>
            <a:headEnd type="none" w="med" len="med"/>
            <a:tailEnd type="none" w="med" len="med"/>
          </a:ln>
        </p:spPr>
      </p:sp>
      <p:sp>
        <p:nvSpPr>
          <p:cNvPr id="37912" name="Rectangle 55"/>
          <p:cNvSpPr/>
          <p:nvPr/>
        </p:nvSpPr>
        <p:spPr>
          <a:xfrm>
            <a:off x="1600200" y="4419600"/>
            <a:ext cx="990600" cy="3048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SP: 9157</a:t>
            </a:r>
            <a:endParaRPr lang="en-US" altLang="zh-CN" dirty="0">
              <a:latin typeface="Comic Sans MS" panose="030F0702030302020204" pitchFamily="66" charset="0"/>
            </a:endParaRPr>
          </a:p>
        </p:txBody>
      </p:sp>
      <p:sp>
        <p:nvSpPr>
          <p:cNvPr id="37913" name="Rectangle 56"/>
          <p:cNvSpPr/>
          <p:nvPr/>
        </p:nvSpPr>
        <p:spPr>
          <a:xfrm>
            <a:off x="1600200" y="4724400"/>
            <a:ext cx="990600" cy="3048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DP: 80</a:t>
            </a:r>
            <a:endParaRPr lang="en-US" altLang="zh-CN" dirty="0">
              <a:latin typeface="Comic Sans MS" panose="030F0702030302020204" pitchFamily="66" charset="0"/>
            </a:endParaRPr>
          </a:p>
        </p:txBody>
      </p:sp>
      <p:sp>
        <p:nvSpPr>
          <p:cNvPr id="37914" name="Rectangle 57"/>
          <p:cNvSpPr/>
          <p:nvPr/>
        </p:nvSpPr>
        <p:spPr>
          <a:xfrm>
            <a:off x="1600200" y="5029200"/>
            <a:ext cx="990600" cy="3048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37915" name="Group 89"/>
          <p:cNvGrpSpPr/>
          <p:nvPr/>
        </p:nvGrpSpPr>
        <p:grpSpPr>
          <a:xfrm>
            <a:off x="6248400" y="4419600"/>
            <a:ext cx="990600" cy="914400"/>
            <a:chOff x="3936" y="2784"/>
            <a:chExt cx="624" cy="576"/>
          </a:xfrm>
        </p:grpSpPr>
        <p:sp>
          <p:nvSpPr>
            <p:cNvPr id="37941" name="Rectangle 63"/>
            <p:cNvSpPr/>
            <p:nvPr/>
          </p:nvSpPr>
          <p:spPr>
            <a:xfrm>
              <a:off x="3936" y="2784"/>
              <a:ext cx="624" cy="1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SP: 9157</a:t>
              </a:r>
              <a:endParaRPr lang="en-US" altLang="zh-CN" dirty="0">
                <a:latin typeface="Comic Sans MS" panose="030F0702030302020204" pitchFamily="66" charset="0"/>
              </a:endParaRPr>
            </a:p>
          </p:txBody>
        </p:sp>
        <p:sp>
          <p:nvSpPr>
            <p:cNvPr id="37942" name="Rectangle 64"/>
            <p:cNvSpPr/>
            <p:nvPr/>
          </p:nvSpPr>
          <p:spPr>
            <a:xfrm>
              <a:off x="3936" y="2976"/>
              <a:ext cx="624" cy="1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DP: 80</a:t>
              </a:r>
              <a:endParaRPr lang="en-US" altLang="zh-CN" dirty="0">
                <a:latin typeface="Comic Sans MS" panose="030F0702030302020204" pitchFamily="66" charset="0"/>
              </a:endParaRPr>
            </a:p>
          </p:txBody>
        </p:sp>
        <p:sp>
          <p:nvSpPr>
            <p:cNvPr id="37943" name="Rectangle 65"/>
            <p:cNvSpPr/>
            <p:nvPr/>
          </p:nvSpPr>
          <p:spPr>
            <a:xfrm>
              <a:off x="3936" y="3168"/>
              <a:ext cx="624" cy="1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grpSp>
        <p:nvGrpSpPr>
          <p:cNvPr id="37916" name="Group 66"/>
          <p:cNvGrpSpPr/>
          <p:nvPr/>
        </p:nvGrpSpPr>
        <p:grpSpPr>
          <a:xfrm>
            <a:off x="4419600" y="2362200"/>
            <a:ext cx="571500" cy="500063"/>
            <a:chOff x="2614" y="2862"/>
            <a:chExt cx="377" cy="315"/>
          </a:xfrm>
        </p:grpSpPr>
        <p:sp>
          <p:nvSpPr>
            <p:cNvPr id="37939" name="Rectangle 67"/>
            <p:cNvSpPr/>
            <p:nvPr/>
          </p:nvSpPr>
          <p:spPr>
            <a:xfrm>
              <a:off x="2614" y="3054"/>
              <a:ext cx="377" cy="12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7940" name="Oval 68"/>
            <p:cNvSpPr/>
            <p:nvPr/>
          </p:nvSpPr>
          <p:spPr>
            <a:xfrm>
              <a:off x="2614" y="2862"/>
              <a:ext cx="377" cy="192"/>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p>
              <a:pPr algn="ctr"/>
              <a:r>
                <a:rPr lang="zh-CN" altLang="en-US" dirty="0">
                  <a:sym typeface="+mn-ea"/>
                </a:rPr>
                <a:t>进程</a:t>
              </a:r>
              <a:r>
                <a:rPr lang="en-US" altLang="zh-CN" dirty="0">
                  <a:latin typeface="Comic Sans MS" panose="030F0702030302020204" pitchFamily="66" charset="0"/>
                </a:rPr>
                <a:t>5</a:t>
              </a:r>
              <a:endParaRPr lang="en-US" altLang="zh-CN" dirty="0">
                <a:latin typeface="Comic Sans MS" panose="030F0702030302020204" pitchFamily="66" charset="0"/>
              </a:endParaRPr>
            </a:p>
          </p:txBody>
        </p:sp>
      </p:grpSp>
      <p:grpSp>
        <p:nvGrpSpPr>
          <p:cNvPr id="37917" name="Group 69"/>
          <p:cNvGrpSpPr/>
          <p:nvPr/>
        </p:nvGrpSpPr>
        <p:grpSpPr>
          <a:xfrm>
            <a:off x="5022850" y="2351088"/>
            <a:ext cx="571500" cy="500062"/>
            <a:chOff x="2614" y="2862"/>
            <a:chExt cx="377" cy="315"/>
          </a:xfrm>
        </p:grpSpPr>
        <p:sp>
          <p:nvSpPr>
            <p:cNvPr id="37937" name="Rectangle 70"/>
            <p:cNvSpPr/>
            <p:nvPr/>
          </p:nvSpPr>
          <p:spPr>
            <a:xfrm>
              <a:off x="2614" y="3054"/>
              <a:ext cx="377" cy="12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7938" name="Oval 71"/>
            <p:cNvSpPr/>
            <p:nvPr/>
          </p:nvSpPr>
          <p:spPr>
            <a:xfrm>
              <a:off x="2614" y="2862"/>
              <a:ext cx="377" cy="192"/>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p>
              <a:pPr algn="ctr"/>
              <a:r>
                <a:rPr lang="zh-CN" altLang="en-US" dirty="0">
                  <a:sym typeface="+mn-ea"/>
                </a:rPr>
                <a:t>进程</a:t>
              </a:r>
              <a:r>
                <a:rPr lang="en-US" altLang="zh-CN" dirty="0">
                  <a:latin typeface="Comic Sans MS" panose="030F0702030302020204" pitchFamily="66" charset="0"/>
                </a:rPr>
                <a:t>6</a:t>
              </a:r>
              <a:endParaRPr lang="en-US" altLang="zh-CN" dirty="0">
                <a:latin typeface="Comic Sans MS" panose="030F0702030302020204" pitchFamily="66" charset="0"/>
              </a:endParaRPr>
            </a:p>
          </p:txBody>
        </p:sp>
      </p:grpSp>
      <p:grpSp>
        <p:nvGrpSpPr>
          <p:cNvPr id="37918" name="Group 72"/>
          <p:cNvGrpSpPr/>
          <p:nvPr/>
        </p:nvGrpSpPr>
        <p:grpSpPr>
          <a:xfrm>
            <a:off x="7740650" y="2363788"/>
            <a:ext cx="598488" cy="500062"/>
            <a:chOff x="2614" y="2862"/>
            <a:chExt cx="377" cy="315"/>
          </a:xfrm>
        </p:grpSpPr>
        <p:sp>
          <p:nvSpPr>
            <p:cNvPr id="37935" name="Rectangle 73"/>
            <p:cNvSpPr/>
            <p:nvPr/>
          </p:nvSpPr>
          <p:spPr>
            <a:xfrm>
              <a:off x="2614" y="3054"/>
              <a:ext cx="377" cy="12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7936" name="Oval 74"/>
            <p:cNvSpPr/>
            <p:nvPr/>
          </p:nvSpPr>
          <p:spPr>
            <a:xfrm>
              <a:off x="2614" y="2862"/>
              <a:ext cx="377" cy="192"/>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p>
              <a:pPr algn="ctr"/>
              <a:r>
                <a:rPr lang="zh-CN" altLang="en-US" dirty="0">
                  <a:sym typeface="+mn-ea"/>
                </a:rPr>
                <a:t>进程</a:t>
              </a:r>
              <a:r>
                <a:rPr lang="en-US" altLang="zh-CN" dirty="0">
                  <a:latin typeface="Comic Sans MS" panose="030F0702030302020204" pitchFamily="66" charset="0"/>
                </a:rPr>
                <a:t>3</a:t>
              </a:r>
              <a:endParaRPr lang="en-US" altLang="zh-CN" dirty="0">
                <a:latin typeface="Comic Sans MS" panose="030F0702030302020204" pitchFamily="66" charset="0"/>
              </a:endParaRPr>
            </a:p>
          </p:txBody>
        </p:sp>
      </p:grpSp>
      <p:sp>
        <p:nvSpPr>
          <p:cNvPr id="37919" name="Line 75"/>
          <p:cNvSpPr/>
          <p:nvPr/>
        </p:nvSpPr>
        <p:spPr>
          <a:xfrm>
            <a:off x="7391400" y="2819400"/>
            <a:ext cx="0" cy="1524000"/>
          </a:xfrm>
          <a:prstGeom prst="line">
            <a:avLst/>
          </a:prstGeom>
          <a:ln w="19050" cap="flat" cmpd="sng">
            <a:solidFill>
              <a:srgbClr val="FF0000"/>
            </a:solidFill>
            <a:prstDash val="solid"/>
            <a:headEnd type="none" w="med" len="med"/>
            <a:tailEnd type="none" w="med" len="med"/>
          </a:ln>
        </p:spPr>
      </p:sp>
      <p:sp>
        <p:nvSpPr>
          <p:cNvPr id="37920" name="Line 76"/>
          <p:cNvSpPr/>
          <p:nvPr/>
        </p:nvSpPr>
        <p:spPr>
          <a:xfrm>
            <a:off x="5334000" y="4343400"/>
            <a:ext cx="2057400" cy="0"/>
          </a:xfrm>
          <a:prstGeom prst="line">
            <a:avLst/>
          </a:prstGeom>
          <a:ln w="19050" cap="flat" cmpd="sng">
            <a:solidFill>
              <a:srgbClr val="FF0000"/>
            </a:solidFill>
            <a:prstDash val="solid"/>
            <a:headEnd type="none" w="med" len="med"/>
            <a:tailEnd type="none" w="med" len="med"/>
          </a:ln>
        </p:spPr>
      </p:sp>
      <p:sp>
        <p:nvSpPr>
          <p:cNvPr id="37921" name="Line 78"/>
          <p:cNvSpPr/>
          <p:nvPr/>
        </p:nvSpPr>
        <p:spPr>
          <a:xfrm flipV="1">
            <a:off x="5334000" y="2819400"/>
            <a:ext cx="0" cy="1524000"/>
          </a:xfrm>
          <a:prstGeom prst="line">
            <a:avLst/>
          </a:prstGeom>
          <a:ln w="19050" cap="flat" cmpd="sng">
            <a:solidFill>
              <a:srgbClr val="FF0000"/>
            </a:solidFill>
            <a:prstDash val="solid"/>
            <a:headEnd type="none" w="med" len="med"/>
            <a:tailEnd type="triangle" w="med" len="med"/>
          </a:ln>
        </p:spPr>
      </p:sp>
      <p:sp>
        <p:nvSpPr>
          <p:cNvPr id="37922" name="Rectangle 79"/>
          <p:cNvSpPr/>
          <p:nvPr/>
        </p:nvSpPr>
        <p:spPr>
          <a:xfrm>
            <a:off x="1600200" y="5334000"/>
            <a:ext cx="990600" cy="3048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7923" name="Rectangle 80"/>
          <p:cNvSpPr/>
          <p:nvPr/>
        </p:nvSpPr>
        <p:spPr>
          <a:xfrm>
            <a:off x="6248400" y="5334000"/>
            <a:ext cx="990600" cy="3048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D-IP:C</a:t>
            </a:r>
            <a:endParaRPr lang="en-US" altLang="zh-CN" dirty="0">
              <a:latin typeface="Comic Sans MS" panose="030F0702030302020204" pitchFamily="66" charset="0"/>
            </a:endParaRPr>
          </a:p>
        </p:txBody>
      </p:sp>
      <p:sp>
        <p:nvSpPr>
          <p:cNvPr id="37924" name="Text Box 81"/>
          <p:cNvSpPr txBox="1"/>
          <p:nvPr/>
        </p:nvSpPr>
        <p:spPr>
          <a:xfrm>
            <a:off x="1736725" y="4941888"/>
            <a:ext cx="184150" cy="336550"/>
          </a:xfrm>
          <a:prstGeom prst="rect">
            <a:avLst/>
          </a:prstGeom>
          <a:noFill/>
          <a:ln w="9525">
            <a:noFill/>
          </a:ln>
        </p:spPr>
        <p:txBody>
          <a:bodyPr wrap="none">
            <a:spAutoFit/>
          </a:bodyPr>
          <a:p>
            <a:endParaRPr lang="zh-CN" altLang="en-US" dirty="0">
              <a:latin typeface="Comic Sans MS" panose="030F0702030302020204" pitchFamily="66" charset="0"/>
            </a:endParaRPr>
          </a:p>
        </p:txBody>
      </p:sp>
      <p:sp>
        <p:nvSpPr>
          <p:cNvPr id="37925" name="Text Box 82"/>
          <p:cNvSpPr txBox="1"/>
          <p:nvPr/>
        </p:nvSpPr>
        <p:spPr>
          <a:xfrm>
            <a:off x="1676400" y="5029200"/>
            <a:ext cx="896938" cy="336550"/>
          </a:xfrm>
          <a:prstGeom prst="rect">
            <a:avLst/>
          </a:prstGeom>
          <a:noFill/>
          <a:ln w="9525">
            <a:noFill/>
          </a:ln>
        </p:spPr>
        <p:txBody>
          <a:bodyPr wrap="none">
            <a:spAutoFit/>
          </a:bodyPr>
          <a:p>
            <a:r>
              <a:rPr lang="en-US" altLang="zh-CN" dirty="0">
                <a:latin typeface="Comic Sans MS" panose="030F0702030302020204" pitchFamily="66" charset="0"/>
              </a:rPr>
              <a:t>S-IP: A</a:t>
            </a:r>
            <a:endParaRPr lang="en-US" altLang="zh-CN" dirty="0">
              <a:latin typeface="Comic Sans MS" panose="030F0702030302020204" pitchFamily="66" charset="0"/>
            </a:endParaRPr>
          </a:p>
        </p:txBody>
      </p:sp>
      <p:sp>
        <p:nvSpPr>
          <p:cNvPr id="37926" name="Text Box 84"/>
          <p:cNvSpPr txBox="1"/>
          <p:nvPr/>
        </p:nvSpPr>
        <p:spPr>
          <a:xfrm>
            <a:off x="1676400" y="5334000"/>
            <a:ext cx="814388" cy="336550"/>
          </a:xfrm>
          <a:prstGeom prst="rect">
            <a:avLst/>
          </a:prstGeom>
          <a:noFill/>
          <a:ln w="9525">
            <a:noFill/>
          </a:ln>
        </p:spPr>
        <p:txBody>
          <a:bodyPr wrap="none">
            <a:spAutoFit/>
          </a:bodyPr>
          <a:p>
            <a:r>
              <a:rPr lang="en-US" altLang="zh-CN" dirty="0">
                <a:latin typeface="Comic Sans MS" panose="030F0702030302020204" pitchFamily="66" charset="0"/>
              </a:rPr>
              <a:t>D-IP:C</a:t>
            </a:r>
            <a:endParaRPr lang="en-US" altLang="zh-CN" dirty="0">
              <a:latin typeface="Comic Sans MS" panose="030F0702030302020204" pitchFamily="66" charset="0"/>
            </a:endParaRPr>
          </a:p>
        </p:txBody>
      </p:sp>
      <p:sp>
        <p:nvSpPr>
          <p:cNvPr id="37927" name="Text Box 86"/>
          <p:cNvSpPr txBox="1"/>
          <p:nvPr/>
        </p:nvSpPr>
        <p:spPr>
          <a:xfrm>
            <a:off x="6335713" y="5029200"/>
            <a:ext cx="876300" cy="336550"/>
          </a:xfrm>
          <a:prstGeom prst="rect">
            <a:avLst/>
          </a:prstGeom>
          <a:noFill/>
          <a:ln w="9525">
            <a:noFill/>
          </a:ln>
        </p:spPr>
        <p:txBody>
          <a:bodyPr wrap="none">
            <a:spAutoFit/>
          </a:bodyPr>
          <a:p>
            <a:r>
              <a:rPr lang="en-US" altLang="zh-CN" dirty="0">
                <a:latin typeface="Comic Sans MS" panose="030F0702030302020204" pitchFamily="66" charset="0"/>
              </a:rPr>
              <a:t>S-IP: B</a:t>
            </a:r>
            <a:endParaRPr lang="en-US" altLang="zh-CN" dirty="0">
              <a:latin typeface="Comic Sans MS" panose="030F0702030302020204" pitchFamily="66" charset="0"/>
            </a:endParaRPr>
          </a:p>
        </p:txBody>
      </p:sp>
      <p:grpSp>
        <p:nvGrpSpPr>
          <p:cNvPr id="37928" name="Group 90"/>
          <p:cNvGrpSpPr/>
          <p:nvPr/>
        </p:nvGrpSpPr>
        <p:grpSpPr>
          <a:xfrm>
            <a:off x="5791200" y="2895600"/>
            <a:ext cx="990600" cy="914400"/>
            <a:chOff x="3936" y="2784"/>
            <a:chExt cx="624" cy="576"/>
          </a:xfrm>
        </p:grpSpPr>
        <p:sp>
          <p:nvSpPr>
            <p:cNvPr id="37932" name="Rectangle 91"/>
            <p:cNvSpPr/>
            <p:nvPr/>
          </p:nvSpPr>
          <p:spPr>
            <a:xfrm>
              <a:off x="3936" y="2784"/>
              <a:ext cx="624" cy="1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SP: 5775</a:t>
              </a:r>
              <a:endParaRPr lang="en-US" altLang="zh-CN" dirty="0">
                <a:latin typeface="Comic Sans MS" panose="030F0702030302020204" pitchFamily="66" charset="0"/>
              </a:endParaRPr>
            </a:p>
          </p:txBody>
        </p:sp>
        <p:sp>
          <p:nvSpPr>
            <p:cNvPr id="37933" name="Rectangle 92"/>
            <p:cNvSpPr/>
            <p:nvPr/>
          </p:nvSpPr>
          <p:spPr>
            <a:xfrm>
              <a:off x="3936" y="2976"/>
              <a:ext cx="624" cy="1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DP: 80</a:t>
              </a:r>
              <a:endParaRPr lang="en-US" altLang="zh-CN" dirty="0">
                <a:latin typeface="Comic Sans MS" panose="030F0702030302020204" pitchFamily="66" charset="0"/>
              </a:endParaRPr>
            </a:p>
          </p:txBody>
        </p:sp>
        <p:sp>
          <p:nvSpPr>
            <p:cNvPr id="37934" name="Rectangle 93"/>
            <p:cNvSpPr/>
            <p:nvPr/>
          </p:nvSpPr>
          <p:spPr>
            <a:xfrm>
              <a:off x="3936" y="3168"/>
              <a:ext cx="624" cy="1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sp>
        <p:nvSpPr>
          <p:cNvPr id="37929" name="Rectangle 94"/>
          <p:cNvSpPr/>
          <p:nvPr/>
        </p:nvSpPr>
        <p:spPr>
          <a:xfrm>
            <a:off x="5791200" y="3810000"/>
            <a:ext cx="990600" cy="3048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D-IP:C</a:t>
            </a:r>
            <a:endParaRPr lang="en-US" altLang="zh-CN" dirty="0">
              <a:latin typeface="Comic Sans MS" panose="030F0702030302020204" pitchFamily="66" charset="0"/>
            </a:endParaRPr>
          </a:p>
        </p:txBody>
      </p:sp>
      <p:sp>
        <p:nvSpPr>
          <p:cNvPr id="37930" name="Rectangle 95"/>
          <p:cNvSpPr/>
          <p:nvPr/>
        </p:nvSpPr>
        <p:spPr>
          <a:xfrm>
            <a:off x="5867400" y="3505200"/>
            <a:ext cx="876300" cy="336550"/>
          </a:xfrm>
          <a:prstGeom prst="rect">
            <a:avLst/>
          </a:prstGeom>
          <a:noFill/>
          <a:ln w="9525">
            <a:noFill/>
          </a:ln>
        </p:spPr>
        <p:txBody>
          <a:bodyPr wrap="none">
            <a:spAutoFit/>
          </a:bodyPr>
          <a:p>
            <a:r>
              <a:rPr lang="en-US" altLang="zh-CN" dirty="0">
                <a:latin typeface="Comic Sans MS" panose="030F0702030302020204" pitchFamily="66" charset="0"/>
              </a:rPr>
              <a:t>S-IP: B</a:t>
            </a:r>
            <a:endParaRPr lang="en-US" altLang="zh-CN" dirty="0">
              <a:latin typeface="Comic Sans MS" panose="030F0702030302020204" pitchFamily="66" charset="0"/>
            </a:endParaRPr>
          </a:p>
        </p:txBody>
      </p:sp>
      <p:sp>
        <p:nvSpPr>
          <p:cNvPr id="37931" name="Line 97"/>
          <p:cNvSpPr/>
          <p:nvPr/>
        </p:nvSpPr>
        <p:spPr>
          <a:xfrm flipH="1">
            <a:off x="6172200" y="4114800"/>
            <a:ext cx="228600" cy="228600"/>
          </a:xfrm>
          <a:prstGeom prst="line">
            <a:avLst/>
          </a:prstGeom>
          <a:ln w="9525" cap="flat" cmpd="sng">
            <a:solidFill>
              <a:schemeClr val="tx1"/>
            </a:solidFill>
            <a:prstDash val="solid"/>
            <a:headEnd type="none" w="med" len="med"/>
            <a:tailEnd type="triangle" w="med" len="med"/>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9235" y="239395"/>
            <a:ext cx="8444865" cy="63792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38915"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29700" name="Rectangle 2"/>
          <p:cNvSpPr>
            <a:spLocks noGrp="1"/>
          </p:cNvSpPr>
          <p:nvPr>
            <p:ph type="title"/>
          </p:nvPr>
        </p:nvSpPr>
        <p:spPr/>
        <p:txBody>
          <a:bodyPr vert="horz" wrap="square" lIns="91440" tIns="45720" rIns="91440" bIns="45720" anchor="ctr" anchorCtr="0"/>
          <a:p>
            <a:r>
              <a:rPr lang="zh-CN" altLang="en-US" dirty="0"/>
              <a:t>第</a:t>
            </a:r>
            <a:r>
              <a:rPr lang="en-US" altLang="zh-CN" dirty="0"/>
              <a:t>3</a:t>
            </a:r>
            <a:r>
              <a:rPr lang="zh-CN" altLang="en-US" dirty="0"/>
              <a:t>章</a:t>
            </a:r>
            <a:r>
              <a:rPr lang="en-US" altLang="zh-CN" dirty="0"/>
              <a:t> </a:t>
            </a:r>
            <a:r>
              <a:rPr lang="zh-CN" altLang="en-US" dirty="0"/>
              <a:t>要点</a:t>
            </a:r>
            <a:endParaRPr lang="zh-CN" altLang="en-US" dirty="0"/>
          </a:p>
        </p:txBody>
      </p:sp>
      <p:sp>
        <p:nvSpPr>
          <p:cNvPr id="29701" name="Rectangle 3"/>
          <p:cNvSpPr>
            <a:spLocks noGrp="1"/>
          </p:cNvSpPr>
          <p:nvPr>
            <p:ph sz="half" idx="1"/>
          </p:nvPr>
        </p:nvSpPr>
        <p:spPr/>
        <p:txBody>
          <a:bodyPr vert="horz" wrap="square" lIns="91440" tIns="45720" rIns="91440" bIns="45720" anchor="t" anchorCtr="0"/>
          <a:p>
            <a:pPr eaLnBrk="1">
              <a:buSzPct val="85000"/>
            </a:pPr>
            <a:r>
              <a:rPr lang="en-US" altLang="zh-CN" sz="2400" dirty="0">
                <a:solidFill>
                  <a:srgbClr val="FF0000"/>
                </a:solidFill>
                <a:latin typeface="+mn-lt"/>
                <a:ea typeface="+mn-ea"/>
                <a:cs typeface="+mn-cs"/>
              </a:rPr>
              <a:t>3.1 </a:t>
            </a:r>
            <a:r>
              <a:rPr lang="zh-CN" altLang="en-US" sz="2400" dirty="0">
                <a:solidFill>
                  <a:srgbClr val="FF0000"/>
                </a:solidFill>
                <a:latin typeface="+mn-lt"/>
                <a:ea typeface="+mn-ea"/>
                <a:cs typeface="+mn-cs"/>
              </a:rPr>
              <a:t>概述与运输层服务</a:t>
            </a:r>
            <a:endParaRPr lang="zh-CN" altLang="en-US" sz="2400" dirty="0">
              <a:solidFill>
                <a:srgbClr val="FF0000"/>
              </a:solidFill>
              <a:latin typeface="+mn-lt"/>
              <a:ea typeface="+mn-ea"/>
              <a:cs typeface="+mn-cs"/>
            </a:endParaRPr>
          </a:p>
          <a:p>
            <a:pPr eaLnBrk="1">
              <a:buSzPct val="85000"/>
            </a:pPr>
            <a:r>
              <a:rPr lang="en-US" altLang="zh-CN" sz="2400" dirty="0">
                <a:latin typeface="+mn-lt"/>
                <a:ea typeface="+mn-ea"/>
                <a:cs typeface="+mn-cs"/>
              </a:rPr>
              <a:t>3.2 </a:t>
            </a:r>
            <a:r>
              <a:rPr lang="zh-CN" altLang="en-US" sz="2400" dirty="0">
                <a:latin typeface="+mn-lt"/>
                <a:ea typeface="+mn-ea"/>
                <a:cs typeface="+mn-cs"/>
              </a:rPr>
              <a:t>多路复用与多路分解</a:t>
            </a:r>
            <a:endParaRPr lang="zh-CN" altLang="en-US" sz="2400" dirty="0">
              <a:latin typeface="+mn-lt"/>
              <a:ea typeface="+mn-ea"/>
              <a:cs typeface="+mn-cs"/>
            </a:endParaRPr>
          </a:p>
          <a:p>
            <a:pPr eaLnBrk="1">
              <a:buSzPct val="85000"/>
            </a:pPr>
            <a:r>
              <a:rPr lang="en-US" altLang="zh-CN" sz="2400" dirty="0">
                <a:latin typeface="+mn-lt"/>
                <a:ea typeface="+mn-ea"/>
                <a:cs typeface="+mn-cs"/>
              </a:rPr>
              <a:t>3.3 </a:t>
            </a:r>
            <a:r>
              <a:rPr lang="zh-CN" altLang="en-US" sz="2400" dirty="0">
                <a:latin typeface="+mn-lt"/>
                <a:ea typeface="+mn-ea"/>
                <a:cs typeface="+mn-cs"/>
              </a:rPr>
              <a:t>无连接运输</a:t>
            </a:r>
            <a:r>
              <a:rPr lang="en-US" altLang="zh-CN" sz="2400" dirty="0">
                <a:latin typeface="+mn-lt"/>
                <a:ea typeface="+mn-ea"/>
                <a:cs typeface="+mn-cs"/>
              </a:rPr>
              <a:t>: UDP</a:t>
            </a:r>
            <a:endParaRPr lang="en-US" altLang="zh-CN" sz="2400" dirty="0">
              <a:latin typeface="+mn-lt"/>
              <a:ea typeface="+mn-ea"/>
              <a:cs typeface="+mn-cs"/>
            </a:endParaRPr>
          </a:p>
          <a:p>
            <a:pPr eaLnBrk="1">
              <a:buSzPct val="85000"/>
            </a:pPr>
            <a:r>
              <a:rPr lang="en-US" altLang="zh-CN" sz="2400" dirty="0">
                <a:latin typeface="+mn-lt"/>
                <a:ea typeface="+mn-ea"/>
                <a:cs typeface="+mn-cs"/>
              </a:rPr>
              <a:t>3.4 </a:t>
            </a:r>
            <a:r>
              <a:rPr lang="zh-CN" altLang="en-US" sz="2400" dirty="0">
                <a:latin typeface="+mn-lt"/>
                <a:ea typeface="+mn-ea"/>
                <a:cs typeface="+mn-cs"/>
              </a:rPr>
              <a:t>可靠数据传输的原理</a:t>
            </a:r>
            <a:endParaRPr lang="zh-CN" altLang="en-US" sz="2400" dirty="0">
              <a:latin typeface="+mn-lt"/>
              <a:ea typeface="+mn-ea"/>
              <a:cs typeface="+mn-cs"/>
            </a:endParaRPr>
          </a:p>
          <a:p>
            <a:pPr lvl="1" eaLnBrk="1">
              <a:buSzPct val="75000"/>
            </a:pPr>
            <a:r>
              <a:rPr lang="zh-CN" altLang="en-US" sz="2000" dirty="0">
                <a:latin typeface="+mn-lt"/>
                <a:ea typeface="+mn-ea"/>
              </a:rPr>
              <a:t>构造可靠数据传输协议</a:t>
            </a:r>
            <a:endParaRPr lang="en-US" altLang="zh-CN" sz="2000" dirty="0">
              <a:latin typeface="+mn-lt"/>
              <a:ea typeface="+mn-ea"/>
            </a:endParaRPr>
          </a:p>
          <a:p>
            <a:pPr lvl="1" eaLnBrk="1">
              <a:buSzPct val="75000"/>
            </a:pPr>
            <a:r>
              <a:rPr lang="zh-CN" altLang="en-US" sz="2000" dirty="0">
                <a:latin typeface="+mn-lt"/>
                <a:ea typeface="+mn-ea"/>
              </a:rPr>
              <a:t>流水线可靠数据传输协议</a:t>
            </a:r>
            <a:endParaRPr lang="zh-CN" altLang="en-US" sz="2000" dirty="0">
              <a:latin typeface="+mn-lt"/>
              <a:ea typeface="+mn-ea"/>
            </a:endParaRPr>
          </a:p>
          <a:p>
            <a:pPr lvl="1" eaLnBrk="1">
              <a:buSzPct val="75000"/>
            </a:pPr>
            <a:r>
              <a:rPr lang="zh-CN" altLang="en-US" sz="2000" dirty="0">
                <a:latin typeface="+mn-lt"/>
                <a:ea typeface="+mn-ea"/>
              </a:rPr>
              <a:t>回退</a:t>
            </a:r>
            <a:r>
              <a:rPr lang="en-US" altLang="zh-CN" sz="2000" dirty="0">
                <a:latin typeface="+mn-lt"/>
                <a:ea typeface="+mn-ea"/>
              </a:rPr>
              <a:t>N</a:t>
            </a:r>
            <a:r>
              <a:rPr lang="zh-CN" altLang="en-US" sz="2000" dirty="0">
                <a:latin typeface="+mn-lt"/>
                <a:ea typeface="+mn-ea"/>
              </a:rPr>
              <a:t>帧</a:t>
            </a:r>
            <a:r>
              <a:rPr lang="en-US" altLang="zh-CN" sz="2000" dirty="0">
                <a:latin typeface="+mn-lt"/>
                <a:ea typeface="+mn-ea"/>
              </a:rPr>
              <a:t>rdt2</a:t>
            </a:r>
            <a:endParaRPr lang="en-US" altLang="zh-CN" sz="2000" dirty="0">
              <a:latin typeface="+mn-lt"/>
              <a:ea typeface="+mn-ea"/>
            </a:endParaRPr>
          </a:p>
          <a:p>
            <a:pPr lvl="1" eaLnBrk="1">
              <a:buSzPct val="75000"/>
            </a:pPr>
            <a:r>
              <a:rPr lang="zh-CN" altLang="en-US" sz="2000" dirty="0">
                <a:latin typeface="+mn-lt"/>
                <a:ea typeface="+mn-ea"/>
              </a:rPr>
              <a:t>选择重传 </a:t>
            </a:r>
            <a:r>
              <a:rPr lang="en-US" altLang="zh-CN" sz="2000" dirty="0">
                <a:latin typeface="+mn-lt"/>
                <a:ea typeface="+mn-ea"/>
              </a:rPr>
              <a:t>rdt3</a:t>
            </a:r>
            <a:endParaRPr lang="en-US" altLang="zh-CN" sz="2000" dirty="0">
              <a:latin typeface="+mn-lt"/>
              <a:ea typeface="+mn-ea"/>
            </a:endParaRPr>
          </a:p>
        </p:txBody>
      </p:sp>
      <p:sp>
        <p:nvSpPr>
          <p:cNvPr id="29702" name="Rectangle 6"/>
          <p:cNvSpPr/>
          <p:nvPr/>
        </p:nvSpPr>
        <p:spPr>
          <a:xfrm>
            <a:off x="4419600" y="1524000"/>
            <a:ext cx="3810000" cy="4648200"/>
          </a:xfrm>
          <a:prstGeom prst="rect">
            <a:avLst/>
          </a:prstGeom>
          <a:noFill/>
          <a:ln w="9525">
            <a:noFill/>
          </a:ln>
        </p:spPr>
        <p:txBody>
          <a:bodyPr/>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3.5 </a:t>
            </a:r>
            <a:r>
              <a:rPr lang="zh-CN" altLang="en-US" sz="2400" dirty="0">
                <a:latin typeface="Times New Roman" panose="02020603050405020304" pitchFamily="18" charset="0"/>
              </a:rPr>
              <a:t>面向连接的传输</a:t>
            </a:r>
            <a:r>
              <a:rPr lang="en-US" altLang="zh-CN" sz="2400" dirty="0">
                <a:latin typeface="Times New Roman" panose="02020603050405020304" pitchFamily="18" charset="0"/>
              </a:rPr>
              <a:t>: TCP</a:t>
            </a:r>
            <a:endParaRPr lang="en-US" altLang="zh-CN" sz="24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TCP</a:t>
            </a:r>
            <a:r>
              <a:rPr lang="zh-CN" altLang="en-US" sz="2000" dirty="0">
                <a:latin typeface="Times New Roman" panose="02020603050405020304" pitchFamily="18" charset="0"/>
              </a:rPr>
              <a:t>连接与报文段结构</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可靠数据传输</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流量控制</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连接管理</a:t>
            </a:r>
            <a:endParaRPr lang="zh-CN" altLang="en-US" sz="20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3.6 </a:t>
            </a:r>
            <a:r>
              <a:rPr lang="zh-CN" altLang="en-US" sz="2400" dirty="0">
                <a:latin typeface="Times New Roman" panose="02020603050405020304" pitchFamily="18" charset="0"/>
              </a:rPr>
              <a:t>拥塞控制的原则</a:t>
            </a:r>
            <a:endParaRPr lang="zh-CN" altLang="en-US"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3.7 TCP</a:t>
            </a:r>
            <a:r>
              <a:rPr lang="zh-CN" altLang="en-US" sz="2400" dirty="0">
                <a:latin typeface="Times New Roman" panose="02020603050405020304" pitchFamily="18" charset="0"/>
              </a:rPr>
              <a:t>拥塞控制</a:t>
            </a:r>
            <a:endParaRPr lang="en-US" altLang="zh-CN" sz="24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机制</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TCP</a:t>
            </a:r>
            <a:r>
              <a:rPr lang="zh-CN" altLang="en-US" sz="2000" dirty="0">
                <a:latin typeface="Times New Roman" panose="02020603050405020304" pitchFamily="18" charset="0"/>
              </a:rPr>
              <a:t>吞吐量</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TCP</a:t>
            </a:r>
            <a:r>
              <a:rPr lang="zh-CN" altLang="en-US" sz="2000" dirty="0">
                <a:latin typeface="Times New Roman" panose="02020603050405020304" pitchFamily="18" charset="0"/>
              </a:rPr>
              <a:t>公平性</a:t>
            </a:r>
            <a:endParaRPr lang="zh-CN" altLang="en-US" sz="2000" dirty="0">
              <a:solidFill>
                <a:srgbClr val="FF0000"/>
              </a:solidFill>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时延模型</a:t>
            </a:r>
            <a:endParaRPr lang="en-US" altLang="zh-CN" sz="2000" dirty="0">
              <a:latin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 name="页脚占位符 3"/>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49155" name="灯片编号占位符 4"/>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38916" name="Rectangle 2"/>
          <p:cNvSpPr>
            <a:spLocks noGrp="1"/>
          </p:cNvSpPr>
          <p:nvPr>
            <p:ph type="title"/>
          </p:nvPr>
        </p:nvSpPr>
        <p:spPr/>
        <p:txBody>
          <a:bodyPr vert="horz" wrap="square" lIns="91440" tIns="45720" rIns="91440" bIns="45720" anchor="ctr" anchorCtr="0"/>
          <a:p>
            <a:r>
              <a:rPr lang="zh-CN" altLang="en-US" dirty="0"/>
              <a:t>面向连接分解</a:t>
            </a:r>
            <a:r>
              <a:rPr lang="en-US" altLang="zh-CN" dirty="0"/>
              <a:t>: </a:t>
            </a:r>
            <a:r>
              <a:rPr lang="zh-CN" altLang="en-US" dirty="0"/>
              <a:t>多</a:t>
            </a:r>
            <a:r>
              <a:rPr lang="zh-CN" altLang="en-US" dirty="0">
                <a:sym typeface="+mn-ea"/>
              </a:rPr>
              <a:t>线程</a:t>
            </a:r>
            <a:r>
              <a:rPr lang="en-US" altLang="zh-CN" dirty="0"/>
              <a:t>Web</a:t>
            </a:r>
            <a:r>
              <a:rPr lang="zh-CN" altLang="en-US" dirty="0"/>
              <a:t>服务器</a:t>
            </a:r>
            <a:endParaRPr lang="zh-CN" altLang="en-US" dirty="0"/>
          </a:p>
        </p:txBody>
      </p:sp>
      <p:sp>
        <p:nvSpPr>
          <p:cNvPr id="38917" name="Text Box 3"/>
          <p:cNvSpPr txBox="1"/>
          <p:nvPr/>
        </p:nvSpPr>
        <p:spPr>
          <a:xfrm>
            <a:off x="7624763" y="4703763"/>
            <a:ext cx="946150" cy="641350"/>
          </a:xfrm>
          <a:prstGeom prst="rect">
            <a:avLst/>
          </a:prstGeom>
          <a:noFill/>
          <a:ln w="9525">
            <a:noFill/>
          </a:ln>
        </p:spPr>
        <p:txBody>
          <a:bodyPr wrap="none">
            <a:spAutoFit/>
          </a:bodyPr>
          <a:p>
            <a:r>
              <a:rPr lang="zh-CN" altLang="en-US" sz="2000" dirty="0">
                <a:solidFill>
                  <a:schemeClr val="accent2"/>
                </a:solidFill>
                <a:latin typeface="Comic Sans MS" panose="030F0702030302020204" pitchFamily="66" charset="0"/>
              </a:rPr>
              <a:t>客户机</a:t>
            </a:r>
            <a:endParaRPr lang="zh-CN" altLang="en-US" sz="2000" dirty="0">
              <a:solidFill>
                <a:schemeClr val="accent2"/>
              </a:solidFill>
              <a:latin typeface="Comic Sans MS" panose="030F0702030302020204" pitchFamily="66" charset="0"/>
            </a:endParaRPr>
          </a:p>
          <a:p>
            <a:r>
              <a:rPr lang="en-US" altLang="zh-CN" dirty="0">
                <a:solidFill>
                  <a:schemeClr val="accent2"/>
                </a:solidFill>
                <a:latin typeface="Comic Sans MS" panose="030F0702030302020204" pitchFamily="66" charset="0"/>
              </a:rPr>
              <a:t>IP:B</a:t>
            </a:r>
            <a:endParaRPr lang="en-US" altLang="zh-CN" dirty="0">
              <a:solidFill>
                <a:schemeClr val="accent2"/>
              </a:solidFill>
              <a:latin typeface="Comic Sans MS" panose="030F0702030302020204" pitchFamily="66" charset="0"/>
            </a:endParaRPr>
          </a:p>
        </p:txBody>
      </p:sp>
      <p:grpSp>
        <p:nvGrpSpPr>
          <p:cNvPr id="38918" name="Group 4"/>
          <p:cNvGrpSpPr/>
          <p:nvPr/>
        </p:nvGrpSpPr>
        <p:grpSpPr>
          <a:xfrm>
            <a:off x="381000" y="2286000"/>
            <a:ext cx="1011238" cy="3116263"/>
            <a:chOff x="240" y="1440"/>
            <a:chExt cx="637" cy="1963"/>
          </a:xfrm>
        </p:grpSpPr>
        <p:grpSp>
          <p:nvGrpSpPr>
            <p:cNvPr id="38974" name="Group 5"/>
            <p:cNvGrpSpPr/>
            <p:nvPr/>
          </p:nvGrpSpPr>
          <p:grpSpPr>
            <a:xfrm>
              <a:off x="240" y="1440"/>
              <a:ext cx="637" cy="1500"/>
              <a:chOff x="608" y="2454"/>
              <a:chExt cx="1261" cy="1500"/>
            </a:xfrm>
          </p:grpSpPr>
          <p:sp>
            <p:nvSpPr>
              <p:cNvPr id="38980" name="Rectangle 6"/>
              <p:cNvSpPr/>
              <p:nvPr/>
            </p:nvSpPr>
            <p:spPr>
              <a:xfrm>
                <a:off x="608" y="24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8981" name="Rectangle 7"/>
              <p:cNvSpPr/>
              <p:nvPr/>
            </p:nvSpPr>
            <p:spPr>
              <a:xfrm>
                <a:off x="608" y="27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8982" name="Rectangle 8"/>
              <p:cNvSpPr/>
              <p:nvPr/>
            </p:nvSpPr>
            <p:spPr>
              <a:xfrm>
                <a:off x="608" y="30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8983" name="Rectangle 9"/>
              <p:cNvSpPr/>
              <p:nvPr/>
            </p:nvSpPr>
            <p:spPr>
              <a:xfrm>
                <a:off x="608" y="33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8984" name="Rectangle 10"/>
              <p:cNvSpPr/>
              <p:nvPr/>
            </p:nvSpPr>
            <p:spPr>
              <a:xfrm>
                <a:off x="608" y="36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grpSp>
        <p:grpSp>
          <p:nvGrpSpPr>
            <p:cNvPr id="38975" name="Group 11"/>
            <p:cNvGrpSpPr/>
            <p:nvPr/>
          </p:nvGrpSpPr>
          <p:grpSpPr>
            <a:xfrm>
              <a:off x="409" y="1484"/>
              <a:ext cx="377" cy="315"/>
              <a:chOff x="2614" y="2862"/>
              <a:chExt cx="377" cy="315"/>
            </a:xfrm>
          </p:grpSpPr>
          <p:sp>
            <p:nvSpPr>
              <p:cNvPr id="38978" name="Rectangle 12"/>
              <p:cNvSpPr/>
              <p:nvPr/>
            </p:nvSpPr>
            <p:spPr>
              <a:xfrm>
                <a:off x="2614" y="3054"/>
                <a:ext cx="377" cy="12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8979" name="Oval 13"/>
              <p:cNvSpPr/>
              <p:nvPr/>
            </p:nvSpPr>
            <p:spPr>
              <a:xfrm>
                <a:off x="2614" y="2862"/>
                <a:ext cx="377" cy="192"/>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p>
                <a:pPr algn="ctr"/>
                <a:r>
                  <a:rPr lang="zh-CN" altLang="en-US" dirty="0">
                    <a:sym typeface="+mn-ea"/>
                  </a:rPr>
                  <a:t>进程</a:t>
                </a:r>
                <a:r>
                  <a:rPr lang="en-US" altLang="zh-CN" dirty="0">
                    <a:latin typeface="Comic Sans MS" panose="030F0702030302020204" pitchFamily="66" charset="0"/>
                  </a:rPr>
                  <a:t>1</a:t>
                </a:r>
                <a:endParaRPr lang="en-US" altLang="zh-CN" dirty="0">
                  <a:latin typeface="Comic Sans MS" panose="030F0702030302020204" pitchFamily="66" charset="0"/>
                </a:endParaRPr>
              </a:p>
            </p:txBody>
          </p:sp>
        </p:grpSp>
        <p:sp>
          <p:nvSpPr>
            <p:cNvPr id="38976" name="Text Box 14"/>
            <p:cNvSpPr txBox="1"/>
            <p:nvPr/>
          </p:nvSpPr>
          <p:spPr>
            <a:xfrm>
              <a:off x="269" y="2961"/>
              <a:ext cx="596" cy="442"/>
            </a:xfrm>
            <a:prstGeom prst="rect">
              <a:avLst/>
            </a:prstGeom>
            <a:noFill/>
            <a:ln w="9525">
              <a:noFill/>
            </a:ln>
          </p:spPr>
          <p:txBody>
            <a:bodyPr wrap="none">
              <a:spAutoFit/>
            </a:bodyPr>
            <a:p>
              <a:r>
                <a:rPr lang="zh-CN" altLang="en-US" sz="2000" dirty="0">
                  <a:solidFill>
                    <a:schemeClr val="accent2"/>
                  </a:solidFill>
                  <a:latin typeface="Comic Sans MS" panose="030F0702030302020204" pitchFamily="66" charset="0"/>
                </a:rPr>
                <a:t>客户机</a:t>
              </a:r>
              <a:endParaRPr lang="zh-CN" altLang="en-US" sz="2000" dirty="0">
                <a:solidFill>
                  <a:schemeClr val="accent2"/>
                </a:solidFill>
                <a:latin typeface="Comic Sans MS" panose="030F0702030302020204" pitchFamily="66" charset="0"/>
              </a:endParaRPr>
            </a:p>
            <a:p>
              <a:r>
                <a:rPr lang="en-US" altLang="zh-CN" sz="2000" dirty="0">
                  <a:solidFill>
                    <a:schemeClr val="accent2"/>
                  </a:solidFill>
                  <a:latin typeface="Comic Sans MS" panose="030F0702030302020204" pitchFamily="66" charset="0"/>
                </a:rPr>
                <a:t> IP: A</a:t>
              </a:r>
              <a:endParaRPr lang="en-US" altLang="zh-CN" sz="2000" dirty="0">
                <a:solidFill>
                  <a:schemeClr val="accent2"/>
                </a:solidFill>
                <a:latin typeface="Comic Sans MS" panose="030F0702030302020204" pitchFamily="66" charset="0"/>
              </a:endParaRPr>
            </a:p>
          </p:txBody>
        </p:sp>
        <p:sp>
          <p:nvSpPr>
            <p:cNvPr id="38977" name="Line 15"/>
            <p:cNvSpPr/>
            <p:nvPr/>
          </p:nvSpPr>
          <p:spPr>
            <a:xfrm>
              <a:off x="528" y="1726"/>
              <a:ext cx="0" cy="1104"/>
            </a:xfrm>
            <a:prstGeom prst="line">
              <a:avLst/>
            </a:prstGeom>
            <a:ln w="19050" cap="flat" cmpd="sng">
              <a:solidFill>
                <a:srgbClr val="FF0000"/>
              </a:solidFill>
              <a:prstDash val="solid"/>
              <a:headEnd type="none" w="med" len="med"/>
              <a:tailEnd type="none" w="med" len="med"/>
            </a:ln>
          </p:spPr>
        </p:sp>
      </p:grpSp>
      <p:grpSp>
        <p:nvGrpSpPr>
          <p:cNvPr id="38919" name="Group 16"/>
          <p:cNvGrpSpPr/>
          <p:nvPr/>
        </p:nvGrpSpPr>
        <p:grpSpPr>
          <a:xfrm>
            <a:off x="7575550" y="2325688"/>
            <a:ext cx="598488" cy="500062"/>
            <a:chOff x="2614" y="2862"/>
            <a:chExt cx="377" cy="315"/>
          </a:xfrm>
        </p:grpSpPr>
        <p:sp>
          <p:nvSpPr>
            <p:cNvPr id="38972" name="Rectangle 17"/>
            <p:cNvSpPr/>
            <p:nvPr/>
          </p:nvSpPr>
          <p:spPr>
            <a:xfrm>
              <a:off x="2614" y="3054"/>
              <a:ext cx="377" cy="12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8973" name="Oval 18"/>
            <p:cNvSpPr/>
            <p:nvPr/>
          </p:nvSpPr>
          <p:spPr>
            <a:xfrm>
              <a:off x="2614" y="2862"/>
              <a:ext cx="377" cy="192"/>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p>
              <a:r>
                <a:rPr lang="en-US" altLang="zh-CN" dirty="0">
                  <a:latin typeface="Comic Sans MS" panose="030F0702030302020204" pitchFamily="66" charset="0"/>
                </a:rPr>
                <a:t>P1</a:t>
              </a:r>
              <a:endParaRPr lang="en-US" altLang="zh-CN" dirty="0">
                <a:latin typeface="Comic Sans MS" panose="030F0702030302020204" pitchFamily="66" charset="0"/>
              </a:endParaRPr>
            </a:p>
          </p:txBody>
        </p:sp>
      </p:grpSp>
      <p:grpSp>
        <p:nvGrpSpPr>
          <p:cNvPr id="38920" name="Group 19"/>
          <p:cNvGrpSpPr/>
          <p:nvPr/>
        </p:nvGrpSpPr>
        <p:grpSpPr>
          <a:xfrm>
            <a:off x="6934200" y="2286000"/>
            <a:ext cx="1503363" cy="2381250"/>
            <a:chOff x="608" y="2454"/>
            <a:chExt cx="1261" cy="1500"/>
          </a:xfrm>
        </p:grpSpPr>
        <p:sp>
          <p:nvSpPr>
            <p:cNvPr id="38967" name="Rectangle 20"/>
            <p:cNvSpPr/>
            <p:nvPr/>
          </p:nvSpPr>
          <p:spPr>
            <a:xfrm>
              <a:off x="608" y="24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8968" name="Rectangle 21"/>
            <p:cNvSpPr/>
            <p:nvPr/>
          </p:nvSpPr>
          <p:spPr>
            <a:xfrm>
              <a:off x="608" y="27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8969" name="Rectangle 22"/>
            <p:cNvSpPr/>
            <p:nvPr/>
          </p:nvSpPr>
          <p:spPr>
            <a:xfrm>
              <a:off x="608" y="30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8970" name="Rectangle 23"/>
            <p:cNvSpPr/>
            <p:nvPr/>
          </p:nvSpPr>
          <p:spPr>
            <a:xfrm>
              <a:off x="608" y="33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8971" name="Rectangle 24"/>
            <p:cNvSpPr/>
            <p:nvPr/>
          </p:nvSpPr>
          <p:spPr>
            <a:xfrm>
              <a:off x="608" y="3654"/>
              <a:ext cx="1261" cy="3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grpSp>
        <p:nvGrpSpPr>
          <p:cNvPr id="38921" name="Group 25"/>
          <p:cNvGrpSpPr/>
          <p:nvPr/>
        </p:nvGrpSpPr>
        <p:grpSpPr>
          <a:xfrm>
            <a:off x="7035800" y="2349500"/>
            <a:ext cx="598488" cy="500063"/>
            <a:chOff x="2614" y="2862"/>
            <a:chExt cx="377" cy="315"/>
          </a:xfrm>
        </p:grpSpPr>
        <p:sp>
          <p:nvSpPr>
            <p:cNvPr id="38965" name="Rectangle 26"/>
            <p:cNvSpPr/>
            <p:nvPr/>
          </p:nvSpPr>
          <p:spPr>
            <a:xfrm>
              <a:off x="2614" y="3054"/>
              <a:ext cx="377" cy="12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8966" name="Oval 27"/>
            <p:cNvSpPr/>
            <p:nvPr/>
          </p:nvSpPr>
          <p:spPr>
            <a:xfrm>
              <a:off x="2614" y="2862"/>
              <a:ext cx="377" cy="192"/>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p>
              <a:pPr algn="ctr"/>
              <a:r>
                <a:rPr lang="zh-CN" altLang="en-US" dirty="0">
                  <a:sym typeface="+mn-ea"/>
                </a:rPr>
                <a:t>进程</a:t>
              </a:r>
              <a:r>
                <a:rPr lang="en-US" altLang="zh-CN" dirty="0">
                  <a:latin typeface="Comic Sans MS" panose="030F0702030302020204" pitchFamily="66" charset="0"/>
                </a:rPr>
                <a:t>2</a:t>
              </a:r>
              <a:endParaRPr lang="en-US" altLang="zh-CN" dirty="0">
                <a:latin typeface="Comic Sans MS" panose="030F0702030302020204" pitchFamily="66" charset="0"/>
              </a:endParaRPr>
            </a:p>
          </p:txBody>
        </p:sp>
      </p:grpSp>
      <p:sp>
        <p:nvSpPr>
          <p:cNvPr id="38922" name="Line 28"/>
          <p:cNvSpPr/>
          <p:nvPr/>
        </p:nvSpPr>
        <p:spPr>
          <a:xfrm>
            <a:off x="8077200" y="2743200"/>
            <a:ext cx="0" cy="1752600"/>
          </a:xfrm>
          <a:prstGeom prst="line">
            <a:avLst/>
          </a:prstGeom>
          <a:ln w="19050" cap="flat" cmpd="sng">
            <a:solidFill>
              <a:srgbClr val="FF0000"/>
            </a:solidFill>
            <a:prstDash val="solid"/>
            <a:headEnd type="none" w="med" len="med"/>
            <a:tailEnd type="none" w="med" len="med"/>
          </a:ln>
        </p:spPr>
      </p:sp>
      <p:sp>
        <p:nvSpPr>
          <p:cNvPr id="38923" name="Rectangle 29"/>
          <p:cNvSpPr/>
          <p:nvPr/>
        </p:nvSpPr>
        <p:spPr>
          <a:xfrm>
            <a:off x="3733800" y="2286000"/>
            <a:ext cx="1981200" cy="47625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8924" name="Rectangle 30"/>
          <p:cNvSpPr/>
          <p:nvPr/>
        </p:nvSpPr>
        <p:spPr>
          <a:xfrm>
            <a:off x="3733800" y="2743200"/>
            <a:ext cx="1981200" cy="47625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8925" name="Rectangle 31"/>
          <p:cNvSpPr/>
          <p:nvPr/>
        </p:nvSpPr>
        <p:spPr>
          <a:xfrm>
            <a:off x="3733800" y="3238500"/>
            <a:ext cx="1981200" cy="47625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8926" name="Rectangle 32"/>
          <p:cNvSpPr/>
          <p:nvPr/>
        </p:nvSpPr>
        <p:spPr>
          <a:xfrm>
            <a:off x="3733800" y="3714750"/>
            <a:ext cx="1981200" cy="47625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8927" name="Rectangle 33"/>
          <p:cNvSpPr/>
          <p:nvPr/>
        </p:nvSpPr>
        <p:spPr>
          <a:xfrm>
            <a:off x="3733800" y="4191000"/>
            <a:ext cx="1981200" cy="47625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algn="l"/>
            <a:endParaRPr lang="zh-CN" altLang="en-US" dirty="0">
              <a:latin typeface="Comic Sans MS" panose="030F0702030302020204" pitchFamily="66" charset="0"/>
            </a:endParaRPr>
          </a:p>
        </p:txBody>
      </p:sp>
      <p:sp>
        <p:nvSpPr>
          <p:cNvPr id="38928" name="Rectangle 35"/>
          <p:cNvSpPr/>
          <p:nvPr/>
        </p:nvSpPr>
        <p:spPr>
          <a:xfrm>
            <a:off x="3810000" y="2667000"/>
            <a:ext cx="571500" cy="19526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8929" name="Text Box 37"/>
          <p:cNvSpPr txBox="1"/>
          <p:nvPr/>
        </p:nvSpPr>
        <p:spPr>
          <a:xfrm>
            <a:off x="3636963" y="4797425"/>
            <a:ext cx="1520825" cy="396875"/>
          </a:xfrm>
          <a:prstGeom prst="rect">
            <a:avLst/>
          </a:prstGeom>
          <a:noFill/>
          <a:ln w="9525">
            <a:noFill/>
          </a:ln>
        </p:spPr>
        <p:txBody>
          <a:bodyPr wrap="none">
            <a:spAutoFit/>
          </a:bodyPr>
          <a:p>
            <a:r>
              <a:rPr lang="zh-CN" altLang="en-US" sz="2000" dirty="0">
                <a:solidFill>
                  <a:schemeClr val="accent2"/>
                </a:solidFill>
                <a:latin typeface="Comic Sans MS" panose="030F0702030302020204" pitchFamily="66" charset="0"/>
              </a:rPr>
              <a:t>服务器</a:t>
            </a:r>
            <a:r>
              <a:rPr lang="en-US" altLang="zh-CN" sz="2000" dirty="0">
                <a:solidFill>
                  <a:schemeClr val="accent2"/>
                </a:solidFill>
                <a:latin typeface="Comic Sans MS" panose="030F0702030302020204" pitchFamily="66" charset="0"/>
              </a:rPr>
              <a:t>IP: C</a:t>
            </a:r>
            <a:endParaRPr lang="en-US" altLang="zh-CN" sz="2000" dirty="0">
              <a:solidFill>
                <a:schemeClr val="accent2"/>
              </a:solidFill>
              <a:latin typeface="Comic Sans MS" panose="030F0702030302020204" pitchFamily="66" charset="0"/>
            </a:endParaRPr>
          </a:p>
        </p:txBody>
      </p:sp>
      <p:sp>
        <p:nvSpPr>
          <p:cNvPr id="38930" name="Line 38"/>
          <p:cNvSpPr/>
          <p:nvPr/>
        </p:nvSpPr>
        <p:spPr>
          <a:xfrm flipV="1">
            <a:off x="4343400" y="2819400"/>
            <a:ext cx="0" cy="1676400"/>
          </a:xfrm>
          <a:prstGeom prst="line">
            <a:avLst/>
          </a:prstGeom>
          <a:ln w="19050" cap="flat" cmpd="sng">
            <a:solidFill>
              <a:srgbClr val="FF0000"/>
            </a:solidFill>
            <a:prstDash val="solid"/>
            <a:headEnd type="none" w="med" len="med"/>
            <a:tailEnd type="triangle" w="med" len="med"/>
          </a:ln>
        </p:spPr>
      </p:sp>
      <p:sp>
        <p:nvSpPr>
          <p:cNvPr id="38931" name="Line 39"/>
          <p:cNvSpPr/>
          <p:nvPr/>
        </p:nvSpPr>
        <p:spPr>
          <a:xfrm>
            <a:off x="838200" y="4495800"/>
            <a:ext cx="3505200" cy="0"/>
          </a:xfrm>
          <a:prstGeom prst="line">
            <a:avLst/>
          </a:prstGeom>
          <a:ln w="19050" cap="flat" cmpd="sng">
            <a:solidFill>
              <a:srgbClr val="FF0000"/>
            </a:solidFill>
            <a:prstDash val="solid"/>
            <a:headEnd type="none" w="med" len="med"/>
            <a:tailEnd type="none" w="med" len="med"/>
          </a:ln>
        </p:spPr>
      </p:sp>
      <p:sp>
        <p:nvSpPr>
          <p:cNvPr id="38932" name="Line 40"/>
          <p:cNvSpPr/>
          <p:nvPr/>
        </p:nvSpPr>
        <p:spPr>
          <a:xfrm flipV="1">
            <a:off x="4572000" y="2819400"/>
            <a:ext cx="0" cy="1676400"/>
          </a:xfrm>
          <a:prstGeom prst="line">
            <a:avLst/>
          </a:prstGeom>
          <a:ln w="19050" cap="flat" cmpd="sng">
            <a:solidFill>
              <a:srgbClr val="FF0000"/>
            </a:solidFill>
            <a:prstDash val="solid"/>
            <a:headEnd type="none" w="med" len="med"/>
            <a:tailEnd type="triangle" w="med" len="med"/>
          </a:ln>
        </p:spPr>
      </p:sp>
      <p:sp>
        <p:nvSpPr>
          <p:cNvPr id="38933" name="Line 41"/>
          <p:cNvSpPr/>
          <p:nvPr/>
        </p:nvSpPr>
        <p:spPr>
          <a:xfrm>
            <a:off x="4572000" y="4495800"/>
            <a:ext cx="3505200" cy="0"/>
          </a:xfrm>
          <a:prstGeom prst="line">
            <a:avLst/>
          </a:prstGeom>
          <a:ln w="19050" cap="flat" cmpd="sng">
            <a:solidFill>
              <a:srgbClr val="FF0000"/>
            </a:solidFill>
            <a:prstDash val="solid"/>
            <a:headEnd type="none" w="med" len="med"/>
            <a:tailEnd type="none" w="med" len="med"/>
          </a:ln>
        </p:spPr>
      </p:sp>
      <p:sp>
        <p:nvSpPr>
          <p:cNvPr id="38934" name="Line 42"/>
          <p:cNvSpPr/>
          <p:nvPr/>
        </p:nvSpPr>
        <p:spPr>
          <a:xfrm>
            <a:off x="4343400" y="2971800"/>
            <a:ext cx="0" cy="1524000"/>
          </a:xfrm>
          <a:prstGeom prst="line">
            <a:avLst/>
          </a:prstGeom>
          <a:ln w="19050" cap="flat" cmpd="sng">
            <a:solidFill>
              <a:srgbClr val="FF0000"/>
            </a:solidFill>
            <a:prstDash val="solid"/>
            <a:headEnd type="none" w="med" len="med"/>
            <a:tailEnd type="none" w="med" len="med"/>
          </a:ln>
        </p:spPr>
      </p:sp>
      <p:sp>
        <p:nvSpPr>
          <p:cNvPr id="38935" name="Line 43"/>
          <p:cNvSpPr/>
          <p:nvPr/>
        </p:nvSpPr>
        <p:spPr>
          <a:xfrm>
            <a:off x="1219200" y="4495800"/>
            <a:ext cx="3124200" cy="0"/>
          </a:xfrm>
          <a:prstGeom prst="line">
            <a:avLst/>
          </a:prstGeom>
          <a:ln w="19050" cap="flat" cmpd="sng">
            <a:solidFill>
              <a:srgbClr val="FF0000"/>
            </a:solidFill>
            <a:prstDash val="solid"/>
            <a:headEnd type="none" w="med" len="med"/>
            <a:tailEnd type="none" w="med" len="med"/>
          </a:ln>
        </p:spPr>
      </p:sp>
      <p:sp>
        <p:nvSpPr>
          <p:cNvPr id="38936" name="Rectangle 44"/>
          <p:cNvSpPr/>
          <p:nvPr/>
        </p:nvSpPr>
        <p:spPr>
          <a:xfrm>
            <a:off x="1600200" y="4419600"/>
            <a:ext cx="990600" cy="3048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SP: 9157</a:t>
            </a:r>
            <a:endParaRPr lang="en-US" altLang="zh-CN" dirty="0">
              <a:latin typeface="Comic Sans MS" panose="030F0702030302020204" pitchFamily="66" charset="0"/>
            </a:endParaRPr>
          </a:p>
        </p:txBody>
      </p:sp>
      <p:sp>
        <p:nvSpPr>
          <p:cNvPr id="38937" name="Rectangle 45"/>
          <p:cNvSpPr/>
          <p:nvPr/>
        </p:nvSpPr>
        <p:spPr>
          <a:xfrm>
            <a:off x="1600200" y="4724400"/>
            <a:ext cx="990600" cy="3048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DP: 80</a:t>
            </a:r>
            <a:endParaRPr lang="en-US" altLang="zh-CN" dirty="0">
              <a:latin typeface="Comic Sans MS" panose="030F0702030302020204" pitchFamily="66" charset="0"/>
            </a:endParaRPr>
          </a:p>
        </p:txBody>
      </p:sp>
      <p:sp>
        <p:nvSpPr>
          <p:cNvPr id="38938" name="Rectangle 46"/>
          <p:cNvSpPr/>
          <p:nvPr/>
        </p:nvSpPr>
        <p:spPr>
          <a:xfrm>
            <a:off x="1600200" y="5029200"/>
            <a:ext cx="990600" cy="3048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38939" name="Group 47"/>
          <p:cNvGrpSpPr/>
          <p:nvPr/>
        </p:nvGrpSpPr>
        <p:grpSpPr>
          <a:xfrm>
            <a:off x="6248400" y="4419600"/>
            <a:ext cx="990600" cy="914400"/>
            <a:chOff x="3936" y="2784"/>
            <a:chExt cx="624" cy="576"/>
          </a:xfrm>
        </p:grpSpPr>
        <p:sp>
          <p:nvSpPr>
            <p:cNvPr id="38962" name="Rectangle 48"/>
            <p:cNvSpPr/>
            <p:nvPr/>
          </p:nvSpPr>
          <p:spPr>
            <a:xfrm>
              <a:off x="3936" y="2784"/>
              <a:ext cx="624" cy="1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SP: 9157</a:t>
              </a:r>
              <a:endParaRPr lang="en-US" altLang="zh-CN" dirty="0">
                <a:latin typeface="Comic Sans MS" panose="030F0702030302020204" pitchFamily="66" charset="0"/>
              </a:endParaRPr>
            </a:p>
          </p:txBody>
        </p:sp>
        <p:sp>
          <p:nvSpPr>
            <p:cNvPr id="38963" name="Rectangle 49"/>
            <p:cNvSpPr/>
            <p:nvPr/>
          </p:nvSpPr>
          <p:spPr>
            <a:xfrm>
              <a:off x="3936" y="2976"/>
              <a:ext cx="624" cy="1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DP: 80</a:t>
              </a:r>
              <a:endParaRPr lang="en-US" altLang="zh-CN" dirty="0">
                <a:latin typeface="Comic Sans MS" panose="030F0702030302020204" pitchFamily="66" charset="0"/>
              </a:endParaRPr>
            </a:p>
          </p:txBody>
        </p:sp>
        <p:sp>
          <p:nvSpPr>
            <p:cNvPr id="38964" name="Rectangle 50"/>
            <p:cNvSpPr/>
            <p:nvPr/>
          </p:nvSpPr>
          <p:spPr>
            <a:xfrm>
              <a:off x="3936" y="3168"/>
              <a:ext cx="624" cy="1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sp>
        <p:nvSpPr>
          <p:cNvPr id="38940" name="Rectangle 52"/>
          <p:cNvSpPr/>
          <p:nvPr/>
        </p:nvSpPr>
        <p:spPr>
          <a:xfrm>
            <a:off x="4419600" y="2667000"/>
            <a:ext cx="571500" cy="19526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8941" name="Oval 53"/>
          <p:cNvSpPr/>
          <p:nvPr/>
        </p:nvSpPr>
        <p:spPr>
          <a:xfrm>
            <a:off x="3733800" y="2362200"/>
            <a:ext cx="1905000" cy="304800"/>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p>
            <a:pPr algn="ctr"/>
            <a:r>
              <a:rPr lang="zh-CN" altLang="en-US" dirty="0">
                <a:sym typeface="+mn-ea"/>
              </a:rPr>
              <a:t>进程</a:t>
            </a:r>
            <a:r>
              <a:rPr lang="en-US" altLang="zh-CN" dirty="0">
                <a:latin typeface="Comic Sans MS" panose="030F0702030302020204" pitchFamily="66" charset="0"/>
              </a:rPr>
              <a:t>4</a:t>
            </a:r>
            <a:endParaRPr lang="en-US" altLang="zh-CN" dirty="0">
              <a:latin typeface="Comic Sans MS" panose="030F0702030302020204" pitchFamily="66" charset="0"/>
            </a:endParaRPr>
          </a:p>
        </p:txBody>
      </p:sp>
      <p:sp>
        <p:nvSpPr>
          <p:cNvPr id="38942" name="Rectangle 55"/>
          <p:cNvSpPr/>
          <p:nvPr/>
        </p:nvSpPr>
        <p:spPr>
          <a:xfrm>
            <a:off x="5022850" y="2655888"/>
            <a:ext cx="571500" cy="195262"/>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38943" name="Group 57"/>
          <p:cNvGrpSpPr/>
          <p:nvPr/>
        </p:nvGrpSpPr>
        <p:grpSpPr>
          <a:xfrm>
            <a:off x="7740650" y="2363788"/>
            <a:ext cx="598488" cy="500062"/>
            <a:chOff x="2614" y="2862"/>
            <a:chExt cx="377" cy="315"/>
          </a:xfrm>
        </p:grpSpPr>
        <p:sp>
          <p:nvSpPr>
            <p:cNvPr id="38960" name="Rectangle 58"/>
            <p:cNvSpPr/>
            <p:nvPr/>
          </p:nvSpPr>
          <p:spPr>
            <a:xfrm>
              <a:off x="2614" y="3054"/>
              <a:ext cx="377" cy="12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8961" name="Oval 59"/>
            <p:cNvSpPr/>
            <p:nvPr/>
          </p:nvSpPr>
          <p:spPr>
            <a:xfrm>
              <a:off x="2614" y="2862"/>
              <a:ext cx="377" cy="192"/>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p>
              <a:pPr algn="ctr"/>
              <a:r>
                <a:rPr lang="zh-CN" altLang="en-US" dirty="0">
                  <a:sym typeface="+mn-ea"/>
                </a:rPr>
                <a:t>进程</a:t>
              </a:r>
              <a:r>
                <a:rPr lang="en-US" altLang="zh-CN" dirty="0">
                  <a:latin typeface="Comic Sans MS" panose="030F0702030302020204" pitchFamily="66" charset="0"/>
                </a:rPr>
                <a:t>3</a:t>
              </a:r>
              <a:endParaRPr lang="en-US" altLang="zh-CN" dirty="0">
                <a:latin typeface="Comic Sans MS" panose="030F0702030302020204" pitchFamily="66" charset="0"/>
              </a:endParaRPr>
            </a:p>
          </p:txBody>
        </p:sp>
      </p:grpSp>
      <p:sp>
        <p:nvSpPr>
          <p:cNvPr id="38944" name="Line 60"/>
          <p:cNvSpPr/>
          <p:nvPr/>
        </p:nvSpPr>
        <p:spPr>
          <a:xfrm>
            <a:off x="7391400" y="2819400"/>
            <a:ext cx="0" cy="1524000"/>
          </a:xfrm>
          <a:prstGeom prst="line">
            <a:avLst/>
          </a:prstGeom>
          <a:ln w="19050" cap="flat" cmpd="sng">
            <a:solidFill>
              <a:srgbClr val="FF0000"/>
            </a:solidFill>
            <a:prstDash val="solid"/>
            <a:headEnd type="none" w="med" len="med"/>
            <a:tailEnd type="none" w="med" len="med"/>
          </a:ln>
        </p:spPr>
      </p:sp>
      <p:sp>
        <p:nvSpPr>
          <p:cNvPr id="38945" name="Line 61"/>
          <p:cNvSpPr/>
          <p:nvPr/>
        </p:nvSpPr>
        <p:spPr>
          <a:xfrm>
            <a:off x="5334000" y="4343400"/>
            <a:ext cx="2057400" cy="0"/>
          </a:xfrm>
          <a:prstGeom prst="line">
            <a:avLst/>
          </a:prstGeom>
          <a:ln w="19050" cap="flat" cmpd="sng">
            <a:solidFill>
              <a:srgbClr val="FF0000"/>
            </a:solidFill>
            <a:prstDash val="solid"/>
            <a:headEnd type="none" w="med" len="med"/>
            <a:tailEnd type="none" w="med" len="med"/>
          </a:ln>
        </p:spPr>
      </p:sp>
      <p:sp>
        <p:nvSpPr>
          <p:cNvPr id="38946" name="Line 62"/>
          <p:cNvSpPr/>
          <p:nvPr/>
        </p:nvSpPr>
        <p:spPr>
          <a:xfrm flipV="1">
            <a:off x="5334000" y="2819400"/>
            <a:ext cx="0" cy="1524000"/>
          </a:xfrm>
          <a:prstGeom prst="line">
            <a:avLst/>
          </a:prstGeom>
          <a:ln w="19050" cap="flat" cmpd="sng">
            <a:solidFill>
              <a:srgbClr val="FF0000"/>
            </a:solidFill>
            <a:prstDash val="solid"/>
            <a:headEnd type="none" w="med" len="med"/>
            <a:tailEnd type="triangle" w="med" len="med"/>
          </a:ln>
        </p:spPr>
      </p:sp>
      <p:sp>
        <p:nvSpPr>
          <p:cNvPr id="38947" name="Rectangle 63"/>
          <p:cNvSpPr/>
          <p:nvPr/>
        </p:nvSpPr>
        <p:spPr>
          <a:xfrm>
            <a:off x="1600200" y="5334000"/>
            <a:ext cx="990600" cy="3048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38948" name="Rectangle 64"/>
          <p:cNvSpPr/>
          <p:nvPr/>
        </p:nvSpPr>
        <p:spPr>
          <a:xfrm>
            <a:off x="6248400" y="5334000"/>
            <a:ext cx="990600" cy="3048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D-IP:C</a:t>
            </a:r>
            <a:endParaRPr lang="en-US" altLang="zh-CN" dirty="0">
              <a:latin typeface="Comic Sans MS" panose="030F0702030302020204" pitchFamily="66" charset="0"/>
            </a:endParaRPr>
          </a:p>
        </p:txBody>
      </p:sp>
      <p:sp>
        <p:nvSpPr>
          <p:cNvPr id="38949" name="Text Box 65"/>
          <p:cNvSpPr txBox="1"/>
          <p:nvPr/>
        </p:nvSpPr>
        <p:spPr>
          <a:xfrm>
            <a:off x="1736725" y="4941888"/>
            <a:ext cx="184150" cy="336550"/>
          </a:xfrm>
          <a:prstGeom prst="rect">
            <a:avLst/>
          </a:prstGeom>
          <a:noFill/>
          <a:ln w="9525">
            <a:noFill/>
          </a:ln>
        </p:spPr>
        <p:txBody>
          <a:bodyPr wrap="none">
            <a:spAutoFit/>
          </a:bodyPr>
          <a:p>
            <a:endParaRPr lang="zh-CN" altLang="en-US" dirty="0">
              <a:latin typeface="Comic Sans MS" panose="030F0702030302020204" pitchFamily="66" charset="0"/>
            </a:endParaRPr>
          </a:p>
        </p:txBody>
      </p:sp>
      <p:sp>
        <p:nvSpPr>
          <p:cNvPr id="38950" name="Text Box 66"/>
          <p:cNvSpPr txBox="1"/>
          <p:nvPr/>
        </p:nvSpPr>
        <p:spPr>
          <a:xfrm>
            <a:off x="1676400" y="5029200"/>
            <a:ext cx="896938" cy="336550"/>
          </a:xfrm>
          <a:prstGeom prst="rect">
            <a:avLst/>
          </a:prstGeom>
          <a:noFill/>
          <a:ln w="9525">
            <a:noFill/>
          </a:ln>
        </p:spPr>
        <p:txBody>
          <a:bodyPr wrap="none">
            <a:spAutoFit/>
          </a:bodyPr>
          <a:p>
            <a:r>
              <a:rPr lang="en-US" altLang="zh-CN" dirty="0">
                <a:latin typeface="Comic Sans MS" panose="030F0702030302020204" pitchFamily="66" charset="0"/>
              </a:rPr>
              <a:t>S-IP: A</a:t>
            </a:r>
            <a:endParaRPr lang="en-US" altLang="zh-CN" dirty="0">
              <a:latin typeface="Comic Sans MS" panose="030F0702030302020204" pitchFamily="66" charset="0"/>
            </a:endParaRPr>
          </a:p>
        </p:txBody>
      </p:sp>
      <p:sp>
        <p:nvSpPr>
          <p:cNvPr id="38951" name="Text Box 67"/>
          <p:cNvSpPr txBox="1"/>
          <p:nvPr/>
        </p:nvSpPr>
        <p:spPr>
          <a:xfrm>
            <a:off x="1676400" y="5334000"/>
            <a:ext cx="814388" cy="336550"/>
          </a:xfrm>
          <a:prstGeom prst="rect">
            <a:avLst/>
          </a:prstGeom>
          <a:noFill/>
          <a:ln w="9525">
            <a:noFill/>
          </a:ln>
        </p:spPr>
        <p:txBody>
          <a:bodyPr wrap="none">
            <a:spAutoFit/>
          </a:bodyPr>
          <a:p>
            <a:r>
              <a:rPr lang="en-US" altLang="zh-CN" dirty="0">
                <a:latin typeface="Comic Sans MS" panose="030F0702030302020204" pitchFamily="66" charset="0"/>
              </a:rPr>
              <a:t>D-IP:C</a:t>
            </a:r>
            <a:endParaRPr lang="en-US" altLang="zh-CN" dirty="0">
              <a:latin typeface="Comic Sans MS" panose="030F0702030302020204" pitchFamily="66" charset="0"/>
            </a:endParaRPr>
          </a:p>
        </p:txBody>
      </p:sp>
      <p:sp>
        <p:nvSpPr>
          <p:cNvPr id="38952" name="Text Box 68"/>
          <p:cNvSpPr txBox="1"/>
          <p:nvPr/>
        </p:nvSpPr>
        <p:spPr>
          <a:xfrm>
            <a:off x="6335713" y="5029200"/>
            <a:ext cx="876300" cy="336550"/>
          </a:xfrm>
          <a:prstGeom prst="rect">
            <a:avLst/>
          </a:prstGeom>
          <a:noFill/>
          <a:ln w="9525">
            <a:noFill/>
          </a:ln>
        </p:spPr>
        <p:txBody>
          <a:bodyPr wrap="none">
            <a:spAutoFit/>
          </a:bodyPr>
          <a:p>
            <a:r>
              <a:rPr lang="en-US" altLang="zh-CN" dirty="0">
                <a:latin typeface="Comic Sans MS" panose="030F0702030302020204" pitchFamily="66" charset="0"/>
              </a:rPr>
              <a:t>S-IP: B</a:t>
            </a:r>
            <a:endParaRPr lang="en-US" altLang="zh-CN" dirty="0">
              <a:latin typeface="Comic Sans MS" panose="030F0702030302020204" pitchFamily="66" charset="0"/>
            </a:endParaRPr>
          </a:p>
        </p:txBody>
      </p:sp>
      <p:grpSp>
        <p:nvGrpSpPr>
          <p:cNvPr id="38953" name="Group 69"/>
          <p:cNvGrpSpPr/>
          <p:nvPr/>
        </p:nvGrpSpPr>
        <p:grpSpPr>
          <a:xfrm>
            <a:off x="5791200" y="2895600"/>
            <a:ext cx="990600" cy="914400"/>
            <a:chOff x="3936" y="2784"/>
            <a:chExt cx="624" cy="576"/>
          </a:xfrm>
        </p:grpSpPr>
        <p:sp>
          <p:nvSpPr>
            <p:cNvPr id="38957" name="Rectangle 70"/>
            <p:cNvSpPr/>
            <p:nvPr/>
          </p:nvSpPr>
          <p:spPr>
            <a:xfrm>
              <a:off x="3936" y="2784"/>
              <a:ext cx="624" cy="1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SP: 5775</a:t>
              </a:r>
              <a:endParaRPr lang="en-US" altLang="zh-CN" dirty="0">
                <a:latin typeface="Comic Sans MS" panose="030F0702030302020204" pitchFamily="66" charset="0"/>
              </a:endParaRPr>
            </a:p>
          </p:txBody>
        </p:sp>
        <p:sp>
          <p:nvSpPr>
            <p:cNvPr id="38958" name="Rectangle 71"/>
            <p:cNvSpPr/>
            <p:nvPr/>
          </p:nvSpPr>
          <p:spPr>
            <a:xfrm>
              <a:off x="3936" y="2976"/>
              <a:ext cx="624" cy="1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DP: 80</a:t>
              </a:r>
              <a:endParaRPr lang="en-US" altLang="zh-CN" dirty="0">
                <a:latin typeface="Comic Sans MS" panose="030F0702030302020204" pitchFamily="66" charset="0"/>
              </a:endParaRPr>
            </a:p>
          </p:txBody>
        </p:sp>
        <p:sp>
          <p:nvSpPr>
            <p:cNvPr id="38959" name="Rectangle 72"/>
            <p:cNvSpPr/>
            <p:nvPr/>
          </p:nvSpPr>
          <p:spPr>
            <a:xfrm>
              <a:off x="3936" y="3168"/>
              <a:ext cx="624" cy="1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sp>
        <p:nvSpPr>
          <p:cNvPr id="38954" name="Rectangle 73"/>
          <p:cNvSpPr/>
          <p:nvPr/>
        </p:nvSpPr>
        <p:spPr>
          <a:xfrm>
            <a:off x="5791200" y="3810000"/>
            <a:ext cx="990600" cy="3048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r>
              <a:rPr lang="en-US" altLang="zh-CN" dirty="0">
                <a:latin typeface="Comic Sans MS" panose="030F0702030302020204" pitchFamily="66" charset="0"/>
              </a:rPr>
              <a:t>D-IP:C</a:t>
            </a:r>
            <a:endParaRPr lang="en-US" altLang="zh-CN" dirty="0">
              <a:latin typeface="Comic Sans MS" panose="030F0702030302020204" pitchFamily="66" charset="0"/>
            </a:endParaRPr>
          </a:p>
        </p:txBody>
      </p:sp>
      <p:sp>
        <p:nvSpPr>
          <p:cNvPr id="38955" name="Rectangle 74"/>
          <p:cNvSpPr/>
          <p:nvPr/>
        </p:nvSpPr>
        <p:spPr>
          <a:xfrm>
            <a:off x="5867400" y="3505200"/>
            <a:ext cx="876300" cy="336550"/>
          </a:xfrm>
          <a:prstGeom prst="rect">
            <a:avLst/>
          </a:prstGeom>
          <a:noFill/>
          <a:ln w="9525">
            <a:noFill/>
          </a:ln>
        </p:spPr>
        <p:txBody>
          <a:bodyPr wrap="none">
            <a:spAutoFit/>
          </a:bodyPr>
          <a:p>
            <a:r>
              <a:rPr lang="en-US" altLang="zh-CN" dirty="0">
                <a:latin typeface="Comic Sans MS" panose="030F0702030302020204" pitchFamily="66" charset="0"/>
              </a:rPr>
              <a:t>S-IP: B</a:t>
            </a:r>
            <a:endParaRPr lang="en-US" altLang="zh-CN" dirty="0">
              <a:latin typeface="Comic Sans MS" panose="030F0702030302020204" pitchFamily="66" charset="0"/>
            </a:endParaRPr>
          </a:p>
        </p:txBody>
      </p:sp>
      <p:sp>
        <p:nvSpPr>
          <p:cNvPr id="38956" name="Line 75"/>
          <p:cNvSpPr/>
          <p:nvPr/>
        </p:nvSpPr>
        <p:spPr>
          <a:xfrm flipH="1">
            <a:off x="6172200" y="4114800"/>
            <a:ext cx="228600" cy="228600"/>
          </a:xfrm>
          <a:prstGeom prst="line">
            <a:avLst/>
          </a:prstGeom>
          <a:ln w="9525" cap="flat" cmpd="sng">
            <a:solidFill>
              <a:schemeClr val="tx1"/>
            </a:solidFill>
            <a:prstDash val="solid"/>
            <a:headEnd type="none" w="med" len="med"/>
            <a:tailEnd type="triangle" w="med" len="med"/>
          </a:ln>
        </p:spPr>
      </p:sp>
      <p:sp>
        <p:nvSpPr>
          <p:cNvPr id="2" name="文本框 1"/>
          <p:cNvSpPr txBox="1"/>
          <p:nvPr/>
        </p:nvSpPr>
        <p:spPr>
          <a:xfrm>
            <a:off x="228600" y="1371600"/>
            <a:ext cx="4572000" cy="337185"/>
          </a:xfrm>
          <a:prstGeom prst="rect">
            <a:avLst/>
          </a:prstGeom>
          <a:noFill/>
        </p:spPr>
        <p:txBody>
          <a:bodyPr wrap="square" rtlCol="0" anchor="t">
            <a:spAutoFit/>
          </a:bodyPr>
          <a:p>
            <a:r>
              <a:rPr lang="zh-CN" altLang="en-US" b="1" dirty="0">
                <a:solidFill>
                  <a:schemeClr val="accent2"/>
                </a:solidFill>
                <a:sym typeface="+mn-ea"/>
              </a:rPr>
              <a:t>线程可以被看做轻量级的子进程</a:t>
            </a:r>
            <a:endParaRPr lang="zh-CN" altLang="en-US" b="1" dirty="0">
              <a:solidFill>
                <a:schemeClr val="accent2"/>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50179"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39940" name="Rectangle 2"/>
          <p:cNvSpPr>
            <a:spLocks noGrp="1"/>
          </p:cNvSpPr>
          <p:nvPr>
            <p:ph type="title"/>
          </p:nvPr>
        </p:nvSpPr>
        <p:spPr/>
        <p:txBody>
          <a:bodyPr vert="horz" wrap="square" lIns="91440" tIns="45720" rIns="91440" bIns="45720" anchor="ctr" anchorCtr="0"/>
          <a:p>
            <a:r>
              <a:rPr lang="zh-CN" altLang="en-US" dirty="0"/>
              <a:t>第</a:t>
            </a:r>
            <a:r>
              <a:rPr lang="en-US" altLang="zh-CN" dirty="0"/>
              <a:t>3</a:t>
            </a:r>
            <a:r>
              <a:rPr lang="zh-CN" altLang="en-US" dirty="0"/>
              <a:t>章</a:t>
            </a:r>
            <a:r>
              <a:rPr lang="en-US" altLang="zh-CN" dirty="0"/>
              <a:t> </a:t>
            </a:r>
            <a:r>
              <a:rPr lang="zh-CN" altLang="en-US" dirty="0"/>
              <a:t>要点</a:t>
            </a:r>
            <a:endParaRPr lang="zh-CN" altLang="en-US" dirty="0"/>
          </a:p>
        </p:txBody>
      </p:sp>
      <p:sp>
        <p:nvSpPr>
          <p:cNvPr id="39941" name="Rectangle 3"/>
          <p:cNvSpPr>
            <a:spLocks noGrp="1"/>
          </p:cNvSpPr>
          <p:nvPr>
            <p:ph sz="half" idx="1"/>
          </p:nvPr>
        </p:nvSpPr>
        <p:spPr/>
        <p:txBody>
          <a:bodyPr vert="horz" wrap="square" lIns="91440" tIns="45720" rIns="91440" bIns="45720" anchor="t" anchorCtr="0"/>
          <a:p>
            <a:pPr eaLnBrk="1">
              <a:buSzPct val="85000"/>
            </a:pPr>
            <a:r>
              <a:rPr lang="en-US" altLang="zh-CN" sz="2400" dirty="0">
                <a:latin typeface="+mn-lt"/>
                <a:ea typeface="+mn-ea"/>
                <a:cs typeface="+mn-cs"/>
              </a:rPr>
              <a:t>3.1 </a:t>
            </a:r>
            <a:r>
              <a:rPr lang="zh-CN" altLang="en-US" sz="2400" dirty="0">
                <a:latin typeface="+mn-lt"/>
                <a:ea typeface="+mn-ea"/>
                <a:cs typeface="+mn-cs"/>
              </a:rPr>
              <a:t>运输层服务</a:t>
            </a:r>
            <a:endParaRPr lang="zh-CN" altLang="en-US" sz="2400" dirty="0">
              <a:latin typeface="+mn-lt"/>
              <a:ea typeface="+mn-ea"/>
              <a:cs typeface="+mn-cs"/>
            </a:endParaRPr>
          </a:p>
          <a:p>
            <a:pPr eaLnBrk="1">
              <a:buSzPct val="85000"/>
            </a:pPr>
            <a:r>
              <a:rPr lang="en-US" altLang="zh-CN" sz="2400" dirty="0">
                <a:latin typeface="+mn-lt"/>
                <a:ea typeface="+mn-ea"/>
                <a:cs typeface="+mn-cs"/>
              </a:rPr>
              <a:t>3.2 </a:t>
            </a:r>
            <a:r>
              <a:rPr lang="zh-CN" altLang="en-US" sz="2400" dirty="0">
                <a:latin typeface="+mn-lt"/>
                <a:ea typeface="+mn-ea"/>
                <a:cs typeface="+mn-cs"/>
              </a:rPr>
              <a:t>复用与分解</a:t>
            </a:r>
            <a:endParaRPr lang="zh-CN" altLang="en-US" sz="2400" dirty="0">
              <a:latin typeface="+mn-lt"/>
              <a:ea typeface="+mn-ea"/>
              <a:cs typeface="+mn-cs"/>
            </a:endParaRPr>
          </a:p>
          <a:p>
            <a:pPr eaLnBrk="1">
              <a:buSzPct val="85000"/>
            </a:pPr>
            <a:r>
              <a:rPr lang="en-US" altLang="zh-CN" sz="2400" dirty="0">
                <a:solidFill>
                  <a:srgbClr val="FF0000"/>
                </a:solidFill>
                <a:latin typeface="+mn-lt"/>
                <a:ea typeface="+mn-ea"/>
                <a:cs typeface="+mn-cs"/>
              </a:rPr>
              <a:t>3.3 </a:t>
            </a:r>
            <a:r>
              <a:rPr lang="zh-CN" altLang="en-US" sz="2400" dirty="0">
                <a:solidFill>
                  <a:srgbClr val="FF0000"/>
                </a:solidFill>
                <a:latin typeface="+mn-lt"/>
                <a:ea typeface="+mn-ea"/>
                <a:cs typeface="+mn-cs"/>
              </a:rPr>
              <a:t>无连接传输</a:t>
            </a:r>
            <a:r>
              <a:rPr lang="en-US" altLang="zh-CN" sz="2400" dirty="0">
                <a:solidFill>
                  <a:srgbClr val="FF0000"/>
                </a:solidFill>
                <a:latin typeface="+mn-lt"/>
                <a:ea typeface="+mn-ea"/>
                <a:cs typeface="+mn-cs"/>
              </a:rPr>
              <a:t>: UDP</a:t>
            </a:r>
            <a:endParaRPr lang="en-US" altLang="zh-CN" sz="2400" dirty="0">
              <a:solidFill>
                <a:srgbClr val="FF0000"/>
              </a:solidFill>
              <a:latin typeface="+mn-lt"/>
              <a:ea typeface="+mn-ea"/>
              <a:cs typeface="+mn-cs"/>
            </a:endParaRPr>
          </a:p>
          <a:p>
            <a:pPr eaLnBrk="1">
              <a:buSzPct val="85000"/>
            </a:pPr>
            <a:r>
              <a:rPr lang="en-US" altLang="zh-CN" sz="2400" dirty="0">
                <a:latin typeface="+mn-lt"/>
                <a:ea typeface="+mn-ea"/>
                <a:cs typeface="+mn-cs"/>
              </a:rPr>
              <a:t>3.4 </a:t>
            </a:r>
            <a:r>
              <a:rPr lang="zh-CN" altLang="en-US" sz="2400" dirty="0">
                <a:latin typeface="+mn-lt"/>
                <a:ea typeface="+mn-ea"/>
                <a:cs typeface="+mn-cs"/>
              </a:rPr>
              <a:t>可靠数据传输的原则</a:t>
            </a:r>
            <a:endParaRPr lang="zh-CN" altLang="en-US" sz="2400" dirty="0">
              <a:latin typeface="+mn-lt"/>
              <a:ea typeface="+mn-ea"/>
              <a:cs typeface="+mn-cs"/>
            </a:endParaRPr>
          </a:p>
          <a:p>
            <a:pPr lvl="1" eaLnBrk="1">
              <a:buSzPct val="75000"/>
            </a:pPr>
            <a:r>
              <a:rPr lang="en-US" altLang="zh-CN" sz="2000" dirty="0">
                <a:latin typeface="+mn-lt"/>
                <a:ea typeface="+mn-ea"/>
              </a:rPr>
              <a:t>rdt1</a:t>
            </a:r>
            <a:endParaRPr lang="en-US" altLang="zh-CN" sz="2000" dirty="0">
              <a:latin typeface="+mn-lt"/>
              <a:ea typeface="+mn-ea"/>
            </a:endParaRPr>
          </a:p>
          <a:p>
            <a:pPr lvl="1" eaLnBrk="1">
              <a:buSzPct val="75000"/>
            </a:pPr>
            <a:r>
              <a:rPr lang="en-US" altLang="zh-CN" sz="2000" dirty="0">
                <a:latin typeface="+mn-lt"/>
                <a:ea typeface="+mn-ea"/>
              </a:rPr>
              <a:t>rdt2</a:t>
            </a:r>
            <a:endParaRPr lang="en-US" altLang="zh-CN" sz="2000" dirty="0">
              <a:latin typeface="+mn-lt"/>
              <a:ea typeface="+mn-ea"/>
            </a:endParaRPr>
          </a:p>
          <a:p>
            <a:pPr lvl="1" eaLnBrk="1">
              <a:buSzPct val="75000"/>
            </a:pPr>
            <a:r>
              <a:rPr lang="en-US" altLang="zh-CN" sz="2000" dirty="0">
                <a:latin typeface="+mn-lt"/>
                <a:ea typeface="+mn-ea"/>
              </a:rPr>
              <a:t>rdt3</a:t>
            </a:r>
            <a:endParaRPr lang="en-US" altLang="zh-CN" sz="2000" dirty="0">
              <a:latin typeface="+mn-lt"/>
              <a:ea typeface="+mn-ea"/>
            </a:endParaRPr>
          </a:p>
          <a:p>
            <a:pPr lvl="1" eaLnBrk="1">
              <a:buSzPct val="75000"/>
            </a:pPr>
            <a:r>
              <a:rPr lang="zh-CN" altLang="en-US" sz="2000" dirty="0">
                <a:latin typeface="+mn-lt"/>
                <a:ea typeface="+mn-ea"/>
              </a:rPr>
              <a:t>流水线协议</a:t>
            </a:r>
            <a:endParaRPr lang="zh-CN" altLang="en-US" sz="2000" dirty="0">
              <a:latin typeface="+mn-lt"/>
              <a:ea typeface="+mn-ea"/>
            </a:endParaRPr>
          </a:p>
        </p:txBody>
      </p:sp>
      <p:sp>
        <p:nvSpPr>
          <p:cNvPr id="39942" name="Rectangle 4"/>
          <p:cNvSpPr/>
          <p:nvPr/>
        </p:nvSpPr>
        <p:spPr>
          <a:xfrm>
            <a:off x="4419600" y="1524000"/>
            <a:ext cx="3810000" cy="4648200"/>
          </a:xfrm>
          <a:prstGeom prst="rect">
            <a:avLst/>
          </a:prstGeom>
          <a:noFill/>
          <a:ln w="9525">
            <a:noFill/>
          </a:ln>
        </p:spPr>
        <p:txBody>
          <a:bodyPr/>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3.5 </a:t>
            </a:r>
            <a:r>
              <a:rPr lang="zh-CN" altLang="en-US" sz="2400" dirty="0">
                <a:latin typeface="Times New Roman" panose="02020603050405020304" pitchFamily="18" charset="0"/>
              </a:rPr>
              <a:t>面向连接的传输</a:t>
            </a:r>
            <a:r>
              <a:rPr lang="en-US" altLang="zh-CN" sz="2400" dirty="0">
                <a:latin typeface="Times New Roman" panose="02020603050405020304" pitchFamily="18" charset="0"/>
              </a:rPr>
              <a:t>: TCP</a:t>
            </a:r>
            <a:endParaRPr lang="en-US" altLang="zh-CN" sz="24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报文段结构</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可靠数据传输</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流量控制</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连接管理</a:t>
            </a:r>
            <a:endParaRPr lang="zh-CN" altLang="en-US" sz="20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3.6 </a:t>
            </a:r>
            <a:r>
              <a:rPr lang="zh-CN" altLang="en-US" sz="2400" dirty="0">
                <a:latin typeface="Times New Roman" panose="02020603050405020304" pitchFamily="18" charset="0"/>
              </a:rPr>
              <a:t>拥塞控制的原则</a:t>
            </a:r>
            <a:endParaRPr lang="zh-CN" altLang="en-US"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3.7 TCP</a:t>
            </a:r>
            <a:r>
              <a:rPr lang="zh-CN" altLang="en-US" sz="2400" dirty="0">
                <a:latin typeface="Times New Roman" panose="02020603050405020304" pitchFamily="18" charset="0"/>
              </a:rPr>
              <a:t>拥塞控制</a:t>
            </a:r>
            <a:endParaRPr lang="en-US" altLang="zh-CN" sz="24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机制</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TCP</a:t>
            </a:r>
            <a:r>
              <a:rPr lang="zh-CN" altLang="en-US" sz="2000" dirty="0">
                <a:latin typeface="Times New Roman" panose="02020603050405020304" pitchFamily="18" charset="0"/>
              </a:rPr>
              <a:t>吞吐量</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TCP</a:t>
            </a:r>
            <a:r>
              <a:rPr lang="zh-CN" altLang="en-US" sz="2000" dirty="0">
                <a:latin typeface="Times New Roman" panose="02020603050405020304" pitchFamily="18" charset="0"/>
              </a:rPr>
              <a:t>公平性</a:t>
            </a:r>
            <a:endParaRPr lang="zh-CN" altLang="en-US" sz="2000" dirty="0">
              <a:solidFill>
                <a:srgbClr val="FF0000"/>
              </a:solidFill>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时延模型</a:t>
            </a:r>
            <a:endParaRPr lang="en-US" altLang="zh-CN" sz="2000" dirty="0">
              <a:latin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51203"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40964" name="Rectangle 2"/>
          <p:cNvSpPr>
            <a:spLocks noGrp="1"/>
          </p:cNvSpPr>
          <p:nvPr>
            <p:ph type="title"/>
          </p:nvPr>
        </p:nvSpPr>
        <p:spPr>
          <a:xfrm>
            <a:off x="533400" y="228600"/>
            <a:ext cx="8343900" cy="1143000"/>
          </a:xfrm>
        </p:spPr>
        <p:txBody>
          <a:bodyPr vert="horz" wrap="square" lIns="91440" tIns="45720" rIns="91440" bIns="45720" anchor="ctr" anchorCtr="0"/>
          <a:p>
            <a:r>
              <a:rPr lang="en-US" altLang="zh-CN" dirty="0"/>
              <a:t>UDP: </a:t>
            </a:r>
            <a:r>
              <a:rPr lang="zh-CN" altLang="en-US" dirty="0"/>
              <a:t>用户数据报协议 </a:t>
            </a:r>
            <a:r>
              <a:rPr lang="en-US" altLang="zh-CN" sz="3200" dirty="0"/>
              <a:t>[RFC 768]</a:t>
            </a:r>
            <a:endParaRPr lang="en-US" altLang="zh-CN" sz="4400" dirty="0"/>
          </a:p>
        </p:txBody>
      </p:sp>
      <p:sp>
        <p:nvSpPr>
          <p:cNvPr id="40965" name="Rectangle 3"/>
          <p:cNvSpPr>
            <a:spLocks noGrp="1"/>
          </p:cNvSpPr>
          <p:nvPr>
            <p:ph sz="half" idx="1"/>
          </p:nvPr>
        </p:nvSpPr>
        <p:spPr>
          <a:xfrm>
            <a:off x="428625" y="1447800"/>
            <a:ext cx="3810000" cy="4648200"/>
          </a:xfrm>
        </p:spPr>
        <p:txBody>
          <a:bodyPr vert="horz" wrap="square" lIns="91440" tIns="45720" rIns="91440" bIns="45720" anchor="t" anchorCtr="0"/>
          <a:p>
            <a:pPr eaLnBrk="1">
              <a:buSzPct val="85000"/>
            </a:pPr>
            <a:r>
              <a:rPr lang="en-US" altLang="zh-CN" sz="2000" dirty="0">
                <a:latin typeface="Comic Sans MS" panose="030F0702030302020204" pitchFamily="66" charset="0"/>
                <a:ea typeface="+mn-ea"/>
                <a:cs typeface="+mn-cs"/>
              </a:rPr>
              <a:t>“</a:t>
            </a:r>
            <a:r>
              <a:rPr lang="zh-CN" altLang="en-US" sz="2000" dirty="0">
                <a:latin typeface="+mn-lt"/>
                <a:ea typeface="+mn-ea"/>
                <a:cs typeface="+mn-cs"/>
              </a:rPr>
              <a:t>尽力而为</a:t>
            </a:r>
            <a:r>
              <a:rPr lang="zh-CN" altLang="en-US" sz="2000" dirty="0">
                <a:latin typeface="Comic Sans MS" panose="030F0702030302020204" pitchFamily="66" charset="0"/>
                <a:ea typeface="+mn-ea"/>
                <a:cs typeface="+mn-cs"/>
              </a:rPr>
              <a:t>”</a:t>
            </a:r>
            <a:r>
              <a:rPr lang="zh-CN" altLang="en-US" sz="2000" dirty="0">
                <a:latin typeface="+mn-lt"/>
                <a:ea typeface="+mn-ea"/>
                <a:cs typeface="+mn-cs"/>
              </a:rPr>
              <a:t>服务，</a:t>
            </a:r>
            <a:r>
              <a:rPr lang="en-US" altLang="zh-CN" sz="2000" dirty="0">
                <a:latin typeface="+mn-lt"/>
                <a:ea typeface="+mn-ea"/>
                <a:cs typeface="+mn-cs"/>
              </a:rPr>
              <a:t>UDP</a:t>
            </a:r>
            <a:r>
              <a:rPr lang="zh-CN" altLang="en-US" sz="2000" dirty="0">
                <a:latin typeface="+mn-lt"/>
                <a:ea typeface="+mn-ea"/>
                <a:cs typeface="+mn-cs"/>
              </a:rPr>
              <a:t>段可能：</a:t>
            </a:r>
            <a:endParaRPr lang="en-US" altLang="zh-CN" sz="2000" dirty="0">
              <a:latin typeface="+mn-lt"/>
              <a:ea typeface="+mn-ea"/>
              <a:cs typeface="+mn-cs"/>
            </a:endParaRPr>
          </a:p>
          <a:p>
            <a:pPr lvl="1" eaLnBrk="1">
              <a:buSzPct val="75000"/>
            </a:pPr>
            <a:r>
              <a:rPr lang="zh-CN" altLang="en-US" sz="2000" dirty="0">
                <a:latin typeface="+mn-lt"/>
                <a:ea typeface="+mn-ea"/>
              </a:rPr>
              <a:t>丢包</a:t>
            </a:r>
            <a:endParaRPr lang="zh-CN" altLang="en-US" sz="2000" dirty="0">
              <a:latin typeface="+mn-lt"/>
              <a:ea typeface="+mn-ea"/>
            </a:endParaRPr>
          </a:p>
          <a:p>
            <a:pPr lvl="1" eaLnBrk="1">
              <a:buSzPct val="75000"/>
            </a:pPr>
            <a:r>
              <a:rPr lang="zh-CN" altLang="en-US" sz="2000" dirty="0">
                <a:latin typeface="+mn-lt"/>
                <a:ea typeface="+mn-ea"/>
              </a:rPr>
              <a:t>对应用程序交付失序</a:t>
            </a:r>
            <a:endParaRPr lang="en-US" altLang="zh-CN" sz="2000" dirty="0">
              <a:latin typeface="+mn-lt"/>
              <a:ea typeface="+mn-ea"/>
            </a:endParaRPr>
          </a:p>
          <a:p>
            <a:pPr eaLnBrk="1">
              <a:buSzPct val="85000"/>
            </a:pPr>
            <a:r>
              <a:rPr lang="zh-CN" altLang="en-US" sz="2000" i="1" dirty="0">
                <a:solidFill>
                  <a:srgbClr val="FF0000"/>
                </a:solidFill>
                <a:latin typeface="+mn-lt"/>
                <a:ea typeface="+mn-ea"/>
                <a:cs typeface="+mn-cs"/>
              </a:rPr>
              <a:t>无连接</a:t>
            </a:r>
            <a:r>
              <a:rPr lang="en-US" altLang="zh-CN" sz="2000" i="1" dirty="0">
                <a:solidFill>
                  <a:srgbClr val="FF0000"/>
                </a:solidFill>
                <a:latin typeface="+mn-lt"/>
                <a:ea typeface="+mn-ea"/>
                <a:cs typeface="+mn-cs"/>
              </a:rPr>
              <a:t>:</a:t>
            </a:r>
            <a:endParaRPr lang="en-US" altLang="zh-CN" sz="2400" dirty="0">
              <a:latin typeface="+mn-lt"/>
              <a:ea typeface="+mn-ea"/>
              <a:cs typeface="+mn-cs"/>
            </a:endParaRPr>
          </a:p>
          <a:p>
            <a:pPr lvl="1" eaLnBrk="1">
              <a:buSzPct val="75000"/>
            </a:pPr>
            <a:r>
              <a:rPr lang="zh-CN" altLang="en-US" sz="2000" dirty="0">
                <a:latin typeface="+mn-lt"/>
                <a:ea typeface="+mn-ea"/>
              </a:rPr>
              <a:t>在</a:t>
            </a:r>
            <a:r>
              <a:rPr lang="en-US" altLang="zh-CN" sz="2000" dirty="0">
                <a:latin typeface="+mn-lt"/>
                <a:ea typeface="+mn-ea"/>
              </a:rPr>
              <a:t>UDP</a:t>
            </a:r>
            <a:r>
              <a:rPr lang="zh-CN" altLang="en-US" sz="2000" dirty="0">
                <a:latin typeface="+mn-lt"/>
                <a:ea typeface="+mn-ea"/>
              </a:rPr>
              <a:t>发送方和接收方之间</a:t>
            </a:r>
            <a:r>
              <a:rPr lang="zh-CN" altLang="en-US" sz="2000" b="1" dirty="0">
                <a:solidFill>
                  <a:schemeClr val="accent2"/>
                </a:solidFill>
                <a:latin typeface="+mn-lt"/>
                <a:ea typeface="+mn-ea"/>
              </a:rPr>
              <a:t>无握手</a:t>
            </a:r>
            <a:endParaRPr lang="zh-CN" altLang="en-US" sz="2000" dirty="0">
              <a:latin typeface="+mn-lt"/>
              <a:ea typeface="+mn-ea"/>
            </a:endParaRPr>
          </a:p>
          <a:p>
            <a:pPr lvl="1" eaLnBrk="1">
              <a:buSzPct val="75000"/>
            </a:pPr>
            <a:r>
              <a:rPr lang="zh-CN" altLang="en-US" sz="2000" dirty="0">
                <a:latin typeface="+mn-lt"/>
                <a:ea typeface="+mn-ea"/>
              </a:rPr>
              <a:t>每个</a:t>
            </a:r>
            <a:r>
              <a:rPr lang="en-US" altLang="zh-CN" sz="2000" dirty="0">
                <a:latin typeface="+mn-lt"/>
                <a:ea typeface="+mn-ea"/>
              </a:rPr>
              <a:t>UDP</a:t>
            </a:r>
            <a:r>
              <a:rPr lang="zh-CN" altLang="en-US" sz="2000" dirty="0">
                <a:latin typeface="+mn-lt"/>
                <a:ea typeface="+mn-ea"/>
              </a:rPr>
              <a:t>段的处理</a:t>
            </a:r>
            <a:r>
              <a:rPr lang="zh-CN" altLang="en-US" sz="2000" b="1" dirty="0">
                <a:solidFill>
                  <a:schemeClr val="accent2"/>
                </a:solidFill>
                <a:latin typeface="+mn-lt"/>
                <a:ea typeface="+mn-ea"/>
              </a:rPr>
              <a:t>独立于其他报文段</a:t>
            </a:r>
            <a:endParaRPr lang="zh-CN" altLang="en-US" sz="2000" b="1" dirty="0">
              <a:solidFill>
                <a:schemeClr val="accent2"/>
              </a:solidFill>
              <a:latin typeface="+mn-lt"/>
              <a:ea typeface="+mn-ea"/>
            </a:endParaRPr>
          </a:p>
        </p:txBody>
      </p:sp>
      <p:sp>
        <p:nvSpPr>
          <p:cNvPr id="40966" name="Rectangle 4"/>
          <p:cNvSpPr>
            <a:spLocks noGrp="1"/>
          </p:cNvSpPr>
          <p:nvPr>
            <p:ph sz="half" idx="2"/>
          </p:nvPr>
        </p:nvSpPr>
        <p:spPr>
          <a:xfrm>
            <a:off x="4752975" y="1781175"/>
            <a:ext cx="3810000" cy="3819525"/>
          </a:xfrm>
        </p:spPr>
        <p:txBody>
          <a:bodyPr vert="horz" wrap="square" lIns="91440" tIns="45720" rIns="91440" bIns="45720" anchor="t" anchorCtr="0"/>
          <a:p>
            <a:pPr eaLnBrk="1">
              <a:buSzPct val="85000"/>
              <a:buFont typeface="ZapfDingbats" pitchFamily="82" charset="2"/>
              <a:buNone/>
            </a:pPr>
            <a:r>
              <a:rPr lang="zh-CN" altLang="en-US" dirty="0">
                <a:solidFill>
                  <a:srgbClr val="FF0000"/>
                </a:solidFill>
                <a:latin typeface="+mn-lt"/>
                <a:ea typeface="+mn-ea"/>
                <a:cs typeface="+mn-cs"/>
              </a:rPr>
              <a:t>为何要有 </a:t>
            </a:r>
            <a:r>
              <a:rPr lang="en-US" altLang="zh-CN" dirty="0">
                <a:solidFill>
                  <a:srgbClr val="FF0000"/>
                </a:solidFill>
                <a:latin typeface="+mn-lt"/>
                <a:ea typeface="+mn-ea"/>
                <a:cs typeface="+mn-cs"/>
              </a:rPr>
              <a:t>UDP</a:t>
            </a:r>
            <a:r>
              <a:rPr lang="zh-CN" altLang="en-US" dirty="0">
                <a:solidFill>
                  <a:srgbClr val="FF0000"/>
                </a:solidFill>
                <a:latin typeface="+mn-lt"/>
                <a:ea typeface="+mn-ea"/>
                <a:cs typeface="+mn-cs"/>
              </a:rPr>
              <a:t>协议</a:t>
            </a:r>
            <a:r>
              <a:rPr lang="en-US" altLang="zh-CN" dirty="0">
                <a:solidFill>
                  <a:srgbClr val="FF0000"/>
                </a:solidFill>
                <a:latin typeface="+mn-lt"/>
                <a:ea typeface="+mn-ea"/>
                <a:cs typeface="+mn-cs"/>
              </a:rPr>
              <a:t>?</a:t>
            </a:r>
            <a:endParaRPr lang="en-US" altLang="zh-CN" dirty="0">
              <a:latin typeface="+mn-lt"/>
              <a:ea typeface="+mn-ea"/>
              <a:cs typeface="+mn-cs"/>
            </a:endParaRPr>
          </a:p>
          <a:p>
            <a:pPr eaLnBrk="1">
              <a:buSzPct val="85000"/>
            </a:pPr>
            <a:r>
              <a:rPr lang="zh-CN" altLang="en-US" sz="2400" dirty="0">
                <a:latin typeface="+mn-lt"/>
                <a:ea typeface="+mn-ea"/>
                <a:cs typeface="+mn-cs"/>
              </a:rPr>
              <a:t>无连接创建</a:t>
            </a:r>
            <a:r>
              <a:rPr lang="en-US" altLang="zh-CN" sz="2400" dirty="0">
                <a:latin typeface="+mn-lt"/>
                <a:ea typeface="+mn-ea"/>
                <a:cs typeface="+mn-cs"/>
              </a:rPr>
              <a:t>(</a:t>
            </a:r>
            <a:r>
              <a:rPr lang="zh-CN" altLang="en-US" sz="2400" dirty="0">
                <a:latin typeface="+mn-lt"/>
                <a:ea typeface="+mn-ea"/>
                <a:cs typeface="+mn-cs"/>
              </a:rPr>
              <a:t>它将增加时延</a:t>
            </a:r>
            <a:r>
              <a:rPr lang="en-US" altLang="zh-CN" sz="2400" dirty="0">
                <a:latin typeface="+mn-lt"/>
                <a:ea typeface="+mn-ea"/>
                <a:cs typeface="+mn-cs"/>
              </a:rPr>
              <a:t>)</a:t>
            </a:r>
            <a:endParaRPr lang="en-US" altLang="zh-CN" sz="2400" dirty="0">
              <a:latin typeface="+mn-lt"/>
              <a:ea typeface="+mn-ea"/>
              <a:cs typeface="+mn-cs"/>
            </a:endParaRPr>
          </a:p>
          <a:p>
            <a:pPr eaLnBrk="1">
              <a:buSzPct val="85000"/>
            </a:pPr>
            <a:r>
              <a:rPr lang="zh-CN" altLang="en-US" sz="2400" dirty="0">
                <a:latin typeface="+mn-lt"/>
                <a:ea typeface="+mn-ea"/>
                <a:cs typeface="+mn-cs"/>
              </a:rPr>
              <a:t>简单：在发送方、接收方无连接状态需要维护</a:t>
            </a:r>
            <a:endParaRPr lang="zh-CN" altLang="en-US" sz="2400" dirty="0">
              <a:latin typeface="+mn-lt"/>
              <a:ea typeface="+mn-ea"/>
              <a:cs typeface="+mn-cs"/>
            </a:endParaRPr>
          </a:p>
          <a:p>
            <a:pPr eaLnBrk="1">
              <a:buSzPct val="85000"/>
            </a:pPr>
            <a:r>
              <a:rPr lang="zh-CN" altLang="en-US" sz="2400" dirty="0">
                <a:latin typeface="+mn-lt"/>
                <a:ea typeface="+mn-ea"/>
                <a:cs typeface="+mn-cs"/>
              </a:rPr>
              <a:t>报文段的首部小（只要</a:t>
            </a:r>
            <a:r>
              <a:rPr lang="en-US" altLang="zh-CN" sz="2400" dirty="0">
                <a:latin typeface="+mn-lt"/>
                <a:ea typeface="+mn-ea"/>
                <a:cs typeface="+mn-cs"/>
              </a:rPr>
              <a:t>8</a:t>
            </a:r>
            <a:r>
              <a:rPr lang="zh-CN" altLang="en-US" sz="2400" dirty="0">
                <a:latin typeface="+mn-lt"/>
                <a:ea typeface="+mn-ea"/>
                <a:cs typeface="+mn-cs"/>
              </a:rPr>
              <a:t>字节，</a:t>
            </a:r>
            <a:r>
              <a:rPr lang="en-US" altLang="zh-CN" sz="2400" dirty="0">
                <a:latin typeface="+mn-lt"/>
                <a:ea typeface="+mn-ea"/>
                <a:cs typeface="+mn-cs"/>
              </a:rPr>
              <a:t>TCP</a:t>
            </a:r>
            <a:r>
              <a:rPr lang="zh-CN" altLang="en-US" sz="2400" dirty="0">
                <a:latin typeface="+mn-lt"/>
                <a:ea typeface="+mn-ea"/>
                <a:cs typeface="+mn-cs"/>
              </a:rPr>
              <a:t>要</a:t>
            </a:r>
            <a:r>
              <a:rPr lang="en-US" altLang="zh-CN" sz="2400" dirty="0">
                <a:latin typeface="+mn-lt"/>
                <a:ea typeface="+mn-ea"/>
                <a:cs typeface="+mn-cs"/>
              </a:rPr>
              <a:t>20</a:t>
            </a:r>
            <a:r>
              <a:rPr lang="zh-CN" altLang="en-US" sz="2400" dirty="0">
                <a:latin typeface="+mn-lt"/>
                <a:ea typeface="+mn-ea"/>
                <a:cs typeface="+mn-cs"/>
              </a:rPr>
              <a:t>字节）</a:t>
            </a:r>
            <a:endParaRPr lang="zh-CN" altLang="en-US" sz="2400" dirty="0">
              <a:latin typeface="+mn-lt"/>
              <a:ea typeface="+mn-ea"/>
              <a:cs typeface="+mn-cs"/>
            </a:endParaRPr>
          </a:p>
          <a:p>
            <a:pPr eaLnBrk="1">
              <a:buSzPct val="85000"/>
            </a:pPr>
            <a:r>
              <a:rPr lang="zh-CN" altLang="en-US" sz="2400" dirty="0">
                <a:latin typeface="+mn-lt"/>
                <a:ea typeface="+mn-ea"/>
                <a:cs typeface="+mn-cs"/>
              </a:rPr>
              <a:t>无拥塞控制</a:t>
            </a:r>
            <a:r>
              <a:rPr lang="en-US" altLang="zh-CN" sz="2400" dirty="0">
                <a:latin typeface="+mn-lt"/>
                <a:ea typeface="+mn-ea"/>
                <a:cs typeface="+mn-cs"/>
              </a:rPr>
              <a:t>: UDP</a:t>
            </a:r>
            <a:r>
              <a:rPr lang="zh-CN" altLang="en-US" sz="2400" dirty="0">
                <a:latin typeface="+mn-lt"/>
                <a:ea typeface="+mn-ea"/>
                <a:cs typeface="+mn-cs"/>
              </a:rPr>
              <a:t>能够尽可能快地传输</a:t>
            </a:r>
            <a:endParaRPr lang="zh-CN" altLang="en-US" dirty="0">
              <a:latin typeface="+mn-lt"/>
              <a:ea typeface="+mn-ea"/>
              <a:cs typeface="+mn-cs"/>
            </a:endParaRPr>
          </a:p>
        </p:txBody>
      </p:sp>
      <p:sp>
        <p:nvSpPr>
          <p:cNvPr id="40967" name="Rectangle 5"/>
          <p:cNvSpPr/>
          <p:nvPr/>
        </p:nvSpPr>
        <p:spPr>
          <a:xfrm>
            <a:off x="4591050" y="1638300"/>
            <a:ext cx="4048125" cy="3838575"/>
          </a:xfrm>
          <a:prstGeom prst="rect">
            <a:avLst/>
          </a:prstGeom>
          <a:noFill/>
          <a:ln w="19050" cap="flat" cmpd="sng">
            <a:solidFill>
              <a:srgbClr val="FF0000"/>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0" y="76200"/>
            <a:ext cx="8937625" cy="67824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6" name="文本框 39"/>
          <p:cNvSpPr/>
          <p:nvPr/>
        </p:nvSpPr>
        <p:spPr>
          <a:xfrm>
            <a:off x="539750" y="1343025"/>
            <a:ext cx="8175625" cy="1920875"/>
          </a:xfrm>
          <a:prstGeom prst="rect">
            <a:avLst/>
          </a:prstGeom>
          <a:noFill/>
          <a:ln w="9525">
            <a:noFill/>
          </a:ln>
        </p:spPr>
        <p:txBody>
          <a:bodyPr>
            <a:spAutoFit/>
          </a:bodyPr>
          <a:p>
            <a:pPr marL="355600" indent="-355600" algn="just" eaLnBrk="1" hangingPunct="1">
              <a:lnSpc>
                <a:spcPct val="150000"/>
              </a:lnSpc>
              <a:buFont typeface="Wingdings" panose="05000000000000000000" pitchFamily="2" charset="2"/>
              <a:buChar char="ü"/>
            </a:pPr>
            <a:r>
              <a:rPr lang="en-US" altLang="zh-CN" sz="1600" dirty="0">
                <a:solidFill>
                  <a:srgbClr val="000000"/>
                </a:solidFill>
                <a:latin typeface="微软雅黑" panose="020B0503020204020204" charset="-122"/>
                <a:ea typeface="微软雅黑" panose="020B0503020204020204" charset="-122"/>
                <a:sym typeface="微软雅黑" panose="020B0503020204020204" charset="-122"/>
              </a:rPr>
              <a:t>虽然 UDP 用户数据报只能提供不可靠的交付，但 UDP 在某些方面有其特殊的优点：</a:t>
            </a:r>
            <a:endParaRPr lang="en-US" altLang="zh-CN" sz="1600" dirty="0">
              <a:solidFill>
                <a:srgbClr val="000000"/>
              </a:solidFill>
              <a:latin typeface="微软雅黑" panose="020B0503020204020204" charset="-122"/>
              <a:ea typeface="微软雅黑" panose="020B0503020204020204" charset="-122"/>
              <a:sym typeface="微软雅黑" panose="020B0503020204020204" charset="-122"/>
            </a:endParaRPr>
          </a:p>
          <a:p>
            <a:pPr marL="355600" indent="-355600" algn="just" eaLnBrk="1" hangingPunct="1">
              <a:lnSpc>
                <a:spcPct val="150000"/>
              </a:lnSpc>
              <a:buFont typeface="Wingdings" panose="05000000000000000000" pitchFamily="2" charset="2"/>
            </a:pPr>
            <a:r>
              <a:rPr lang="zh-CN" altLang="en-US" sz="16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1600" dirty="0">
                <a:solidFill>
                  <a:srgbClr val="000000"/>
                </a:solidFill>
                <a:latin typeface="微软雅黑" panose="020B0503020204020204" charset="-122"/>
                <a:ea typeface="微软雅黑" panose="020B0503020204020204" charset="-122"/>
                <a:sym typeface="微软雅黑" panose="020B0503020204020204" charset="-122"/>
              </a:rPr>
              <a:t>(1)</a:t>
            </a:r>
            <a:r>
              <a:rPr lang="zh-CN" altLang="en-US" sz="16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1600" dirty="0">
                <a:solidFill>
                  <a:srgbClr val="000000"/>
                </a:solidFill>
                <a:latin typeface="微软雅黑" panose="020B0503020204020204" charset="-122"/>
                <a:ea typeface="微软雅黑" panose="020B0503020204020204" charset="-122"/>
                <a:sym typeface="微软雅黑" panose="020B0503020204020204" charset="-122"/>
              </a:rPr>
              <a:t>发送数据之前不需要建立连接</a:t>
            </a:r>
            <a:endParaRPr lang="en-US" altLang="zh-CN" sz="1600" dirty="0">
              <a:solidFill>
                <a:srgbClr val="000000"/>
              </a:solidFill>
              <a:latin typeface="微软雅黑" panose="020B0503020204020204" charset="-122"/>
              <a:ea typeface="微软雅黑" panose="020B0503020204020204" charset="-122"/>
              <a:sym typeface="微软雅黑" panose="020B0503020204020204" charset="-122"/>
            </a:endParaRPr>
          </a:p>
          <a:p>
            <a:pPr marL="355600" indent="-355600" algn="just" eaLnBrk="1" hangingPunct="1">
              <a:lnSpc>
                <a:spcPct val="150000"/>
              </a:lnSpc>
              <a:buFont typeface="Wingdings" panose="05000000000000000000" pitchFamily="2" charset="2"/>
            </a:pPr>
            <a:r>
              <a:rPr lang="zh-CN" altLang="en-US" sz="16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1600" dirty="0">
                <a:solidFill>
                  <a:srgbClr val="000000"/>
                </a:solidFill>
                <a:latin typeface="微软雅黑" panose="020B0503020204020204" charset="-122"/>
                <a:ea typeface="微软雅黑" panose="020B0503020204020204" charset="-122"/>
                <a:sym typeface="微软雅黑" panose="020B0503020204020204" charset="-122"/>
              </a:rPr>
              <a:t>(2)</a:t>
            </a:r>
            <a:r>
              <a:rPr lang="zh-CN" altLang="en-US" sz="16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1600" dirty="0">
                <a:solidFill>
                  <a:srgbClr val="000000"/>
                </a:solidFill>
                <a:latin typeface="微软雅黑" panose="020B0503020204020204" charset="-122"/>
                <a:ea typeface="微软雅黑" panose="020B0503020204020204" charset="-122"/>
                <a:sym typeface="微软雅黑" panose="020B0503020204020204" charset="-122"/>
              </a:rPr>
              <a:t>UDP 的主机不需要维持复杂的连接状态表。</a:t>
            </a:r>
            <a:endParaRPr lang="en-US" altLang="zh-CN" sz="1600" dirty="0">
              <a:solidFill>
                <a:srgbClr val="000000"/>
              </a:solidFill>
              <a:latin typeface="微软雅黑" panose="020B0503020204020204" charset="-122"/>
              <a:ea typeface="微软雅黑" panose="020B0503020204020204" charset="-122"/>
              <a:sym typeface="微软雅黑" panose="020B0503020204020204" charset="-122"/>
            </a:endParaRPr>
          </a:p>
          <a:p>
            <a:pPr marL="355600" indent="-355600" algn="just" eaLnBrk="1" hangingPunct="1">
              <a:lnSpc>
                <a:spcPct val="150000"/>
              </a:lnSpc>
              <a:buFont typeface="Wingdings" panose="05000000000000000000" pitchFamily="2" charset="2"/>
            </a:pPr>
            <a:r>
              <a:rPr lang="zh-CN" altLang="en-US" sz="16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1600" dirty="0">
                <a:solidFill>
                  <a:srgbClr val="000000"/>
                </a:solidFill>
                <a:latin typeface="微软雅黑" panose="020B0503020204020204" charset="-122"/>
                <a:ea typeface="微软雅黑" panose="020B0503020204020204" charset="-122"/>
                <a:sym typeface="微软雅黑" panose="020B0503020204020204" charset="-122"/>
              </a:rPr>
              <a:t>(3)</a:t>
            </a:r>
            <a:r>
              <a:rPr lang="zh-CN" altLang="en-US" sz="16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1600" dirty="0">
                <a:solidFill>
                  <a:srgbClr val="000000"/>
                </a:solidFill>
                <a:latin typeface="微软雅黑" panose="020B0503020204020204" charset="-122"/>
                <a:ea typeface="微软雅黑" panose="020B0503020204020204" charset="-122"/>
                <a:sym typeface="微软雅黑" panose="020B0503020204020204" charset="-122"/>
              </a:rPr>
              <a:t>UDP 用户数据报只有8个字节的首部开销。</a:t>
            </a:r>
            <a:endParaRPr lang="en-US" altLang="zh-CN" sz="1600" dirty="0">
              <a:solidFill>
                <a:srgbClr val="000000"/>
              </a:solidFill>
              <a:latin typeface="微软雅黑" panose="020B0503020204020204" charset="-122"/>
              <a:ea typeface="微软雅黑" panose="020B0503020204020204" charset="-122"/>
              <a:sym typeface="微软雅黑" panose="020B0503020204020204" charset="-122"/>
            </a:endParaRPr>
          </a:p>
          <a:p>
            <a:pPr marL="355600" indent="-355600" algn="just" eaLnBrk="1" hangingPunct="1">
              <a:lnSpc>
                <a:spcPct val="150000"/>
              </a:lnSpc>
              <a:buFont typeface="Wingdings" panose="05000000000000000000" pitchFamily="2" charset="2"/>
            </a:pPr>
            <a:r>
              <a:rPr lang="zh-CN" altLang="en-US" sz="16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1600" dirty="0">
                <a:solidFill>
                  <a:srgbClr val="000000"/>
                </a:solidFill>
                <a:latin typeface="微软雅黑" panose="020B0503020204020204" charset="-122"/>
                <a:ea typeface="微软雅黑" panose="020B0503020204020204" charset="-122"/>
                <a:sym typeface="微软雅黑" panose="020B0503020204020204" charset="-122"/>
              </a:rPr>
              <a:t>(4)</a:t>
            </a:r>
            <a:r>
              <a:rPr lang="zh-CN" altLang="en-US" sz="16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1600" dirty="0">
                <a:solidFill>
                  <a:srgbClr val="000000"/>
                </a:solidFill>
                <a:latin typeface="微软雅黑" panose="020B0503020204020204" charset="-122"/>
                <a:ea typeface="微软雅黑" panose="020B0503020204020204" charset="-122"/>
                <a:sym typeface="微软雅黑" panose="020B0503020204020204" charset="-122"/>
              </a:rPr>
              <a:t>网络出现的拥塞不会使源主机的发送速率降低。这对某些实时应用是很重要的。</a:t>
            </a:r>
            <a:endParaRPr lang="en-US" altLang="zh-CN" sz="1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49157" name="矩形 1"/>
          <p:cNvSpPr/>
          <p:nvPr/>
        </p:nvSpPr>
        <p:spPr>
          <a:xfrm>
            <a:off x="3628867" y="6237288"/>
            <a:ext cx="2418080" cy="337185"/>
          </a:xfrm>
          <a:prstGeom prst="rect">
            <a:avLst/>
          </a:prstGeom>
          <a:noFill/>
          <a:ln w="9525">
            <a:noFill/>
          </a:ln>
        </p:spPr>
        <p:txBody>
          <a:bodyPr wrap="none">
            <a:spAutoFit/>
          </a:bodyPr>
          <a:p>
            <a:r>
              <a:rPr lang="zh-CN" altLang="zh-CN" dirty="0">
                <a:latin typeface="Arial" panose="020B0604020202020204" pitchFamily="34" charset="0"/>
                <a:sym typeface="Calibri" panose="020F0502020204030204" pitchFamily="34" charset="0"/>
              </a:rPr>
              <a:t>基于报文队列的端口实现</a:t>
            </a:r>
            <a:endParaRPr lang="zh-CN" altLang="en-US" dirty="0">
              <a:latin typeface="Arial" panose="020B0604020202020204" pitchFamily="34" charset="0"/>
              <a:sym typeface="Calibri" panose="020F0502020204030204" pitchFamily="34" charset="0"/>
            </a:endParaRPr>
          </a:p>
        </p:txBody>
      </p:sp>
      <p:pic>
        <p:nvPicPr>
          <p:cNvPr id="49158" name="图片 65"/>
          <p:cNvPicPr>
            <a:picLocks noChangeAspect="1"/>
          </p:cNvPicPr>
          <p:nvPr/>
        </p:nvPicPr>
        <p:blipFill>
          <a:blip r:embed="rId1"/>
          <a:stretch>
            <a:fillRect/>
          </a:stretch>
        </p:blipFill>
        <p:spPr>
          <a:xfrm>
            <a:off x="1106488" y="3429000"/>
            <a:ext cx="6924675" cy="2592388"/>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52227"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41988" name="Rectangle 2"/>
          <p:cNvSpPr>
            <a:spLocks noGrp="1"/>
          </p:cNvSpPr>
          <p:nvPr>
            <p:ph type="title"/>
          </p:nvPr>
        </p:nvSpPr>
        <p:spPr>
          <a:xfrm>
            <a:off x="533400" y="228600"/>
            <a:ext cx="8343900" cy="1143000"/>
          </a:xfrm>
        </p:spPr>
        <p:txBody>
          <a:bodyPr vert="horz" wrap="square" lIns="91440" tIns="45720" rIns="91440" bIns="45720" anchor="ctr" anchorCtr="0"/>
          <a:p>
            <a:r>
              <a:rPr lang="en-US" altLang="zh-CN" sz="3600" dirty="0"/>
              <a:t>UDP: </a:t>
            </a:r>
            <a:r>
              <a:rPr lang="zh-CN" altLang="en-US" sz="3600" dirty="0"/>
              <a:t>其他</a:t>
            </a:r>
            <a:endParaRPr lang="zh-CN" altLang="en-US" dirty="0"/>
          </a:p>
        </p:txBody>
      </p:sp>
      <p:sp>
        <p:nvSpPr>
          <p:cNvPr id="41989" name="Rectangle 3"/>
          <p:cNvSpPr>
            <a:spLocks noGrp="1"/>
          </p:cNvSpPr>
          <p:nvPr>
            <p:ph sz="half" idx="1"/>
          </p:nvPr>
        </p:nvSpPr>
        <p:spPr>
          <a:xfrm>
            <a:off x="428625" y="1447800"/>
            <a:ext cx="3810000" cy="4648200"/>
          </a:xfrm>
        </p:spPr>
        <p:txBody>
          <a:bodyPr vert="horz" wrap="square" lIns="91440" tIns="45720" rIns="91440" bIns="45720" anchor="t" anchorCtr="0"/>
          <a:p>
            <a:pPr eaLnBrk="1">
              <a:buSzPct val="85000"/>
            </a:pPr>
            <a:r>
              <a:rPr lang="zh-CN" altLang="en-US" sz="2400" dirty="0">
                <a:latin typeface="+mn-lt"/>
                <a:ea typeface="+mn-ea"/>
                <a:cs typeface="+mn-cs"/>
              </a:rPr>
              <a:t>常用于流式多媒体应用</a:t>
            </a:r>
            <a:endParaRPr lang="en-US" altLang="zh-CN" sz="2400" dirty="0">
              <a:latin typeface="+mn-lt"/>
              <a:ea typeface="+mn-ea"/>
              <a:cs typeface="+mn-cs"/>
            </a:endParaRPr>
          </a:p>
          <a:p>
            <a:pPr lvl="1" eaLnBrk="1">
              <a:buSzPct val="75000"/>
            </a:pPr>
            <a:r>
              <a:rPr lang="zh-CN" altLang="en-US" dirty="0">
                <a:latin typeface="+mn-lt"/>
                <a:ea typeface="+mn-ea"/>
              </a:rPr>
              <a:t>丢包容忍</a:t>
            </a:r>
            <a:endParaRPr lang="zh-CN" altLang="en-US" dirty="0">
              <a:latin typeface="+mn-lt"/>
              <a:ea typeface="+mn-ea"/>
            </a:endParaRPr>
          </a:p>
          <a:p>
            <a:pPr lvl="1" eaLnBrk="1">
              <a:buSzPct val="75000"/>
            </a:pPr>
            <a:r>
              <a:rPr lang="zh-CN" altLang="en-US" dirty="0">
                <a:latin typeface="+mn-lt"/>
                <a:ea typeface="+mn-ea"/>
              </a:rPr>
              <a:t>速率敏感</a:t>
            </a:r>
            <a:endParaRPr lang="zh-CN" altLang="en-US" dirty="0">
              <a:latin typeface="+mn-lt"/>
              <a:ea typeface="+mn-ea"/>
            </a:endParaRPr>
          </a:p>
          <a:p>
            <a:pPr eaLnBrk="1">
              <a:buSzPct val="85000"/>
            </a:pPr>
            <a:r>
              <a:rPr lang="zh-CN" altLang="en-US" dirty="0">
                <a:latin typeface="+mn-lt"/>
                <a:ea typeface="+mn-ea"/>
                <a:cs typeface="+mn-cs"/>
              </a:rPr>
              <a:t>其他</a:t>
            </a:r>
            <a:r>
              <a:rPr lang="en-US" altLang="zh-CN" dirty="0">
                <a:latin typeface="+mn-lt"/>
                <a:ea typeface="+mn-ea"/>
                <a:cs typeface="+mn-cs"/>
              </a:rPr>
              <a:t>UDP</a:t>
            </a:r>
            <a:r>
              <a:rPr lang="zh-CN" altLang="en-US" dirty="0">
                <a:latin typeface="+mn-lt"/>
                <a:ea typeface="+mn-ea"/>
                <a:cs typeface="+mn-cs"/>
              </a:rPr>
              <a:t>应用</a:t>
            </a:r>
            <a:endParaRPr lang="zh-CN" altLang="en-US" dirty="0">
              <a:latin typeface="+mn-lt"/>
              <a:ea typeface="+mn-ea"/>
              <a:cs typeface="+mn-cs"/>
            </a:endParaRPr>
          </a:p>
          <a:p>
            <a:pPr lvl="1" eaLnBrk="1">
              <a:buSzPct val="75000"/>
            </a:pPr>
            <a:r>
              <a:rPr lang="en-US" altLang="zh-CN" dirty="0">
                <a:latin typeface="+mn-lt"/>
                <a:ea typeface="+mn-ea"/>
              </a:rPr>
              <a:t>DNS</a:t>
            </a:r>
            <a:endParaRPr lang="en-US" altLang="zh-CN" dirty="0">
              <a:latin typeface="+mn-lt"/>
              <a:ea typeface="+mn-ea"/>
            </a:endParaRPr>
          </a:p>
          <a:p>
            <a:pPr lvl="1" eaLnBrk="1">
              <a:buSzPct val="75000"/>
            </a:pPr>
            <a:r>
              <a:rPr lang="en-US" altLang="zh-CN" dirty="0">
                <a:latin typeface="+mn-lt"/>
                <a:ea typeface="+mn-ea"/>
              </a:rPr>
              <a:t>SNMP</a:t>
            </a:r>
            <a:endParaRPr lang="en-US" altLang="zh-CN" sz="2000" dirty="0">
              <a:latin typeface="+mn-lt"/>
              <a:ea typeface="+mn-ea"/>
            </a:endParaRPr>
          </a:p>
          <a:p>
            <a:pPr eaLnBrk="1">
              <a:buSzPct val="85000"/>
            </a:pPr>
            <a:r>
              <a:rPr lang="zh-CN" altLang="en-US" sz="2400" dirty="0">
                <a:latin typeface="+mn-lt"/>
                <a:ea typeface="+mn-ea"/>
                <a:cs typeface="+mn-cs"/>
              </a:rPr>
              <a:t>经</a:t>
            </a:r>
            <a:r>
              <a:rPr lang="en-US" altLang="zh-CN" sz="2400" dirty="0">
                <a:latin typeface="+mn-lt"/>
                <a:ea typeface="+mn-ea"/>
                <a:cs typeface="+mn-cs"/>
              </a:rPr>
              <a:t>UDP</a:t>
            </a:r>
            <a:r>
              <a:rPr lang="zh-CN" altLang="en-US" sz="2400" dirty="0">
                <a:latin typeface="+mn-lt"/>
                <a:ea typeface="+mn-ea"/>
                <a:cs typeface="+mn-cs"/>
              </a:rPr>
              <a:t>的可靠传输 </a:t>
            </a:r>
            <a:r>
              <a:rPr lang="en-US" altLang="zh-CN" sz="2400" dirty="0">
                <a:latin typeface="+mn-lt"/>
                <a:ea typeface="+mn-ea"/>
                <a:cs typeface="+mn-cs"/>
              </a:rPr>
              <a:t>: </a:t>
            </a:r>
            <a:endParaRPr lang="en-US" altLang="zh-CN" sz="2400" dirty="0">
              <a:latin typeface="+mn-lt"/>
              <a:ea typeface="+mn-ea"/>
              <a:cs typeface="+mn-cs"/>
            </a:endParaRPr>
          </a:p>
          <a:p>
            <a:pPr lvl="1" algn="l" eaLnBrk="1"/>
            <a:r>
              <a:rPr lang="zh-CN" altLang="en-US" sz="2400" dirty="0">
                <a:latin typeface="+mn-lt"/>
                <a:ea typeface="+mn-ea"/>
                <a:cs typeface="+mn-ea"/>
              </a:rPr>
              <a:t>在应用层增加可靠性</a:t>
            </a:r>
            <a:endParaRPr lang="zh-CN" altLang="en-US" sz="2400" dirty="0">
              <a:latin typeface="+mn-lt"/>
              <a:ea typeface="+mn-ea"/>
              <a:cs typeface="+mn-ea"/>
            </a:endParaRPr>
          </a:p>
          <a:p>
            <a:pPr lvl="1" eaLnBrk="1">
              <a:buSzPct val="75000"/>
            </a:pPr>
            <a:r>
              <a:rPr lang="zh-CN" altLang="en-US" dirty="0">
                <a:latin typeface="+mn-lt"/>
                <a:ea typeface="+mn-ea"/>
              </a:rPr>
              <a:t>应用程序特定的差错恢复！</a:t>
            </a:r>
            <a:endParaRPr lang="zh-CN" altLang="en-US" dirty="0">
              <a:latin typeface="+mn-lt"/>
              <a:ea typeface="+mn-ea"/>
            </a:endParaRPr>
          </a:p>
          <a:p>
            <a:pPr lvl="1" eaLnBrk="1">
              <a:buSzPct val="75000"/>
            </a:pPr>
            <a:r>
              <a:rPr lang="zh-CN" altLang="en-US" sz="1600" dirty="0">
                <a:solidFill>
                  <a:srgbClr val="FF0000"/>
                </a:solidFill>
                <a:latin typeface="+mn-lt"/>
                <a:ea typeface="+mn-ea"/>
              </a:rPr>
              <a:t>例子：谷歌</a:t>
            </a:r>
            <a:r>
              <a:rPr lang="en-US" altLang="zh-CN" sz="1600" dirty="0">
                <a:solidFill>
                  <a:srgbClr val="FF0000"/>
                </a:solidFill>
                <a:latin typeface="+mn-lt"/>
                <a:ea typeface="+mn-ea"/>
              </a:rPr>
              <a:t>chrome</a:t>
            </a:r>
            <a:r>
              <a:rPr lang="zh-CN" altLang="en-US" sz="1600" dirty="0">
                <a:solidFill>
                  <a:srgbClr val="FF0000"/>
                </a:solidFill>
                <a:latin typeface="+mn-lt"/>
                <a:ea typeface="+mn-ea"/>
              </a:rPr>
              <a:t>浏览器的</a:t>
            </a:r>
            <a:r>
              <a:rPr lang="en-US" altLang="zh-CN" sz="1600" dirty="0">
                <a:solidFill>
                  <a:srgbClr val="FF0000"/>
                </a:solidFill>
                <a:latin typeface="+mn-lt"/>
                <a:ea typeface="+mn-ea"/>
              </a:rPr>
              <a:t>QUIC</a:t>
            </a:r>
            <a:r>
              <a:rPr lang="zh-CN" altLang="en-US" sz="1600" dirty="0">
                <a:solidFill>
                  <a:srgbClr val="FF0000"/>
                </a:solidFill>
                <a:latin typeface="+mn-lt"/>
                <a:ea typeface="+mn-ea"/>
              </a:rPr>
              <a:t>协议</a:t>
            </a:r>
            <a:r>
              <a:rPr lang="en-US" altLang="zh-CN" sz="1600" dirty="0">
                <a:solidFill>
                  <a:srgbClr val="FF0000"/>
                </a:solidFill>
                <a:latin typeface="+mn-lt"/>
                <a:ea typeface="+mn-ea"/>
              </a:rPr>
              <a:t> </a:t>
            </a:r>
            <a:r>
              <a:rPr lang="zh-CN" altLang="en-US" sz="1600" dirty="0">
                <a:solidFill>
                  <a:srgbClr val="FF0000"/>
                </a:solidFill>
                <a:latin typeface="+mn-lt"/>
                <a:ea typeface="+mn-ea"/>
              </a:rPr>
              <a:t>就是建立在</a:t>
            </a:r>
            <a:r>
              <a:rPr lang="en-US" altLang="zh-CN" sz="1600" dirty="0">
                <a:solidFill>
                  <a:srgbClr val="FF0000"/>
                </a:solidFill>
                <a:latin typeface="+mn-lt"/>
                <a:ea typeface="+mn-ea"/>
              </a:rPr>
              <a:t>UDP</a:t>
            </a:r>
            <a:r>
              <a:rPr lang="zh-CN" altLang="en-US" sz="1600" dirty="0">
                <a:solidFill>
                  <a:srgbClr val="FF0000"/>
                </a:solidFill>
                <a:latin typeface="+mn-lt"/>
                <a:ea typeface="+mn-ea"/>
              </a:rPr>
              <a:t>上，并实现了可靠性</a:t>
            </a:r>
            <a:endParaRPr lang="zh-CN" altLang="en-US" sz="1600" dirty="0">
              <a:solidFill>
                <a:srgbClr val="FF0000"/>
              </a:solidFill>
              <a:latin typeface="+mn-lt"/>
              <a:ea typeface="+mn-ea"/>
            </a:endParaRPr>
          </a:p>
        </p:txBody>
      </p:sp>
      <p:sp>
        <p:nvSpPr>
          <p:cNvPr id="41990" name="Rectangle 7"/>
          <p:cNvSpPr/>
          <p:nvPr/>
        </p:nvSpPr>
        <p:spPr>
          <a:xfrm>
            <a:off x="5343525" y="2000250"/>
            <a:ext cx="3324225" cy="3200400"/>
          </a:xfrm>
          <a:prstGeom prst="rect">
            <a:avLst/>
          </a:prstGeom>
          <a:solidFill>
            <a:schemeClr val="accent2"/>
          </a:solidFill>
          <a:ln w="19050">
            <a:noFill/>
          </a:ln>
        </p:spPr>
        <p:txBody>
          <a:bodyPr wrap="none" anchor="ctr" anchorCtr="0"/>
          <a:p>
            <a:endParaRPr lang="zh-CN" altLang="en-US" dirty="0">
              <a:latin typeface="Comic Sans MS" panose="030F0702030302020204" pitchFamily="66" charset="0"/>
            </a:endParaRPr>
          </a:p>
        </p:txBody>
      </p:sp>
      <p:sp>
        <p:nvSpPr>
          <p:cNvPr id="41991" name="Rectangle 8"/>
          <p:cNvSpPr/>
          <p:nvPr/>
        </p:nvSpPr>
        <p:spPr>
          <a:xfrm>
            <a:off x="5267325" y="2095500"/>
            <a:ext cx="3324225" cy="3200400"/>
          </a:xfrm>
          <a:prstGeom prst="rect">
            <a:avLst/>
          </a:prstGeom>
          <a:solidFill>
            <a:schemeClr val="bg1"/>
          </a:solidFill>
          <a:ln w="19050" cap="flat" cmpd="sng">
            <a:solidFill>
              <a:schemeClr val="tx1"/>
            </a:solidFill>
            <a:prstDash val="solid"/>
            <a:miter/>
            <a:headEnd type="none" w="med" len="med"/>
            <a:tailEnd type="none" w="med" len="med"/>
          </a:ln>
        </p:spPr>
        <p:txBody>
          <a:bodyPr wrap="none" anchor="ctr" anchorCtr="0"/>
          <a:p>
            <a:endParaRPr lang="zh-CN" altLang="en-US" sz="2400" dirty="0">
              <a:latin typeface="Times New Roman" panose="02020603050405020304" pitchFamily="18" charset="0"/>
            </a:endParaRPr>
          </a:p>
        </p:txBody>
      </p:sp>
      <p:sp>
        <p:nvSpPr>
          <p:cNvPr id="41992" name="Text Box 9"/>
          <p:cNvSpPr txBox="1"/>
          <p:nvPr/>
        </p:nvSpPr>
        <p:spPr>
          <a:xfrm>
            <a:off x="5557838" y="2117725"/>
            <a:ext cx="1062037" cy="366713"/>
          </a:xfrm>
          <a:prstGeom prst="rect">
            <a:avLst/>
          </a:prstGeom>
          <a:noFill/>
          <a:ln w="9525">
            <a:noFill/>
          </a:ln>
        </p:spPr>
        <p:txBody>
          <a:bodyPr wrap="none">
            <a:spAutoFit/>
          </a:bodyPr>
          <a:p>
            <a:r>
              <a:rPr lang="zh-CN" altLang="en-US" sz="1800" dirty="0">
                <a:latin typeface="Comic Sans MS" panose="030F0702030302020204" pitchFamily="66" charset="0"/>
              </a:rPr>
              <a:t>源端口</a:t>
            </a:r>
            <a:r>
              <a:rPr lang="en-US" altLang="zh-CN" sz="1800" dirty="0">
                <a:latin typeface="Comic Sans MS" panose="030F0702030302020204" pitchFamily="66" charset="0"/>
              </a:rPr>
              <a:t>#</a:t>
            </a:r>
            <a:endParaRPr lang="en-US" altLang="zh-CN" sz="2400" dirty="0">
              <a:latin typeface="Times New Roman" panose="02020603050405020304" pitchFamily="18" charset="0"/>
            </a:endParaRPr>
          </a:p>
        </p:txBody>
      </p:sp>
      <p:sp>
        <p:nvSpPr>
          <p:cNvPr id="41993" name="Text Box 10"/>
          <p:cNvSpPr txBox="1"/>
          <p:nvPr/>
        </p:nvSpPr>
        <p:spPr>
          <a:xfrm>
            <a:off x="7110413" y="2117725"/>
            <a:ext cx="1290637" cy="366713"/>
          </a:xfrm>
          <a:prstGeom prst="rect">
            <a:avLst/>
          </a:prstGeom>
          <a:noFill/>
          <a:ln w="9525">
            <a:noFill/>
          </a:ln>
        </p:spPr>
        <p:txBody>
          <a:bodyPr wrap="none">
            <a:spAutoFit/>
          </a:bodyPr>
          <a:p>
            <a:r>
              <a:rPr lang="zh-CN" altLang="en-US" sz="1800" dirty="0">
                <a:latin typeface="Comic Sans MS" panose="030F0702030302020204" pitchFamily="66" charset="0"/>
              </a:rPr>
              <a:t>目的端口</a:t>
            </a:r>
            <a:r>
              <a:rPr lang="en-US" altLang="zh-CN" sz="1800" dirty="0">
                <a:latin typeface="Comic Sans MS" panose="030F0702030302020204" pitchFamily="66" charset="0"/>
              </a:rPr>
              <a:t>#</a:t>
            </a:r>
            <a:endParaRPr lang="en-US" altLang="zh-CN" sz="1800" dirty="0">
              <a:latin typeface="Times New Roman" panose="02020603050405020304" pitchFamily="18" charset="0"/>
            </a:endParaRPr>
          </a:p>
        </p:txBody>
      </p:sp>
      <p:sp>
        <p:nvSpPr>
          <p:cNvPr id="41994" name="Line 11"/>
          <p:cNvSpPr/>
          <p:nvPr/>
        </p:nvSpPr>
        <p:spPr>
          <a:xfrm flipV="1">
            <a:off x="5257800" y="2495550"/>
            <a:ext cx="3328988" cy="0"/>
          </a:xfrm>
          <a:prstGeom prst="line">
            <a:avLst/>
          </a:prstGeom>
          <a:ln w="19050" cap="flat" cmpd="sng">
            <a:solidFill>
              <a:schemeClr val="tx1"/>
            </a:solidFill>
            <a:prstDash val="solid"/>
            <a:headEnd type="none" w="med" len="med"/>
            <a:tailEnd type="none" w="med" len="med"/>
          </a:ln>
        </p:spPr>
      </p:sp>
      <p:sp>
        <p:nvSpPr>
          <p:cNvPr id="41995" name="Line 12"/>
          <p:cNvSpPr/>
          <p:nvPr/>
        </p:nvSpPr>
        <p:spPr>
          <a:xfrm flipV="1">
            <a:off x="5248275" y="2895600"/>
            <a:ext cx="3324225" cy="0"/>
          </a:xfrm>
          <a:prstGeom prst="line">
            <a:avLst/>
          </a:prstGeom>
          <a:ln w="19050" cap="flat" cmpd="sng">
            <a:solidFill>
              <a:schemeClr val="tx1"/>
            </a:solidFill>
            <a:prstDash val="solid"/>
            <a:headEnd type="none" w="med" len="med"/>
            <a:tailEnd type="none" w="med" len="med"/>
          </a:ln>
        </p:spPr>
      </p:sp>
      <p:sp>
        <p:nvSpPr>
          <p:cNvPr id="41996" name="Line 13"/>
          <p:cNvSpPr/>
          <p:nvPr/>
        </p:nvSpPr>
        <p:spPr>
          <a:xfrm flipV="1">
            <a:off x="6905625" y="2095500"/>
            <a:ext cx="0" cy="395288"/>
          </a:xfrm>
          <a:prstGeom prst="line">
            <a:avLst/>
          </a:prstGeom>
          <a:ln w="19050" cap="flat" cmpd="sng">
            <a:solidFill>
              <a:schemeClr val="tx1"/>
            </a:solidFill>
            <a:prstDash val="solid"/>
            <a:headEnd type="none" w="med" len="med"/>
            <a:tailEnd type="none" w="med" len="med"/>
          </a:ln>
        </p:spPr>
      </p:sp>
      <p:sp>
        <p:nvSpPr>
          <p:cNvPr id="41997" name="Text Box 14"/>
          <p:cNvSpPr txBox="1"/>
          <p:nvPr/>
        </p:nvSpPr>
        <p:spPr>
          <a:xfrm>
            <a:off x="6407150" y="1665288"/>
            <a:ext cx="949325" cy="366712"/>
          </a:xfrm>
          <a:prstGeom prst="rect">
            <a:avLst/>
          </a:prstGeom>
          <a:noFill/>
          <a:ln w="9525">
            <a:noFill/>
          </a:ln>
        </p:spPr>
        <p:txBody>
          <a:bodyPr wrap="none">
            <a:spAutoFit/>
          </a:bodyPr>
          <a:p>
            <a:r>
              <a:rPr lang="en-US" altLang="zh-CN" sz="1800" dirty="0">
                <a:latin typeface="Comic Sans MS" panose="030F0702030302020204" pitchFamily="66" charset="0"/>
              </a:rPr>
              <a:t>32 bits</a:t>
            </a:r>
            <a:endParaRPr lang="en-US" altLang="zh-CN" sz="2400" dirty="0">
              <a:latin typeface="Times New Roman" panose="02020603050405020304" pitchFamily="18" charset="0"/>
            </a:endParaRPr>
          </a:p>
        </p:txBody>
      </p:sp>
      <p:sp>
        <p:nvSpPr>
          <p:cNvPr id="41998" name="Line 15"/>
          <p:cNvSpPr/>
          <p:nvPr/>
        </p:nvSpPr>
        <p:spPr>
          <a:xfrm>
            <a:off x="7362825" y="1862138"/>
            <a:ext cx="1200150" cy="4762"/>
          </a:xfrm>
          <a:prstGeom prst="line">
            <a:avLst/>
          </a:prstGeom>
          <a:ln w="19050" cap="flat" cmpd="sng">
            <a:solidFill>
              <a:schemeClr val="tx1"/>
            </a:solidFill>
            <a:prstDash val="solid"/>
            <a:headEnd type="none" w="med" len="med"/>
            <a:tailEnd type="triangle" w="med" len="med"/>
          </a:ln>
        </p:spPr>
      </p:sp>
      <p:sp>
        <p:nvSpPr>
          <p:cNvPr id="41999" name="Line 16"/>
          <p:cNvSpPr/>
          <p:nvPr/>
        </p:nvSpPr>
        <p:spPr>
          <a:xfrm rot="10800000">
            <a:off x="5253038" y="1871663"/>
            <a:ext cx="1128712" cy="0"/>
          </a:xfrm>
          <a:prstGeom prst="line">
            <a:avLst/>
          </a:prstGeom>
          <a:ln w="19050" cap="flat" cmpd="sng">
            <a:solidFill>
              <a:schemeClr val="tx1"/>
            </a:solidFill>
            <a:prstDash val="solid"/>
            <a:headEnd type="none" w="med" len="med"/>
            <a:tailEnd type="triangle" w="med" len="med"/>
          </a:ln>
        </p:spPr>
      </p:sp>
      <p:sp>
        <p:nvSpPr>
          <p:cNvPr id="42000" name="Text Box 17"/>
          <p:cNvSpPr txBox="1"/>
          <p:nvPr/>
        </p:nvSpPr>
        <p:spPr>
          <a:xfrm>
            <a:off x="6273800" y="3930650"/>
            <a:ext cx="1200150" cy="701675"/>
          </a:xfrm>
          <a:prstGeom prst="rect">
            <a:avLst/>
          </a:prstGeom>
          <a:noFill/>
          <a:ln w="9525">
            <a:noFill/>
          </a:ln>
        </p:spPr>
        <p:txBody>
          <a:bodyPr wrap="none">
            <a:spAutoFit/>
          </a:bodyPr>
          <a:p>
            <a:r>
              <a:rPr lang="zh-CN" altLang="en-US" sz="2000" dirty="0">
                <a:latin typeface="Comic Sans MS" panose="030F0702030302020204" pitchFamily="66" charset="0"/>
              </a:rPr>
              <a:t>应用数据</a:t>
            </a:r>
            <a:endParaRPr lang="zh-CN" altLang="en-US" sz="2000" dirty="0">
              <a:latin typeface="Comic Sans MS" panose="030F0702030302020204" pitchFamily="66" charset="0"/>
            </a:endParaRPr>
          </a:p>
          <a:p>
            <a:r>
              <a:rPr lang="en-US" altLang="zh-CN" sz="2000" dirty="0">
                <a:latin typeface="Comic Sans MS" panose="030F0702030302020204" pitchFamily="66" charset="0"/>
              </a:rPr>
              <a:t>(</a:t>
            </a:r>
            <a:r>
              <a:rPr lang="zh-CN" altLang="en-US" sz="2000" dirty="0">
                <a:latin typeface="Comic Sans MS" panose="030F0702030302020204" pitchFamily="66" charset="0"/>
              </a:rPr>
              <a:t>报文</a:t>
            </a:r>
            <a:r>
              <a:rPr lang="en-US" altLang="zh-CN" sz="2000" dirty="0">
                <a:latin typeface="Comic Sans MS" panose="030F0702030302020204" pitchFamily="66" charset="0"/>
              </a:rPr>
              <a:t>)</a:t>
            </a:r>
            <a:endParaRPr lang="en-US" altLang="zh-CN" sz="2400" dirty="0">
              <a:latin typeface="Times New Roman" panose="02020603050405020304" pitchFamily="18" charset="0"/>
            </a:endParaRPr>
          </a:p>
        </p:txBody>
      </p:sp>
      <p:sp>
        <p:nvSpPr>
          <p:cNvPr id="42001" name="Text Box 19"/>
          <p:cNvSpPr txBox="1"/>
          <p:nvPr/>
        </p:nvSpPr>
        <p:spPr>
          <a:xfrm>
            <a:off x="6261100" y="5518150"/>
            <a:ext cx="1524000" cy="396875"/>
          </a:xfrm>
          <a:prstGeom prst="rect">
            <a:avLst/>
          </a:prstGeom>
          <a:noFill/>
          <a:ln w="9525">
            <a:noFill/>
          </a:ln>
        </p:spPr>
        <p:txBody>
          <a:bodyPr wrap="none">
            <a:spAutoFit/>
          </a:bodyPr>
          <a:p>
            <a:r>
              <a:rPr lang="en-US" altLang="zh-CN" sz="2000" dirty="0">
                <a:latin typeface="Comic Sans MS" panose="030F0702030302020204" pitchFamily="66" charset="0"/>
              </a:rPr>
              <a:t>UDP </a:t>
            </a:r>
            <a:r>
              <a:rPr lang="zh-CN" altLang="en-US" sz="2000" dirty="0">
                <a:latin typeface="Comic Sans MS" panose="030F0702030302020204" pitchFamily="66" charset="0"/>
              </a:rPr>
              <a:t>段格式</a:t>
            </a:r>
            <a:endParaRPr lang="zh-CN" altLang="en-US" sz="2400" dirty="0">
              <a:latin typeface="Times New Roman" panose="02020603050405020304" pitchFamily="18" charset="0"/>
            </a:endParaRPr>
          </a:p>
        </p:txBody>
      </p:sp>
      <p:sp>
        <p:nvSpPr>
          <p:cNvPr id="42002" name="Line 20"/>
          <p:cNvSpPr/>
          <p:nvPr/>
        </p:nvSpPr>
        <p:spPr>
          <a:xfrm flipV="1">
            <a:off x="6905625" y="2505075"/>
            <a:ext cx="0" cy="395288"/>
          </a:xfrm>
          <a:prstGeom prst="line">
            <a:avLst/>
          </a:prstGeom>
          <a:ln w="19050" cap="flat" cmpd="sng">
            <a:solidFill>
              <a:schemeClr val="tx1"/>
            </a:solidFill>
            <a:prstDash val="solid"/>
            <a:headEnd type="none" w="med" len="med"/>
            <a:tailEnd type="none" w="med" len="med"/>
          </a:ln>
        </p:spPr>
      </p:sp>
      <p:sp>
        <p:nvSpPr>
          <p:cNvPr id="42003" name="Text Box 22"/>
          <p:cNvSpPr txBox="1"/>
          <p:nvPr/>
        </p:nvSpPr>
        <p:spPr>
          <a:xfrm>
            <a:off x="5737225" y="2489200"/>
            <a:ext cx="641350" cy="366713"/>
          </a:xfrm>
          <a:prstGeom prst="rect">
            <a:avLst/>
          </a:prstGeom>
          <a:noFill/>
          <a:ln w="9525">
            <a:noFill/>
          </a:ln>
        </p:spPr>
        <p:txBody>
          <a:bodyPr wrap="none">
            <a:spAutoFit/>
          </a:bodyPr>
          <a:p>
            <a:r>
              <a:rPr lang="zh-CN" altLang="en-US" sz="1800" dirty="0">
                <a:latin typeface="Comic Sans MS" panose="030F0702030302020204" pitchFamily="66" charset="0"/>
              </a:rPr>
              <a:t>长度</a:t>
            </a:r>
            <a:endParaRPr lang="zh-CN" altLang="en-US" sz="2400" dirty="0">
              <a:latin typeface="Times New Roman" panose="02020603050405020304" pitchFamily="18" charset="0"/>
            </a:endParaRPr>
          </a:p>
        </p:txBody>
      </p:sp>
      <p:sp>
        <p:nvSpPr>
          <p:cNvPr id="42004" name="Text Box 23"/>
          <p:cNvSpPr txBox="1"/>
          <p:nvPr/>
        </p:nvSpPr>
        <p:spPr>
          <a:xfrm>
            <a:off x="7349173" y="2479675"/>
            <a:ext cx="868680" cy="368300"/>
          </a:xfrm>
          <a:prstGeom prst="rect">
            <a:avLst/>
          </a:prstGeom>
          <a:noFill/>
          <a:ln w="9525">
            <a:noFill/>
          </a:ln>
        </p:spPr>
        <p:txBody>
          <a:bodyPr wrap="none">
            <a:spAutoFit/>
          </a:bodyPr>
          <a:p>
            <a:r>
              <a:rPr lang="zh-CN" altLang="en-US" sz="1800" dirty="0">
                <a:latin typeface="Comic Sans MS" panose="030F0702030302020204" pitchFamily="66" charset="0"/>
              </a:rPr>
              <a:t>校验和</a:t>
            </a:r>
            <a:endParaRPr lang="zh-CN" altLang="en-US" sz="2400" dirty="0">
              <a:latin typeface="Times New Roman" panose="02020603050405020304" pitchFamily="18" charset="0"/>
            </a:endParaRPr>
          </a:p>
        </p:txBody>
      </p:sp>
      <p:sp>
        <p:nvSpPr>
          <p:cNvPr id="42005" name="Text Box 24"/>
          <p:cNvSpPr txBox="1"/>
          <p:nvPr/>
        </p:nvSpPr>
        <p:spPr>
          <a:xfrm>
            <a:off x="3581400" y="2212975"/>
            <a:ext cx="1524000" cy="1190625"/>
          </a:xfrm>
          <a:prstGeom prst="rect">
            <a:avLst/>
          </a:prstGeom>
          <a:noFill/>
          <a:ln w="9525">
            <a:noFill/>
          </a:ln>
        </p:spPr>
        <p:txBody>
          <a:bodyPr>
            <a:spAutoFit/>
          </a:bodyPr>
          <a:p>
            <a:pPr algn="r"/>
            <a:r>
              <a:rPr lang="en-US" altLang="zh-CN" sz="1800" dirty="0">
                <a:latin typeface="Comic Sans MS" panose="030F0702030302020204" pitchFamily="66" charset="0"/>
              </a:rPr>
              <a:t>UDP</a:t>
            </a:r>
            <a:r>
              <a:rPr lang="zh-CN" altLang="en-US" sz="1800" dirty="0">
                <a:latin typeface="Comic Sans MS" panose="030F0702030302020204" pitchFamily="66" charset="0"/>
              </a:rPr>
              <a:t>段的长度，包括首部，以字节计</a:t>
            </a:r>
            <a:endParaRPr lang="en-US" altLang="zh-CN" sz="2400" dirty="0">
              <a:latin typeface="Times New Roman" panose="02020603050405020304" pitchFamily="18" charset="0"/>
            </a:endParaRPr>
          </a:p>
        </p:txBody>
      </p:sp>
      <p:sp>
        <p:nvSpPr>
          <p:cNvPr id="42006" name="Line 25"/>
          <p:cNvSpPr/>
          <p:nvPr/>
        </p:nvSpPr>
        <p:spPr>
          <a:xfrm>
            <a:off x="4981575" y="2543175"/>
            <a:ext cx="714375" cy="142875"/>
          </a:xfrm>
          <a:prstGeom prst="line">
            <a:avLst/>
          </a:prstGeom>
          <a:ln w="19050" cap="flat" cmpd="sng">
            <a:solidFill>
              <a:schemeClr val="tx1"/>
            </a:solidFill>
            <a:prstDash val="solid"/>
            <a:headEnd type="none" w="med" len="med"/>
            <a:tailEnd type="triangle" w="med" len="med"/>
          </a:ln>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矩形 5"/>
          <p:cNvSpPr/>
          <p:nvPr/>
        </p:nvSpPr>
        <p:spPr>
          <a:xfrm>
            <a:off x="1762125" y="601663"/>
            <a:ext cx="5543550" cy="521970"/>
          </a:xfrm>
          <a:prstGeom prst="rect">
            <a:avLst/>
          </a:prstGeom>
          <a:noFill/>
          <a:ln w="9525">
            <a:noFill/>
          </a:ln>
        </p:spPr>
        <p:txBody>
          <a:bodyPr>
            <a:spAutoFit/>
          </a:bodyPr>
          <a:p>
            <a:pPr algn="ctr" eaLnBrk="1" hangingPunct="1"/>
            <a:r>
              <a:rPr lang="zh-CN" altLang="en-US" sz="2800" b="1" dirty="0">
                <a:solidFill>
                  <a:srgbClr val="205867"/>
                </a:solidFill>
                <a:latin typeface="微软雅黑" panose="020B0503020204020204" charset="-122"/>
                <a:ea typeface="微软雅黑" panose="020B0503020204020204" charset="-122"/>
                <a:sym typeface="微软雅黑" panose="020B0503020204020204" charset="-122"/>
              </a:rPr>
              <a:t>UDP 用户数据报首部格式</a:t>
            </a:r>
            <a:endParaRPr lang="zh-CN" altLang="en-US" sz="2800" b="1" dirty="0">
              <a:solidFill>
                <a:srgbClr val="205867"/>
              </a:solidFill>
              <a:latin typeface="微软雅黑" panose="020B0503020204020204" charset="-122"/>
              <a:ea typeface="微软雅黑" panose="020B0503020204020204" charset="-122"/>
              <a:sym typeface="微软雅黑" panose="020B0503020204020204" charset="-122"/>
            </a:endParaRPr>
          </a:p>
        </p:txBody>
      </p:sp>
      <p:sp>
        <p:nvSpPr>
          <p:cNvPr id="50179" name="文本框 39"/>
          <p:cNvSpPr/>
          <p:nvPr/>
        </p:nvSpPr>
        <p:spPr>
          <a:xfrm>
            <a:off x="900113" y="4870450"/>
            <a:ext cx="7456487" cy="1555750"/>
          </a:xfrm>
          <a:prstGeom prst="rect">
            <a:avLst/>
          </a:prstGeom>
          <a:noFill/>
          <a:ln w="9525">
            <a:noFill/>
          </a:ln>
        </p:spPr>
        <p:txBody>
          <a:bodyPr>
            <a:spAutoFit/>
          </a:bodyPr>
          <a:p>
            <a:pPr marL="355600" indent="-355600" algn="just" eaLnBrk="1" hangingPunct="1">
              <a:lnSpc>
                <a:spcPct val="150000"/>
              </a:lnSpc>
              <a:buFont typeface="Wingdings" panose="05000000000000000000" pitchFamily="2" charset="2"/>
              <a:buChar char="ü"/>
            </a:pPr>
            <a:r>
              <a:rPr lang="zh-CN" altLang="en-US" sz="1600" dirty="0">
                <a:solidFill>
                  <a:srgbClr val="000000"/>
                </a:solidFill>
                <a:latin typeface="微软雅黑" panose="020B0503020204020204" charset="-122"/>
                <a:ea typeface="微软雅黑" panose="020B0503020204020204" charset="-122"/>
                <a:sym typeface="微软雅黑" panose="020B0503020204020204" charset="-122"/>
              </a:rPr>
              <a:t>户数据报 UDP 有两个字段：数据字段和首部字段。</a:t>
            </a:r>
            <a:endParaRPr lang="zh-CN" altLang="en-US" sz="1600" dirty="0">
              <a:solidFill>
                <a:srgbClr val="000000"/>
              </a:solidFill>
              <a:latin typeface="微软雅黑" panose="020B0503020204020204" charset="-122"/>
              <a:ea typeface="微软雅黑" panose="020B0503020204020204" charset="-122"/>
              <a:sym typeface="微软雅黑" panose="020B0503020204020204" charset="-122"/>
            </a:endParaRPr>
          </a:p>
          <a:p>
            <a:pPr marL="355600" indent="-355600" algn="just" eaLnBrk="1" hangingPunct="1">
              <a:lnSpc>
                <a:spcPct val="150000"/>
              </a:lnSpc>
              <a:buFont typeface="Wingdings" panose="05000000000000000000" pitchFamily="2" charset="2"/>
              <a:buChar char="ü"/>
            </a:pPr>
            <a:r>
              <a:rPr lang="zh-CN" altLang="en-US" sz="1600" dirty="0">
                <a:solidFill>
                  <a:srgbClr val="000000"/>
                </a:solidFill>
                <a:latin typeface="微软雅黑" panose="020B0503020204020204" charset="-122"/>
                <a:ea typeface="微软雅黑" panose="020B0503020204020204" charset="-122"/>
                <a:sym typeface="微软雅黑" panose="020B0503020204020204" charset="-122"/>
              </a:rPr>
              <a:t>首部字段有 8 个字节，由 4 个字段组成，每个字段都是两个字节。 在计算检验和时，临时把“伪首部”和 UDP 用户数据报连接在一起。</a:t>
            </a:r>
            <a:endParaRPr lang="zh-CN" altLang="en-US" sz="1600" dirty="0">
              <a:solidFill>
                <a:srgbClr val="000000"/>
              </a:solidFill>
              <a:latin typeface="微软雅黑" panose="020B0503020204020204" charset="-122"/>
              <a:ea typeface="微软雅黑" panose="020B0503020204020204" charset="-122"/>
              <a:sym typeface="微软雅黑" panose="020B0503020204020204" charset="-122"/>
            </a:endParaRPr>
          </a:p>
          <a:p>
            <a:pPr marL="355600" indent="-355600" algn="just" eaLnBrk="1" hangingPunct="1">
              <a:lnSpc>
                <a:spcPct val="150000"/>
              </a:lnSpc>
              <a:buFont typeface="Wingdings" panose="05000000000000000000" pitchFamily="2" charset="2"/>
              <a:buChar char="ü"/>
            </a:pPr>
            <a:r>
              <a:rPr lang="zh-CN" altLang="en-US" sz="1600" dirty="0">
                <a:solidFill>
                  <a:srgbClr val="000000"/>
                </a:solidFill>
                <a:latin typeface="微软雅黑" panose="020B0503020204020204" charset="-122"/>
                <a:ea typeface="微软雅黑" panose="020B0503020204020204" charset="-122"/>
                <a:sym typeface="微软雅黑" panose="020B0503020204020204" charset="-122"/>
              </a:rPr>
              <a:t>伪首部仅仅是为了计算检验和。</a:t>
            </a:r>
            <a:endParaRPr lang="zh-CN" altLang="en-US" sz="1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50181" name="Rectangle 2"/>
          <p:cNvSpPr/>
          <p:nvPr/>
        </p:nvSpPr>
        <p:spPr>
          <a:xfrm>
            <a:off x="0" y="0"/>
            <a:ext cx="9144000" cy="0"/>
          </a:xfrm>
          <a:prstGeom prst="rect">
            <a:avLst/>
          </a:prstGeom>
          <a:noFill/>
          <a:ln w="9525">
            <a:noFill/>
          </a:ln>
        </p:spPr>
        <p:txBody>
          <a:bodyPr wrap="none" anchor="ctr" anchorCtr="0">
            <a:spAutoFit/>
          </a:bodyPr>
          <a:p>
            <a:pPr eaLnBrk="1" hangingPunct="1"/>
            <a:endParaRPr lang="zh-CN" altLang="zh-CN" dirty="0">
              <a:solidFill>
                <a:srgbClr val="000000"/>
              </a:solidFill>
              <a:latin typeface="Calibri" panose="020F0502020204030204" pitchFamily="34" charset="0"/>
              <a:sym typeface="宋体" panose="02010600030101010101" pitchFamily="2" charset="-122"/>
            </a:endParaRPr>
          </a:p>
        </p:txBody>
      </p:sp>
      <p:sp>
        <p:nvSpPr>
          <p:cNvPr id="50182" name="矩形 1"/>
          <p:cNvSpPr/>
          <p:nvPr/>
        </p:nvSpPr>
        <p:spPr>
          <a:xfrm>
            <a:off x="2884488" y="4500563"/>
            <a:ext cx="3487737" cy="369887"/>
          </a:xfrm>
          <a:prstGeom prst="rect">
            <a:avLst/>
          </a:prstGeom>
          <a:noFill/>
          <a:ln w="9525">
            <a:noFill/>
          </a:ln>
        </p:spPr>
        <p:txBody>
          <a:bodyPr wrap="none">
            <a:spAutoFit/>
          </a:bodyPr>
          <a:p>
            <a:r>
              <a:rPr lang="zh-CN" altLang="zh-CN" dirty="0">
                <a:latin typeface="Arial" panose="020B0604020202020204" pitchFamily="34" charset="0"/>
                <a:sym typeface="Calibri" panose="020F0502020204030204" pitchFamily="34" charset="0"/>
              </a:rPr>
              <a:t>图</a:t>
            </a:r>
            <a:r>
              <a:rPr lang="en-US" altLang="zh-CN" dirty="0">
                <a:latin typeface="Arial" panose="020B0604020202020204" pitchFamily="34" charset="0"/>
                <a:sym typeface="Calibri" panose="020F0502020204030204" pitchFamily="34" charset="0"/>
              </a:rPr>
              <a:t>3.9  UDP </a:t>
            </a:r>
            <a:r>
              <a:rPr lang="zh-CN" altLang="zh-CN" dirty="0">
                <a:latin typeface="Arial" panose="020B0604020202020204" pitchFamily="34" charset="0"/>
                <a:sym typeface="Calibri" panose="020F0502020204030204" pitchFamily="34" charset="0"/>
              </a:rPr>
              <a:t>用户数据报首部格式</a:t>
            </a:r>
            <a:endParaRPr lang="zh-CN" altLang="en-US" dirty="0">
              <a:latin typeface="Arial" panose="020B0604020202020204" pitchFamily="34" charset="0"/>
              <a:sym typeface="Calibri" panose="020F0502020204030204" pitchFamily="34" charset="0"/>
            </a:endParaRPr>
          </a:p>
        </p:txBody>
      </p:sp>
      <p:pic>
        <p:nvPicPr>
          <p:cNvPr id="50183" name="图片 8"/>
          <p:cNvPicPr>
            <a:picLocks noChangeAspect="1"/>
          </p:cNvPicPr>
          <p:nvPr/>
        </p:nvPicPr>
        <p:blipFill>
          <a:blip r:embed="rId1"/>
          <a:stretch>
            <a:fillRect/>
          </a:stretch>
        </p:blipFill>
        <p:spPr>
          <a:xfrm>
            <a:off x="1528763" y="1490663"/>
            <a:ext cx="5780087" cy="292100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53251"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43012" name="Rectangle 2"/>
          <p:cNvSpPr>
            <a:spLocks noGrp="1"/>
          </p:cNvSpPr>
          <p:nvPr>
            <p:ph type="title"/>
          </p:nvPr>
        </p:nvSpPr>
        <p:spPr/>
        <p:txBody>
          <a:bodyPr vert="horz" wrap="square" lIns="91440" tIns="45720" rIns="91440" bIns="45720" anchor="ctr" anchorCtr="0"/>
          <a:p>
            <a:r>
              <a:rPr lang="en-US" altLang="zh-CN" dirty="0"/>
              <a:t>UDP</a:t>
            </a:r>
            <a:r>
              <a:rPr lang="zh-CN" altLang="en-US" dirty="0">
                <a:latin typeface="Comic Sans MS" panose="030F0702030302020204" pitchFamily="66" charset="0"/>
                <a:sym typeface="+mn-ea"/>
              </a:rPr>
              <a:t>校验和</a:t>
            </a:r>
            <a:endParaRPr lang="zh-CN" altLang="en-US" dirty="0"/>
          </a:p>
        </p:txBody>
      </p:sp>
      <p:sp>
        <p:nvSpPr>
          <p:cNvPr id="43013" name="Rectangle 3"/>
          <p:cNvSpPr>
            <a:spLocks noGrp="1"/>
          </p:cNvSpPr>
          <p:nvPr>
            <p:ph sz="half" idx="1"/>
          </p:nvPr>
        </p:nvSpPr>
        <p:spPr>
          <a:xfrm>
            <a:off x="609600" y="2438400"/>
            <a:ext cx="3657600" cy="3495675"/>
          </a:xfrm>
        </p:spPr>
        <p:txBody>
          <a:bodyPr vert="horz" wrap="square" lIns="91440" tIns="45720" rIns="91440" bIns="45720" anchor="t" anchorCtr="0"/>
          <a:p>
            <a:pPr eaLnBrk="1">
              <a:buSzPct val="85000"/>
              <a:buFont typeface="ZapfDingbats" pitchFamily="82" charset="2"/>
              <a:buNone/>
            </a:pPr>
            <a:r>
              <a:rPr lang="zh-CN" altLang="en-US" u="sng" dirty="0">
                <a:solidFill>
                  <a:srgbClr val="FF0000"/>
                </a:solidFill>
                <a:latin typeface="+mn-lt"/>
                <a:ea typeface="+mn-ea"/>
                <a:cs typeface="+mn-cs"/>
              </a:rPr>
              <a:t>发送方</a:t>
            </a:r>
            <a:r>
              <a:rPr lang="en-US" altLang="zh-CN" u="sng" dirty="0">
                <a:solidFill>
                  <a:srgbClr val="FF0000"/>
                </a:solidFill>
                <a:latin typeface="+mn-lt"/>
                <a:ea typeface="+mn-ea"/>
                <a:cs typeface="+mn-cs"/>
              </a:rPr>
              <a:t>:</a:t>
            </a:r>
            <a:endParaRPr lang="en-US" altLang="zh-CN" dirty="0">
              <a:latin typeface="+mn-lt"/>
              <a:ea typeface="+mn-ea"/>
              <a:cs typeface="+mn-cs"/>
            </a:endParaRPr>
          </a:p>
          <a:p>
            <a:pPr eaLnBrk="1">
              <a:buSzPct val="85000"/>
            </a:pPr>
            <a:r>
              <a:rPr lang="zh-CN" altLang="en-US" sz="2400" dirty="0">
                <a:latin typeface="+mn-lt"/>
                <a:ea typeface="+mn-ea"/>
                <a:cs typeface="+mn-cs"/>
              </a:rPr>
              <a:t>将段内容处理为</a:t>
            </a:r>
            <a:r>
              <a:rPr lang="en-US" altLang="zh-CN" sz="2400" dirty="0">
                <a:latin typeface="+mn-lt"/>
                <a:ea typeface="+mn-ea"/>
                <a:cs typeface="+mn-cs"/>
              </a:rPr>
              <a:t>16</a:t>
            </a:r>
            <a:r>
              <a:rPr lang="zh-CN" altLang="en-US" sz="2400" dirty="0">
                <a:latin typeface="+mn-lt"/>
                <a:ea typeface="+mn-ea"/>
                <a:cs typeface="+mn-cs"/>
              </a:rPr>
              <a:t>比特整数序列</a:t>
            </a:r>
            <a:endParaRPr lang="en-US" altLang="zh-CN" sz="2400" dirty="0">
              <a:latin typeface="+mn-lt"/>
              <a:ea typeface="+mn-ea"/>
              <a:cs typeface="+mn-cs"/>
            </a:endParaRPr>
          </a:p>
          <a:p>
            <a:pPr eaLnBrk="1">
              <a:buSzPct val="85000"/>
            </a:pPr>
            <a:r>
              <a:rPr lang="zh-CN" altLang="en-US" sz="2400" dirty="0">
                <a:latin typeface="+mn-lt"/>
                <a:ea typeface="+mn-ea"/>
                <a:cs typeface="+mn-cs"/>
              </a:rPr>
              <a:t>校验和</a:t>
            </a:r>
            <a:r>
              <a:rPr lang="en-US" altLang="zh-CN" sz="2400" dirty="0">
                <a:latin typeface="+mn-lt"/>
                <a:ea typeface="+mn-ea"/>
                <a:cs typeface="+mn-cs"/>
              </a:rPr>
              <a:t>: </a:t>
            </a:r>
            <a:r>
              <a:rPr lang="zh-CN" altLang="en-US" sz="2400" dirty="0">
                <a:latin typeface="+mn-lt"/>
                <a:ea typeface="+mn-ea"/>
                <a:cs typeface="+mn-cs"/>
              </a:rPr>
              <a:t>段内容的加法</a:t>
            </a:r>
            <a:r>
              <a:rPr lang="en-US" altLang="zh-CN" sz="2400" dirty="0">
                <a:latin typeface="+mn-lt"/>
                <a:ea typeface="+mn-ea"/>
                <a:cs typeface="+mn-cs"/>
              </a:rPr>
              <a:t>(</a:t>
            </a:r>
            <a:r>
              <a:rPr lang="zh-CN" altLang="en-US" sz="2400" dirty="0">
                <a:latin typeface="+mn-lt"/>
                <a:ea typeface="+mn-ea"/>
                <a:cs typeface="+mn-cs"/>
              </a:rPr>
              <a:t>反码和</a:t>
            </a:r>
            <a:r>
              <a:rPr lang="en-US" altLang="zh-CN" sz="2400" dirty="0">
                <a:latin typeface="+mn-lt"/>
                <a:ea typeface="+mn-ea"/>
                <a:cs typeface="+mn-cs"/>
              </a:rPr>
              <a:t>)</a:t>
            </a:r>
            <a:endParaRPr lang="en-US" altLang="zh-CN" sz="2400" dirty="0">
              <a:latin typeface="+mn-lt"/>
              <a:ea typeface="+mn-ea"/>
              <a:cs typeface="+mn-cs"/>
            </a:endParaRPr>
          </a:p>
          <a:p>
            <a:pPr eaLnBrk="1">
              <a:buSzPct val="85000"/>
            </a:pPr>
            <a:r>
              <a:rPr lang="zh-CN" altLang="en-US" sz="2400" dirty="0">
                <a:latin typeface="+mn-lt"/>
                <a:ea typeface="+mn-ea"/>
                <a:cs typeface="+mn-cs"/>
              </a:rPr>
              <a:t>发送方将</a:t>
            </a:r>
            <a:r>
              <a:rPr lang="zh-CN" altLang="en-US" sz="2400" dirty="0">
                <a:sym typeface="+mn-ea"/>
              </a:rPr>
              <a:t>校验</a:t>
            </a:r>
            <a:r>
              <a:rPr lang="zh-CN" altLang="en-US" sz="2400" dirty="0">
                <a:latin typeface="+mn-lt"/>
                <a:ea typeface="+mn-ea"/>
                <a:cs typeface="+mn-cs"/>
              </a:rPr>
              <a:t>和放入</a:t>
            </a:r>
            <a:r>
              <a:rPr lang="en-US" altLang="zh-CN" sz="2400" dirty="0">
                <a:latin typeface="+mn-lt"/>
                <a:ea typeface="+mn-ea"/>
                <a:cs typeface="+mn-cs"/>
              </a:rPr>
              <a:t>UDP</a:t>
            </a:r>
            <a:r>
              <a:rPr lang="zh-CN" altLang="en-US" sz="2400" dirty="0">
                <a:latin typeface="+mn-lt"/>
                <a:ea typeface="+mn-ea"/>
                <a:cs typeface="+mn-cs"/>
              </a:rPr>
              <a:t>检查和字段</a:t>
            </a:r>
            <a:endParaRPr lang="en-US" altLang="zh-CN" dirty="0">
              <a:latin typeface="+mn-lt"/>
              <a:ea typeface="+mn-ea"/>
              <a:cs typeface="+mn-cs"/>
            </a:endParaRPr>
          </a:p>
          <a:p>
            <a:pPr eaLnBrk="1">
              <a:buSzPct val="85000"/>
            </a:pPr>
            <a:endParaRPr lang="zh-CN" altLang="en-US" dirty="0">
              <a:latin typeface="+mn-lt"/>
              <a:ea typeface="+mn-ea"/>
              <a:cs typeface="+mn-cs"/>
            </a:endParaRPr>
          </a:p>
        </p:txBody>
      </p:sp>
      <p:sp>
        <p:nvSpPr>
          <p:cNvPr id="43014" name="Rectangle 4"/>
          <p:cNvSpPr>
            <a:spLocks noGrp="1"/>
          </p:cNvSpPr>
          <p:nvPr>
            <p:ph sz="half" idx="2"/>
          </p:nvPr>
        </p:nvSpPr>
        <p:spPr>
          <a:xfrm>
            <a:off x="4562475" y="2438400"/>
            <a:ext cx="4057650" cy="3257550"/>
          </a:xfrm>
        </p:spPr>
        <p:txBody>
          <a:bodyPr vert="horz" wrap="square" lIns="91440" tIns="45720" rIns="91440" bIns="45720" anchor="t" anchorCtr="0"/>
          <a:p>
            <a:pPr eaLnBrk="1">
              <a:buSzPct val="85000"/>
              <a:buFont typeface="ZapfDingbats" pitchFamily="82" charset="2"/>
              <a:buNone/>
            </a:pPr>
            <a:r>
              <a:rPr lang="zh-CN" altLang="en-US" sz="2400" u="sng" dirty="0">
                <a:solidFill>
                  <a:srgbClr val="FF0000"/>
                </a:solidFill>
                <a:latin typeface="+mn-lt"/>
                <a:ea typeface="+mn-ea"/>
                <a:cs typeface="+mn-cs"/>
              </a:rPr>
              <a:t>接收方</a:t>
            </a:r>
            <a:r>
              <a:rPr lang="en-US" altLang="zh-CN" sz="2400" u="sng" dirty="0">
                <a:solidFill>
                  <a:srgbClr val="FF0000"/>
                </a:solidFill>
                <a:latin typeface="+mn-lt"/>
                <a:ea typeface="+mn-ea"/>
                <a:cs typeface="+mn-cs"/>
              </a:rPr>
              <a:t>:</a:t>
            </a:r>
            <a:endParaRPr lang="en-US" altLang="zh-CN" sz="2400" dirty="0">
              <a:latin typeface="+mn-lt"/>
              <a:ea typeface="+mn-ea"/>
              <a:cs typeface="+mn-cs"/>
            </a:endParaRPr>
          </a:p>
          <a:p>
            <a:pPr eaLnBrk="1">
              <a:buSzPct val="85000"/>
            </a:pPr>
            <a:r>
              <a:rPr lang="zh-CN" altLang="en-US" sz="2000" dirty="0">
                <a:latin typeface="+mn-lt"/>
                <a:ea typeface="+mn-ea"/>
                <a:cs typeface="+mn-cs"/>
              </a:rPr>
              <a:t>计算接收的段的校验和</a:t>
            </a:r>
            <a:endParaRPr lang="en-US" altLang="zh-CN" sz="2000" dirty="0">
              <a:latin typeface="+mn-lt"/>
              <a:ea typeface="+mn-ea"/>
              <a:cs typeface="+mn-cs"/>
            </a:endParaRPr>
          </a:p>
          <a:p>
            <a:pPr eaLnBrk="1">
              <a:buSzPct val="85000"/>
            </a:pPr>
            <a:r>
              <a:rPr lang="zh-CN" altLang="en-US" sz="2000" dirty="0">
                <a:latin typeface="+mn-lt"/>
                <a:ea typeface="+mn-ea"/>
                <a:cs typeface="+mn-cs"/>
              </a:rPr>
              <a:t>核对计算的</a:t>
            </a:r>
            <a:r>
              <a:rPr lang="zh-CN" altLang="en-US" sz="2000" dirty="0">
                <a:sym typeface="+mn-ea"/>
              </a:rPr>
              <a:t>校验</a:t>
            </a:r>
            <a:r>
              <a:rPr lang="zh-CN" altLang="en-US" sz="2000" dirty="0">
                <a:latin typeface="+mn-lt"/>
                <a:ea typeface="+mn-ea"/>
                <a:cs typeface="+mn-cs"/>
              </a:rPr>
              <a:t>和是否等于检查和字段的值</a:t>
            </a:r>
            <a:r>
              <a:rPr lang="en-US" altLang="zh-CN" sz="2000" dirty="0">
                <a:latin typeface="+mn-lt"/>
                <a:ea typeface="+mn-ea"/>
                <a:cs typeface="+mn-cs"/>
              </a:rPr>
              <a:t>:</a:t>
            </a:r>
            <a:endParaRPr lang="en-US" altLang="zh-CN" sz="2000" dirty="0">
              <a:latin typeface="+mn-lt"/>
              <a:ea typeface="+mn-ea"/>
              <a:cs typeface="+mn-cs"/>
            </a:endParaRPr>
          </a:p>
          <a:p>
            <a:pPr lvl="1" eaLnBrk="1">
              <a:buSzPct val="75000"/>
            </a:pPr>
            <a:r>
              <a:rPr lang="en-US" altLang="zh-CN" sz="2000" dirty="0">
                <a:latin typeface="+mn-lt"/>
                <a:ea typeface="+mn-ea"/>
              </a:rPr>
              <a:t>NO </a:t>
            </a:r>
            <a:r>
              <a:rPr lang="en-US" altLang="zh-CN" sz="2000" dirty="0">
                <a:latin typeface="Comic Sans MS" panose="030F0702030302020204" pitchFamily="66" charset="0"/>
                <a:ea typeface="+mn-ea"/>
              </a:rPr>
              <a:t>–</a:t>
            </a:r>
            <a:r>
              <a:rPr lang="en-US" altLang="zh-CN" sz="2000" dirty="0">
                <a:latin typeface="+mn-lt"/>
                <a:ea typeface="+mn-ea"/>
              </a:rPr>
              <a:t> </a:t>
            </a:r>
            <a:r>
              <a:rPr lang="zh-CN" altLang="en-US" sz="2000" dirty="0">
                <a:latin typeface="+mn-lt"/>
                <a:ea typeface="+mn-ea"/>
              </a:rPr>
              <a:t>检测到差错</a:t>
            </a:r>
            <a:endParaRPr lang="en-US" altLang="zh-CN" sz="2000" dirty="0">
              <a:latin typeface="+mn-lt"/>
              <a:ea typeface="+mn-ea"/>
            </a:endParaRPr>
          </a:p>
          <a:p>
            <a:pPr lvl="1" eaLnBrk="1">
              <a:buSzPct val="75000"/>
            </a:pPr>
            <a:r>
              <a:rPr lang="en-US" altLang="zh-CN" sz="2000" dirty="0">
                <a:latin typeface="+mn-lt"/>
                <a:ea typeface="+mn-ea"/>
              </a:rPr>
              <a:t>YES </a:t>
            </a:r>
            <a:r>
              <a:rPr lang="en-US" altLang="zh-CN" sz="2000" dirty="0">
                <a:latin typeface="Comic Sans MS" panose="030F0702030302020204" pitchFamily="66" charset="0"/>
                <a:ea typeface="+mn-ea"/>
              </a:rPr>
              <a:t>–</a:t>
            </a:r>
            <a:r>
              <a:rPr lang="en-US" altLang="zh-CN" sz="2000" dirty="0">
                <a:latin typeface="+mn-lt"/>
                <a:ea typeface="+mn-ea"/>
              </a:rPr>
              <a:t> </a:t>
            </a:r>
            <a:r>
              <a:rPr lang="zh-CN" altLang="en-US" sz="2000" dirty="0">
                <a:latin typeface="+mn-lt"/>
                <a:ea typeface="+mn-ea"/>
              </a:rPr>
              <a:t>无差错检测到。</a:t>
            </a:r>
            <a:r>
              <a:rPr lang="zh-CN" altLang="en-US" sz="2000" i="1" dirty="0">
                <a:latin typeface="+mn-lt"/>
                <a:ea typeface="+mn-ea"/>
              </a:rPr>
              <a:t>虽然如此，还可能有差错吗？</a:t>
            </a:r>
            <a:r>
              <a:rPr lang="zh-CN" altLang="en-US" sz="2000" dirty="0">
                <a:latin typeface="+mn-lt"/>
                <a:ea typeface="+mn-ea"/>
              </a:rPr>
              <a:t>详情见后</a:t>
            </a:r>
            <a:r>
              <a:rPr lang="en-US" altLang="zh-CN" sz="2000" dirty="0">
                <a:latin typeface="Comic Sans MS" panose="030F0702030302020204" pitchFamily="66" charset="0"/>
                <a:ea typeface="+mn-ea"/>
              </a:rPr>
              <a:t>……</a:t>
            </a:r>
            <a:endParaRPr lang="zh-CN" altLang="en-US" sz="2000" dirty="0">
              <a:latin typeface="+mn-lt"/>
              <a:ea typeface="+mn-ea"/>
            </a:endParaRPr>
          </a:p>
        </p:txBody>
      </p:sp>
      <p:sp>
        <p:nvSpPr>
          <p:cNvPr id="43015" name="Rectangle 5"/>
          <p:cNvSpPr/>
          <p:nvPr/>
        </p:nvSpPr>
        <p:spPr>
          <a:xfrm>
            <a:off x="695325" y="1457325"/>
            <a:ext cx="7924800" cy="847725"/>
          </a:xfrm>
          <a:prstGeom prst="rect">
            <a:avLst/>
          </a:prstGeom>
          <a:noFill/>
          <a:ln w="9525">
            <a:noFill/>
          </a:ln>
        </p:spPr>
        <p:txBody>
          <a:bodyPr/>
          <a:p>
            <a:pPr marL="342900" indent="-342900" algn="l" eaLnBrk="1">
              <a:spcBef>
                <a:spcPct val="20000"/>
              </a:spcBef>
              <a:buClr>
                <a:schemeClr val="accent2"/>
              </a:buClr>
              <a:buSzPct val="85000"/>
              <a:buFont typeface="ZapfDingbats" pitchFamily="82" charset="2"/>
            </a:pPr>
            <a:r>
              <a:rPr lang="zh-CN" altLang="en-US" sz="2400" u="sng" dirty="0">
                <a:solidFill>
                  <a:srgbClr val="FF0000"/>
                </a:solidFill>
                <a:latin typeface="Times New Roman" panose="02020603050405020304" pitchFamily="18" charset="0"/>
              </a:rPr>
              <a:t>目的</a:t>
            </a:r>
            <a:r>
              <a:rPr lang="en-US" altLang="zh-CN" sz="2400" u="sng" dirty="0">
                <a:solidFill>
                  <a:srgbClr val="FF0000"/>
                </a:solidFill>
                <a:latin typeface="Times New Roman" panose="02020603050405020304" pitchFamily="18" charset="0"/>
              </a:rPr>
              <a:t>:</a:t>
            </a:r>
            <a:r>
              <a:rPr lang="en-US" altLang="zh-CN" sz="2400" dirty="0">
                <a:latin typeface="Times New Roman" panose="02020603050405020304" pitchFamily="18" charset="0"/>
              </a:rPr>
              <a:t> </a:t>
            </a:r>
            <a:r>
              <a:rPr lang="zh-CN" altLang="en-US" sz="2400" dirty="0">
                <a:latin typeface="Times New Roman" panose="02020603050405020304" pitchFamily="18" charset="0"/>
              </a:rPr>
              <a:t>在传输的段中检测</a:t>
            </a:r>
            <a:r>
              <a:rPr lang="zh-CN" altLang="en-US" sz="2400" dirty="0">
                <a:latin typeface="Comic Sans MS" panose="030F0702030302020204" pitchFamily="66" charset="0"/>
              </a:rPr>
              <a:t>“</a:t>
            </a:r>
            <a:r>
              <a:rPr lang="zh-CN" altLang="en-US" sz="2400" dirty="0">
                <a:latin typeface="Times New Roman" panose="02020603050405020304" pitchFamily="18" charset="0"/>
              </a:rPr>
              <a:t>差错</a:t>
            </a:r>
            <a:r>
              <a:rPr lang="zh-CN" altLang="en-US" sz="2400" dirty="0">
                <a:latin typeface="Comic Sans MS" panose="030F0702030302020204" pitchFamily="66" charset="0"/>
              </a:rPr>
              <a:t>”</a:t>
            </a:r>
            <a:r>
              <a:rPr lang="en-US" altLang="zh-CN" sz="2400" dirty="0">
                <a:latin typeface="Times New Roman" panose="02020603050405020304" pitchFamily="18" charset="0"/>
              </a:rPr>
              <a:t> (</a:t>
            </a:r>
            <a:r>
              <a:rPr lang="zh-CN" altLang="en-US" sz="2400" dirty="0">
                <a:latin typeface="Times New Roman" panose="02020603050405020304" pitchFamily="18" charset="0"/>
              </a:rPr>
              <a:t>如比特翻转</a:t>
            </a:r>
            <a:r>
              <a:rPr lang="en-US" altLang="zh-CN" sz="2400" dirty="0">
                <a:latin typeface="Times New Roman" panose="02020603050405020304" pitchFamily="18" charset="0"/>
              </a:rPr>
              <a:t>)</a:t>
            </a:r>
            <a:endParaRPr lang="en-US" altLang="zh-CN"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endParaRPr lang="zh-CN" altLang="en-US" sz="2400" dirty="0">
              <a:latin typeface="Times New Roman" panose="02020603050405020304" pitchFamily="18" charset="0"/>
            </a:endParaRPr>
          </a:p>
        </p:txBody>
      </p:sp>
      <p:sp>
        <p:nvSpPr>
          <p:cNvPr id="2" name="文本框 1"/>
          <p:cNvSpPr txBox="1"/>
          <p:nvPr/>
        </p:nvSpPr>
        <p:spPr>
          <a:xfrm>
            <a:off x="804545" y="5570855"/>
            <a:ext cx="7733665" cy="829945"/>
          </a:xfrm>
          <a:prstGeom prst="rect">
            <a:avLst/>
          </a:prstGeom>
          <a:noFill/>
        </p:spPr>
        <p:txBody>
          <a:bodyPr wrap="square" rtlCol="0" anchor="t">
            <a:spAutoFit/>
          </a:bodyPr>
          <a:p>
            <a:r>
              <a:rPr lang="zh-CN" altLang="en-US" sz="1800" u="sng" dirty="0">
                <a:solidFill>
                  <a:srgbClr val="FF0000"/>
                </a:solidFill>
                <a:latin typeface="+mn-lt"/>
                <a:ea typeface="+mn-ea"/>
                <a:sym typeface="+mn-ea"/>
              </a:rPr>
              <a:t>端到端原则：在高级别层次上实现差错检测，相较于低层次更具有价值</a:t>
            </a:r>
            <a:endParaRPr lang="zh-CN" altLang="en-US" sz="1800" u="sng" dirty="0">
              <a:solidFill>
                <a:srgbClr val="FF0000"/>
              </a:solidFill>
              <a:latin typeface="+mn-lt"/>
              <a:ea typeface="+mn-ea"/>
              <a:sym typeface="+mn-ea"/>
            </a:endParaRPr>
          </a:p>
          <a:p>
            <a:endParaRPr lang="zh-CN" altLang="en-US" sz="1800" u="sng" dirty="0">
              <a:solidFill>
                <a:srgbClr val="FF0000"/>
              </a:solidFill>
              <a:latin typeface="+mn-lt"/>
              <a:ea typeface="+mn-ea"/>
              <a:sym typeface="+mn-ea"/>
            </a:endParaRPr>
          </a:p>
          <a:p>
            <a:r>
              <a:rPr lang="zh-CN" altLang="en-US" sz="1200" u="sng" dirty="0">
                <a:solidFill>
                  <a:srgbClr val="FF0000"/>
                </a:solidFill>
                <a:latin typeface="+mn-lt"/>
                <a:ea typeface="+mn-ea"/>
                <a:sym typeface="+mn-ea"/>
              </a:rPr>
              <a:t>例如：链路层协议上实现，并不能保证所有链路都有，当其中一个链路没有就无法保证端到端的差错检测</a:t>
            </a:r>
            <a:endParaRPr lang="zh-CN" altLang="en-US" sz="2400" u="sng" dirty="0">
              <a:solidFill>
                <a:srgbClr val="FF0000"/>
              </a:solidFill>
              <a:latin typeface="+mn-lt"/>
              <a:ea typeface="+mn-ea"/>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页脚占位符 4"/>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54275" name="灯片编号占位符 5"/>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44036" name="Rectangle 2"/>
          <p:cNvSpPr>
            <a:spLocks noGrp="1"/>
          </p:cNvSpPr>
          <p:nvPr>
            <p:ph type="title"/>
          </p:nvPr>
        </p:nvSpPr>
        <p:spPr>
          <a:xfrm>
            <a:off x="533400" y="228600"/>
            <a:ext cx="7772400" cy="685800"/>
          </a:xfrm>
        </p:spPr>
        <p:txBody>
          <a:bodyPr vert="horz" wrap="square" lIns="91440" tIns="45720" rIns="91440" bIns="45720" anchor="ctr" anchorCtr="0"/>
          <a:p>
            <a:r>
              <a:rPr lang="en-US" altLang="zh-CN" dirty="0"/>
              <a:t>互联网</a:t>
            </a:r>
            <a:r>
              <a:rPr lang="zh-CN" altLang="en-US" dirty="0"/>
              <a:t>检查和例子</a:t>
            </a:r>
            <a:endParaRPr lang="en-US" altLang="en-US" dirty="0"/>
          </a:p>
        </p:txBody>
      </p:sp>
      <p:sp>
        <p:nvSpPr>
          <p:cNvPr id="44037" name="Rectangle 3"/>
          <p:cNvSpPr>
            <a:spLocks noGrp="1"/>
          </p:cNvSpPr>
          <p:nvPr>
            <p:ph idx="1"/>
          </p:nvPr>
        </p:nvSpPr>
        <p:spPr>
          <a:xfrm>
            <a:off x="533400" y="1066800"/>
            <a:ext cx="7772400" cy="2743200"/>
          </a:xfrm>
        </p:spPr>
        <p:txBody>
          <a:bodyPr vert="horz" wrap="square" lIns="91440" tIns="45720" rIns="91440" bIns="45720" anchor="t" anchorCtr="0"/>
          <a:p>
            <a:pPr eaLnBrk="1"/>
            <a:r>
              <a:rPr lang="en-US" altLang="zh-CN" sz="2400" dirty="0"/>
              <a:t>注</a:t>
            </a:r>
            <a:r>
              <a:rPr lang="zh-CN" altLang="en-US" sz="2400" dirty="0"/>
              <a:t>意</a:t>
            </a:r>
            <a:endParaRPr lang="en-US" altLang="en-US" sz="2400" dirty="0"/>
          </a:p>
          <a:p>
            <a:pPr lvl="1" eaLnBrk="1"/>
            <a:r>
              <a:rPr lang="en-US" altLang="zh-CN" dirty="0"/>
              <a:t>当</a:t>
            </a:r>
            <a:r>
              <a:rPr lang="zh-CN" altLang="en-US" dirty="0"/>
              <a:t>数字作加法时，最高位进比特位的进位需要加到结果中</a:t>
            </a:r>
            <a:endParaRPr lang="zh-CN" altLang="en-US" dirty="0"/>
          </a:p>
          <a:p>
            <a:pPr eaLnBrk="1">
              <a:lnSpc>
                <a:spcPct val="130000"/>
              </a:lnSpc>
            </a:pPr>
            <a:r>
              <a:rPr lang="en-US" altLang="en-US" sz="2400" dirty="0"/>
              <a:t>例子: </a:t>
            </a:r>
            <a:r>
              <a:rPr lang="en-US" altLang="zh-CN" sz="2400" dirty="0"/>
              <a:t>两个</a:t>
            </a:r>
            <a:r>
              <a:rPr lang="en-US" altLang="en-US" sz="2400" dirty="0"/>
              <a:t>16-bit</a:t>
            </a:r>
            <a:r>
              <a:rPr lang="en-US" altLang="zh-CN" sz="2400" dirty="0"/>
              <a:t>整数</a:t>
            </a:r>
            <a:r>
              <a:rPr lang="zh-CN" altLang="en-US" sz="2400" dirty="0"/>
              <a:t>相加</a:t>
            </a:r>
            <a:endParaRPr lang="en-US" altLang="en-US" sz="2400" dirty="0"/>
          </a:p>
        </p:txBody>
      </p:sp>
      <p:sp>
        <p:nvSpPr>
          <p:cNvPr id="44038" name="Text Box 4"/>
          <p:cNvSpPr txBox="1"/>
          <p:nvPr/>
        </p:nvSpPr>
        <p:spPr>
          <a:xfrm>
            <a:off x="1905000" y="3981450"/>
            <a:ext cx="6400800" cy="2346325"/>
          </a:xfrm>
          <a:prstGeom prst="rect">
            <a:avLst/>
          </a:prstGeom>
          <a:noFill/>
          <a:ln w="9525">
            <a:noFill/>
          </a:ln>
        </p:spPr>
        <p:txBody>
          <a:bodyPr>
            <a:spAutoFit/>
          </a:bodyPr>
          <a:p>
            <a:pPr algn="l"/>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1  1  1  0  0  1  1  0  0  1  1  0  0  1  1  0</a:t>
            </a:r>
            <a:endParaRPr lang="en-US" altLang="en-US" sz="2000" b="1" dirty="0">
              <a:latin typeface="Comic Sans MS" panose="030F0702030302020204" pitchFamily="66" charset="0"/>
            </a:endParaRPr>
          </a:p>
          <a:p>
            <a:pPr algn="l"/>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1  1  0  1  0  1  0  1  0  1  0  1  0  1  0  1</a:t>
            </a:r>
            <a:endParaRPr lang="en-US" altLang="en-US" sz="2000" b="1" dirty="0">
              <a:latin typeface="Comic Sans MS" panose="030F0702030302020204" pitchFamily="66" charset="0"/>
            </a:endParaRPr>
          </a:p>
          <a:p>
            <a:pPr algn="l">
              <a:lnSpc>
                <a:spcPct val="120000"/>
              </a:lnSpc>
            </a:pPr>
            <a:endParaRPr lang="en-US" altLang="en-US" sz="2000" b="1" dirty="0">
              <a:latin typeface="Comic Sans MS" panose="030F0702030302020204" pitchFamily="66" charset="0"/>
            </a:endParaRPr>
          </a:p>
          <a:p>
            <a:pPr algn="l"/>
            <a:r>
              <a:rPr lang="en-US" altLang="en-US" sz="2000" b="1" dirty="0">
                <a:latin typeface="Comic Sans MS" panose="030F0702030302020204" pitchFamily="66" charset="0"/>
              </a:rPr>
              <a:t>1  1  0  1  1  1  0  1  1  1  0  1  1  1  0  1  1</a:t>
            </a:r>
            <a:endParaRPr lang="en-US" altLang="en-US" sz="2000" b="1" dirty="0">
              <a:latin typeface="Comic Sans MS" panose="030F0702030302020204" pitchFamily="66" charset="0"/>
            </a:endParaRPr>
          </a:p>
          <a:p>
            <a:pPr algn="l">
              <a:lnSpc>
                <a:spcPct val="120000"/>
              </a:lnSpc>
            </a:pPr>
            <a:endParaRPr lang="en-US" altLang="en-US" sz="2000" b="1" dirty="0">
              <a:latin typeface="Comic Sans MS" panose="030F0702030302020204" pitchFamily="66" charset="0"/>
            </a:endParaRPr>
          </a:p>
          <a:p>
            <a:pPr algn="l"/>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1  0  1  1  1  0  1  1  1  0  1  1  1  1  0  0</a:t>
            </a:r>
            <a:endParaRPr lang="en-US" altLang="en-US" sz="2000" b="1" dirty="0">
              <a:latin typeface="Comic Sans MS" panose="030F0702030302020204" pitchFamily="66" charset="0"/>
            </a:endParaRPr>
          </a:p>
          <a:p>
            <a:pPr algn="l"/>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0  1  0  0  0  1  0  0  0  1  0  0  0  0  1  1</a:t>
            </a:r>
            <a:endParaRPr lang="en-US" altLang="en-US" sz="2400" b="1" dirty="0">
              <a:latin typeface="Comic Sans MS" panose="030F0702030302020204" pitchFamily="66" charset="0"/>
            </a:endParaRPr>
          </a:p>
        </p:txBody>
      </p:sp>
      <p:sp>
        <p:nvSpPr>
          <p:cNvPr id="44039" name="Line 5"/>
          <p:cNvSpPr/>
          <p:nvPr/>
        </p:nvSpPr>
        <p:spPr>
          <a:xfrm flipH="1">
            <a:off x="1828800" y="4808538"/>
            <a:ext cx="6477000" cy="0"/>
          </a:xfrm>
          <a:prstGeom prst="line">
            <a:avLst/>
          </a:prstGeom>
          <a:ln w="12700" cap="flat" cmpd="sng">
            <a:solidFill>
              <a:schemeClr val="tx1"/>
            </a:solidFill>
            <a:prstDash val="solid"/>
            <a:headEnd type="none" w="sm" len="med"/>
            <a:tailEnd type="none" w="med" len="med"/>
          </a:ln>
        </p:spPr>
      </p:sp>
      <p:sp>
        <p:nvSpPr>
          <p:cNvPr id="44040" name="Oval 6"/>
          <p:cNvSpPr/>
          <p:nvPr/>
        </p:nvSpPr>
        <p:spPr>
          <a:xfrm>
            <a:off x="1905000" y="4984750"/>
            <a:ext cx="304800" cy="304800"/>
          </a:xfrm>
          <a:prstGeom prst="ellipse">
            <a:avLst/>
          </a:prstGeom>
          <a:noFill/>
          <a:ln w="9525" cap="flat" cmpd="sng">
            <a:solidFill>
              <a:srgbClr val="FF0000"/>
            </a:solidFill>
            <a:prstDash val="solid"/>
            <a:headEnd type="none" w="sm" len="med"/>
            <a:tailEnd type="none" w="med" len="med"/>
          </a:ln>
        </p:spPr>
        <p:txBody>
          <a:bodyPr wrap="none" anchor="ctr" anchorCtr="0"/>
          <a:p>
            <a:endParaRPr lang="zh-CN" altLang="en-US" dirty="0">
              <a:latin typeface="Comic Sans MS" panose="030F0702030302020204" pitchFamily="66" charset="0"/>
            </a:endParaRPr>
          </a:p>
        </p:txBody>
      </p:sp>
      <p:sp>
        <p:nvSpPr>
          <p:cNvPr id="44041" name="Text Box 7"/>
          <p:cNvSpPr txBox="1"/>
          <p:nvPr/>
        </p:nvSpPr>
        <p:spPr>
          <a:xfrm>
            <a:off x="1066800" y="4953000"/>
            <a:ext cx="650875" cy="336550"/>
          </a:xfrm>
          <a:prstGeom prst="rect">
            <a:avLst/>
          </a:prstGeom>
          <a:noFill/>
          <a:ln w="9525">
            <a:noFill/>
          </a:ln>
        </p:spPr>
        <p:txBody>
          <a:bodyPr wrap="none">
            <a:spAutoFit/>
          </a:bodyPr>
          <a:p>
            <a:pPr algn="l"/>
            <a:r>
              <a:rPr lang="zh-CN" altLang="en-US" dirty="0">
                <a:latin typeface="Comic Sans MS" panose="030F0702030302020204" pitchFamily="66" charset="0"/>
              </a:rPr>
              <a:t>回卷 </a:t>
            </a:r>
            <a:endParaRPr lang="en-US" altLang="en-US" dirty="0">
              <a:latin typeface="Comic Sans MS" panose="030F0702030302020204" pitchFamily="66" charset="0"/>
            </a:endParaRPr>
          </a:p>
        </p:txBody>
      </p:sp>
      <p:sp>
        <p:nvSpPr>
          <p:cNvPr id="44042" name="Text Box 8"/>
          <p:cNvSpPr txBox="1"/>
          <p:nvPr/>
        </p:nvSpPr>
        <p:spPr>
          <a:xfrm>
            <a:off x="1214438" y="5548313"/>
            <a:ext cx="438150" cy="396875"/>
          </a:xfrm>
          <a:prstGeom prst="rect">
            <a:avLst/>
          </a:prstGeom>
          <a:noFill/>
          <a:ln w="9525">
            <a:noFill/>
          </a:ln>
        </p:spPr>
        <p:txBody>
          <a:bodyPr wrap="none">
            <a:spAutoFit/>
          </a:bodyPr>
          <a:p>
            <a:pPr algn="l"/>
            <a:r>
              <a:rPr lang="en-US" altLang="zh-CN" sz="2000" dirty="0">
                <a:latin typeface="Comic Sans MS" panose="030F0702030302020204" pitchFamily="66" charset="0"/>
              </a:rPr>
              <a:t>和</a:t>
            </a:r>
            <a:endParaRPr lang="en-US" altLang="en-US" sz="2000" dirty="0">
              <a:latin typeface="Comic Sans MS" panose="030F0702030302020204" pitchFamily="66" charset="0"/>
            </a:endParaRPr>
          </a:p>
        </p:txBody>
      </p:sp>
      <p:sp>
        <p:nvSpPr>
          <p:cNvPr id="44043" name="Text Box 9"/>
          <p:cNvSpPr txBox="1"/>
          <p:nvPr/>
        </p:nvSpPr>
        <p:spPr>
          <a:xfrm>
            <a:off x="685800" y="5867400"/>
            <a:ext cx="946150" cy="396875"/>
          </a:xfrm>
          <a:prstGeom prst="rect">
            <a:avLst/>
          </a:prstGeom>
          <a:noFill/>
          <a:ln w="9525">
            <a:noFill/>
          </a:ln>
        </p:spPr>
        <p:txBody>
          <a:bodyPr wrap="none">
            <a:spAutoFit/>
          </a:bodyPr>
          <a:p>
            <a:pPr algn="l"/>
            <a:r>
              <a:rPr lang="zh-CN" altLang="en-US" sz="2000" dirty="0">
                <a:latin typeface="Comic Sans MS" panose="030F0702030302020204" pitchFamily="66" charset="0"/>
              </a:rPr>
              <a:t>检查和</a:t>
            </a:r>
            <a:endParaRPr lang="en-US" altLang="en-US" sz="2000" dirty="0">
              <a:latin typeface="Comic Sans MS" panose="030F0702030302020204" pitchFamily="66" charset="0"/>
            </a:endParaRPr>
          </a:p>
        </p:txBody>
      </p:sp>
      <p:sp>
        <p:nvSpPr>
          <p:cNvPr id="44044" name="Line 10"/>
          <p:cNvSpPr/>
          <p:nvPr/>
        </p:nvSpPr>
        <p:spPr>
          <a:xfrm flipH="1">
            <a:off x="1828800" y="5527675"/>
            <a:ext cx="6477000" cy="0"/>
          </a:xfrm>
          <a:prstGeom prst="line">
            <a:avLst/>
          </a:prstGeom>
          <a:ln w="12700" cap="flat" cmpd="sng">
            <a:solidFill>
              <a:schemeClr val="tx1"/>
            </a:solidFill>
            <a:prstDash val="solid"/>
            <a:headEnd type="none" w="sm" len="med"/>
            <a:tailEnd type="none" w="med" len="med"/>
          </a:ln>
        </p:spPr>
      </p:sp>
      <p:sp>
        <p:nvSpPr>
          <p:cNvPr id="44045" name="Freeform 11"/>
          <p:cNvSpPr/>
          <p:nvPr/>
        </p:nvSpPr>
        <p:spPr>
          <a:xfrm>
            <a:off x="2066925" y="5291138"/>
            <a:ext cx="6013450" cy="92075"/>
          </a:xfrm>
          <a:custGeom>
            <a:avLst/>
            <a:gdLst>
              <a:gd name="txL" fmla="*/ 0 w 3788"/>
              <a:gd name="txT" fmla="*/ 0 h 58"/>
              <a:gd name="txR" fmla="*/ 3788 w 3788"/>
              <a:gd name="txB" fmla="*/ 58 h 58"/>
            </a:gdLst>
            <a:ahLst/>
            <a:cxnLst>
              <a:cxn ang="0">
                <a:pos x="0" y="0"/>
              </a:cxn>
              <a:cxn ang="0">
                <a:pos x="0" y="2147483647"/>
              </a:cxn>
              <a:cxn ang="0">
                <a:pos x="2147483647" y="2147483647"/>
              </a:cxn>
            </a:cxnLst>
            <a:rect l="txL" t="txT" r="txR" b="txB"/>
            <a:pathLst>
              <a:path w="3788" h="58">
                <a:moveTo>
                  <a:pt x="0" y="0"/>
                </a:moveTo>
                <a:lnTo>
                  <a:pt x="0" y="58"/>
                </a:lnTo>
                <a:lnTo>
                  <a:pt x="3788" y="58"/>
                </a:lnTo>
              </a:path>
            </a:pathLst>
          </a:custGeom>
          <a:noFill/>
          <a:ln w="9525" cap="flat" cmpd="sng">
            <a:solidFill>
              <a:srgbClr val="FF0000">
                <a:alpha val="100000"/>
              </a:srgbClr>
            </a:solidFill>
            <a:prstDash val="solid"/>
            <a:round/>
            <a:headEnd type="none" w="sm" len="med"/>
            <a:tailEnd type="stealth" w="med" len="med"/>
          </a:ln>
        </p:spPr>
        <p:txBody>
          <a:bodyPr/>
          <a:p>
            <a:endParaRPr lang="zh-CN" altLang="en-US"/>
          </a:p>
        </p:txBody>
      </p:sp>
      <p:pic>
        <p:nvPicPr>
          <p:cNvPr id="2" name="图片 1"/>
          <p:cNvPicPr>
            <a:picLocks noChangeAspect="1"/>
          </p:cNvPicPr>
          <p:nvPr/>
        </p:nvPicPr>
        <p:blipFill>
          <a:blip r:embed="rId1"/>
          <a:stretch>
            <a:fillRect/>
          </a:stretch>
        </p:blipFill>
        <p:spPr>
          <a:xfrm>
            <a:off x="0" y="19685"/>
            <a:ext cx="8989060" cy="68383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55299"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45060" name="Rectangle 2"/>
          <p:cNvSpPr>
            <a:spLocks noGrp="1"/>
          </p:cNvSpPr>
          <p:nvPr>
            <p:ph type="title"/>
          </p:nvPr>
        </p:nvSpPr>
        <p:spPr/>
        <p:txBody>
          <a:bodyPr vert="horz" wrap="square" lIns="91440" tIns="45720" rIns="91440" bIns="45720" anchor="ctr" anchorCtr="0"/>
          <a:p>
            <a:r>
              <a:rPr lang="zh-CN" altLang="en-US" dirty="0"/>
              <a:t>第</a:t>
            </a:r>
            <a:r>
              <a:rPr lang="en-US" altLang="zh-CN" dirty="0"/>
              <a:t>3</a:t>
            </a:r>
            <a:r>
              <a:rPr lang="zh-CN" altLang="en-US" dirty="0"/>
              <a:t>章</a:t>
            </a:r>
            <a:r>
              <a:rPr lang="en-US" altLang="zh-CN" dirty="0"/>
              <a:t> </a:t>
            </a:r>
            <a:r>
              <a:rPr lang="zh-CN" altLang="en-US" dirty="0"/>
              <a:t>要点</a:t>
            </a:r>
            <a:endParaRPr lang="zh-CN" altLang="en-US" dirty="0"/>
          </a:p>
        </p:txBody>
      </p:sp>
      <p:sp>
        <p:nvSpPr>
          <p:cNvPr id="45061" name="Rectangle 3"/>
          <p:cNvSpPr>
            <a:spLocks noGrp="1"/>
          </p:cNvSpPr>
          <p:nvPr>
            <p:ph sz="half" idx="1"/>
          </p:nvPr>
        </p:nvSpPr>
        <p:spPr/>
        <p:txBody>
          <a:bodyPr vert="horz" wrap="square" lIns="91440" tIns="45720" rIns="91440" bIns="45720" anchor="t" anchorCtr="0"/>
          <a:p>
            <a:pPr eaLnBrk="1">
              <a:buSzPct val="85000"/>
            </a:pPr>
            <a:r>
              <a:rPr lang="en-US" altLang="zh-CN" sz="2400" dirty="0">
                <a:latin typeface="+mn-lt"/>
                <a:ea typeface="+mn-ea"/>
                <a:cs typeface="+mn-cs"/>
              </a:rPr>
              <a:t>3.1 </a:t>
            </a:r>
            <a:r>
              <a:rPr lang="zh-CN" altLang="en-US" sz="2400" dirty="0">
                <a:latin typeface="+mn-lt"/>
                <a:ea typeface="+mn-ea"/>
                <a:cs typeface="+mn-cs"/>
              </a:rPr>
              <a:t>运输层服务</a:t>
            </a:r>
            <a:endParaRPr lang="zh-CN" altLang="en-US" sz="2400" dirty="0">
              <a:latin typeface="+mn-lt"/>
              <a:ea typeface="+mn-ea"/>
              <a:cs typeface="+mn-cs"/>
            </a:endParaRPr>
          </a:p>
          <a:p>
            <a:pPr eaLnBrk="1">
              <a:buSzPct val="85000"/>
            </a:pPr>
            <a:r>
              <a:rPr lang="en-US" altLang="zh-CN" sz="2400" dirty="0">
                <a:latin typeface="+mn-lt"/>
                <a:ea typeface="+mn-ea"/>
                <a:cs typeface="+mn-cs"/>
              </a:rPr>
              <a:t>3.2 </a:t>
            </a:r>
            <a:r>
              <a:rPr lang="zh-CN" altLang="en-US" sz="2400" dirty="0">
                <a:latin typeface="+mn-lt"/>
                <a:ea typeface="+mn-ea"/>
                <a:cs typeface="+mn-cs"/>
              </a:rPr>
              <a:t>复用与分解</a:t>
            </a:r>
            <a:endParaRPr lang="zh-CN" altLang="en-US" sz="2400" dirty="0">
              <a:latin typeface="+mn-lt"/>
              <a:ea typeface="+mn-ea"/>
              <a:cs typeface="+mn-cs"/>
            </a:endParaRPr>
          </a:p>
          <a:p>
            <a:pPr eaLnBrk="1">
              <a:buSzPct val="85000"/>
            </a:pPr>
            <a:r>
              <a:rPr lang="en-US" altLang="zh-CN" sz="2400" dirty="0">
                <a:latin typeface="+mn-lt"/>
                <a:ea typeface="+mn-ea"/>
                <a:cs typeface="+mn-cs"/>
              </a:rPr>
              <a:t>3.3 </a:t>
            </a:r>
            <a:r>
              <a:rPr lang="zh-CN" altLang="en-US" sz="2400" dirty="0">
                <a:latin typeface="+mn-lt"/>
                <a:ea typeface="+mn-ea"/>
                <a:cs typeface="+mn-cs"/>
              </a:rPr>
              <a:t>无连接传输</a:t>
            </a:r>
            <a:r>
              <a:rPr lang="en-US" altLang="zh-CN" sz="2400" dirty="0">
                <a:latin typeface="+mn-lt"/>
                <a:ea typeface="+mn-ea"/>
                <a:cs typeface="+mn-cs"/>
              </a:rPr>
              <a:t>: UDP</a:t>
            </a:r>
            <a:endParaRPr lang="en-US" altLang="zh-CN" sz="2400" dirty="0">
              <a:latin typeface="+mn-lt"/>
              <a:ea typeface="+mn-ea"/>
              <a:cs typeface="+mn-cs"/>
            </a:endParaRPr>
          </a:p>
          <a:p>
            <a:pPr eaLnBrk="1">
              <a:buSzPct val="85000"/>
            </a:pPr>
            <a:r>
              <a:rPr lang="en-US" altLang="zh-CN" sz="2400" dirty="0">
                <a:solidFill>
                  <a:srgbClr val="FF0000"/>
                </a:solidFill>
                <a:latin typeface="+mn-lt"/>
                <a:ea typeface="+mn-ea"/>
                <a:cs typeface="+mn-cs"/>
              </a:rPr>
              <a:t>3.4 </a:t>
            </a:r>
            <a:r>
              <a:rPr lang="zh-CN" altLang="en-US" sz="2400" dirty="0">
                <a:solidFill>
                  <a:srgbClr val="FF0000"/>
                </a:solidFill>
                <a:latin typeface="+mn-lt"/>
                <a:ea typeface="+mn-ea"/>
                <a:cs typeface="+mn-cs"/>
              </a:rPr>
              <a:t>可靠数据传输的原则</a:t>
            </a:r>
            <a:endParaRPr lang="zh-CN" altLang="en-US" sz="2400" dirty="0">
              <a:solidFill>
                <a:srgbClr val="FF0000"/>
              </a:solidFill>
              <a:latin typeface="+mn-lt"/>
              <a:ea typeface="+mn-ea"/>
              <a:cs typeface="+mn-cs"/>
            </a:endParaRPr>
          </a:p>
          <a:p>
            <a:pPr lvl="1" eaLnBrk="1">
              <a:buSzPct val="75000"/>
            </a:pPr>
            <a:r>
              <a:rPr lang="en-US" altLang="zh-CN" sz="2000" dirty="0">
                <a:latin typeface="+mn-lt"/>
                <a:ea typeface="+mn-ea"/>
              </a:rPr>
              <a:t>rdt1</a:t>
            </a:r>
            <a:endParaRPr lang="en-US" altLang="zh-CN" sz="2000" dirty="0">
              <a:latin typeface="+mn-lt"/>
              <a:ea typeface="+mn-ea"/>
            </a:endParaRPr>
          </a:p>
          <a:p>
            <a:pPr lvl="1" eaLnBrk="1">
              <a:buSzPct val="75000"/>
            </a:pPr>
            <a:r>
              <a:rPr lang="en-US" altLang="zh-CN" sz="2000" dirty="0">
                <a:latin typeface="+mn-lt"/>
                <a:ea typeface="+mn-ea"/>
              </a:rPr>
              <a:t>rdt2</a:t>
            </a:r>
            <a:endParaRPr lang="en-US" altLang="zh-CN" sz="2000" dirty="0">
              <a:latin typeface="+mn-lt"/>
              <a:ea typeface="+mn-ea"/>
            </a:endParaRPr>
          </a:p>
          <a:p>
            <a:pPr lvl="1" eaLnBrk="1">
              <a:buSzPct val="75000"/>
            </a:pPr>
            <a:r>
              <a:rPr lang="en-US" altLang="zh-CN" sz="2000" dirty="0">
                <a:latin typeface="+mn-lt"/>
                <a:ea typeface="+mn-ea"/>
              </a:rPr>
              <a:t>rdt3</a:t>
            </a:r>
            <a:endParaRPr lang="en-US" altLang="zh-CN" sz="2000" dirty="0">
              <a:latin typeface="+mn-lt"/>
              <a:ea typeface="+mn-ea"/>
            </a:endParaRPr>
          </a:p>
          <a:p>
            <a:pPr lvl="1" eaLnBrk="1">
              <a:buSzPct val="75000"/>
            </a:pPr>
            <a:r>
              <a:rPr lang="zh-CN" altLang="en-US" sz="2000" dirty="0">
                <a:latin typeface="+mn-lt"/>
                <a:ea typeface="+mn-ea"/>
              </a:rPr>
              <a:t>流水线协议</a:t>
            </a:r>
            <a:endParaRPr lang="zh-CN" altLang="en-US" sz="2000" dirty="0">
              <a:latin typeface="+mn-lt"/>
              <a:ea typeface="+mn-ea"/>
            </a:endParaRPr>
          </a:p>
        </p:txBody>
      </p:sp>
      <p:sp>
        <p:nvSpPr>
          <p:cNvPr id="45062" name="Rectangle 4"/>
          <p:cNvSpPr/>
          <p:nvPr/>
        </p:nvSpPr>
        <p:spPr>
          <a:xfrm>
            <a:off x="4419600" y="1524000"/>
            <a:ext cx="3810000" cy="4648200"/>
          </a:xfrm>
          <a:prstGeom prst="rect">
            <a:avLst/>
          </a:prstGeom>
          <a:noFill/>
          <a:ln w="9525">
            <a:noFill/>
          </a:ln>
        </p:spPr>
        <p:txBody>
          <a:bodyPr/>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3.5 </a:t>
            </a:r>
            <a:r>
              <a:rPr lang="zh-CN" altLang="en-US" sz="2400" dirty="0">
                <a:latin typeface="Times New Roman" panose="02020603050405020304" pitchFamily="18" charset="0"/>
              </a:rPr>
              <a:t>面向连接的传输</a:t>
            </a:r>
            <a:r>
              <a:rPr lang="en-US" altLang="zh-CN" sz="2400" dirty="0">
                <a:latin typeface="Times New Roman" panose="02020603050405020304" pitchFamily="18" charset="0"/>
              </a:rPr>
              <a:t>: TCP</a:t>
            </a:r>
            <a:endParaRPr lang="en-US" altLang="zh-CN" sz="24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报文段结构</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可靠数据传输</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流量控制</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连接管理</a:t>
            </a:r>
            <a:endParaRPr lang="zh-CN" altLang="en-US" sz="20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3.6 </a:t>
            </a:r>
            <a:r>
              <a:rPr lang="zh-CN" altLang="en-US" sz="2400" dirty="0">
                <a:latin typeface="Times New Roman" panose="02020603050405020304" pitchFamily="18" charset="0"/>
              </a:rPr>
              <a:t>拥塞控制的原则</a:t>
            </a:r>
            <a:endParaRPr lang="zh-CN" altLang="en-US"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3.7 TCP</a:t>
            </a:r>
            <a:r>
              <a:rPr lang="zh-CN" altLang="en-US" sz="2400" dirty="0">
                <a:latin typeface="Times New Roman" panose="02020603050405020304" pitchFamily="18" charset="0"/>
              </a:rPr>
              <a:t>拥塞控制</a:t>
            </a:r>
            <a:endParaRPr lang="en-US" altLang="zh-CN" sz="24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机制</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TCP</a:t>
            </a:r>
            <a:r>
              <a:rPr lang="zh-CN" altLang="en-US" sz="2000" dirty="0">
                <a:latin typeface="Times New Roman" panose="02020603050405020304" pitchFamily="18" charset="0"/>
              </a:rPr>
              <a:t>吞吐量</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TCP</a:t>
            </a:r>
            <a:r>
              <a:rPr lang="zh-CN" altLang="en-US" sz="2000" dirty="0">
                <a:latin typeface="Times New Roman" panose="02020603050405020304" pitchFamily="18" charset="0"/>
              </a:rPr>
              <a:t>公平性</a:t>
            </a:r>
            <a:endParaRPr lang="zh-CN" altLang="en-US" sz="2000" dirty="0">
              <a:solidFill>
                <a:srgbClr val="FF0000"/>
              </a:solidFill>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时延模型</a:t>
            </a:r>
            <a:endParaRPr lang="en-US" altLang="zh-CN" sz="2000" dirty="0">
              <a:latin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7"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042"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043" name="Rectangle 2"/>
          <p:cNvSpPr>
            <a:spLocks noGrp="1"/>
          </p:cNvSpPr>
          <p:nvPr>
            <p:ph type="title"/>
          </p:nvPr>
        </p:nvSpPr>
        <p:spPr>
          <a:xfrm>
            <a:off x="304800" y="228600"/>
            <a:ext cx="8382000" cy="1143000"/>
          </a:xfrm>
        </p:spPr>
        <p:txBody>
          <a:bodyPr vert="horz" wrap="square" lIns="91440" tIns="45720" rIns="91440" bIns="45720" anchor="ctr" anchorCtr="0"/>
          <a:p>
            <a:r>
              <a:rPr lang="zh-CN" altLang="en-US" dirty="0"/>
              <a:t>运输服务和协议</a:t>
            </a:r>
            <a:endParaRPr lang="en-US" altLang="zh-CN" dirty="0"/>
          </a:p>
        </p:txBody>
      </p:sp>
      <p:sp>
        <p:nvSpPr>
          <p:cNvPr id="1044" name="Rectangle 3"/>
          <p:cNvSpPr>
            <a:spLocks noGrp="1"/>
          </p:cNvSpPr>
          <p:nvPr>
            <p:ph sz="half" idx="1"/>
          </p:nvPr>
        </p:nvSpPr>
        <p:spPr>
          <a:xfrm>
            <a:off x="438150" y="1400175"/>
            <a:ext cx="4086225" cy="5114925"/>
          </a:xfrm>
        </p:spPr>
        <p:txBody>
          <a:bodyPr vert="horz" wrap="square" lIns="91440" tIns="45720" rIns="91440" bIns="45720" anchor="t" anchorCtr="0"/>
          <a:p>
            <a:pPr eaLnBrk="1">
              <a:buSzPct val="85000"/>
            </a:pPr>
            <a:r>
              <a:rPr lang="zh-CN" altLang="en-US" sz="2400" dirty="0">
                <a:latin typeface="+mn-lt"/>
                <a:ea typeface="+mn-ea"/>
                <a:cs typeface="+mn-cs"/>
              </a:rPr>
              <a:t>在运行不同主机上</a:t>
            </a:r>
            <a:r>
              <a:rPr lang="zh-CN" altLang="en-US" sz="2400" b="1" dirty="0">
                <a:solidFill>
                  <a:schemeClr val="accent2"/>
                </a:solidFill>
                <a:latin typeface="+mn-lt"/>
                <a:ea typeface="+mn-ea"/>
                <a:cs typeface="+mn-cs"/>
              </a:rPr>
              <a:t>应用进程之间</a:t>
            </a:r>
            <a:r>
              <a:rPr lang="zh-CN" altLang="en-US" sz="2400" dirty="0">
                <a:latin typeface="+mn-lt"/>
                <a:ea typeface="+mn-ea"/>
                <a:cs typeface="+mn-cs"/>
              </a:rPr>
              <a:t>提供</a:t>
            </a:r>
            <a:r>
              <a:rPr lang="zh-CN" altLang="en-US" sz="2400" i="1" dirty="0">
                <a:solidFill>
                  <a:srgbClr val="FF0000"/>
                </a:solidFill>
                <a:latin typeface="+mn-lt"/>
                <a:ea typeface="+mn-ea"/>
                <a:cs typeface="+mn-cs"/>
              </a:rPr>
              <a:t>逻辑通信</a:t>
            </a:r>
            <a:endParaRPr lang="en-US" altLang="zh-CN" sz="2400" i="1" dirty="0">
              <a:solidFill>
                <a:srgbClr val="FF0000"/>
              </a:solidFill>
              <a:latin typeface="+mn-lt"/>
              <a:ea typeface="+mn-ea"/>
              <a:cs typeface="+mn-cs"/>
            </a:endParaRPr>
          </a:p>
          <a:p>
            <a:pPr eaLnBrk="1">
              <a:buSzPct val="85000"/>
            </a:pPr>
            <a:r>
              <a:rPr lang="zh-CN" altLang="en-US" sz="2400" dirty="0">
                <a:latin typeface="+mn-lt"/>
                <a:ea typeface="+mn-ea"/>
                <a:cs typeface="+mn-cs"/>
              </a:rPr>
              <a:t>运输协议运行在端系统中</a:t>
            </a:r>
            <a:endParaRPr lang="en-US" altLang="zh-CN" sz="2400" dirty="0">
              <a:latin typeface="+mn-lt"/>
              <a:ea typeface="+mn-ea"/>
              <a:cs typeface="+mn-cs"/>
            </a:endParaRPr>
          </a:p>
          <a:p>
            <a:pPr lvl="1" eaLnBrk="1">
              <a:buSzPct val="75000"/>
            </a:pPr>
            <a:r>
              <a:rPr lang="zh-CN" altLang="en-US" sz="2000" dirty="0">
                <a:latin typeface="+mn-lt"/>
                <a:ea typeface="+mn-ea"/>
              </a:rPr>
              <a:t>发送方：将应用报文划分为</a:t>
            </a:r>
            <a:r>
              <a:rPr lang="zh-CN" altLang="en-US" sz="2000" i="1" dirty="0">
                <a:solidFill>
                  <a:srgbClr val="FF0000"/>
                </a:solidFill>
                <a:latin typeface="+mn-lt"/>
                <a:ea typeface="+mn-ea"/>
              </a:rPr>
              <a:t>段</a:t>
            </a:r>
            <a:r>
              <a:rPr lang="zh-CN" altLang="en-US" sz="2000" dirty="0">
                <a:latin typeface="+mn-lt"/>
                <a:ea typeface="+mn-ea"/>
              </a:rPr>
              <a:t>，传向网络层</a:t>
            </a:r>
            <a:endParaRPr lang="en-US" altLang="zh-CN" sz="2000" dirty="0">
              <a:latin typeface="+mn-lt"/>
              <a:ea typeface="+mn-ea"/>
            </a:endParaRPr>
          </a:p>
          <a:p>
            <a:pPr lvl="1" eaLnBrk="1">
              <a:buSzPct val="75000"/>
            </a:pPr>
            <a:r>
              <a:rPr lang="zh-CN" altLang="en-US" sz="2000" dirty="0">
                <a:latin typeface="+mn-lt"/>
                <a:ea typeface="+mn-ea"/>
              </a:rPr>
              <a:t>接收方：将段重新装配为报文，传向应用层</a:t>
            </a:r>
            <a:endParaRPr lang="en-US" altLang="zh-CN" sz="2000" dirty="0">
              <a:latin typeface="+mn-lt"/>
              <a:ea typeface="+mn-ea"/>
            </a:endParaRPr>
          </a:p>
          <a:p>
            <a:pPr eaLnBrk="1">
              <a:buSzPct val="85000"/>
            </a:pPr>
            <a:r>
              <a:rPr lang="zh-CN" altLang="en-US" sz="2400" dirty="0">
                <a:latin typeface="+mn-lt"/>
                <a:ea typeface="+mn-ea"/>
                <a:cs typeface="+mn-cs"/>
              </a:rPr>
              <a:t>应用可供使用的运输协议不止一个</a:t>
            </a:r>
            <a:endParaRPr lang="en-US" altLang="zh-CN" sz="2400" dirty="0">
              <a:latin typeface="+mn-lt"/>
              <a:ea typeface="+mn-ea"/>
              <a:cs typeface="+mn-cs"/>
            </a:endParaRPr>
          </a:p>
          <a:p>
            <a:pPr lvl="1" eaLnBrk="1">
              <a:buSzPct val="75000"/>
            </a:pPr>
            <a:r>
              <a:rPr lang="zh-CN" altLang="en-US" sz="2000" dirty="0">
                <a:latin typeface="+mn-lt"/>
                <a:ea typeface="+mn-ea"/>
              </a:rPr>
              <a:t>因特网：</a:t>
            </a:r>
            <a:r>
              <a:rPr lang="en-US" altLang="zh-CN" sz="2000" b="1" dirty="0">
                <a:solidFill>
                  <a:schemeClr val="accent2"/>
                </a:solidFill>
                <a:latin typeface="+mn-lt"/>
                <a:ea typeface="+mn-ea"/>
              </a:rPr>
              <a:t>TCP</a:t>
            </a:r>
            <a:r>
              <a:rPr lang="zh-CN" altLang="en-US" sz="2000" b="1" dirty="0">
                <a:solidFill>
                  <a:schemeClr val="accent2"/>
                </a:solidFill>
                <a:latin typeface="+mn-lt"/>
                <a:ea typeface="+mn-ea"/>
              </a:rPr>
              <a:t>和</a:t>
            </a:r>
            <a:r>
              <a:rPr lang="en-US" altLang="zh-CN" sz="2000" b="1" dirty="0">
                <a:solidFill>
                  <a:schemeClr val="accent2"/>
                </a:solidFill>
                <a:latin typeface="+mn-lt"/>
                <a:ea typeface="+mn-ea"/>
              </a:rPr>
              <a:t>UDP</a:t>
            </a:r>
            <a:endParaRPr lang="en-US" altLang="zh-CN" sz="2000" b="1" dirty="0">
              <a:solidFill>
                <a:schemeClr val="accent2"/>
              </a:solidFill>
              <a:latin typeface="+mn-lt"/>
              <a:ea typeface="+mn-ea"/>
            </a:endParaRPr>
          </a:p>
        </p:txBody>
      </p:sp>
      <p:grpSp>
        <p:nvGrpSpPr>
          <p:cNvPr id="1045" name="Group 310"/>
          <p:cNvGrpSpPr/>
          <p:nvPr/>
        </p:nvGrpSpPr>
        <p:grpSpPr>
          <a:xfrm>
            <a:off x="4703763" y="1533525"/>
            <a:ext cx="3927475" cy="4013200"/>
            <a:chOff x="2963" y="966"/>
            <a:chExt cx="2474" cy="2528"/>
          </a:xfrm>
        </p:grpSpPr>
        <p:sp>
          <p:nvSpPr>
            <p:cNvPr id="1046" name="Freeform 5"/>
            <p:cNvSpPr/>
            <p:nvPr/>
          </p:nvSpPr>
          <p:spPr>
            <a:xfrm>
              <a:off x="4276" y="1272"/>
              <a:ext cx="1133" cy="1055"/>
            </a:xfrm>
            <a:custGeom>
              <a:avLst/>
              <a:gdLst>
                <a:gd name="txL" fmla="*/ 0 w 1292"/>
                <a:gd name="txT" fmla="*/ 0 h 1255"/>
                <a:gd name="txR" fmla="*/ 1292 w 1292"/>
                <a:gd name="txB" fmla="*/ 1255 h 1255"/>
              </a:gdLst>
              <a:ahLst/>
              <a:cxnLst>
                <a:cxn ang="0">
                  <a:pos x="124" y="3"/>
                </a:cxn>
                <a:cxn ang="0">
                  <a:pos x="18" y="66"/>
                </a:cxn>
                <a:cxn ang="0">
                  <a:pos x="15" y="219"/>
                </a:cxn>
                <a:cxn ang="0">
                  <a:pos x="27" y="348"/>
                </a:cxn>
                <a:cxn ang="0">
                  <a:pos x="128" y="366"/>
                </a:cxn>
                <a:cxn ang="0">
                  <a:pos x="335" y="474"/>
                </a:cxn>
                <a:cxn ang="0">
                  <a:pos x="517" y="520"/>
                </a:cxn>
                <a:cxn ang="0">
                  <a:pos x="622" y="428"/>
                </a:cxn>
                <a:cxn ang="0">
                  <a:pos x="659" y="187"/>
                </a:cxn>
                <a:cxn ang="0">
                  <a:pos x="625" y="88"/>
                </a:cxn>
                <a:cxn ang="0">
                  <a:pos x="388" y="49"/>
                </a:cxn>
                <a:cxn ang="0">
                  <a:pos x="124" y="3"/>
                </a:cxn>
              </a:cxnLst>
              <a:rect l="txL" t="txT" r="txR" b="tx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alpha val="100000"/>
              </a:srgbClr>
            </a:solidFill>
            <a:ln w="9525">
              <a:noFill/>
            </a:ln>
          </p:spPr>
          <p:txBody>
            <a:bodyPr/>
            <a:p>
              <a:endParaRPr lang="zh-CN" altLang="en-US"/>
            </a:p>
          </p:txBody>
        </p:sp>
        <p:sp>
          <p:nvSpPr>
            <p:cNvPr id="1047" name="Freeform 6"/>
            <p:cNvSpPr/>
            <p:nvPr/>
          </p:nvSpPr>
          <p:spPr>
            <a:xfrm>
              <a:off x="3092" y="1182"/>
              <a:ext cx="1176" cy="1001"/>
            </a:xfrm>
            <a:custGeom>
              <a:avLst/>
              <a:gdLst>
                <a:gd name="txL" fmla="*/ 0 w 1340"/>
                <a:gd name="txT" fmla="*/ 0 h 1191"/>
                <a:gd name="txR" fmla="*/ 1340 w 1340"/>
                <a:gd name="txB" fmla="*/ 1191 h 1191"/>
              </a:gdLst>
              <a:ahLst/>
              <a:cxnLst>
                <a:cxn ang="0">
                  <a:pos x="286" y="17"/>
                </a:cxn>
                <a:cxn ang="0">
                  <a:pos x="42" y="24"/>
                </a:cxn>
                <a:cxn ang="0">
                  <a:pos x="30" y="169"/>
                </a:cxn>
                <a:cxn ang="0">
                  <a:pos x="15" y="302"/>
                </a:cxn>
                <a:cxn ang="0">
                  <a:pos x="58" y="365"/>
                </a:cxn>
                <a:cxn ang="0">
                  <a:pos x="280" y="367"/>
                </a:cxn>
                <a:cxn ang="0">
                  <a:pos x="333" y="473"/>
                </a:cxn>
                <a:cxn ang="0">
                  <a:pos x="642" y="461"/>
                </a:cxn>
                <a:cxn ang="0">
                  <a:pos x="664" y="240"/>
                </a:cxn>
                <a:cxn ang="0">
                  <a:pos x="627" y="144"/>
                </a:cxn>
                <a:cxn ang="0">
                  <a:pos x="395" y="121"/>
                </a:cxn>
                <a:cxn ang="0">
                  <a:pos x="286" y="17"/>
                </a:cxn>
              </a:cxnLst>
              <a:rect l="txL" t="txT" r="txR" b="tx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CCFF">
                <a:alpha val="100000"/>
              </a:srgbClr>
            </a:solidFill>
            <a:ln w="9525">
              <a:noFill/>
            </a:ln>
          </p:spPr>
          <p:txBody>
            <a:bodyPr/>
            <a:p>
              <a:endParaRPr lang="zh-CN" altLang="en-US"/>
            </a:p>
          </p:txBody>
        </p:sp>
        <p:sp>
          <p:nvSpPr>
            <p:cNvPr id="1048" name="Freeform 7"/>
            <p:cNvSpPr/>
            <p:nvPr/>
          </p:nvSpPr>
          <p:spPr>
            <a:xfrm>
              <a:off x="3324" y="2096"/>
              <a:ext cx="1874" cy="1398"/>
            </a:xfrm>
            <a:custGeom>
              <a:avLst/>
              <a:gdLst>
                <a:gd name="txL" fmla="*/ 0 w 2135"/>
                <a:gd name="txT" fmla="*/ 0 h 1662"/>
                <a:gd name="txR" fmla="*/ 2135 w 2135"/>
                <a:gd name="txB" fmla="*/ 1662 h 1662"/>
              </a:gdLst>
              <a:ahLst/>
              <a:cxnLst>
                <a:cxn ang="0">
                  <a:pos x="14" y="274"/>
                </a:cxn>
                <a:cxn ang="0">
                  <a:pos x="54" y="32"/>
                </a:cxn>
                <a:cxn ang="0">
                  <a:pos x="342" y="82"/>
                </a:cxn>
                <a:cxn ang="0">
                  <a:pos x="629" y="42"/>
                </a:cxn>
                <a:cxn ang="0">
                  <a:pos x="1043" y="172"/>
                </a:cxn>
                <a:cxn ang="0">
                  <a:pos x="1049" y="481"/>
                </a:cxn>
                <a:cxn ang="0">
                  <a:pos x="823" y="674"/>
                </a:cxn>
                <a:cxn ang="0">
                  <a:pos x="424" y="638"/>
                </a:cxn>
                <a:cxn ang="0">
                  <a:pos x="262" y="534"/>
                </a:cxn>
                <a:cxn ang="0">
                  <a:pos x="96" y="449"/>
                </a:cxn>
                <a:cxn ang="0">
                  <a:pos x="14" y="274"/>
                </a:cxn>
              </a:cxnLst>
              <a:rect l="txL" t="txT" r="txR" b="tx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CCFF">
                <a:alpha val="100000"/>
              </a:srgbClr>
            </a:solidFill>
            <a:ln w="9525">
              <a:noFill/>
            </a:ln>
          </p:spPr>
          <p:txBody>
            <a:bodyPr/>
            <a:p>
              <a:endParaRPr lang="zh-CN" altLang="en-US"/>
            </a:p>
          </p:txBody>
        </p:sp>
        <p:graphicFrame>
          <p:nvGraphicFramePr>
            <p:cNvPr id="1026" name="Object 9"/>
            <p:cNvGraphicFramePr/>
            <p:nvPr/>
          </p:nvGraphicFramePr>
          <p:xfrm>
            <a:off x="3166" y="1267"/>
            <a:ext cx="262" cy="201"/>
          </p:xfrm>
          <a:graphic>
            <a:graphicData uri="http://schemas.openxmlformats.org/presentationml/2006/ole">
              <mc:AlternateContent xmlns:mc="http://schemas.openxmlformats.org/markup-compatibility/2006">
                <mc:Choice xmlns:v="urn:schemas-microsoft-com:vml" Requires="v">
                  <p:oleObj spid="_x0000_s3076" name="" r:id="rId1" imgW="1305560" imgH="1082675" progId="MS_ClipArt_Gallery.2">
                    <p:embed/>
                  </p:oleObj>
                </mc:Choice>
                <mc:Fallback>
                  <p:oleObj name="" r:id="rId1" imgW="1305560" imgH="1082675" progId="MS_ClipArt_Gallery.2">
                    <p:embed/>
                    <p:pic>
                      <p:nvPicPr>
                        <p:cNvPr id="0" name="图片 3075"/>
                        <p:cNvPicPr/>
                        <p:nvPr/>
                      </p:nvPicPr>
                      <p:blipFill>
                        <a:blip r:embed="rId2"/>
                        <a:stretch>
                          <a:fillRect/>
                        </a:stretch>
                      </p:blipFill>
                      <p:spPr>
                        <a:xfrm>
                          <a:off x="3166" y="1267"/>
                          <a:ext cx="262" cy="201"/>
                        </a:xfrm>
                        <a:prstGeom prst="rect">
                          <a:avLst/>
                        </a:prstGeom>
                        <a:noFill/>
                        <a:ln w="38100">
                          <a:noFill/>
                          <a:miter/>
                        </a:ln>
                      </p:spPr>
                    </p:pic>
                  </p:oleObj>
                </mc:Fallback>
              </mc:AlternateContent>
            </a:graphicData>
          </a:graphic>
        </p:graphicFrame>
        <p:graphicFrame>
          <p:nvGraphicFramePr>
            <p:cNvPr id="1027" name="Object 10"/>
            <p:cNvGraphicFramePr/>
            <p:nvPr/>
          </p:nvGraphicFramePr>
          <p:xfrm>
            <a:off x="3452" y="1342"/>
            <a:ext cx="176" cy="116"/>
          </p:xfrm>
          <a:graphic>
            <a:graphicData uri="http://schemas.openxmlformats.org/presentationml/2006/ole">
              <mc:AlternateContent xmlns:mc="http://schemas.openxmlformats.org/markup-compatibility/2006">
                <mc:Choice xmlns:v="urn:schemas-microsoft-com:vml" Requires="v">
                  <p:oleObj spid="_x0000_s3079" name="" r:id="rId3" imgW="676910" imgH="476885" progId="MS_ClipArt_Gallery.2">
                    <p:embed/>
                  </p:oleObj>
                </mc:Choice>
                <mc:Fallback>
                  <p:oleObj name="" r:id="rId3" imgW="676910" imgH="476885" progId="MS_ClipArt_Gallery.2">
                    <p:embed/>
                    <p:pic>
                      <p:nvPicPr>
                        <p:cNvPr id="0" name="图片 3078"/>
                        <p:cNvPicPr/>
                        <p:nvPr/>
                      </p:nvPicPr>
                      <p:blipFill>
                        <a:blip r:embed="rId4"/>
                        <a:stretch>
                          <a:fillRect/>
                        </a:stretch>
                      </p:blipFill>
                      <p:spPr>
                        <a:xfrm>
                          <a:off x="3452" y="1342"/>
                          <a:ext cx="176" cy="116"/>
                        </a:xfrm>
                        <a:prstGeom prst="rect">
                          <a:avLst/>
                        </a:prstGeom>
                        <a:noFill/>
                        <a:ln w="38100">
                          <a:noFill/>
                          <a:miter/>
                        </a:ln>
                      </p:spPr>
                    </p:pic>
                  </p:oleObj>
                </mc:Fallback>
              </mc:AlternateContent>
            </a:graphicData>
          </a:graphic>
        </p:graphicFrame>
        <p:sp>
          <p:nvSpPr>
            <p:cNvPr id="1049" name="Line 11"/>
            <p:cNvSpPr/>
            <p:nvPr/>
          </p:nvSpPr>
          <p:spPr>
            <a:xfrm flipV="1">
              <a:off x="3422" y="1419"/>
              <a:ext cx="72" cy="2"/>
            </a:xfrm>
            <a:prstGeom prst="line">
              <a:avLst/>
            </a:prstGeom>
            <a:ln w="19050" cap="flat" cmpd="sng">
              <a:solidFill>
                <a:schemeClr val="tx1"/>
              </a:solidFill>
              <a:prstDash val="solid"/>
              <a:headEnd type="none" w="med" len="med"/>
              <a:tailEnd type="none" w="med" len="med"/>
            </a:ln>
          </p:spPr>
        </p:sp>
        <p:graphicFrame>
          <p:nvGraphicFramePr>
            <p:cNvPr id="1028" name="Object 13"/>
            <p:cNvGraphicFramePr/>
            <p:nvPr/>
          </p:nvGraphicFramePr>
          <p:xfrm>
            <a:off x="3166" y="1642"/>
            <a:ext cx="262" cy="201"/>
          </p:xfrm>
          <a:graphic>
            <a:graphicData uri="http://schemas.openxmlformats.org/presentationml/2006/ole">
              <mc:AlternateContent xmlns:mc="http://schemas.openxmlformats.org/markup-compatibility/2006">
                <mc:Choice xmlns:v="urn:schemas-microsoft-com:vml" Requires="v">
                  <p:oleObj spid="_x0000_s3077" name="" r:id="rId5" imgW="1305560" imgH="1082675" progId="MS_ClipArt_Gallery.2">
                    <p:embed/>
                  </p:oleObj>
                </mc:Choice>
                <mc:Fallback>
                  <p:oleObj name="" r:id="rId5" imgW="1305560" imgH="1082675" progId="MS_ClipArt_Gallery.2">
                    <p:embed/>
                    <p:pic>
                      <p:nvPicPr>
                        <p:cNvPr id="0" name="图片 3076"/>
                        <p:cNvPicPr/>
                        <p:nvPr/>
                      </p:nvPicPr>
                      <p:blipFill>
                        <a:blip r:embed="rId2"/>
                        <a:stretch>
                          <a:fillRect/>
                        </a:stretch>
                      </p:blipFill>
                      <p:spPr>
                        <a:xfrm>
                          <a:off x="3166" y="1642"/>
                          <a:ext cx="262" cy="201"/>
                        </a:xfrm>
                        <a:prstGeom prst="rect">
                          <a:avLst/>
                        </a:prstGeom>
                        <a:noFill/>
                        <a:ln w="38100">
                          <a:noFill/>
                          <a:miter/>
                        </a:ln>
                      </p:spPr>
                    </p:pic>
                  </p:oleObj>
                </mc:Fallback>
              </mc:AlternateContent>
            </a:graphicData>
          </a:graphic>
        </p:graphicFrame>
        <p:graphicFrame>
          <p:nvGraphicFramePr>
            <p:cNvPr id="1029" name="Object 14"/>
            <p:cNvGraphicFramePr/>
            <p:nvPr/>
          </p:nvGraphicFramePr>
          <p:xfrm>
            <a:off x="3452" y="1717"/>
            <a:ext cx="176" cy="116"/>
          </p:xfrm>
          <a:graphic>
            <a:graphicData uri="http://schemas.openxmlformats.org/presentationml/2006/ole">
              <mc:AlternateContent xmlns:mc="http://schemas.openxmlformats.org/markup-compatibility/2006">
                <mc:Choice xmlns:v="urn:schemas-microsoft-com:vml" Requires="v">
                  <p:oleObj spid="_x0000_s3078" name="" r:id="rId6" imgW="676910" imgH="476885" progId="MS_ClipArt_Gallery.2">
                    <p:embed/>
                  </p:oleObj>
                </mc:Choice>
                <mc:Fallback>
                  <p:oleObj name="" r:id="rId6" imgW="676910" imgH="476885" progId="MS_ClipArt_Gallery.2">
                    <p:embed/>
                    <p:pic>
                      <p:nvPicPr>
                        <p:cNvPr id="0" name="图片 3077"/>
                        <p:cNvPicPr/>
                        <p:nvPr/>
                      </p:nvPicPr>
                      <p:blipFill>
                        <a:blip r:embed="rId4"/>
                        <a:stretch>
                          <a:fillRect/>
                        </a:stretch>
                      </p:blipFill>
                      <p:spPr>
                        <a:xfrm>
                          <a:off x="3452" y="1717"/>
                          <a:ext cx="176" cy="116"/>
                        </a:xfrm>
                        <a:prstGeom prst="rect">
                          <a:avLst/>
                        </a:prstGeom>
                        <a:noFill/>
                        <a:ln w="38100">
                          <a:noFill/>
                          <a:miter/>
                        </a:ln>
                      </p:spPr>
                    </p:pic>
                  </p:oleObj>
                </mc:Fallback>
              </mc:AlternateContent>
            </a:graphicData>
          </a:graphic>
        </p:graphicFrame>
        <p:sp>
          <p:nvSpPr>
            <p:cNvPr id="1050" name="Line 15"/>
            <p:cNvSpPr/>
            <p:nvPr/>
          </p:nvSpPr>
          <p:spPr>
            <a:xfrm flipV="1">
              <a:off x="3422" y="1794"/>
              <a:ext cx="72" cy="2"/>
            </a:xfrm>
            <a:prstGeom prst="line">
              <a:avLst/>
            </a:prstGeom>
            <a:ln w="19050" cap="flat" cmpd="sng">
              <a:solidFill>
                <a:schemeClr val="tx1"/>
              </a:solidFill>
              <a:prstDash val="solid"/>
              <a:headEnd type="none" w="med" len="med"/>
              <a:tailEnd type="none" w="med" len="med"/>
            </a:ln>
          </p:spPr>
        </p:sp>
        <p:sp>
          <p:nvSpPr>
            <p:cNvPr id="1051" name="Oval 17"/>
            <p:cNvSpPr/>
            <p:nvPr/>
          </p:nvSpPr>
          <p:spPr>
            <a:xfrm>
              <a:off x="3403" y="1508"/>
              <a:ext cx="41" cy="38"/>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1052" name="Oval 18"/>
            <p:cNvSpPr/>
            <p:nvPr/>
          </p:nvSpPr>
          <p:spPr>
            <a:xfrm>
              <a:off x="3405" y="1557"/>
              <a:ext cx="40" cy="37"/>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1053" name="Oval 19"/>
            <p:cNvSpPr/>
            <p:nvPr/>
          </p:nvSpPr>
          <p:spPr>
            <a:xfrm>
              <a:off x="3406" y="1605"/>
              <a:ext cx="41" cy="38"/>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1054" name="AutoShape 21"/>
            <p:cNvSpPr/>
            <p:nvPr/>
          </p:nvSpPr>
          <p:spPr>
            <a:xfrm>
              <a:off x="3699" y="2016"/>
              <a:ext cx="132" cy="58"/>
            </a:xfrm>
            <a:prstGeom prst="parallelogram">
              <a:avLst>
                <a:gd name="adj" fmla="val 87673"/>
              </a:avLst>
            </a:prstGeom>
            <a:solidFill>
              <a:srgbClr val="33CCCC"/>
            </a:solidFill>
            <a:ln w="9525">
              <a:noFill/>
            </a:ln>
          </p:spPr>
          <p:txBody>
            <a:bodyPr wrap="none" anchor="ctr" anchorCtr="0"/>
            <a:p>
              <a:endParaRPr lang="zh-CN" altLang="en-US" dirty="0">
                <a:latin typeface="Comic Sans MS" panose="030F0702030302020204" pitchFamily="66" charset="0"/>
              </a:endParaRPr>
            </a:p>
          </p:txBody>
        </p:sp>
        <p:sp>
          <p:nvSpPr>
            <p:cNvPr id="1055" name="Rectangle 22"/>
            <p:cNvSpPr/>
            <p:nvPr/>
          </p:nvSpPr>
          <p:spPr>
            <a:xfrm>
              <a:off x="3766" y="1827"/>
              <a:ext cx="61" cy="191"/>
            </a:xfrm>
            <a:prstGeom prst="rect">
              <a:avLst/>
            </a:prstGeom>
            <a:solidFill>
              <a:srgbClr val="33CCCC"/>
            </a:solidFill>
            <a:ln w="9525">
              <a:noFill/>
            </a:ln>
          </p:spPr>
          <p:txBody>
            <a:bodyPr wrap="none" anchor="ctr" anchorCtr="0"/>
            <a:p>
              <a:endParaRPr lang="zh-CN" altLang="en-US" dirty="0">
                <a:latin typeface="Comic Sans MS" panose="030F0702030302020204" pitchFamily="66" charset="0"/>
              </a:endParaRPr>
            </a:p>
          </p:txBody>
        </p:sp>
        <p:sp>
          <p:nvSpPr>
            <p:cNvPr id="1056" name="Rectangle 23"/>
            <p:cNvSpPr/>
            <p:nvPr/>
          </p:nvSpPr>
          <p:spPr>
            <a:xfrm>
              <a:off x="3700" y="1881"/>
              <a:ext cx="83" cy="191"/>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057" name="AutoShape 24"/>
            <p:cNvSpPr/>
            <p:nvPr/>
          </p:nvSpPr>
          <p:spPr>
            <a:xfrm>
              <a:off x="3699" y="1825"/>
              <a:ext cx="132" cy="58"/>
            </a:xfrm>
            <a:prstGeom prst="parallelogram">
              <a:avLst>
                <a:gd name="adj" fmla="val 87673"/>
              </a:avLst>
            </a:prstGeom>
            <a:solidFill>
              <a:srgbClr val="33CCCC"/>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058" name="Line 25"/>
            <p:cNvSpPr/>
            <p:nvPr/>
          </p:nvSpPr>
          <p:spPr>
            <a:xfrm>
              <a:off x="3831" y="1829"/>
              <a:ext cx="0" cy="187"/>
            </a:xfrm>
            <a:prstGeom prst="line">
              <a:avLst/>
            </a:prstGeom>
            <a:ln w="9525" cap="flat" cmpd="sng">
              <a:solidFill>
                <a:schemeClr val="tx1"/>
              </a:solidFill>
              <a:prstDash val="solid"/>
              <a:headEnd type="none" w="med" len="med"/>
              <a:tailEnd type="none" w="med" len="med"/>
            </a:ln>
          </p:spPr>
        </p:sp>
        <p:sp>
          <p:nvSpPr>
            <p:cNvPr id="1059" name="Line 26"/>
            <p:cNvSpPr/>
            <p:nvPr/>
          </p:nvSpPr>
          <p:spPr>
            <a:xfrm flipH="1">
              <a:off x="3783" y="2016"/>
              <a:ext cx="48" cy="56"/>
            </a:xfrm>
            <a:prstGeom prst="line">
              <a:avLst/>
            </a:prstGeom>
            <a:ln w="9525" cap="flat" cmpd="sng">
              <a:solidFill>
                <a:schemeClr val="tx1"/>
              </a:solidFill>
              <a:prstDash val="solid"/>
              <a:headEnd type="none" w="med" len="med"/>
              <a:tailEnd type="none" w="med" len="med"/>
            </a:ln>
          </p:spPr>
        </p:sp>
        <p:sp>
          <p:nvSpPr>
            <p:cNvPr id="1060" name="Rectangle 27"/>
            <p:cNvSpPr/>
            <p:nvPr/>
          </p:nvSpPr>
          <p:spPr>
            <a:xfrm>
              <a:off x="3710" y="1906"/>
              <a:ext cx="56" cy="11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061" name="Rectangle 28"/>
            <p:cNvSpPr/>
            <p:nvPr/>
          </p:nvSpPr>
          <p:spPr>
            <a:xfrm>
              <a:off x="3718" y="1939"/>
              <a:ext cx="43" cy="39"/>
            </a:xfrm>
            <a:prstGeom prst="rect">
              <a:avLst/>
            </a:prstGeom>
            <a:solidFill>
              <a:schemeClr val="bg1"/>
            </a:solidFill>
            <a:ln w="9525">
              <a:noFill/>
            </a:ln>
          </p:spPr>
          <p:txBody>
            <a:bodyPr wrap="none" anchor="ctr" anchorCtr="0"/>
            <a:p>
              <a:endParaRPr lang="zh-CN" altLang="en-US" dirty="0">
                <a:latin typeface="Comic Sans MS" panose="030F0702030302020204" pitchFamily="66" charset="0"/>
              </a:endParaRPr>
            </a:p>
          </p:txBody>
        </p:sp>
        <p:sp>
          <p:nvSpPr>
            <p:cNvPr id="1062" name="Oval 30"/>
            <p:cNvSpPr/>
            <p:nvPr/>
          </p:nvSpPr>
          <p:spPr>
            <a:xfrm rot="-5400000">
              <a:off x="3845" y="1929"/>
              <a:ext cx="47" cy="41"/>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1063" name="Oval 31"/>
            <p:cNvSpPr/>
            <p:nvPr/>
          </p:nvSpPr>
          <p:spPr>
            <a:xfrm rot="-5400000">
              <a:off x="3898" y="1927"/>
              <a:ext cx="47" cy="41"/>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1064" name="Oval 32"/>
            <p:cNvSpPr/>
            <p:nvPr/>
          </p:nvSpPr>
          <p:spPr>
            <a:xfrm rot="-5400000">
              <a:off x="3951" y="1925"/>
              <a:ext cx="47" cy="41"/>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1065" name="Line 33"/>
            <p:cNvSpPr/>
            <p:nvPr/>
          </p:nvSpPr>
          <p:spPr>
            <a:xfrm>
              <a:off x="3785" y="1767"/>
              <a:ext cx="312" cy="1"/>
            </a:xfrm>
            <a:prstGeom prst="line">
              <a:avLst/>
            </a:prstGeom>
            <a:ln w="12700" cap="flat" cmpd="sng">
              <a:solidFill>
                <a:schemeClr val="tx1"/>
              </a:solidFill>
              <a:prstDash val="solid"/>
              <a:headEnd type="none" w="med" len="med"/>
              <a:tailEnd type="none" w="med" len="med"/>
            </a:ln>
          </p:spPr>
        </p:sp>
        <p:sp>
          <p:nvSpPr>
            <p:cNvPr id="1066" name="Line 34"/>
            <p:cNvSpPr/>
            <p:nvPr/>
          </p:nvSpPr>
          <p:spPr>
            <a:xfrm>
              <a:off x="3787" y="1765"/>
              <a:ext cx="1" cy="60"/>
            </a:xfrm>
            <a:prstGeom prst="line">
              <a:avLst/>
            </a:prstGeom>
            <a:ln w="12700" cap="flat" cmpd="sng">
              <a:solidFill>
                <a:schemeClr val="tx1"/>
              </a:solidFill>
              <a:prstDash val="solid"/>
              <a:headEnd type="none" w="med" len="med"/>
              <a:tailEnd type="none" w="med" len="med"/>
            </a:ln>
          </p:spPr>
        </p:sp>
        <p:sp>
          <p:nvSpPr>
            <p:cNvPr id="1067" name="Line 35"/>
            <p:cNvSpPr/>
            <p:nvPr/>
          </p:nvSpPr>
          <p:spPr>
            <a:xfrm>
              <a:off x="4099" y="1764"/>
              <a:ext cx="1" cy="52"/>
            </a:xfrm>
            <a:prstGeom prst="line">
              <a:avLst/>
            </a:prstGeom>
            <a:ln w="12700" cap="flat" cmpd="sng">
              <a:solidFill>
                <a:schemeClr val="tx1"/>
              </a:solidFill>
              <a:prstDash val="solid"/>
              <a:headEnd type="none" w="med" len="med"/>
              <a:tailEnd type="none" w="med" len="med"/>
            </a:ln>
          </p:spPr>
        </p:sp>
        <p:sp>
          <p:nvSpPr>
            <p:cNvPr id="1068" name="Line 36"/>
            <p:cNvSpPr/>
            <p:nvPr/>
          </p:nvSpPr>
          <p:spPr>
            <a:xfrm>
              <a:off x="3596" y="1427"/>
              <a:ext cx="182" cy="167"/>
            </a:xfrm>
            <a:prstGeom prst="line">
              <a:avLst/>
            </a:prstGeom>
            <a:ln w="12700" cap="flat" cmpd="sng">
              <a:solidFill>
                <a:schemeClr val="tx1"/>
              </a:solidFill>
              <a:prstDash val="solid"/>
              <a:headEnd type="none" w="med" len="med"/>
              <a:tailEnd type="none" w="med" len="med"/>
            </a:ln>
          </p:spPr>
        </p:sp>
        <p:sp>
          <p:nvSpPr>
            <p:cNvPr id="1069" name="Line 37"/>
            <p:cNvSpPr/>
            <p:nvPr/>
          </p:nvSpPr>
          <p:spPr>
            <a:xfrm flipV="1">
              <a:off x="3604" y="1607"/>
              <a:ext cx="174" cy="208"/>
            </a:xfrm>
            <a:prstGeom prst="line">
              <a:avLst/>
            </a:prstGeom>
            <a:ln w="12700" cap="flat" cmpd="sng">
              <a:solidFill>
                <a:schemeClr val="tx1"/>
              </a:solidFill>
              <a:prstDash val="solid"/>
              <a:headEnd type="none" w="med" len="med"/>
              <a:tailEnd type="none" w="med" len="med"/>
            </a:ln>
          </p:spPr>
        </p:sp>
        <p:sp>
          <p:nvSpPr>
            <p:cNvPr id="1070" name="Line 38"/>
            <p:cNvSpPr/>
            <p:nvPr/>
          </p:nvSpPr>
          <p:spPr>
            <a:xfrm flipV="1">
              <a:off x="3936" y="1661"/>
              <a:ext cx="1" cy="103"/>
            </a:xfrm>
            <a:prstGeom prst="line">
              <a:avLst/>
            </a:prstGeom>
            <a:ln w="12700" cap="flat" cmpd="sng">
              <a:solidFill>
                <a:schemeClr val="tx1"/>
              </a:solidFill>
              <a:prstDash val="solid"/>
              <a:headEnd type="none" w="med" len="med"/>
              <a:tailEnd type="none" w="med" len="med"/>
            </a:ln>
          </p:spPr>
        </p:sp>
        <p:sp>
          <p:nvSpPr>
            <p:cNvPr id="1071" name="AutoShape 40"/>
            <p:cNvSpPr/>
            <p:nvPr/>
          </p:nvSpPr>
          <p:spPr>
            <a:xfrm>
              <a:off x="4011" y="2002"/>
              <a:ext cx="132" cy="58"/>
            </a:xfrm>
            <a:prstGeom prst="parallelogram">
              <a:avLst>
                <a:gd name="adj" fmla="val 87673"/>
              </a:avLst>
            </a:prstGeom>
            <a:solidFill>
              <a:srgbClr val="33CCCC"/>
            </a:solidFill>
            <a:ln w="9525">
              <a:noFill/>
            </a:ln>
          </p:spPr>
          <p:txBody>
            <a:bodyPr wrap="none" anchor="ctr" anchorCtr="0"/>
            <a:p>
              <a:endParaRPr lang="zh-CN" altLang="en-US" dirty="0">
                <a:latin typeface="Comic Sans MS" panose="030F0702030302020204" pitchFamily="66" charset="0"/>
              </a:endParaRPr>
            </a:p>
          </p:txBody>
        </p:sp>
        <p:sp>
          <p:nvSpPr>
            <p:cNvPr id="1072" name="Rectangle 41"/>
            <p:cNvSpPr/>
            <p:nvPr/>
          </p:nvSpPr>
          <p:spPr>
            <a:xfrm>
              <a:off x="4078" y="1813"/>
              <a:ext cx="61" cy="191"/>
            </a:xfrm>
            <a:prstGeom prst="rect">
              <a:avLst/>
            </a:prstGeom>
            <a:solidFill>
              <a:srgbClr val="33CCCC"/>
            </a:solidFill>
            <a:ln w="9525">
              <a:noFill/>
            </a:ln>
          </p:spPr>
          <p:txBody>
            <a:bodyPr wrap="none" anchor="ctr" anchorCtr="0"/>
            <a:p>
              <a:endParaRPr lang="zh-CN" altLang="en-US" dirty="0">
                <a:latin typeface="Comic Sans MS" panose="030F0702030302020204" pitchFamily="66" charset="0"/>
              </a:endParaRPr>
            </a:p>
          </p:txBody>
        </p:sp>
        <p:sp>
          <p:nvSpPr>
            <p:cNvPr id="1073" name="Rectangle 42"/>
            <p:cNvSpPr/>
            <p:nvPr/>
          </p:nvSpPr>
          <p:spPr>
            <a:xfrm>
              <a:off x="4012" y="1867"/>
              <a:ext cx="83" cy="191"/>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074" name="AutoShape 43"/>
            <p:cNvSpPr/>
            <p:nvPr/>
          </p:nvSpPr>
          <p:spPr>
            <a:xfrm>
              <a:off x="4011" y="1811"/>
              <a:ext cx="132" cy="58"/>
            </a:xfrm>
            <a:prstGeom prst="parallelogram">
              <a:avLst>
                <a:gd name="adj" fmla="val 87673"/>
              </a:avLst>
            </a:prstGeom>
            <a:solidFill>
              <a:srgbClr val="33CCCC"/>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075" name="Line 44"/>
            <p:cNvSpPr/>
            <p:nvPr/>
          </p:nvSpPr>
          <p:spPr>
            <a:xfrm>
              <a:off x="4143" y="1815"/>
              <a:ext cx="0" cy="187"/>
            </a:xfrm>
            <a:prstGeom prst="line">
              <a:avLst/>
            </a:prstGeom>
            <a:ln w="9525" cap="flat" cmpd="sng">
              <a:solidFill>
                <a:schemeClr val="tx1"/>
              </a:solidFill>
              <a:prstDash val="solid"/>
              <a:headEnd type="none" w="med" len="med"/>
              <a:tailEnd type="none" w="med" len="med"/>
            </a:ln>
          </p:spPr>
        </p:sp>
        <p:sp>
          <p:nvSpPr>
            <p:cNvPr id="1076" name="Line 45"/>
            <p:cNvSpPr/>
            <p:nvPr/>
          </p:nvSpPr>
          <p:spPr>
            <a:xfrm flipH="1">
              <a:off x="4095" y="2002"/>
              <a:ext cx="48" cy="56"/>
            </a:xfrm>
            <a:prstGeom prst="line">
              <a:avLst/>
            </a:prstGeom>
            <a:ln w="9525" cap="flat" cmpd="sng">
              <a:solidFill>
                <a:schemeClr val="tx1"/>
              </a:solidFill>
              <a:prstDash val="solid"/>
              <a:headEnd type="none" w="med" len="med"/>
              <a:tailEnd type="none" w="med" len="med"/>
            </a:ln>
          </p:spPr>
        </p:sp>
        <p:sp>
          <p:nvSpPr>
            <p:cNvPr id="1077" name="Rectangle 46"/>
            <p:cNvSpPr/>
            <p:nvPr/>
          </p:nvSpPr>
          <p:spPr>
            <a:xfrm>
              <a:off x="4022" y="1892"/>
              <a:ext cx="56" cy="11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078" name="Rectangle 47"/>
            <p:cNvSpPr/>
            <p:nvPr/>
          </p:nvSpPr>
          <p:spPr>
            <a:xfrm>
              <a:off x="4030" y="1925"/>
              <a:ext cx="43" cy="39"/>
            </a:xfrm>
            <a:prstGeom prst="rect">
              <a:avLst/>
            </a:prstGeom>
            <a:solidFill>
              <a:schemeClr val="bg1"/>
            </a:solidFill>
            <a:ln w="9525">
              <a:noFill/>
            </a:ln>
          </p:spPr>
          <p:txBody>
            <a:bodyPr wrap="none" anchor="ctr" anchorCtr="0"/>
            <a:p>
              <a:endParaRPr lang="zh-CN" altLang="en-US" dirty="0">
                <a:latin typeface="Comic Sans MS" panose="030F0702030302020204" pitchFamily="66" charset="0"/>
              </a:endParaRPr>
            </a:p>
          </p:txBody>
        </p:sp>
        <p:graphicFrame>
          <p:nvGraphicFramePr>
            <p:cNvPr id="1030" name="Object 49"/>
            <p:cNvGraphicFramePr/>
            <p:nvPr/>
          </p:nvGraphicFramePr>
          <p:xfrm>
            <a:off x="3408" y="2201"/>
            <a:ext cx="262" cy="208"/>
          </p:xfrm>
          <a:graphic>
            <a:graphicData uri="http://schemas.openxmlformats.org/presentationml/2006/ole">
              <mc:AlternateContent xmlns:mc="http://schemas.openxmlformats.org/markup-compatibility/2006">
                <mc:Choice xmlns:v="urn:schemas-microsoft-com:vml" Requires="v">
                  <p:oleObj spid="_x0000_s3080" name="" r:id="rId7" imgW="1305560" imgH="1082675" progId="MS_ClipArt_Gallery.2">
                    <p:embed/>
                  </p:oleObj>
                </mc:Choice>
                <mc:Fallback>
                  <p:oleObj name="" r:id="rId7" imgW="1305560" imgH="1082675" progId="MS_ClipArt_Gallery.2">
                    <p:embed/>
                    <p:pic>
                      <p:nvPicPr>
                        <p:cNvPr id="0" name="图片 3079"/>
                        <p:cNvPicPr/>
                        <p:nvPr/>
                      </p:nvPicPr>
                      <p:blipFill>
                        <a:blip r:embed="rId2"/>
                        <a:stretch>
                          <a:fillRect/>
                        </a:stretch>
                      </p:blipFill>
                      <p:spPr>
                        <a:xfrm>
                          <a:off x="3408" y="2201"/>
                          <a:ext cx="262" cy="208"/>
                        </a:xfrm>
                        <a:prstGeom prst="rect">
                          <a:avLst/>
                        </a:prstGeom>
                        <a:noFill/>
                        <a:ln w="38100">
                          <a:noFill/>
                          <a:miter/>
                        </a:ln>
                      </p:spPr>
                    </p:pic>
                  </p:oleObj>
                </mc:Fallback>
              </mc:AlternateContent>
            </a:graphicData>
          </a:graphic>
        </p:graphicFrame>
        <p:sp>
          <p:nvSpPr>
            <p:cNvPr id="1079" name="Line 50"/>
            <p:cNvSpPr/>
            <p:nvPr/>
          </p:nvSpPr>
          <p:spPr>
            <a:xfrm flipV="1">
              <a:off x="3664" y="2356"/>
              <a:ext cx="46" cy="5"/>
            </a:xfrm>
            <a:prstGeom prst="line">
              <a:avLst/>
            </a:prstGeom>
            <a:ln w="19050" cap="flat" cmpd="sng">
              <a:solidFill>
                <a:schemeClr val="tx1"/>
              </a:solidFill>
              <a:prstDash val="solid"/>
              <a:headEnd type="none" w="med" len="med"/>
              <a:tailEnd type="none" w="med" len="med"/>
            </a:ln>
          </p:spPr>
        </p:sp>
        <p:graphicFrame>
          <p:nvGraphicFramePr>
            <p:cNvPr id="1031" name="Object 51"/>
            <p:cNvGraphicFramePr/>
            <p:nvPr/>
          </p:nvGraphicFramePr>
          <p:xfrm>
            <a:off x="3408" y="2576"/>
            <a:ext cx="262" cy="208"/>
          </p:xfrm>
          <a:graphic>
            <a:graphicData uri="http://schemas.openxmlformats.org/presentationml/2006/ole">
              <mc:AlternateContent xmlns:mc="http://schemas.openxmlformats.org/markup-compatibility/2006">
                <mc:Choice xmlns:v="urn:schemas-microsoft-com:vml" Requires="v">
                  <p:oleObj spid="_x0000_s3081" name="" r:id="rId8" imgW="1305560" imgH="1082675" progId="MS_ClipArt_Gallery.2">
                    <p:embed/>
                  </p:oleObj>
                </mc:Choice>
                <mc:Fallback>
                  <p:oleObj name="" r:id="rId8" imgW="1305560" imgH="1082675" progId="MS_ClipArt_Gallery.2">
                    <p:embed/>
                    <p:pic>
                      <p:nvPicPr>
                        <p:cNvPr id="0" name="图片 3080"/>
                        <p:cNvPicPr/>
                        <p:nvPr/>
                      </p:nvPicPr>
                      <p:blipFill>
                        <a:blip r:embed="rId2"/>
                        <a:stretch>
                          <a:fillRect/>
                        </a:stretch>
                      </p:blipFill>
                      <p:spPr>
                        <a:xfrm>
                          <a:off x="3408" y="2576"/>
                          <a:ext cx="262" cy="208"/>
                        </a:xfrm>
                        <a:prstGeom prst="rect">
                          <a:avLst/>
                        </a:prstGeom>
                        <a:noFill/>
                        <a:ln w="38100">
                          <a:noFill/>
                          <a:miter/>
                        </a:ln>
                      </p:spPr>
                    </p:pic>
                  </p:oleObj>
                </mc:Fallback>
              </mc:AlternateContent>
            </a:graphicData>
          </a:graphic>
        </p:graphicFrame>
        <p:sp>
          <p:nvSpPr>
            <p:cNvPr id="1080" name="Line 52"/>
            <p:cNvSpPr/>
            <p:nvPr/>
          </p:nvSpPr>
          <p:spPr>
            <a:xfrm flipV="1">
              <a:off x="3664" y="2734"/>
              <a:ext cx="46" cy="1"/>
            </a:xfrm>
            <a:prstGeom prst="line">
              <a:avLst/>
            </a:prstGeom>
            <a:ln w="19050" cap="flat" cmpd="sng">
              <a:solidFill>
                <a:schemeClr val="tx1"/>
              </a:solidFill>
              <a:prstDash val="solid"/>
              <a:headEnd type="none" w="med" len="med"/>
              <a:tailEnd type="none" w="med" len="med"/>
            </a:ln>
          </p:spPr>
        </p:sp>
        <p:grpSp>
          <p:nvGrpSpPr>
            <p:cNvPr id="1081" name="Group 53"/>
            <p:cNvGrpSpPr/>
            <p:nvPr/>
          </p:nvGrpSpPr>
          <p:grpSpPr>
            <a:xfrm>
              <a:off x="3487" y="2416"/>
              <a:ext cx="45" cy="140"/>
              <a:chOff x="3842" y="406"/>
              <a:chExt cx="51" cy="167"/>
            </a:xfrm>
          </p:grpSpPr>
          <p:sp>
            <p:nvSpPr>
              <p:cNvPr id="1270" name="Oval 54"/>
              <p:cNvSpPr/>
              <p:nvPr/>
            </p:nvSpPr>
            <p:spPr>
              <a:xfrm>
                <a:off x="3842" y="406"/>
                <a:ext cx="47" cy="47"/>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1271" name="Oval 55"/>
              <p:cNvSpPr/>
              <p:nvPr/>
            </p:nvSpPr>
            <p:spPr>
              <a:xfrm>
                <a:off x="3844" y="466"/>
                <a:ext cx="47" cy="47"/>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1272" name="Oval 56"/>
              <p:cNvSpPr/>
              <p:nvPr/>
            </p:nvSpPr>
            <p:spPr>
              <a:xfrm>
                <a:off x="3846" y="526"/>
                <a:ext cx="47" cy="47"/>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grpSp>
        <p:sp>
          <p:nvSpPr>
            <p:cNvPr id="1082" name="Line 57"/>
            <p:cNvSpPr/>
            <p:nvPr/>
          </p:nvSpPr>
          <p:spPr>
            <a:xfrm>
              <a:off x="3706" y="2355"/>
              <a:ext cx="0" cy="378"/>
            </a:xfrm>
            <a:prstGeom prst="line">
              <a:avLst/>
            </a:prstGeom>
            <a:ln w="12700" cap="flat" cmpd="sng">
              <a:solidFill>
                <a:schemeClr val="tx1"/>
              </a:solidFill>
              <a:prstDash val="solid"/>
              <a:headEnd type="none" w="med" len="med"/>
              <a:tailEnd type="none" w="med" len="med"/>
            </a:ln>
          </p:spPr>
        </p:sp>
        <p:graphicFrame>
          <p:nvGraphicFramePr>
            <p:cNvPr id="1032" name="Object 58"/>
            <p:cNvGraphicFramePr/>
            <p:nvPr/>
          </p:nvGraphicFramePr>
          <p:xfrm>
            <a:off x="3955" y="2837"/>
            <a:ext cx="263" cy="209"/>
          </p:xfrm>
          <a:graphic>
            <a:graphicData uri="http://schemas.openxmlformats.org/presentationml/2006/ole">
              <mc:AlternateContent xmlns:mc="http://schemas.openxmlformats.org/markup-compatibility/2006">
                <mc:Choice xmlns:v="urn:schemas-microsoft-com:vml" Requires="v">
                  <p:oleObj spid="_x0000_s3083" name="" r:id="rId9" imgW="1305560" imgH="1082675" progId="MS_ClipArt_Gallery.2">
                    <p:embed/>
                  </p:oleObj>
                </mc:Choice>
                <mc:Fallback>
                  <p:oleObj name="" r:id="rId9" imgW="1305560" imgH="1082675" progId="MS_ClipArt_Gallery.2">
                    <p:embed/>
                    <p:pic>
                      <p:nvPicPr>
                        <p:cNvPr id="0" name="图片 3082"/>
                        <p:cNvPicPr/>
                        <p:nvPr/>
                      </p:nvPicPr>
                      <p:blipFill>
                        <a:blip r:embed="rId2"/>
                        <a:stretch>
                          <a:fillRect/>
                        </a:stretch>
                      </p:blipFill>
                      <p:spPr>
                        <a:xfrm>
                          <a:off x="3955" y="2837"/>
                          <a:ext cx="263" cy="209"/>
                        </a:xfrm>
                        <a:prstGeom prst="rect">
                          <a:avLst/>
                        </a:prstGeom>
                        <a:noFill/>
                        <a:ln w="38100">
                          <a:noFill/>
                          <a:miter/>
                        </a:ln>
                      </p:spPr>
                    </p:pic>
                  </p:oleObj>
                </mc:Fallback>
              </mc:AlternateContent>
            </a:graphicData>
          </a:graphic>
        </p:graphicFrame>
        <p:graphicFrame>
          <p:nvGraphicFramePr>
            <p:cNvPr id="1033" name="Object 59"/>
            <p:cNvGraphicFramePr/>
            <p:nvPr/>
          </p:nvGraphicFramePr>
          <p:xfrm>
            <a:off x="3568" y="2830"/>
            <a:ext cx="262" cy="208"/>
          </p:xfrm>
          <a:graphic>
            <a:graphicData uri="http://schemas.openxmlformats.org/presentationml/2006/ole">
              <mc:AlternateContent xmlns:mc="http://schemas.openxmlformats.org/markup-compatibility/2006">
                <mc:Choice xmlns:v="urn:schemas-microsoft-com:vml" Requires="v">
                  <p:oleObj spid="_x0000_s3089" name="" r:id="rId10" imgW="1305560" imgH="1082675" progId="MS_ClipArt_Gallery.2">
                    <p:embed/>
                  </p:oleObj>
                </mc:Choice>
                <mc:Fallback>
                  <p:oleObj name="" r:id="rId10" imgW="1305560" imgH="1082675" progId="MS_ClipArt_Gallery.2">
                    <p:embed/>
                    <p:pic>
                      <p:nvPicPr>
                        <p:cNvPr id="0" name="图片 3088"/>
                        <p:cNvPicPr/>
                        <p:nvPr/>
                      </p:nvPicPr>
                      <p:blipFill>
                        <a:blip r:embed="rId2"/>
                        <a:stretch>
                          <a:fillRect/>
                        </a:stretch>
                      </p:blipFill>
                      <p:spPr>
                        <a:xfrm>
                          <a:off x="3568" y="2830"/>
                          <a:ext cx="262" cy="208"/>
                        </a:xfrm>
                        <a:prstGeom prst="rect">
                          <a:avLst/>
                        </a:prstGeom>
                        <a:noFill/>
                        <a:ln w="38100">
                          <a:noFill/>
                          <a:miter/>
                        </a:ln>
                      </p:spPr>
                    </p:pic>
                  </p:oleObj>
                </mc:Fallback>
              </mc:AlternateContent>
            </a:graphicData>
          </a:graphic>
        </p:graphicFrame>
        <p:sp>
          <p:nvSpPr>
            <p:cNvPr id="1083" name="Oval 60"/>
            <p:cNvSpPr/>
            <p:nvPr/>
          </p:nvSpPr>
          <p:spPr>
            <a:xfrm rot="-5400000">
              <a:off x="3830" y="2895"/>
              <a:ext cx="40" cy="41"/>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1084" name="Oval 61"/>
            <p:cNvSpPr/>
            <p:nvPr/>
          </p:nvSpPr>
          <p:spPr>
            <a:xfrm rot="-5400000">
              <a:off x="3884" y="2894"/>
              <a:ext cx="40" cy="42"/>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1085" name="Oval 62"/>
            <p:cNvSpPr/>
            <p:nvPr/>
          </p:nvSpPr>
          <p:spPr>
            <a:xfrm rot="-5400000">
              <a:off x="3933" y="2897"/>
              <a:ext cx="39" cy="41"/>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1086" name="Line 63"/>
            <p:cNvSpPr/>
            <p:nvPr/>
          </p:nvSpPr>
          <p:spPr>
            <a:xfrm rot="-5400000">
              <a:off x="4096" y="2821"/>
              <a:ext cx="38" cy="1"/>
            </a:xfrm>
            <a:prstGeom prst="line">
              <a:avLst/>
            </a:prstGeom>
            <a:ln w="19050" cap="flat" cmpd="sng">
              <a:solidFill>
                <a:schemeClr val="tx1"/>
              </a:solidFill>
              <a:prstDash val="solid"/>
              <a:headEnd type="none" w="med" len="med"/>
              <a:tailEnd type="none" w="med" len="med"/>
            </a:ln>
          </p:spPr>
        </p:sp>
        <p:sp>
          <p:nvSpPr>
            <p:cNvPr id="1087" name="Line 64"/>
            <p:cNvSpPr/>
            <p:nvPr/>
          </p:nvSpPr>
          <p:spPr>
            <a:xfrm rot="5400000" flipH="1">
              <a:off x="3702" y="2816"/>
              <a:ext cx="40" cy="0"/>
            </a:xfrm>
            <a:prstGeom prst="line">
              <a:avLst/>
            </a:prstGeom>
            <a:ln w="19050" cap="flat" cmpd="sng">
              <a:solidFill>
                <a:schemeClr val="tx1"/>
              </a:solidFill>
              <a:prstDash val="solid"/>
              <a:headEnd type="none" w="med" len="med"/>
              <a:tailEnd type="none" w="med" len="med"/>
            </a:ln>
          </p:spPr>
        </p:sp>
        <p:sp>
          <p:nvSpPr>
            <p:cNvPr id="1088" name="Line 65"/>
            <p:cNvSpPr/>
            <p:nvPr/>
          </p:nvSpPr>
          <p:spPr>
            <a:xfrm rot="-5400000" flipV="1">
              <a:off x="3920" y="2602"/>
              <a:ext cx="0" cy="395"/>
            </a:xfrm>
            <a:prstGeom prst="line">
              <a:avLst/>
            </a:prstGeom>
            <a:ln w="12700" cap="flat" cmpd="sng">
              <a:solidFill>
                <a:schemeClr val="tx1"/>
              </a:solidFill>
              <a:prstDash val="solid"/>
              <a:headEnd type="none" w="med" len="med"/>
              <a:tailEnd type="none" w="med" len="med"/>
            </a:ln>
          </p:spPr>
        </p:sp>
        <p:sp>
          <p:nvSpPr>
            <p:cNvPr id="1089" name="Line 66"/>
            <p:cNvSpPr/>
            <p:nvPr/>
          </p:nvSpPr>
          <p:spPr>
            <a:xfrm flipV="1">
              <a:off x="3710" y="2564"/>
              <a:ext cx="59" cy="2"/>
            </a:xfrm>
            <a:prstGeom prst="line">
              <a:avLst/>
            </a:prstGeom>
            <a:ln w="12700" cap="flat" cmpd="sng">
              <a:solidFill>
                <a:schemeClr val="tx1"/>
              </a:solidFill>
              <a:prstDash val="solid"/>
              <a:headEnd type="none" w="med" len="med"/>
              <a:tailEnd type="none" w="med" len="med"/>
            </a:ln>
          </p:spPr>
        </p:sp>
        <p:sp>
          <p:nvSpPr>
            <p:cNvPr id="1090" name="Line 67"/>
            <p:cNvSpPr/>
            <p:nvPr/>
          </p:nvSpPr>
          <p:spPr>
            <a:xfrm>
              <a:off x="4089" y="2593"/>
              <a:ext cx="191" cy="243"/>
            </a:xfrm>
            <a:prstGeom prst="line">
              <a:avLst/>
            </a:prstGeom>
            <a:ln w="12700" cap="flat" cmpd="sng">
              <a:solidFill>
                <a:schemeClr val="tx1"/>
              </a:solidFill>
              <a:prstDash val="solid"/>
              <a:headEnd type="none" w="med" len="med"/>
              <a:tailEnd type="none" w="med" len="med"/>
            </a:ln>
          </p:spPr>
        </p:sp>
        <p:sp>
          <p:nvSpPr>
            <p:cNvPr id="1091" name="Line 68"/>
            <p:cNvSpPr/>
            <p:nvPr/>
          </p:nvSpPr>
          <p:spPr>
            <a:xfrm flipH="1">
              <a:off x="4590" y="2591"/>
              <a:ext cx="176" cy="247"/>
            </a:xfrm>
            <a:prstGeom prst="line">
              <a:avLst/>
            </a:prstGeom>
            <a:ln w="12700" cap="flat" cmpd="sng">
              <a:solidFill>
                <a:schemeClr val="tx1"/>
              </a:solidFill>
              <a:prstDash val="solid"/>
              <a:headEnd type="none" w="med" len="med"/>
              <a:tailEnd type="none" w="med" len="med"/>
            </a:ln>
          </p:spPr>
        </p:sp>
        <p:graphicFrame>
          <p:nvGraphicFramePr>
            <p:cNvPr id="1034" name="Object 69"/>
            <p:cNvGraphicFramePr/>
            <p:nvPr/>
          </p:nvGraphicFramePr>
          <p:xfrm>
            <a:off x="4702" y="2309"/>
            <a:ext cx="128" cy="152"/>
          </p:xfrm>
          <a:graphic>
            <a:graphicData uri="http://schemas.openxmlformats.org/presentationml/2006/ole">
              <mc:AlternateContent xmlns:mc="http://schemas.openxmlformats.org/markup-compatibility/2006">
                <mc:Choice xmlns:v="urn:schemas-microsoft-com:vml" Requires="v">
                  <p:oleObj spid="_x0000_s3084" name="" r:id="rId11" imgW="981075" imgH="1206500" progId="MS_ClipArt_Gallery.2">
                    <p:embed/>
                  </p:oleObj>
                </mc:Choice>
                <mc:Fallback>
                  <p:oleObj name="" r:id="rId11" imgW="981075" imgH="1206500" progId="MS_ClipArt_Gallery.2">
                    <p:embed/>
                    <p:pic>
                      <p:nvPicPr>
                        <p:cNvPr id="0" name="图片 3083"/>
                        <p:cNvPicPr/>
                        <p:nvPr/>
                      </p:nvPicPr>
                      <p:blipFill>
                        <a:blip r:embed="rId12"/>
                        <a:stretch>
                          <a:fillRect/>
                        </a:stretch>
                      </p:blipFill>
                      <p:spPr>
                        <a:xfrm>
                          <a:off x="4702" y="2309"/>
                          <a:ext cx="128" cy="152"/>
                        </a:xfrm>
                        <a:prstGeom prst="rect">
                          <a:avLst/>
                        </a:prstGeom>
                        <a:noFill/>
                        <a:ln w="38100">
                          <a:noFill/>
                          <a:miter/>
                        </a:ln>
                      </p:spPr>
                    </p:pic>
                  </p:oleObj>
                </mc:Fallback>
              </mc:AlternateContent>
            </a:graphicData>
          </a:graphic>
        </p:graphicFrame>
        <p:graphicFrame>
          <p:nvGraphicFramePr>
            <p:cNvPr id="1035" name="Object 70"/>
            <p:cNvGraphicFramePr/>
            <p:nvPr/>
          </p:nvGraphicFramePr>
          <p:xfrm>
            <a:off x="3860" y="2360"/>
            <a:ext cx="128" cy="151"/>
          </p:xfrm>
          <a:graphic>
            <a:graphicData uri="http://schemas.openxmlformats.org/presentationml/2006/ole">
              <mc:AlternateContent xmlns:mc="http://schemas.openxmlformats.org/markup-compatibility/2006">
                <mc:Choice xmlns:v="urn:schemas-microsoft-com:vml" Requires="v">
                  <p:oleObj spid="_x0000_s3088" name="" r:id="rId13" imgW="981075" imgH="1206500" progId="MS_ClipArt_Gallery.2">
                    <p:embed/>
                  </p:oleObj>
                </mc:Choice>
                <mc:Fallback>
                  <p:oleObj name="" r:id="rId13" imgW="981075" imgH="1206500" progId="MS_ClipArt_Gallery.2">
                    <p:embed/>
                    <p:pic>
                      <p:nvPicPr>
                        <p:cNvPr id="0" name="图片 3087"/>
                        <p:cNvPicPr/>
                        <p:nvPr/>
                      </p:nvPicPr>
                      <p:blipFill>
                        <a:blip r:embed="rId12"/>
                        <a:stretch>
                          <a:fillRect/>
                        </a:stretch>
                      </p:blipFill>
                      <p:spPr>
                        <a:xfrm>
                          <a:off x="3860" y="2360"/>
                          <a:ext cx="128" cy="151"/>
                        </a:xfrm>
                        <a:prstGeom prst="rect">
                          <a:avLst/>
                        </a:prstGeom>
                        <a:noFill/>
                        <a:ln w="38100">
                          <a:noFill/>
                          <a:miter/>
                        </a:ln>
                      </p:spPr>
                    </p:pic>
                  </p:oleObj>
                </mc:Fallback>
              </mc:AlternateContent>
            </a:graphicData>
          </a:graphic>
        </p:graphicFrame>
        <p:graphicFrame>
          <p:nvGraphicFramePr>
            <p:cNvPr id="1036" name="Object 73"/>
            <p:cNvGraphicFramePr/>
            <p:nvPr/>
          </p:nvGraphicFramePr>
          <p:xfrm>
            <a:off x="4079" y="3114"/>
            <a:ext cx="238" cy="237"/>
          </p:xfrm>
          <a:graphic>
            <a:graphicData uri="http://schemas.openxmlformats.org/presentationml/2006/ole">
              <mc:AlternateContent xmlns:mc="http://schemas.openxmlformats.org/markup-compatibility/2006">
                <mc:Choice xmlns:v="urn:schemas-microsoft-com:vml" Requires="v">
                  <p:oleObj spid="_x0000_s3087" name="" r:id="rId14" imgW="819150" imgH="832485" progId="MS_ClipArt_Gallery.2">
                    <p:embed/>
                  </p:oleObj>
                </mc:Choice>
                <mc:Fallback>
                  <p:oleObj name="" r:id="rId14" imgW="819150" imgH="832485" progId="MS_ClipArt_Gallery.2">
                    <p:embed/>
                    <p:pic>
                      <p:nvPicPr>
                        <p:cNvPr id="0" name="图片 3086"/>
                        <p:cNvPicPr/>
                        <p:nvPr/>
                      </p:nvPicPr>
                      <p:blipFill>
                        <a:blip r:embed="rId15"/>
                        <a:stretch>
                          <a:fillRect/>
                        </a:stretch>
                      </p:blipFill>
                      <p:spPr>
                        <a:xfrm>
                          <a:off x="4079" y="3114"/>
                          <a:ext cx="238" cy="237"/>
                        </a:xfrm>
                        <a:prstGeom prst="rect">
                          <a:avLst/>
                        </a:prstGeom>
                        <a:noFill/>
                        <a:ln w="38100">
                          <a:noFill/>
                          <a:miter/>
                        </a:ln>
                      </p:spPr>
                    </p:pic>
                  </p:oleObj>
                </mc:Fallback>
              </mc:AlternateContent>
            </a:graphicData>
          </a:graphic>
        </p:graphicFrame>
        <p:graphicFrame>
          <p:nvGraphicFramePr>
            <p:cNvPr id="1037" name="Object 74"/>
            <p:cNvGraphicFramePr/>
            <p:nvPr/>
          </p:nvGraphicFramePr>
          <p:xfrm>
            <a:off x="4117" y="3185"/>
            <a:ext cx="218" cy="198"/>
          </p:xfrm>
          <a:graphic>
            <a:graphicData uri="http://schemas.openxmlformats.org/presentationml/2006/ole">
              <mc:AlternateContent xmlns:mc="http://schemas.openxmlformats.org/markup-compatibility/2006">
                <mc:Choice xmlns:v="urn:schemas-microsoft-com:vml" Requires="v">
                  <p:oleObj spid="_x0000_s3085" name="" r:id="rId16" imgW="1266190" imgH="1197610" progId="MS_ClipArt_Gallery.2">
                    <p:embed/>
                  </p:oleObj>
                </mc:Choice>
                <mc:Fallback>
                  <p:oleObj name="" r:id="rId16" imgW="1266190" imgH="1197610" progId="MS_ClipArt_Gallery.2">
                    <p:embed/>
                    <p:pic>
                      <p:nvPicPr>
                        <p:cNvPr id="0" name="图片 3084"/>
                        <p:cNvPicPr/>
                        <p:nvPr/>
                      </p:nvPicPr>
                      <p:blipFill>
                        <a:blip r:embed="rId17"/>
                        <a:stretch>
                          <a:fillRect/>
                        </a:stretch>
                      </p:blipFill>
                      <p:spPr>
                        <a:xfrm>
                          <a:off x="4117" y="3185"/>
                          <a:ext cx="218" cy="198"/>
                        </a:xfrm>
                        <a:prstGeom prst="rect">
                          <a:avLst/>
                        </a:prstGeom>
                        <a:noFill/>
                        <a:ln w="38100">
                          <a:noFill/>
                          <a:miter/>
                        </a:ln>
                      </p:spPr>
                    </p:pic>
                  </p:oleObj>
                </mc:Fallback>
              </mc:AlternateContent>
            </a:graphicData>
          </a:graphic>
        </p:graphicFrame>
        <p:graphicFrame>
          <p:nvGraphicFramePr>
            <p:cNvPr id="1038" name="Object 76"/>
            <p:cNvGraphicFramePr/>
            <p:nvPr/>
          </p:nvGraphicFramePr>
          <p:xfrm>
            <a:off x="4569" y="3134"/>
            <a:ext cx="238" cy="237"/>
          </p:xfrm>
          <a:graphic>
            <a:graphicData uri="http://schemas.openxmlformats.org/presentationml/2006/ole">
              <mc:AlternateContent xmlns:mc="http://schemas.openxmlformats.org/markup-compatibility/2006">
                <mc:Choice xmlns:v="urn:schemas-microsoft-com:vml" Requires="v">
                  <p:oleObj spid="_x0000_s3086" name="" r:id="rId18" imgW="819150" imgH="832485" progId="MS_ClipArt_Gallery.2">
                    <p:embed/>
                  </p:oleObj>
                </mc:Choice>
                <mc:Fallback>
                  <p:oleObj name="" r:id="rId18" imgW="819150" imgH="832485" progId="MS_ClipArt_Gallery.2">
                    <p:embed/>
                    <p:pic>
                      <p:nvPicPr>
                        <p:cNvPr id="0" name="图片 3085"/>
                        <p:cNvPicPr/>
                        <p:nvPr/>
                      </p:nvPicPr>
                      <p:blipFill>
                        <a:blip r:embed="rId15"/>
                        <a:stretch>
                          <a:fillRect/>
                        </a:stretch>
                      </p:blipFill>
                      <p:spPr>
                        <a:xfrm>
                          <a:off x="4569" y="3134"/>
                          <a:ext cx="238" cy="237"/>
                        </a:xfrm>
                        <a:prstGeom prst="rect">
                          <a:avLst/>
                        </a:prstGeom>
                        <a:noFill/>
                        <a:ln w="38100">
                          <a:noFill/>
                          <a:miter/>
                        </a:ln>
                      </p:spPr>
                    </p:pic>
                  </p:oleObj>
                </mc:Fallback>
              </mc:AlternateContent>
            </a:graphicData>
          </a:graphic>
        </p:graphicFrame>
        <p:graphicFrame>
          <p:nvGraphicFramePr>
            <p:cNvPr id="1039" name="Object 77"/>
            <p:cNvGraphicFramePr/>
            <p:nvPr/>
          </p:nvGraphicFramePr>
          <p:xfrm>
            <a:off x="4607" y="3205"/>
            <a:ext cx="218" cy="198"/>
          </p:xfrm>
          <a:graphic>
            <a:graphicData uri="http://schemas.openxmlformats.org/presentationml/2006/ole">
              <mc:AlternateContent xmlns:mc="http://schemas.openxmlformats.org/markup-compatibility/2006">
                <mc:Choice xmlns:v="urn:schemas-microsoft-com:vml" Requires="v">
                  <p:oleObj spid="_x0000_s3090" name="" r:id="rId19" imgW="1266190" imgH="1197610" progId="MS_ClipArt_Gallery.2">
                    <p:embed/>
                  </p:oleObj>
                </mc:Choice>
                <mc:Fallback>
                  <p:oleObj name="" r:id="rId19" imgW="1266190" imgH="1197610" progId="MS_ClipArt_Gallery.2">
                    <p:embed/>
                    <p:pic>
                      <p:nvPicPr>
                        <p:cNvPr id="0" name="图片 3089"/>
                        <p:cNvPicPr/>
                        <p:nvPr/>
                      </p:nvPicPr>
                      <p:blipFill>
                        <a:blip r:embed="rId17"/>
                        <a:stretch>
                          <a:fillRect/>
                        </a:stretch>
                      </p:blipFill>
                      <p:spPr>
                        <a:xfrm>
                          <a:off x="4607" y="3205"/>
                          <a:ext cx="218" cy="198"/>
                        </a:xfrm>
                        <a:prstGeom prst="rect">
                          <a:avLst/>
                        </a:prstGeom>
                        <a:noFill/>
                        <a:ln w="38100">
                          <a:noFill/>
                          <a:miter/>
                        </a:ln>
                      </p:spPr>
                    </p:pic>
                  </p:oleObj>
                </mc:Fallback>
              </mc:AlternateContent>
            </a:graphicData>
          </a:graphic>
        </p:graphicFrame>
        <p:graphicFrame>
          <p:nvGraphicFramePr>
            <p:cNvPr id="1040" name="Object 79"/>
            <p:cNvGraphicFramePr/>
            <p:nvPr/>
          </p:nvGraphicFramePr>
          <p:xfrm>
            <a:off x="4308" y="2955"/>
            <a:ext cx="239" cy="237"/>
          </p:xfrm>
          <a:graphic>
            <a:graphicData uri="http://schemas.openxmlformats.org/presentationml/2006/ole">
              <mc:AlternateContent xmlns:mc="http://schemas.openxmlformats.org/markup-compatibility/2006">
                <mc:Choice xmlns:v="urn:schemas-microsoft-com:vml" Requires="v">
                  <p:oleObj spid="_x0000_s3082" name="" r:id="rId20" imgW="819150" imgH="832485" progId="MS_ClipArt_Gallery.2">
                    <p:embed/>
                  </p:oleObj>
                </mc:Choice>
                <mc:Fallback>
                  <p:oleObj name="" r:id="rId20" imgW="819150" imgH="832485" progId="MS_ClipArt_Gallery.2">
                    <p:embed/>
                    <p:pic>
                      <p:nvPicPr>
                        <p:cNvPr id="0" name="图片 3081"/>
                        <p:cNvPicPr/>
                        <p:nvPr/>
                      </p:nvPicPr>
                      <p:blipFill>
                        <a:blip r:embed="rId15"/>
                        <a:stretch>
                          <a:fillRect/>
                        </a:stretch>
                      </p:blipFill>
                      <p:spPr>
                        <a:xfrm>
                          <a:off x="4308" y="2955"/>
                          <a:ext cx="239" cy="237"/>
                        </a:xfrm>
                        <a:prstGeom prst="rect">
                          <a:avLst/>
                        </a:prstGeom>
                        <a:noFill/>
                        <a:ln w="38100">
                          <a:noFill/>
                          <a:miter/>
                        </a:ln>
                      </p:spPr>
                    </p:pic>
                  </p:oleObj>
                </mc:Fallback>
              </mc:AlternateContent>
            </a:graphicData>
          </a:graphic>
        </p:graphicFrame>
        <p:sp>
          <p:nvSpPr>
            <p:cNvPr id="1092" name="Rectangle 80"/>
            <p:cNvSpPr/>
            <p:nvPr/>
          </p:nvSpPr>
          <p:spPr>
            <a:xfrm>
              <a:off x="4377" y="3038"/>
              <a:ext cx="169" cy="154"/>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093" name="Line 81"/>
            <p:cNvSpPr/>
            <p:nvPr/>
          </p:nvSpPr>
          <p:spPr>
            <a:xfrm>
              <a:off x="4501" y="2894"/>
              <a:ext cx="0" cy="144"/>
            </a:xfrm>
            <a:prstGeom prst="line">
              <a:avLst/>
            </a:prstGeom>
            <a:ln w="12700" cap="flat" cmpd="sng">
              <a:solidFill>
                <a:schemeClr val="tx1"/>
              </a:solidFill>
              <a:prstDash val="solid"/>
              <a:headEnd type="none" w="med" len="med"/>
              <a:tailEnd type="none" w="med" len="med"/>
            </a:ln>
          </p:spPr>
        </p:sp>
        <p:sp>
          <p:nvSpPr>
            <p:cNvPr id="1094" name="AutoShape 83"/>
            <p:cNvSpPr/>
            <p:nvPr/>
          </p:nvSpPr>
          <p:spPr>
            <a:xfrm>
              <a:off x="4955" y="2729"/>
              <a:ext cx="131" cy="60"/>
            </a:xfrm>
            <a:prstGeom prst="parallelogram">
              <a:avLst>
                <a:gd name="adj" fmla="val 84108"/>
              </a:avLst>
            </a:prstGeom>
            <a:solidFill>
              <a:srgbClr val="33CCCC"/>
            </a:solidFill>
            <a:ln w="9525">
              <a:noFill/>
            </a:ln>
          </p:spPr>
          <p:txBody>
            <a:bodyPr wrap="none" anchor="ctr" anchorCtr="0"/>
            <a:p>
              <a:endParaRPr lang="zh-CN" altLang="en-US" dirty="0">
                <a:latin typeface="Comic Sans MS" panose="030F0702030302020204" pitchFamily="66" charset="0"/>
              </a:endParaRPr>
            </a:p>
          </p:txBody>
        </p:sp>
        <p:sp>
          <p:nvSpPr>
            <p:cNvPr id="1095" name="Rectangle 84"/>
            <p:cNvSpPr/>
            <p:nvPr/>
          </p:nvSpPr>
          <p:spPr>
            <a:xfrm>
              <a:off x="5021" y="2533"/>
              <a:ext cx="61" cy="198"/>
            </a:xfrm>
            <a:prstGeom prst="rect">
              <a:avLst/>
            </a:prstGeom>
            <a:solidFill>
              <a:srgbClr val="33CCCC"/>
            </a:solidFill>
            <a:ln w="9525">
              <a:noFill/>
            </a:ln>
          </p:spPr>
          <p:txBody>
            <a:bodyPr wrap="none" anchor="ctr" anchorCtr="0"/>
            <a:p>
              <a:endParaRPr lang="zh-CN" altLang="en-US" dirty="0">
                <a:latin typeface="Comic Sans MS" panose="030F0702030302020204" pitchFamily="66" charset="0"/>
              </a:endParaRPr>
            </a:p>
          </p:txBody>
        </p:sp>
        <p:sp>
          <p:nvSpPr>
            <p:cNvPr id="1096" name="Rectangle 85"/>
            <p:cNvSpPr/>
            <p:nvPr/>
          </p:nvSpPr>
          <p:spPr>
            <a:xfrm>
              <a:off x="4956" y="2589"/>
              <a:ext cx="83" cy="198"/>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097" name="AutoShape 86"/>
            <p:cNvSpPr/>
            <p:nvPr/>
          </p:nvSpPr>
          <p:spPr>
            <a:xfrm>
              <a:off x="4955" y="2531"/>
              <a:ext cx="131" cy="60"/>
            </a:xfrm>
            <a:prstGeom prst="parallelogram">
              <a:avLst>
                <a:gd name="adj" fmla="val 84108"/>
              </a:avLst>
            </a:prstGeom>
            <a:solidFill>
              <a:srgbClr val="33CCCC"/>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098" name="Line 87"/>
            <p:cNvSpPr/>
            <p:nvPr/>
          </p:nvSpPr>
          <p:spPr>
            <a:xfrm>
              <a:off x="5086" y="2535"/>
              <a:ext cx="0" cy="194"/>
            </a:xfrm>
            <a:prstGeom prst="line">
              <a:avLst/>
            </a:prstGeom>
            <a:ln w="9525" cap="flat" cmpd="sng">
              <a:solidFill>
                <a:schemeClr val="tx1"/>
              </a:solidFill>
              <a:prstDash val="solid"/>
              <a:headEnd type="none" w="med" len="med"/>
              <a:tailEnd type="none" w="med" len="med"/>
            </a:ln>
          </p:spPr>
        </p:sp>
        <p:sp>
          <p:nvSpPr>
            <p:cNvPr id="1099" name="Line 88"/>
            <p:cNvSpPr/>
            <p:nvPr/>
          </p:nvSpPr>
          <p:spPr>
            <a:xfrm flipH="1">
              <a:off x="5039" y="2729"/>
              <a:ext cx="47" cy="58"/>
            </a:xfrm>
            <a:prstGeom prst="line">
              <a:avLst/>
            </a:prstGeom>
            <a:ln w="9525" cap="flat" cmpd="sng">
              <a:solidFill>
                <a:schemeClr val="tx1"/>
              </a:solidFill>
              <a:prstDash val="solid"/>
              <a:headEnd type="none" w="med" len="med"/>
              <a:tailEnd type="none" w="med" len="med"/>
            </a:ln>
          </p:spPr>
        </p:sp>
        <p:sp>
          <p:nvSpPr>
            <p:cNvPr id="1100" name="Rectangle 89"/>
            <p:cNvSpPr/>
            <p:nvPr/>
          </p:nvSpPr>
          <p:spPr>
            <a:xfrm>
              <a:off x="4966" y="2615"/>
              <a:ext cx="55" cy="114"/>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101" name="Rectangle 90"/>
            <p:cNvSpPr/>
            <p:nvPr/>
          </p:nvSpPr>
          <p:spPr>
            <a:xfrm>
              <a:off x="4974" y="2649"/>
              <a:ext cx="42" cy="41"/>
            </a:xfrm>
            <a:prstGeom prst="rect">
              <a:avLst/>
            </a:prstGeom>
            <a:solidFill>
              <a:schemeClr val="bg1"/>
            </a:solidFill>
            <a:ln w="9525">
              <a:noFill/>
            </a:ln>
          </p:spPr>
          <p:txBody>
            <a:bodyPr wrap="none" anchor="ctr" anchorCtr="0"/>
            <a:p>
              <a:endParaRPr lang="zh-CN" altLang="en-US" dirty="0">
                <a:latin typeface="Comic Sans MS" panose="030F0702030302020204" pitchFamily="66" charset="0"/>
              </a:endParaRPr>
            </a:p>
          </p:txBody>
        </p:sp>
        <p:sp>
          <p:nvSpPr>
            <p:cNvPr id="1102" name="AutoShape 92"/>
            <p:cNvSpPr/>
            <p:nvPr/>
          </p:nvSpPr>
          <p:spPr>
            <a:xfrm>
              <a:off x="4947" y="3009"/>
              <a:ext cx="131" cy="60"/>
            </a:xfrm>
            <a:prstGeom prst="parallelogram">
              <a:avLst>
                <a:gd name="adj" fmla="val 84108"/>
              </a:avLst>
            </a:prstGeom>
            <a:solidFill>
              <a:srgbClr val="33CCCC"/>
            </a:solidFill>
            <a:ln w="9525">
              <a:noFill/>
            </a:ln>
          </p:spPr>
          <p:txBody>
            <a:bodyPr wrap="none" anchor="ctr" anchorCtr="0"/>
            <a:p>
              <a:endParaRPr lang="zh-CN" altLang="en-US" dirty="0">
                <a:latin typeface="Comic Sans MS" panose="030F0702030302020204" pitchFamily="66" charset="0"/>
              </a:endParaRPr>
            </a:p>
          </p:txBody>
        </p:sp>
        <p:sp>
          <p:nvSpPr>
            <p:cNvPr id="1103" name="Rectangle 93"/>
            <p:cNvSpPr/>
            <p:nvPr/>
          </p:nvSpPr>
          <p:spPr>
            <a:xfrm>
              <a:off x="5013" y="2813"/>
              <a:ext cx="61" cy="198"/>
            </a:xfrm>
            <a:prstGeom prst="rect">
              <a:avLst/>
            </a:prstGeom>
            <a:solidFill>
              <a:srgbClr val="33CCCC"/>
            </a:solidFill>
            <a:ln w="9525">
              <a:noFill/>
            </a:ln>
          </p:spPr>
          <p:txBody>
            <a:bodyPr wrap="none" anchor="ctr" anchorCtr="0"/>
            <a:p>
              <a:endParaRPr lang="zh-CN" altLang="en-US" dirty="0">
                <a:latin typeface="Comic Sans MS" panose="030F0702030302020204" pitchFamily="66" charset="0"/>
              </a:endParaRPr>
            </a:p>
          </p:txBody>
        </p:sp>
        <p:sp>
          <p:nvSpPr>
            <p:cNvPr id="1104" name="Rectangle 94"/>
            <p:cNvSpPr/>
            <p:nvPr/>
          </p:nvSpPr>
          <p:spPr>
            <a:xfrm>
              <a:off x="4948" y="2869"/>
              <a:ext cx="83" cy="198"/>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105" name="AutoShape 95"/>
            <p:cNvSpPr/>
            <p:nvPr/>
          </p:nvSpPr>
          <p:spPr>
            <a:xfrm>
              <a:off x="4947" y="2811"/>
              <a:ext cx="131" cy="60"/>
            </a:xfrm>
            <a:prstGeom prst="parallelogram">
              <a:avLst>
                <a:gd name="adj" fmla="val 84108"/>
              </a:avLst>
            </a:prstGeom>
            <a:solidFill>
              <a:srgbClr val="33CCCC"/>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106" name="Line 96"/>
            <p:cNvSpPr/>
            <p:nvPr/>
          </p:nvSpPr>
          <p:spPr>
            <a:xfrm>
              <a:off x="5078" y="2815"/>
              <a:ext cx="0" cy="194"/>
            </a:xfrm>
            <a:prstGeom prst="line">
              <a:avLst/>
            </a:prstGeom>
            <a:ln w="9525" cap="flat" cmpd="sng">
              <a:solidFill>
                <a:schemeClr val="tx1"/>
              </a:solidFill>
              <a:prstDash val="solid"/>
              <a:headEnd type="none" w="med" len="med"/>
              <a:tailEnd type="none" w="med" len="med"/>
            </a:ln>
          </p:spPr>
        </p:sp>
        <p:sp>
          <p:nvSpPr>
            <p:cNvPr id="1107" name="Line 97"/>
            <p:cNvSpPr/>
            <p:nvPr/>
          </p:nvSpPr>
          <p:spPr>
            <a:xfrm flipH="1">
              <a:off x="5031" y="3009"/>
              <a:ext cx="47" cy="58"/>
            </a:xfrm>
            <a:prstGeom prst="line">
              <a:avLst/>
            </a:prstGeom>
            <a:ln w="9525" cap="flat" cmpd="sng">
              <a:solidFill>
                <a:schemeClr val="tx1"/>
              </a:solidFill>
              <a:prstDash val="solid"/>
              <a:headEnd type="none" w="med" len="med"/>
              <a:tailEnd type="none" w="med" len="med"/>
            </a:ln>
          </p:spPr>
        </p:sp>
        <p:sp>
          <p:nvSpPr>
            <p:cNvPr id="1108" name="Rectangle 98"/>
            <p:cNvSpPr/>
            <p:nvPr/>
          </p:nvSpPr>
          <p:spPr>
            <a:xfrm>
              <a:off x="4958" y="2895"/>
              <a:ext cx="55" cy="114"/>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109" name="Rectangle 99"/>
            <p:cNvSpPr/>
            <p:nvPr/>
          </p:nvSpPr>
          <p:spPr>
            <a:xfrm>
              <a:off x="4966" y="2929"/>
              <a:ext cx="42" cy="41"/>
            </a:xfrm>
            <a:prstGeom prst="rect">
              <a:avLst/>
            </a:prstGeom>
            <a:solidFill>
              <a:schemeClr val="bg1"/>
            </a:solidFill>
            <a:ln w="9525">
              <a:noFill/>
            </a:ln>
          </p:spPr>
          <p:txBody>
            <a:bodyPr wrap="none" anchor="ctr" anchorCtr="0"/>
            <a:p>
              <a:endParaRPr lang="zh-CN" altLang="en-US" dirty="0">
                <a:latin typeface="Comic Sans MS" panose="030F0702030302020204" pitchFamily="66" charset="0"/>
              </a:endParaRPr>
            </a:p>
          </p:txBody>
        </p:sp>
        <p:sp>
          <p:nvSpPr>
            <p:cNvPr id="1110" name="Line 100"/>
            <p:cNvSpPr/>
            <p:nvPr/>
          </p:nvSpPr>
          <p:spPr>
            <a:xfrm rot="5400000" flipH="1">
              <a:off x="4711" y="2766"/>
              <a:ext cx="385" cy="0"/>
            </a:xfrm>
            <a:prstGeom prst="line">
              <a:avLst/>
            </a:prstGeom>
            <a:ln w="12700" cap="flat" cmpd="sng">
              <a:solidFill>
                <a:schemeClr val="tx1"/>
              </a:solidFill>
              <a:prstDash val="solid"/>
              <a:headEnd type="none" w="med" len="med"/>
              <a:tailEnd type="none" w="med" len="med"/>
            </a:ln>
          </p:spPr>
        </p:sp>
        <p:sp>
          <p:nvSpPr>
            <p:cNvPr id="1111" name="Line 101"/>
            <p:cNvSpPr/>
            <p:nvPr/>
          </p:nvSpPr>
          <p:spPr>
            <a:xfrm rot="-5400000">
              <a:off x="4934" y="2925"/>
              <a:ext cx="0" cy="65"/>
            </a:xfrm>
            <a:prstGeom prst="line">
              <a:avLst/>
            </a:prstGeom>
            <a:ln w="12700" cap="flat" cmpd="sng">
              <a:solidFill>
                <a:schemeClr val="tx1"/>
              </a:solidFill>
              <a:prstDash val="solid"/>
              <a:headEnd type="none" w="med" len="med"/>
              <a:tailEnd type="none" w="med" len="med"/>
            </a:ln>
          </p:spPr>
        </p:sp>
        <p:sp>
          <p:nvSpPr>
            <p:cNvPr id="1112" name="Line 102"/>
            <p:cNvSpPr/>
            <p:nvPr/>
          </p:nvSpPr>
          <p:spPr>
            <a:xfrm rot="-5400000">
              <a:off x="4928" y="2630"/>
              <a:ext cx="0" cy="56"/>
            </a:xfrm>
            <a:prstGeom prst="line">
              <a:avLst/>
            </a:prstGeom>
            <a:ln w="12700" cap="flat" cmpd="sng">
              <a:solidFill>
                <a:schemeClr val="tx1"/>
              </a:solidFill>
              <a:prstDash val="solid"/>
              <a:headEnd type="none" w="med" len="med"/>
              <a:tailEnd type="none" w="med" len="med"/>
            </a:ln>
          </p:spPr>
        </p:sp>
        <p:sp>
          <p:nvSpPr>
            <p:cNvPr id="1113" name="Line 103"/>
            <p:cNvSpPr/>
            <p:nvPr/>
          </p:nvSpPr>
          <p:spPr>
            <a:xfrm flipV="1">
              <a:off x="4096" y="1459"/>
              <a:ext cx="289" cy="131"/>
            </a:xfrm>
            <a:prstGeom prst="line">
              <a:avLst/>
            </a:prstGeom>
            <a:ln w="12700" cap="flat" cmpd="sng">
              <a:solidFill>
                <a:schemeClr val="tx1"/>
              </a:solidFill>
              <a:prstDash val="solid"/>
              <a:headEnd type="none" w="med" len="med"/>
              <a:tailEnd type="none" w="med" len="med"/>
            </a:ln>
          </p:spPr>
        </p:sp>
        <p:sp>
          <p:nvSpPr>
            <p:cNvPr id="1114" name="Line 104"/>
            <p:cNvSpPr/>
            <p:nvPr/>
          </p:nvSpPr>
          <p:spPr>
            <a:xfrm>
              <a:off x="4685" y="1449"/>
              <a:ext cx="306" cy="131"/>
            </a:xfrm>
            <a:prstGeom prst="line">
              <a:avLst/>
            </a:prstGeom>
            <a:ln w="12700" cap="flat" cmpd="sng">
              <a:solidFill>
                <a:schemeClr val="tx1"/>
              </a:solidFill>
              <a:prstDash val="solid"/>
              <a:headEnd type="none" w="med" len="med"/>
              <a:tailEnd type="none" w="med" len="med"/>
            </a:ln>
          </p:spPr>
        </p:sp>
        <p:sp>
          <p:nvSpPr>
            <p:cNvPr id="1115" name="Line 105"/>
            <p:cNvSpPr/>
            <p:nvPr/>
          </p:nvSpPr>
          <p:spPr>
            <a:xfrm flipH="1">
              <a:off x="5012" y="1661"/>
              <a:ext cx="152" cy="429"/>
            </a:xfrm>
            <a:prstGeom prst="line">
              <a:avLst/>
            </a:prstGeom>
            <a:ln w="12700" cap="flat" cmpd="sng">
              <a:solidFill>
                <a:schemeClr val="tx1"/>
              </a:solidFill>
              <a:prstDash val="solid"/>
              <a:headEnd type="none" w="med" len="med"/>
              <a:tailEnd type="none" w="med" len="med"/>
            </a:ln>
          </p:spPr>
        </p:sp>
        <p:sp>
          <p:nvSpPr>
            <p:cNvPr id="1116" name="Line 106"/>
            <p:cNvSpPr/>
            <p:nvPr/>
          </p:nvSpPr>
          <p:spPr>
            <a:xfrm>
              <a:off x="4527" y="1520"/>
              <a:ext cx="0" cy="272"/>
            </a:xfrm>
            <a:prstGeom prst="line">
              <a:avLst/>
            </a:prstGeom>
            <a:ln w="12700" cap="flat" cmpd="sng">
              <a:solidFill>
                <a:schemeClr val="tx1"/>
              </a:solidFill>
              <a:prstDash val="solid"/>
              <a:headEnd type="none" w="med" len="med"/>
              <a:tailEnd type="none" w="med" len="med"/>
            </a:ln>
          </p:spPr>
        </p:sp>
        <p:sp>
          <p:nvSpPr>
            <p:cNvPr id="1117" name="Line 107"/>
            <p:cNvSpPr/>
            <p:nvPr/>
          </p:nvSpPr>
          <p:spPr>
            <a:xfrm>
              <a:off x="4543" y="1928"/>
              <a:ext cx="337" cy="232"/>
            </a:xfrm>
            <a:prstGeom prst="line">
              <a:avLst/>
            </a:prstGeom>
            <a:ln w="12700" cap="flat" cmpd="sng">
              <a:solidFill>
                <a:schemeClr val="tx1"/>
              </a:solidFill>
              <a:prstDash val="solid"/>
              <a:headEnd type="none" w="med" len="med"/>
              <a:tailEnd type="none" w="med" len="med"/>
            </a:ln>
          </p:spPr>
        </p:sp>
        <p:sp>
          <p:nvSpPr>
            <p:cNvPr id="1118" name="Line 108"/>
            <p:cNvSpPr/>
            <p:nvPr/>
          </p:nvSpPr>
          <p:spPr>
            <a:xfrm flipH="1">
              <a:off x="4833" y="2221"/>
              <a:ext cx="168" cy="227"/>
            </a:xfrm>
            <a:prstGeom prst="line">
              <a:avLst/>
            </a:prstGeom>
            <a:ln w="12700" cap="flat" cmpd="sng">
              <a:solidFill>
                <a:schemeClr val="tx1"/>
              </a:solidFill>
              <a:prstDash val="solid"/>
              <a:headEnd type="none" w="med" len="med"/>
              <a:tailEnd type="none" w="med" len="med"/>
            </a:ln>
          </p:spPr>
        </p:sp>
        <p:sp>
          <p:nvSpPr>
            <p:cNvPr id="1119" name="Line 109"/>
            <p:cNvSpPr/>
            <p:nvPr/>
          </p:nvSpPr>
          <p:spPr>
            <a:xfrm flipH="1">
              <a:off x="4690" y="1641"/>
              <a:ext cx="353" cy="242"/>
            </a:xfrm>
            <a:prstGeom prst="line">
              <a:avLst/>
            </a:prstGeom>
            <a:ln w="12700" cap="flat" cmpd="sng">
              <a:solidFill>
                <a:schemeClr val="tx1"/>
              </a:solidFill>
              <a:prstDash val="solid"/>
              <a:headEnd type="none" w="med" len="med"/>
              <a:tailEnd type="none" w="med" len="med"/>
            </a:ln>
          </p:spPr>
        </p:sp>
        <p:sp>
          <p:nvSpPr>
            <p:cNvPr id="1120" name="Line 110"/>
            <p:cNvSpPr/>
            <p:nvPr/>
          </p:nvSpPr>
          <p:spPr>
            <a:xfrm flipH="1">
              <a:off x="4696" y="1288"/>
              <a:ext cx="221" cy="161"/>
            </a:xfrm>
            <a:prstGeom prst="line">
              <a:avLst/>
            </a:prstGeom>
            <a:ln w="12700" cap="flat" cmpd="sng">
              <a:solidFill>
                <a:schemeClr val="tx1"/>
              </a:solidFill>
              <a:prstDash val="solid"/>
              <a:headEnd type="none" w="med" len="med"/>
              <a:tailEnd type="none" w="med" len="med"/>
            </a:ln>
          </p:spPr>
        </p:sp>
        <p:sp>
          <p:nvSpPr>
            <p:cNvPr id="1121" name="Line 111"/>
            <p:cNvSpPr/>
            <p:nvPr/>
          </p:nvSpPr>
          <p:spPr>
            <a:xfrm flipH="1">
              <a:off x="5148" y="1399"/>
              <a:ext cx="127" cy="111"/>
            </a:xfrm>
            <a:prstGeom prst="line">
              <a:avLst/>
            </a:prstGeom>
            <a:ln w="12700" cap="flat" cmpd="sng">
              <a:solidFill>
                <a:schemeClr val="tx1"/>
              </a:solidFill>
              <a:prstDash val="solid"/>
              <a:headEnd type="none" w="med" len="med"/>
              <a:tailEnd type="none" w="med" len="med"/>
            </a:ln>
          </p:spPr>
        </p:sp>
        <p:sp>
          <p:nvSpPr>
            <p:cNvPr id="1122" name="Oval 113"/>
            <p:cNvSpPr/>
            <p:nvPr/>
          </p:nvSpPr>
          <p:spPr>
            <a:xfrm>
              <a:off x="3772" y="1586"/>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123" name="Line 114"/>
            <p:cNvSpPr/>
            <p:nvPr/>
          </p:nvSpPr>
          <p:spPr>
            <a:xfrm>
              <a:off x="3772" y="1579"/>
              <a:ext cx="0" cy="50"/>
            </a:xfrm>
            <a:prstGeom prst="line">
              <a:avLst/>
            </a:prstGeom>
            <a:ln w="12700" cap="flat" cmpd="sng">
              <a:solidFill>
                <a:schemeClr val="tx1"/>
              </a:solidFill>
              <a:prstDash val="solid"/>
              <a:headEnd type="none" w="med" len="med"/>
              <a:tailEnd type="none" w="med" len="med"/>
            </a:ln>
          </p:spPr>
        </p:sp>
        <p:sp>
          <p:nvSpPr>
            <p:cNvPr id="1124" name="Line 115"/>
            <p:cNvSpPr/>
            <p:nvPr/>
          </p:nvSpPr>
          <p:spPr>
            <a:xfrm>
              <a:off x="4085" y="1579"/>
              <a:ext cx="0" cy="50"/>
            </a:xfrm>
            <a:prstGeom prst="line">
              <a:avLst/>
            </a:prstGeom>
            <a:ln w="12700" cap="flat" cmpd="sng">
              <a:solidFill>
                <a:schemeClr val="tx1"/>
              </a:solidFill>
              <a:prstDash val="solid"/>
              <a:headEnd type="none" w="med" len="med"/>
              <a:tailEnd type="none" w="med" len="med"/>
            </a:ln>
          </p:spPr>
        </p:sp>
        <p:sp>
          <p:nvSpPr>
            <p:cNvPr id="1125" name="Rectangle 116"/>
            <p:cNvSpPr/>
            <p:nvPr/>
          </p:nvSpPr>
          <p:spPr>
            <a:xfrm>
              <a:off x="3772" y="1579"/>
              <a:ext cx="310" cy="49"/>
            </a:xfrm>
            <a:prstGeom prst="rect">
              <a:avLst/>
            </a:prstGeom>
            <a:solidFill>
              <a:schemeClr val="hlink"/>
            </a:solidFill>
            <a:ln w="12700">
              <a:noFill/>
            </a:ln>
          </p:spPr>
          <p:txBody>
            <a:bodyPr wrap="none" anchor="ctr" anchorCtr="0"/>
            <a:p>
              <a:endParaRPr lang="zh-CN" altLang="en-US" sz="2400" dirty="0">
                <a:latin typeface="Times New Roman" panose="02020603050405020304" pitchFamily="18" charset="0"/>
              </a:endParaRPr>
            </a:p>
          </p:txBody>
        </p:sp>
        <p:sp>
          <p:nvSpPr>
            <p:cNvPr id="1126" name="Oval 117"/>
            <p:cNvSpPr/>
            <p:nvPr/>
          </p:nvSpPr>
          <p:spPr>
            <a:xfrm>
              <a:off x="3769" y="1520"/>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1127" name="Group 118"/>
            <p:cNvGrpSpPr/>
            <p:nvPr/>
          </p:nvGrpSpPr>
          <p:grpSpPr>
            <a:xfrm>
              <a:off x="3844" y="1541"/>
              <a:ext cx="156" cy="55"/>
              <a:chOff x="2848" y="848"/>
              <a:chExt cx="140" cy="98"/>
            </a:xfrm>
          </p:grpSpPr>
          <p:sp>
            <p:nvSpPr>
              <p:cNvPr id="1267" name="Line 11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268" name="Line 12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269" name="Line 12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128" name="Group 122"/>
            <p:cNvGrpSpPr/>
            <p:nvPr/>
          </p:nvGrpSpPr>
          <p:grpSpPr>
            <a:xfrm flipV="1">
              <a:off x="3844" y="1540"/>
              <a:ext cx="156" cy="56"/>
              <a:chOff x="2848" y="848"/>
              <a:chExt cx="140" cy="98"/>
            </a:xfrm>
          </p:grpSpPr>
          <p:sp>
            <p:nvSpPr>
              <p:cNvPr id="1264" name="Line 12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265" name="Line 12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266" name="Line 125"/>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1129" name="Oval 127"/>
            <p:cNvSpPr/>
            <p:nvPr/>
          </p:nvSpPr>
          <p:spPr>
            <a:xfrm>
              <a:off x="4372" y="1442"/>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130" name="Line 128"/>
            <p:cNvSpPr/>
            <p:nvPr/>
          </p:nvSpPr>
          <p:spPr>
            <a:xfrm>
              <a:off x="4372" y="1435"/>
              <a:ext cx="0" cy="50"/>
            </a:xfrm>
            <a:prstGeom prst="line">
              <a:avLst/>
            </a:prstGeom>
            <a:ln w="12700" cap="flat" cmpd="sng">
              <a:solidFill>
                <a:schemeClr val="tx1"/>
              </a:solidFill>
              <a:prstDash val="solid"/>
              <a:headEnd type="none" w="med" len="med"/>
              <a:tailEnd type="none" w="med" len="med"/>
            </a:ln>
          </p:spPr>
        </p:sp>
        <p:sp>
          <p:nvSpPr>
            <p:cNvPr id="1131" name="Line 129"/>
            <p:cNvSpPr/>
            <p:nvPr/>
          </p:nvSpPr>
          <p:spPr>
            <a:xfrm>
              <a:off x="4685" y="1435"/>
              <a:ext cx="0" cy="50"/>
            </a:xfrm>
            <a:prstGeom prst="line">
              <a:avLst/>
            </a:prstGeom>
            <a:ln w="12700" cap="flat" cmpd="sng">
              <a:solidFill>
                <a:schemeClr val="tx1"/>
              </a:solidFill>
              <a:prstDash val="solid"/>
              <a:headEnd type="none" w="med" len="med"/>
              <a:tailEnd type="none" w="med" len="med"/>
            </a:ln>
          </p:spPr>
        </p:sp>
        <p:sp>
          <p:nvSpPr>
            <p:cNvPr id="1132" name="Rectangle 130"/>
            <p:cNvSpPr/>
            <p:nvPr/>
          </p:nvSpPr>
          <p:spPr>
            <a:xfrm>
              <a:off x="4372" y="1435"/>
              <a:ext cx="310" cy="49"/>
            </a:xfrm>
            <a:prstGeom prst="rect">
              <a:avLst/>
            </a:prstGeom>
            <a:solidFill>
              <a:schemeClr val="hlink"/>
            </a:solidFill>
            <a:ln w="12700">
              <a:noFill/>
            </a:ln>
          </p:spPr>
          <p:txBody>
            <a:bodyPr wrap="none" anchor="ctr" anchorCtr="0"/>
            <a:p>
              <a:endParaRPr lang="zh-CN" altLang="en-US" sz="2400" dirty="0">
                <a:latin typeface="Times New Roman" panose="02020603050405020304" pitchFamily="18" charset="0"/>
              </a:endParaRPr>
            </a:p>
          </p:txBody>
        </p:sp>
        <p:sp>
          <p:nvSpPr>
            <p:cNvPr id="1133" name="Oval 131"/>
            <p:cNvSpPr/>
            <p:nvPr/>
          </p:nvSpPr>
          <p:spPr>
            <a:xfrm>
              <a:off x="4369" y="1376"/>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1134" name="Group 132"/>
            <p:cNvGrpSpPr/>
            <p:nvPr/>
          </p:nvGrpSpPr>
          <p:grpSpPr>
            <a:xfrm>
              <a:off x="4444" y="1397"/>
              <a:ext cx="156" cy="55"/>
              <a:chOff x="2848" y="848"/>
              <a:chExt cx="140" cy="98"/>
            </a:xfrm>
          </p:grpSpPr>
          <p:sp>
            <p:nvSpPr>
              <p:cNvPr id="1261" name="Line 13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262" name="Line 13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263" name="Line 13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135" name="Group 136"/>
            <p:cNvGrpSpPr/>
            <p:nvPr/>
          </p:nvGrpSpPr>
          <p:grpSpPr>
            <a:xfrm flipV="1">
              <a:off x="4444" y="1396"/>
              <a:ext cx="156" cy="56"/>
              <a:chOff x="2848" y="848"/>
              <a:chExt cx="140" cy="98"/>
            </a:xfrm>
          </p:grpSpPr>
          <p:sp>
            <p:nvSpPr>
              <p:cNvPr id="1258" name="Line 13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259" name="Line 13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260" name="Line 139"/>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1136" name="Oval 141"/>
            <p:cNvSpPr/>
            <p:nvPr/>
          </p:nvSpPr>
          <p:spPr>
            <a:xfrm>
              <a:off x="4383" y="1856"/>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137" name="Line 142"/>
            <p:cNvSpPr/>
            <p:nvPr/>
          </p:nvSpPr>
          <p:spPr>
            <a:xfrm>
              <a:off x="4383" y="1849"/>
              <a:ext cx="0" cy="50"/>
            </a:xfrm>
            <a:prstGeom prst="line">
              <a:avLst/>
            </a:prstGeom>
            <a:ln w="12700" cap="flat" cmpd="sng">
              <a:solidFill>
                <a:schemeClr val="tx1"/>
              </a:solidFill>
              <a:prstDash val="solid"/>
              <a:headEnd type="none" w="med" len="med"/>
              <a:tailEnd type="none" w="med" len="med"/>
            </a:ln>
          </p:spPr>
        </p:sp>
        <p:sp>
          <p:nvSpPr>
            <p:cNvPr id="1138" name="Line 143"/>
            <p:cNvSpPr/>
            <p:nvPr/>
          </p:nvSpPr>
          <p:spPr>
            <a:xfrm>
              <a:off x="4696" y="1849"/>
              <a:ext cx="0" cy="50"/>
            </a:xfrm>
            <a:prstGeom prst="line">
              <a:avLst/>
            </a:prstGeom>
            <a:ln w="12700" cap="flat" cmpd="sng">
              <a:solidFill>
                <a:schemeClr val="tx1"/>
              </a:solidFill>
              <a:prstDash val="solid"/>
              <a:headEnd type="none" w="med" len="med"/>
              <a:tailEnd type="none" w="med" len="med"/>
            </a:ln>
          </p:spPr>
        </p:sp>
        <p:sp>
          <p:nvSpPr>
            <p:cNvPr id="1139" name="Rectangle 144"/>
            <p:cNvSpPr/>
            <p:nvPr/>
          </p:nvSpPr>
          <p:spPr>
            <a:xfrm>
              <a:off x="4383" y="1849"/>
              <a:ext cx="310" cy="49"/>
            </a:xfrm>
            <a:prstGeom prst="rect">
              <a:avLst/>
            </a:prstGeom>
            <a:solidFill>
              <a:schemeClr val="hlink"/>
            </a:solidFill>
            <a:ln w="12700">
              <a:noFill/>
            </a:ln>
          </p:spPr>
          <p:txBody>
            <a:bodyPr wrap="none" anchor="ctr" anchorCtr="0"/>
            <a:p>
              <a:endParaRPr lang="zh-CN" altLang="en-US" sz="2400" dirty="0">
                <a:latin typeface="Times New Roman" panose="02020603050405020304" pitchFamily="18" charset="0"/>
              </a:endParaRPr>
            </a:p>
          </p:txBody>
        </p:sp>
        <p:sp>
          <p:nvSpPr>
            <p:cNvPr id="1140" name="Oval 145"/>
            <p:cNvSpPr/>
            <p:nvPr/>
          </p:nvSpPr>
          <p:spPr>
            <a:xfrm>
              <a:off x="4380" y="1790"/>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1141" name="Group 146"/>
            <p:cNvGrpSpPr/>
            <p:nvPr/>
          </p:nvGrpSpPr>
          <p:grpSpPr>
            <a:xfrm>
              <a:off x="4455" y="1811"/>
              <a:ext cx="156" cy="55"/>
              <a:chOff x="2848" y="848"/>
              <a:chExt cx="140" cy="98"/>
            </a:xfrm>
          </p:grpSpPr>
          <p:sp>
            <p:nvSpPr>
              <p:cNvPr id="1255" name="Line 14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256" name="Line 14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257" name="Line 14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142" name="Group 150"/>
            <p:cNvGrpSpPr/>
            <p:nvPr/>
          </p:nvGrpSpPr>
          <p:grpSpPr>
            <a:xfrm flipV="1">
              <a:off x="4455" y="1810"/>
              <a:ext cx="156" cy="56"/>
              <a:chOff x="2848" y="848"/>
              <a:chExt cx="140" cy="98"/>
            </a:xfrm>
          </p:grpSpPr>
          <p:sp>
            <p:nvSpPr>
              <p:cNvPr id="1252" name="Line 15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253" name="Line 15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254" name="Line 153"/>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1143" name="Oval 155"/>
            <p:cNvSpPr/>
            <p:nvPr/>
          </p:nvSpPr>
          <p:spPr>
            <a:xfrm>
              <a:off x="4994" y="1573"/>
              <a:ext cx="312"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144" name="Line 156"/>
            <p:cNvSpPr/>
            <p:nvPr/>
          </p:nvSpPr>
          <p:spPr>
            <a:xfrm>
              <a:off x="4994" y="1566"/>
              <a:ext cx="0" cy="50"/>
            </a:xfrm>
            <a:prstGeom prst="line">
              <a:avLst/>
            </a:prstGeom>
            <a:ln w="12700" cap="flat" cmpd="sng">
              <a:solidFill>
                <a:schemeClr val="tx1"/>
              </a:solidFill>
              <a:prstDash val="solid"/>
              <a:headEnd type="none" w="med" len="med"/>
              <a:tailEnd type="none" w="med" len="med"/>
            </a:ln>
          </p:spPr>
        </p:sp>
        <p:sp>
          <p:nvSpPr>
            <p:cNvPr id="1145" name="Line 157"/>
            <p:cNvSpPr/>
            <p:nvPr/>
          </p:nvSpPr>
          <p:spPr>
            <a:xfrm>
              <a:off x="5306" y="1566"/>
              <a:ext cx="0" cy="50"/>
            </a:xfrm>
            <a:prstGeom prst="line">
              <a:avLst/>
            </a:prstGeom>
            <a:ln w="12700" cap="flat" cmpd="sng">
              <a:solidFill>
                <a:schemeClr val="tx1"/>
              </a:solidFill>
              <a:prstDash val="solid"/>
              <a:headEnd type="none" w="med" len="med"/>
              <a:tailEnd type="none" w="med" len="med"/>
            </a:ln>
          </p:spPr>
        </p:sp>
        <p:sp>
          <p:nvSpPr>
            <p:cNvPr id="1146" name="Rectangle 158"/>
            <p:cNvSpPr/>
            <p:nvPr/>
          </p:nvSpPr>
          <p:spPr>
            <a:xfrm>
              <a:off x="4994" y="1566"/>
              <a:ext cx="309" cy="49"/>
            </a:xfrm>
            <a:prstGeom prst="rect">
              <a:avLst/>
            </a:prstGeom>
            <a:solidFill>
              <a:schemeClr val="hlink"/>
            </a:solidFill>
            <a:ln w="12700">
              <a:noFill/>
            </a:ln>
          </p:spPr>
          <p:txBody>
            <a:bodyPr wrap="none" anchor="ctr" anchorCtr="0"/>
            <a:p>
              <a:endParaRPr lang="zh-CN" altLang="en-US" sz="2400" dirty="0">
                <a:latin typeface="Times New Roman" panose="02020603050405020304" pitchFamily="18" charset="0"/>
              </a:endParaRPr>
            </a:p>
          </p:txBody>
        </p:sp>
        <p:sp>
          <p:nvSpPr>
            <p:cNvPr id="1147" name="Oval 159"/>
            <p:cNvSpPr/>
            <p:nvPr/>
          </p:nvSpPr>
          <p:spPr>
            <a:xfrm>
              <a:off x="4991" y="1507"/>
              <a:ext cx="312"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1148" name="Group 160"/>
            <p:cNvGrpSpPr/>
            <p:nvPr/>
          </p:nvGrpSpPr>
          <p:grpSpPr>
            <a:xfrm>
              <a:off x="5066" y="1528"/>
              <a:ext cx="155" cy="55"/>
              <a:chOff x="2848" y="848"/>
              <a:chExt cx="140" cy="98"/>
            </a:xfrm>
          </p:grpSpPr>
          <p:sp>
            <p:nvSpPr>
              <p:cNvPr id="1249" name="Line 16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250" name="Line 16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251" name="Line 16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149" name="Group 164"/>
            <p:cNvGrpSpPr/>
            <p:nvPr/>
          </p:nvGrpSpPr>
          <p:grpSpPr>
            <a:xfrm flipV="1">
              <a:off x="5066" y="1527"/>
              <a:ext cx="155" cy="56"/>
              <a:chOff x="2848" y="848"/>
              <a:chExt cx="140" cy="98"/>
            </a:xfrm>
          </p:grpSpPr>
          <p:sp>
            <p:nvSpPr>
              <p:cNvPr id="1246" name="Line 16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247" name="Line 16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248" name="Line 167"/>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1150" name="Oval 169"/>
            <p:cNvSpPr/>
            <p:nvPr/>
          </p:nvSpPr>
          <p:spPr>
            <a:xfrm>
              <a:off x="4872" y="2138"/>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151" name="Line 170"/>
            <p:cNvSpPr/>
            <p:nvPr/>
          </p:nvSpPr>
          <p:spPr>
            <a:xfrm>
              <a:off x="4872" y="2131"/>
              <a:ext cx="0" cy="50"/>
            </a:xfrm>
            <a:prstGeom prst="line">
              <a:avLst/>
            </a:prstGeom>
            <a:ln w="12700" cap="flat" cmpd="sng">
              <a:solidFill>
                <a:schemeClr val="tx1"/>
              </a:solidFill>
              <a:prstDash val="solid"/>
              <a:headEnd type="none" w="med" len="med"/>
              <a:tailEnd type="none" w="med" len="med"/>
            </a:ln>
          </p:spPr>
        </p:sp>
        <p:sp>
          <p:nvSpPr>
            <p:cNvPr id="1152" name="Line 171"/>
            <p:cNvSpPr/>
            <p:nvPr/>
          </p:nvSpPr>
          <p:spPr>
            <a:xfrm>
              <a:off x="5185" y="2131"/>
              <a:ext cx="0" cy="50"/>
            </a:xfrm>
            <a:prstGeom prst="line">
              <a:avLst/>
            </a:prstGeom>
            <a:ln w="12700" cap="flat" cmpd="sng">
              <a:solidFill>
                <a:schemeClr val="tx1"/>
              </a:solidFill>
              <a:prstDash val="solid"/>
              <a:headEnd type="none" w="med" len="med"/>
              <a:tailEnd type="none" w="med" len="med"/>
            </a:ln>
          </p:spPr>
        </p:sp>
        <p:sp>
          <p:nvSpPr>
            <p:cNvPr id="1153" name="Rectangle 172"/>
            <p:cNvSpPr/>
            <p:nvPr/>
          </p:nvSpPr>
          <p:spPr>
            <a:xfrm>
              <a:off x="4872" y="2131"/>
              <a:ext cx="310" cy="49"/>
            </a:xfrm>
            <a:prstGeom prst="rect">
              <a:avLst/>
            </a:prstGeom>
            <a:solidFill>
              <a:schemeClr val="hlink"/>
            </a:solidFill>
            <a:ln w="12700">
              <a:noFill/>
            </a:ln>
          </p:spPr>
          <p:txBody>
            <a:bodyPr wrap="none" anchor="ctr" anchorCtr="0"/>
            <a:p>
              <a:endParaRPr lang="zh-CN" altLang="en-US" sz="2400" dirty="0">
                <a:latin typeface="Times New Roman" panose="02020603050405020304" pitchFamily="18" charset="0"/>
              </a:endParaRPr>
            </a:p>
          </p:txBody>
        </p:sp>
        <p:sp>
          <p:nvSpPr>
            <p:cNvPr id="1154" name="Oval 173"/>
            <p:cNvSpPr/>
            <p:nvPr/>
          </p:nvSpPr>
          <p:spPr>
            <a:xfrm>
              <a:off x="4869" y="2072"/>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1155" name="Group 174"/>
            <p:cNvGrpSpPr/>
            <p:nvPr/>
          </p:nvGrpSpPr>
          <p:grpSpPr>
            <a:xfrm>
              <a:off x="4944" y="2093"/>
              <a:ext cx="156" cy="55"/>
              <a:chOff x="2848" y="848"/>
              <a:chExt cx="140" cy="98"/>
            </a:xfrm>
          </p:grpSpPr>
          <p:sp>
            <p:nvSpPr>
              <p:cNvPr id="1243" name="Line 17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244" name="Line 17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245" name="Line 17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156" name="Group 178"/>
            <p:cNvGrpSpPr/>
            <p:nvPr/>
          </p:nvGrpSpPr>
          <p:grpSpPr>
            <a:xfrm flipV="1">
              <a:off x="4944" y="2092"/>
              <a:ext cx="156" cy="56"/>
              <a:chOff x="2848" y="848"/>
              <a:chExt cx="140" cy="98"/>
            </a:xfrm>
          </p:grpSpPr>
          <p:sp>
            <p:nvSpPr>
              <p:cNvPr id="1240" name="Line 17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241" name="Line 18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242" name="Line 181"/>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1157" name="Oval 183"/>
            <p:cNvSpPr/>
            <p:nvPr/>
          </p:nvSpPr>
          <p:spPr>
            <a:xfrm>
              <a:off x="4662" y="2506"/>
              <a:ext cx="313" cy="82"/>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158" name="Line 184"/>
            <p:cNvSpPr/>
            <p:nvPr/>
          </p:nvSpPr>
          <p:spPr>
            <a:xfrm>
              <a:off x="4662" y="2499"/>
              <a:ext cx="0" cy="51"/>
            </a:xfrm>
            <a:prstGeom prst="line">
              <a:avLst/>
            </a:prstGeom>
            <a:ln w="12700" cap="flat" cmpd="sng">
              <a:solidFill>
                <a:schemeClr val="tx1"/>
              </a:solidFill>
              <a:prstDash val="solid"/>
              <a:headEnd type="none" w="med" len="med"/>
              <a:tailEnd type="none" w="med" len="med"/>
            </a:ln>
          </p:spPr>
        </p:sp>
        <p:sp>
          <p:nvSpPr>
            <p:cNvPr id="1159" name="Line 185"/>
            <p:cNvSpPr/>
            <p:nvPr/>
          </p:nvSpPr>
          <p:spPr>
            <a:xfrm>
              <a:off x="4975" y="2499"/>
              <a:ext cx="0" cy="51"/>
            </a:xfrm>
            <a:prstGeom prst="line">
              <a:avLst/>
            </a:prstGeom>
            <a:ln w="12700" cap="flat" cmpd="sng">
              <a:solidFill>
                <a:schemeClr val="tx1"/>
              </a:solidFill>
              <a:prstDash val="solid"/>
              <a:headEnd type="none" w="med" len="med"/>
              <a:tailEnd type="none" w="med" len="med"/>
            </a:ln>
          </p:spPr>
        </p:sp>
        <p:sp>
          <p:nvSpPr>
            <p:cNvPr id="1160" name="Rectangle 186"/>
            <p:cNvSpPr/>
            <p:nvPr/>
          </p:nvSpPr>
          <p:spPr>
            <a:xfrm>
              <a:off x="4662" y="2499"/>
              <a:ext cx="310" cy="50"/>
            </a:xfrm>
            <a:prstGeom prst="rect">
              <a:avLst/>
            </a:prstGeom>
            <a:solidFill>
              <a:schemeClr val="hlink"/>
            </a:solidFill>
            <a:ln w="12700">
              <a:noFill/>
            </a:ln>
          </p:spPr>
          <p:txBody>
            <a:bodyPr wrap="none" anchor="ctr" anchorCtr="0"/>
            <a:p>
              <a:endParaRPr lang="zh-CN" altLang="en-US" sz="2400" dirty="0">
                <a:latin typeface="Times New Roman" panose="02020603050405020304" pitchFamily="18" charset="0"/>
              </a:endParaRPr>
            </a:p>
          </p:txBody>
        </p:sp>
        <p:sp>
          <p:nvSpPr>
            <p:cNvPr id="1161" name="Oval 187"/>
            <p:cNvSpPr/>
            <p:nvPr/>
          </p:nvSpPr>
          <p:spPr>
            <a:xfrm>
              <a:off x="4659" y="2440"/>
              <a:ext cx="313"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1162" name="Group 188"/>
            <p:cNvGrpSpPr/>
            <p:nvPr/>
          </p:nvGrpSpPr>
          <p:grpSpPr>
            <a:xfrm>
              <a:off x="4734" y="2461"/>
              <a:ext cx="156" cy="56"/>
              <a:chOff x="2848" y="848"/>
              <a:chExt cx="140" cy="98"/>
            </a:xfrm>
          </p:grpSpPr>
          <p:sp>
            <p:nvSpPr>
              <p:cNvPr id="1237" name="Line 18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238" name="Line 19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239" name="Line 19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163" name="Group 192"/>
            <p:cNvGrpSpPr/>
            <p:nvPr/>
          </p:nvGrpSpPr>
          <p:grpSpPr>
            <a:xfrm flipV="1">
              <a:off x="4734" y="2460"/>
              <a:ext cx="156" cy="56"/>
              <a:chOff x="2848" y="848"/>
              <a:chExt cx="140" cy="98"/>
            </a:xfrm>
          </p:grpSpPr>
          <p:sp>
            <p:nvSpPr>
              <p:cNvPr id="1234" name="Line 19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235" name="Line 19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236" name="Line 195"/>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1164" name="Oval 197"/>
            <p:cNvSpPr/>
            <p:nvPr/>
          </p:nvSpPr>
          <p:spPr>
            <a:xfrm>
              <a:off x="4278" y="2814"/>
              <a:ext cx="312"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165" name="Line 198"/>
            <p:cNvSpPr/>
            <p:nvPr/>
          </p:nvSpPr>
          <p:spPr>
            <a:xfrm>
              <a:off x="4278" y="2807"/>
              <a:ext cx="0" cy="50"/>
            </a:xfrm>
            <a:prstGeom prst="line">
              <a:avLst/>
            </a:prstGeom>
            <a:ln w="12700" cap="flat" cmpd="sng">
              <a:solidFill>
                <a:schemeClr val="tx1"/>
              </a:solidFill>
              <a:prstDash val="solid"/>
              <a:headEnd type="none" w="med" len="med"/>
              <a:tailEnd type="none" w="med" len="med"/>
            </a:ln>
          </p:spPr>
        </p:sp>
        <p:sp>
          <p:nvSpPr>
            <p:cNvPr id="1166" name="Line 199"/>
            <p:cNvSpPr/>
            <p:nvPr/>
          </p:nvSpPr>
          <p:spPr>
            <a:xfrm>
              <a:off x="4590" y="2807"/>
              <a:ext cx="0" cy="50"/>
            </a:xfrm>
            <a:prstGeom prst="line">
              <a:avLst/>
            </a:prstGeom>
            <a:ln w="12700" cap="flat" cmpd="sng">
              <a:solidFill>
                <a:schemeClr val="tx1"/>
              </a:solidFill>
              <a:prstDash val="solid"/>
              <a:headEnd type="none" w="med" len="med"/>
              <a:tailEnd type="none" w="med" len="med"/>
            </a:ln>
          </p:spPr>
        </p:sp>
        <p:sp>
          <p:nvSpPr>
            <p:cNvPr id="1167" name="Rectangle 200"/>
            <p:cNvSpPr/>
            <p:nvPr/>
          </p:nvSpPr>
          <p:spPr>
            <a:xfrm>
              <a:off x="4278" y="2807"/>
              <a:ext cx="309" cy="49"/>
            </a:xfrm>
            <a:prstGeom prst="rect">
              <a:avLst/>
            </a:prstGeom>
            <a:solidFill>
              <a:schemeClr val="hlink"/>
            </a:solidFill>
            <a:ln w="12700">
              <a:noFill/>
            </a:ln>
          </p:spPr>
          <p:txBody>
            <a:bodyPr wrap="none" anchor="ctr" anchorCtr="0"/>
            <a:p>
              <a:endParaRPr lang="zh-CN" altLang="en-US" sz="2400" dirty="0">
                <a:latin typeface="Times New Roman" panose="02020603050405020304" pitchFamily="18" charset="0"/>
              </a:endParaRPr>
            </a:p>
          </p:txBody>
        </p:sp>
        <p:sp>
          <p:nvSpPr>
            <p:cNvPr id="1168" name="Oval 201"/>
            <p:cNvSpPr/>
            <p:nvPr/>
          </p:nvSpPr>
          <p:spPr>
            <a:xfrm>
              <a:off x="4275" y="2748"/>
              <a:ext cx="312"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1169" name="Group 202"/>
            <p:cNvGrpSpPr/>
            <p:nvPr/>
          </p:nvGrpSpPr>
          <p:grpSpPr>
            <a:xfrm>
              <a:off x="4350" y="2769"/>
              <a:ext cx="155" cy="55"/>
              <a:chOff x="2848" y="848"/>
              <a:chExt cx="140" cy="98"/>
            </a:xfrm>
          </p:grpSpPr>
          <p:sp>
            <p:nvSpPr>
              <p:cNvPr id="1231" name="Line 20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232" name="Line 20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233" name="Line 20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170" name="Group 206"/>
            <p:cNvGrpSpPr/>
            <p:nvPr/>
          </p:nvGrpSpPr>
          <p:grpSpPr>
            <a:xfrm flipV="1">
              <a:off x="4350" y="2768"/>
              <a:ext cx="155" cy="56"/>
              <a:chOff x="2848" y="848"/>
              <a:chExt cx="140" cy="98"/>
            </a:xfrm>
          </p:grpSpPr>
          <p:sp>
            <p:nvSpPr>
              <p:cNvPr id="1228" name="Line 20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229" name="Line 20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230" name="Line 209"/>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1171" name="Oval 211"/>
            <p:cNvSpPr/>
            <p:nvPr/>
          </p:nvSpPr>
          <p:spPr>
            <a:xfrm>
              <a:off x="3772" y="2577"/>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172" name="Line 212"/>
            <p:cNvSpPr/>
            <p:nvPr/>
          </p:nvSpPr>
          <p:spPr>
            <a:xfrm>
              <a:off x="3772" y="2570"/>
              <a:ext cx="0" cy="50"/>
            </a:xfrm>
            <a:prstGeom prst="line">
              <a:avLst/>
            </a:prstGeom>
            <a:ln w="12700" cap="flat" cmpd="sng">
              <a:solidFill>
                <a:schemeClr val="tx1"/>
              </a:solidFill>
              <a:prstDash val="solid"/>
              <a:headEnd type="none" w="med" len="med"/>
              <a:tailEnd type="none" w="med" len="med"/>
            </a:ln>
          </p:spPr>
        </p:sp>
        <p:sp>
          <p:nvSpPr>
            <p:cNvPr id="1173" name="Line 213"/>
            <p:cNvSpPr/>
            <p:nvPr/>
          </p:nvSpPr>
          <p:spPr>
            <a:xfrm>
              <a:off x="4085" y="2570"/>
              <a:ext cx="0" cy="50"/>
            </a:xfrm>
            <a:prstGeom prst="line">
              <a:avLst/>
            </a:prstGeom>
            <a:ln w="12700" cap="flat" cmpd="sng">
              <a:solidFill>
                <a:schemeClr val="tx1"/>
              </a:solidFill>
              <a:prstDash val="solid"/>
              <a:headEnd type="none" w="med" len="med"/>
              <a:tailEnd type="none" w="med" len="med"/>
            </a:ln>
          </p:spPr>
        </p:sp>
        <p:sp>
          <p:nvSpPr>
            <p:cNvPr id="1174" name="Rectangle 214"/>
            <p:cNvSpPr/>
            <p:nvPr/>
          </p:nvSpPr>
          <p:spPr>
            <a:xfrm>
              <a:off x="3772" y="2570"/>
              <a:ext cx="310" cy="49"/>
            </a:xfrm>
            <a:prstGeom prst="rect">
              <a:avLst/>
            </a:prstGeom>
            <a:solidFill>
              <a:schemeClr val="hlink"/>
            </a:solidFill>
            <a:ln w="12700">
              <a:noFill/>
            </a:ln>
          </p:spPr>
          <p:txBody>
            <a:bodyPr wrap="none" anchor="ctr" anchorCtr="0"/>
            <a:p>
              <a:endParaRPr lang="zh-CN" altLang="en-US" sz="2400" dirty="0">
                <a:latin typeface="Times New Roman" panose="02020603050405020304" pitchFamily="18" charset="0"/>
              </a:endParaRPr>
            </a:p>
          </p:txBody>
        </p:sp>
        <p:sp>
          <p:nvSpPr>
            <p:cNvPr id="1175" name="Oval 215"/>
            <p:cNvSpPr/>
            <p:nvPr/>
          </p:nvSpPr>
          <p:spPr>
            <a:xfrm>
              <a:off x="3769" y="2511"/>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1176" name="Group 216"/>
            <p:cNvGrpSpPr/>
            <p:nvPr/>
          </p:nvGrpSpPr>
          <p:grpSpPr>
            <a:xfrm>
              <a:off x="3844" y="2532"/>
              <a:ext cx="156" cy="55"/>
              <a:chOff x="2848" y="848"/>
              <a:chExt cx="140" cy="98"/>
            </a:xfrm>
          </p:grpSpPr>
          <p:sp>
            <p:nvSpPr>
              <p:cNvPr id="1225" name="Line 21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226" name="Line 21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227" name="Line 21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177" name="Group 220"/>
            <p:cNvGrpSpPr/>
            <p:nvPr/>
          </p:nvGrpSpPr>
          <p:grpSpPr>
            <a:xfrm flipV="1">
              <a:off x="3844" y="2531"/>
              <a:ext cx="156" cy="56"/>
              <a:chOff x="2848" y="848"/>
              <a:chExt cx="140" cy="98"/>
            </a:xfrm>
          </p:grpSpPr>
          <p:sp>
            <p:nvSpPr>
              <p:cNvPr id="1222" name="Line 22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223" name="Line 22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224" name="Line 223"/>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1178" name="Line 224"/>
            <p:cNvSpPr/>
            <p:nvPr/>
          </p:nvSpPr>
          <p:spPr>
            <a:xfrm flipV="1">
              <a:off x="3930" y="2645"/>
              <a:ext cx="1" cy="157"/>
            </a:xfrm>
            <a:prstGeom prst="line">
              <a:avLst/>
            </a:prstGeom>
            <a:ln w="12700" cap="flat" cmpd="sng">
              <a:solidFill>
                <a:schemeClr val="tx1"/>
              </a:solidFill>
              <a:prstDash val="solid"/>
              <a:headEnd type="none" w="med" len="med"/>
              <a:tailEnd type="none" w="med" len="med"/>
            </a:ln>
          </p:spPr>
        </p:sp>
        <p:sp>
          <p:nvSpPr>
            <p:cNvPr id="1179" name="Rectangle 227"/>
            <p:cNvSpPr/>
            <p:nvPr/>
          </p:nvSpPr>
          <p:spPr>
            <a:xfrm>
              <a:off x="3018" y="969"/>
              <a:ext cx="426" cy="489"/>
            </a:xfrm>
            <a:prstGeom prst="rect">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1180" name="Rectangle 228"/>
            <p:cNvSpPr/>
            <p:nvPr/>
          </p:nvSpPr>
          <p:spPr>
            <a:xfrm>
              <a:off x="2997" y="984"/>
              <a:ext cx="435" cy="504"/>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181" name="Rectangle 229"/>
            <p:cNvSpPr/>
            <p:nvPr/>
          </p:nvSpPr>
          <p:spPr>
            <a:xfrm>
              <a:off x="3000" y="1095"/>
              <a:ext cx="426" cy="108"/>
            </a:xfrm>
            <a:prstGeom prst="rect">
              <a:avLst/>
            </a:prstGeom>
            <a:solidFill>
              <a:srgbClr val="FF0000"/>
            </a:solidFill>
            <a:ln w="9525">
              <a:noFill/>
            </a:ln>
          </p:spPr>
          <p:txBody>
            <a:bodyPr wrap="none" anchor="ctr" anchorCtr="0"/>
            <a:p>
              <a:endParaRPr lang="zh-CN" altLang="en-US" dirty="0">
                <a:latin typeface="Comic Sans MS" panose="030F0702030302020204" pitchFamily="66" charset="0"/>
              </a:endParaRPr>
            </a:p>
          </p:txBody>
        </p:sp>
        <p:sp>
          <p:nvSpPr>
            <p:cNvPr id="1182" name="Text Box 230"/>
            <p:cNvSpPr txBox="1"/>
            <p:nvPr/>
          </p:nvSpPr>
          <p:spPr>
            <a:xfrm>
              <a:off x="2963" y="966"/>
              <a:ext cx="541" cy="538"/>
            </a:xfrm>
            <a:prstGeom prst="rect">
              <a:avLst/>
            </a:prstGeom>
            <a:noFill/>
            <a:ln w="9525">
              <a:noFill/>
            </a:ln>
          </p:spPr>
          <p:txBody>
            <a:bodyPr>
              <a:spAutoFit/>
            </a:bodyPr>
            <a:p>
              <a:r>
                <a:rPr lang="zh-CN" altLang="en-US" sz="1000" dirty="0">
                  <a:latin typeface="Comic Sans MS" panose="030F0702030302020204" pitchFamily="66" charset="0"/>
                </a:rPr>
                <a:t>应用层</a:t>
              </a:r>
              <a:endParaRPr lang="zh-CN" altLang="en-US" sz="1000" dirty="0">
                <a:latin typeface="Comic Sans MS" panose="030F0702030302020204" pitchFamily="66" charset="0"/>
              </a:endParaRPr>
            </a:p>
            <a:p>
              <a:r>
                <a:rPr lang="zh-CN" altLang="en-US" sz="1000" dirty="0">
                  <a:solidFill>
                    <a:schemeClr val="bg1"/>
                  </a:solidFill>
                  <a:latin typeface="Comic Sans MS" panose="030F0702030302020204" pitchFamily="66" charset="0"/>
                </a:rPr>
                <a:t>运输层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网络层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数据链路层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物理层</a:t>
              </a:r>
              <a:endParaRPr lang="zh-CN" altLang="en-US" sz="2400" dirty="0">
                <a:latin typeface="Times New Roman" panose="02020603050405020304" pitchFamily="18" charset="0"/>
              </a:endParaRPr>
            </a:p>
          </p:txBody>
        </p:sp>
        <p:sp>
          <p:nvSpPr>
            <p:cNvPr id="1183" name="Line 231"/>
            <p:cNvSpPr/>
            <p:nvPr/>
          </p:nvSpPr>
          <p:spPr>
            <a:xfrm>
              <a:off x="2997" y="1200"/>
              <a:ext cx="435" cy="3"/>
            </a:xfrm>
            <a:prstGeom prst="line">
              <a:avLst/>
            </a:prstGeom>
            <a:ln w="12700" cap="flat" cmpd="sng">
              <a:solidFill>
                <a:schemeClr val="tx1"/>
              </a:solidFill>
              <a:prstDash val="solid"/>
              <a:headEnd type="none" w="med" len="med"/>
              <a:tailEnd type="none" w="med" len="med"/>
            </a:ln>
          </p:spPr>
        </p:sp>
        <p:sp>
          <p:nvSpPr>
            <p:cNvPr id="1184" name="Line 232"/>
            <p:cNvSpPr/>
            <p:nvPr/>
          </p:nvSpPr>
          <p:spPr>
            <a:xfrm>
              <a:off x="3003" y="1287"/>
              <a:ext cx="435" cy="3"/>
            </a:xfrm>
            <a:prstGeom prst="line">
              <a:avLst/>
            </a:prstGeom>
            <a:ln w="12700" cap="flat" cmpd="sng">
              <a:solidFill>
                <a:schemeClr val="tx1"/>
              </a:solidFill>
              <a:prstDash val="solid"/>
              <a:headEnd type="none" w="med" len="med"/>
              <a:tailEnd type="none" w="med" len="med"/>
            </a:ln>
          </p:spPr>
        </p:sp>
        <p:sp>
          <p:nvSpPr>
            <p:cNvPr id="1185" name="Line 233"/>
            <p:cNvSpPr/>
            <p:nvPr/>
          </p:nvSpPr>
          <p:spPr>
            <a:xfrm>
              <a:off x="3003" y="1374"/>
              <a:ext cx="435" cy="3"/>
            </a:xfrm>
            <a:prstGeom prst="line">
              <a:avLst/>
            </a:prstGeom>
            <a:ln w="12700" cap="flat" cmpd="sng">
              <a:solidFill>
                <a:schemeClr val="tx1"/>
              </a:solidFill>
              <a:prstDash val="solid"/>
              <a:headEnd type="none" w="med" len="med"/>
              <a:tailEnd type="none" w="med" len="med"/>
            </a:ln>
          </p:spPr>
        </p:sp>
        <p:sp>
          <p:nvSpPr>
            <p:cNvPr id="1186" name="Rectangle 264"/>
            <p:cNvSpPr/>
            <p:nvPr/>
          </p:nvSpPr>
          <p:spPr>
            <a:xfrm>
              <a:off x="4572" y="2328"/>
              <a:ext cx="426" cy="306"/>
            </a:xfrm>
            <a:prstGeom prst="rect">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1187" name="Rectangle 265"/>
            <p:cNvSpPr/>
            <p:nvPr/>
          </p:nvSpPr>
          <p:spPr>
            <a:xfrm>
              <a:off x="4545" y="2349"/>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188" name="Line 267"/>
            <p:cNvSpPr/>
            <p:nvPr/>
          </p:nvSpPr>
          <p:spPr>
            <a:xfrm>
              <a:off x="4542" y="2541"/>
              <a:ext cx="435" cy="3"/>
            </a:xfrm>
            <a:prstGeom prst="line">
              <a:avLst/>
            </a:prstGeom>
            <a:ln w="12700" cap="flat" cmpd="sng">
              <a:solidFill>
                <a:schemeClr val="tx1"/>
              </a:solidFill>
              <a:prstDash val="solid"/>
              <a:headEnd type="none" w="med" len="med"/>
              <a:tailEnd type="none" w="med" len="med"/>
            </a:ln>
          </p:spPr>
        </p:sp>
        <p:sp>
          <p:nvSpPr>
            <p:cNvPr id="1189" name="Line 268"/>
            <p:cNvSpPr/>
            <p:nvPr/>
          </p:nvSpPr>
          <p:spPr>
            <a:xfrm>
              <a:off x="4548" y="2445"/>
              <a:ext cx="435" cy="3"/>
            </a:xfrm>
            <a:prstGeom prst="line">
              <a:avLst/>
            </a:prstGeom>
            <a:ln w="12700" cap="flat" cmpd="sng">
              <a:solidFill>
                <a:schemeClr val="tx1"/>
              </a:solidFill>
              <a:prstDash val="solid"/>
              <a:headEnd type="none" w="med" len="med"/>
              <a:tailEnd type="none" w="med" len="med"/>
            </a:ln>
          </p:spPr>
        </p:sp>
        <p:sp>
          <p:nvSpPr>
            <p:cNvPr id="1190" name="Rectangle 270"/>
            <p:cNvSpPr/>
            <p:nvPr/>
          </p:nvSpPr>
          <p:spPr>
            <a:xfrm>
              <a:off x="4908" y="1962"/>
              <a:ext cx="426" cy="306"/>
            </a:xfrm>
            <a:prstGeom prst="rect">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1191" name="Rectangle 271"/>
            <p:cNvSpPr/>
            <p:nvPr/>
          </p:nvSpPr>
          <p:spPr>
            <a:xfrm>
              <a:off x="4881" y="1983"/>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192" name="Line 273"/>
            <p:cNvSpPr/>
            <p:nvPr/>
          </p:nvSpPr>
          <p:spPr>
            <a:xfrm>
              <a:off x="4878" y="2175"/>
              <a:ext cx="435" cy="3"/>
            </a:xfrm>
            <a:prstGeom prst="line">
              <a:avLst/>
            </a:prstGeom>
            <a:ln w="12700" cap="flat" cmpd="sng">
              <a:solidFill>
                <a:schemeClr val="tx1"/>
              </a:solidFill>
              <a:prstDash val="solid"/>
              <a:headEnd type="none" w="med" len="med"/>
              <a:tailEnd type="none" w="med" len="med"/>
            </a:ln>
          </p:spPr>
        </p:sp>
        <p:sp>
          <p:nvSpPr>
            <p:cNvPr id="1193" name="Line 274"/>
            <p:cNvSpPr/>
            <p:nvPr/>
          </p:nvSpPr>
          <p:spPr>
            <a:xfrm>
              <a:off x="4884" y="2079"/>
              <a:ext cx="435" cy="3"/>
            </a:xfrm>
            <a:prstGeom prst="line">
              <a:avLst/>
            </a:prstGeom>
            <a:ln w="12700" cap="flat" cmpd="sng">
              <a:solidFill>
                <a:schemeClr val="tx1"/>
              </a:solidFill>
              <a:prstDash val="solid"/>
              <a:headEnd type="none" w="med" len="med"/>
              <a:tailEnd type="none" w="med" len="med"/>
            </a:ln>
          </p:spPr>
        </p:sp>
        <p:sp>
          <p:nvSpPr>
            <p:cNvPr id="1194" name="Rectangle 276"/>
            <p:cNvSpPr/>
            <p:nvPr/>
          </p:nvSpPr>
          <p:spPr>
            <a:xfrm>
              <a:off x="4350" y="1770"/>
              <a:ext cx="426" cy="306"/>
            </a:xfrm>
            <a:prstGeom prst="rect">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1195" name="Rectangle 277"/>
            <p:cNvSpPr/>
            <p:nvPr/>
          </p:nvSpPr>
          <p:spPr>
            <a:xfrm>
              <a:off x="4323" y="1791"/>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196" name="Line 279"/>
            <p:cNvSpPr/>
            <p:nvPr/>
          </p:nvSpPr>
          <p:spPr>
            <a:xfrm>
              <a:off x="4320" y="1983"/>
              <a:ext cx="435" cy="3"/>
            </a:xfrm>
            <a:prstGeom prst="line">
              <a:avLst/>
            </a:prstGeom>
            <a:ln w="12700" cap="flat" cmpd="sng">
              <a:solidFill>
                <a:schemeClr val="tx1"/>
              </a:solidFill>
              <a:prstDash val="solid"/>
              <a:headEnd type="none" w="med" len="med"/>
              <a:tailEnd type="none" w="med" len="med"/>
            </a:ln>
          </p:spPr>
        </p:sp>
        <p:sp>
          <p:nvSpPr>
            <p:cNvPr id="1197" name="Line 280"/>
            <p:cNvSpPr/>
            <p:nvPr/>
          </p:nvSpPr>
          <p:spPr>
            <a:xfrm>
              <a:off x="4326" y="1887"/>
              <a:ext cx="435" cy="3"/>
            </a:xfrm>
            <a:prstGeom prst="line">
              <a:avLst/>
            </a:prstGeom>
            <a:ln w="12700" cap="flat" cmpd="sng">
              <a:solidFill>
                <a:schemeClr val="tx1"/>
              </a:solidFill>
              <a:prstDash val="solid"/>
              <a:headEnd type="none" w="med" len="med"/>
              <a:tailEnd type="none" w="med" len="med"/>
            </a:ln>
          </p:spPr>
        </p:sp>
        <p:sp>
          <p:nvSpPr>
            <p:cNvPr id="1198" name="Rectangle 282"/>
            <p:cNvSpPr/>
            <p:nvPr/>
          </p:nvSpPr>
          <p:spPr>
            <a:xfrm>
              <a:off x="4308" y="1284"/>
              <a:ext cx="426" cy="306"/>
            </a:xfrm>
            <a:prstGeom prst="rect">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1199" name="Rectangle 283"/>
            <p:cNvSpPr/>
            <p:nvPr/>
          </p:nvSpPr>
          <p:spPr>
            <a:xfrm>
              <a:off x="4281" y="1305"/>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200" name="Line 285"/>
            <p:cNvSpPr/>
            <p:nvPr/>
          </p:nvSpPr>
          <p:spPr>
            <a:xfrm>
              <a:off x="4278" y="1497"/>
              <a:ext cx="435" cy="3"/>
            </a:xfrm>
            <a:prstGeom prst="line">
              <a:avLst/>
            </a:prstGeom>
            <a:ln w="12700" cap="flat" cmpd="sng">
              <a:solidFill>
                <a:schemeClr val="tx1"/>
              </a:solidFill>
              <a:prstDash val="solid"/>
              <a:headEnd type="none" w="med" len="med"/>
              <a:tailEnd type="none" w="med" len="med"/>
            </a:ln>
          </p:spPr>
        </p:sp>
        <p:sp>
          <p:nvSpPr>
            <p:cNvPr id="1201" name="Line 286"/>
            <p:cNvSpPr/>
            <p:nvPr/>
          </p:nvSpPr>
          <p:spPr>
            <a:xfrm>
              <a:off x="4284" y="1401"/>
              <a:ext cx="435" cy="3"/>
            </a:xfrm>
            <a:prstGeom prst="line">
              <a:avLst/>
            </a:prstGeom>
            <a:ln w="12700" cap="flat" cmpd="sng">
              <a:solidFill>
                <a:schemeClr val="tx1"/>
              </a:solidFill>
              <a:prstDash val="solid"/>
              <a:headEnd type="none" w="med" len="med"/>
              <a:tailEnd type="none" w="med" len="med"/>
            </a:ln>
          </p:spPr>
        </p:sp>
        <p:sp>
          <p:nvSpPr>
            <p:cNvPr id="1202" name="Rectangle 288"/>
            <p:cNvSpPr/>
            <p:nvPr/>
          </p:nvSpPr>
          <p:spPr>
            <a:xfrm>
              <a:off x="3720" y="1464"/>
              <a:ext cx="426" cy="306"/>
            </a:xfrm>
            <a:prstGeom prst="rect">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1203" name="Rectangle 289"/>
            <p:cNvSpPr/>
            <p:nvPr/>
          </p:nvSpPr>
          <p:spPr>
            <a:xfrm>
              <a:off x="3693" y="1485"/>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204" name="Text Box 290"/>
            <p:cNvSpPr txBox="1"/>
            <p:nvPr/>
          </p:nvSpPr>
          <p:spPr>
            <a:xfrm>
              <a:off x="3600" y="1365"/>
              <a:ext cx="617" cy="442"/>
            </a:xfrm>
            <a:prstGeom prst="rect">
              <a:avLst/>
            </a:prstGeom>
            <a:noFill/>
            <a:ln w="9525">
              <a:noFill/>
            </a:ln>
          </p:spPr>
          <p:txBody>
            <a:bodyPr>
              <a:spAutoFit/>
            </a:bodyPr>
            <a:p>
              <a:endParaRPr lang="zh-CN" altLang="en-US" sz="1000" dirty="0">
                <a:latin typeface="Comic Sans MS" panose="030F0702030302020204" pitchFamily="66" charset="0"/>
              </a:endParaRPr>
            </a:p>
            <a:p>
              <a:r>
                <a:rPr lang="zh-CN" altLang="en-US" sz="1000" dirty="0">
                  <a:latin typeface="Comic Sans MS" panose="030F0702030302020204" pitchFamily="66" charset="0"/>
                </a:rPr>
                <a:t>网络层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数据链路层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物理层</a:t>
              </a:r>
              <a:endParaRPr lang="zh-CN" altLang="en-US" sz="2400" dirty="0">
                <a:latin typeface="Times New Roman" panose="02020603050405020304" pitchFamily="18" charset="0"/>
              </a:endParaRPr>
            </a:p>
          </p:txBody>
        </p:sp>
        <p:sp>
          <p:nvSpPr>
            <p:cNvPr id="1205" name="Line 291"/>
            <p:cNvSpPr/>
            <p:nvPr/>
          </p:nvSpPr>
          <p:spPr>
            <a:xfrm>
              <a:off x="3690" y="1677"/>
              <a:ext cx="435" cy="3"/>
            </a:xfrm>
            <a:prstGeom prst="line">
              <a:avLst/>
            </a:prstGeom>
            <a:ln w="12700" cap="flat" cmpd="sng">
              <a:solidFill>
                <a:schemeClr val="tx1"/>
              </a:solidFill>
              <a:prstDash val="solid"/>
              <a:headEnd type="none" w="med" len="med"/>
              <a:tailEnd type="none" w="med" len="med"/>
            </a:ln>
          </p:spPr>
        </p:sp>
        <p:sp>
          <p:nvSpPr>
            <p:cNvPr id="1206" name="Line 292"/>
            <p:cNvSpPr/>
            <p:nvPr/>
          </p:nvSpPr>
          <p:spPr>
            <a:xfrm>
              <a:off x="3696" y="1581"/>
              <a:ext cx="435" cy="3"/>
            </a:xfrm>
            <a:prstGeom prst="line">
              <a:avLst/>
            </a:prstGeom>
            <a:ln w="12700" cap="flat" cmpd="sng">
              <a:solidFill>
                <a:schemeClr val="tx1"/>
              </a:solidFill>
              <a:prstDash val="solid"/>
              <a:headEnd type="none" w="med" len="med"/>
              <a:tailEnd type="none" w="med" len="med"/>
            </a:ln>
          </p:spPr>
        </p:sp>
        <p:sp>
          <p:nvSpPr>
            <p:cNvPr id="1207" name="Rectangle 299"/>
            <p:cNvSpPr/>
            <p:nvPr/>
          </p:nvSpPr>
          <p:spPr>
            <a:xfrm>
              <a:off x="4965" y="2721"/>
              <a:ext cx="426" cy="489"/>
            </a:xfrm>
            <a:prstGeom prst="rect">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1208" name="Rectangle 300"/>
            <p:cNvSpPr/>
            <p:nvPr/>
          </p:nvSpPr>
          <p:spPr>
            <a:xfrm>
              <a:off x="4944" y="2736"/>
              <a:ext cx="435" cy="504"/>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1209" name="Rectangle 301"/>
            <p:cNvSpPr/>
            <p:nvPr/>
          </p:nvSpPr>
          <p:spPr>
            <a:xfrm>
              <a:off x="4947" y="2847"/>
              <a:ext cx="426" cy="108"/>
            </a:xfrm>
            <a:prstGeom prst="rect">
              <a:avLst/>
            </a:prstGeom>
            <a:solidFill>
              <a:srgbClr val="FF0000"/>
            </a:solidFill>
            <a:ln w="9525">
              <a:noFill/>
            </a:ln>
          </p:spPr>
          <p:txBody>
            <a:bodyPr wrap="none" anchor="ctr" anchorCtr="0"/>
            <a:p>
              <a:endParaRPr lang="zh-CN" altLang="en-US" dirty="0">
                <a:latin typeface="Comic Sans MS" panose="030F0702030302020204" pitchFamily="66" charset="0"/>
              </a:endParaRPr>
            </a:p>
          </p:txBody>
        </p:sp>
        <p:sp>
          <p:nvSpPr>
            <p:cNvPr id="1210" name="Line 302"/>
            <p:cNvSpPr/>
            <p:nvPr/>
          </p:nvSpPr>
          <p:spPr>
            <a:xfrm>
              <a:off x="4944" y="2952"/>
              <a:ext cx="435" cy="3"/>
            </a:xfrm>
            <a:prstGeom prst="line">
              <a:avLst/>
            </a:prstGeom>
            <a:ln w="12700" cap="flat" cmpd="sng">
              <a:solidFill>
                <a:schemeClr val="tx1"/>
              </a:solidFill>
              <a:prstDash val="solid"/>
              <a:headEnd type="none" w="med" len="med"/>
              <a:tailEnd type="none" w="med" len="med"/>
            </a:ln>
          </p:spPr>
        </p:sp>
        <p:sp>
          <p:nvSpPr>
            <p:cNvPr id="1211" name="Line 303"/>
            <p:cNvSpPr/>
            <p:nvPr/>
          </p:nvSpPr>
          <p:spPr>
            <a:xfrm>
              <a:off x="4950" y="3039"/>
              <a:ext cx="435" cy="3"/>
            </a:xfrm>
            <a:prstGeom prst="line">
              <a:avLst/>
            </a:prstGeom>
            <a:ln w="12700" cap="flat" cmpd="sng">
              <a:solidFill>
                <a:schemeClr val="tx1"/>
              </a:solidFill>
              <a:prstDash val="solid"/>
              <a:headEnd type="none" w="med" len="med"/>
              <a:tailEnd type="none" w="med" len="med"/>
            </a:ln>
          </p:spPr>
        </p:sp>
        <p:sp>
          <p:nvSpPr>
            <p:cNvPr id="1212" name="Line 304"/>
            <p:cNvSpPr/>
            <p:nvPr/>
          </p:nvSpPr>
          <p:spPr>
            <a:xfrm>
              <a:off x="4950" y="3126"/>
              <a:ext cx="435" cy="3"/>
            </a:xfrm>
            <a:prstGeom prst="line">
              <a:avLst/>
            </a:prstGeom>
            <a:ln w="12700" cap="flat" cmpd="sng">
              <a:solidFill>
                <a:schemeClr val="tx1"/>
              </a:solidFill>
              <a:prstDash val="solid"/>
              <a:headEnd type="none" w="med" len="med"/>
              <a:tailEnd type="none" w="med" len="med"/>
            </a:ln>
          </p:spPr>
        </p:sp>
        <p:sp>
          <p:nvSpPr>
            <p:cNvPr id="1213" name="Text Box 305"/>
            <p:cNvSpPr txBox="1"/>
            <p:nvPr/>
          </p:nvSpPr>
          <p:spPr>
            <a:xfrm>
              <a:off x="4896" y="2726"/>
              <a:ext cx="541" cy="538"/>
            </a:xfrm>
            <a:prstGeom prst="rect">
              <a:avLst/>
            </a:prstGeom>
            <a:noFill/>
            <a:ln w="9525">
              <a:noFill/>
            </a:ln>
          </p:spPr>
          <p:txBody>
            <a:bodyPr>
              <a:spAutoFit/>
            </a:bodyPr>
            <a:p>
              <a:r>
                <a:rPr lang="zh-CN" altLang="en-US" sz="1000" dirty="0">
                  <a:latin typeface="Comic Sans MS" panose="030F0702030302020204" pitchFamily="66" charset="0"/>
                </a:rPr>
                <a:t>应用层</a:t>
              </a:r>
              <a:endParaRPr lang="zh-CN" altLang="en-US" sz="1000" dirty="0">
                <a:latin typeface="Comic Sans MS" panose="030F0702030302020204" pitchFamily="66" charset="0"/>
              </a:endParaRPr>
            </a:p>
            <a:p>
              <a:r>
                <a:rPr lang="zh-CN" altLang="en-US" sz="1000" dirty="0">
                  <a:solidFill>
                    <a:schemeClr val="bg1"/>
                  </a:solidFill>
                  <a:latin typeface="Comic Sans MS" panose="030F0702030302020204" pitchFamily="66" charset="0"/>
                </a:rPr>
                <a:t>运输层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网络层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数据链路层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物理层</a:t>
              </a:r>
              <a:endParaRPr lang="zh-CN" altLang="en-US" sz="2400" dirty="0">
                <a:latin typeface="Times New Roman" panose="02020603050405020304" pitchFamily="18" charset="0"/>
              </a:endParaRPr>
            </a:p>
          </p:txBody>
        </p:sp>
        <p:sp>
          <p:nvSpPr>
            <p:cNvPr id="1214" name="Text Box 306"/>
            <p:cNvSpPr txBox="1"/>
            <p:nvPr/>
          </p:nvSpPr>
          <p:spPr>
            <a:xfrm>
              <a:off x="4183" y="1200"/>
              <a:ext cx="617" cy="442"/>
            </a:xfrm>
            <a:prstGeom prst="rect">
              <a:avLst/>
            </a:prstGeom>
            <a:noFill/>
            <a:ln w="9525">
              <a:noFill/>
            </a:ln>
          </p:spPr>
          <p:txBody>
            <a:bodyPr>
              <a:spAutoFit/>
            </a:bodyPr>
            <a:p>
              <a:endParaRPr lang="zh-CN" altLang="en-US" sz="1000" dirty="0">
                <a:latin typeface="Comic Sans MS" panose="030F0702030302020204" pitchFamily="66" charset="0"/>
              </a:endParaRPr>
            </a:p>
            <a:p>
              <a:r>
                <a:rPr lang="zh-CN" altLang="en-US" sz="1000" dirty="0">
                  <a:latin typeface="Comic Sans MS" panose="030F0702030302020204" pitchFamily="66" charset="0"/>
                </a:rPr>
                <a:t>网络层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数据链路层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物理层</a:t>
              </a:r>
              <a:endParaRPr lang="zh-CN" altLang="en-US" sz="2400" dirty="0">
                <a:latin typeface="Times New Roman" panose="02020603050405020304" pitchFamily="18" charset="0"/>
              </a:endParaRPr>
            </a:p>
          </p:txBody>
        </p:sp>
        <p:sp>
          <p:nvSpPr>
            <p:cNvPr id="1215" name="Text Box 307"/>
            <p:cNvSpPr txBox="1"/>
            <p:nvPr/>
          </p:nvSpPr>
          <p:spPr>
            <a:xfrm>
              <a:off x="4224" y="1680"/>
              <a:ext cx="617" cy="442"/>
            </a:xfrm>
            <a:prstGeom prst="rect">
              <a:avLst/>
            </a:prstGeom>
            <a:noFill/>
            <a:ln w="9525">
              <a:noFill/>
            </a:ln>
          </p:spPr>
          <p:txBody>
            <a:bodyPr>
              <a:spAutoFit/>
            </a:bodyPr>
            <a:p>
              <a:endParaRPr lang="zh-CN" altLang="en-US" sz="1000" dirty="0">
                <a:latin typeface="Comic Sans MS" panose="030F0702030302020204" pitchFamily="66" charset="0"/>
              </a:endParaRPr>
            </a:p>
            <a:p>
              <a:r>
                <a:rPr lang="zh-CN" altLang="en-US" sz="1000" dirty="0">
                  <a:latin typeface="Comic Sans MS" panose="030F0702030302020204" pitchFamily="66" charset="0"/>
                </a:rPr>
                <a:t>网络层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数据链路层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物理层</a:t>
              </a:r>
              <a:endParaRPr lang="zh-CN" altLang="en-US" sz="2400" dirty="0">
                <a:latin typeface="Times New Roman" panose="02020603050405020304" pitchFamily="18" charset="0"/>
              </a:endParaRPr>
            </a:p>
          </p:txBody>
        </p:sp>
        <p:sp>
          <p:nvSpPr>
            <p:cNvPr id="1216" name="Text Box 308"/>
            <p:cNvSpPr txBox="1"/>
            <p:nvPr/>
          </p:nvSpPr>
          <p:spPr>
            <a:xfrm>
              <a:off x="4807" y="1872"/>
              <a:ext cx="617" cy="442"/>
            </a:xfrm>
            <a:prstGeom prst="rect">
              <a:avLst/>
            </a:prstGeom>
            <a:noFill/>
            <a:ln w="9525">
              <a:noFill/>
            </a:ln>
          </p:spPr>
          <p:txBody>
            <a:bodyPr>
              <a:spAutoFit/>
            </a:bodyPr>
            <a:p>
              <a:endParaRPr lang="zh-CN" altLang="en-US" sz="1000" dirty="0">
                <a:latin typeface="Comic Sans MS" panose="030F0702030302020204" pitchFamily="66" charset="0"/>
              </a:endParaRPr>
            </a:p>
            <a:p>
              <a:r>
                <a:rPr lang="zh-CN" altLang="en-US" sz="1000" dirty="0">
                  <a:latin typeface="Comic Sans MS" panose="030F0702030302020204" pitchFamily="66" charset="0"/>
                </a:rPr>
                <a:t>网络层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数据链路层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物理层</a:t>
              </a:r>
              <a:endParaRPr lang="zh-CN" altLang="en-US" sz="2400" dirty="0">
                <a:latin typeface="Times New Roman" panose="02020603050405020304" pitchFamily="18" charset="0"/>
              </a:endParaRPr>
            </a:p>
          </p:txBody>
        </p:sp>
        <p:sp>
          <p:nvSpPr>
            <p:cNvPr id="1217" name="Text Box 309"/>
            <p:cNvSpPr txBox="1"/>
            <p:nvPr/>
          </p:nvSpPr>
          <p:spPr>
            <a:xfrm>
              <a:off x="4423" y="2246"/>
              <a:ext cx="617" cy="442"/>
            </a:xfrm>
            <a:prstGeom prst="rect">
              <a:avLst/>
            </a:prstGeom>
            <a:noFill/>
            <a:ln w="9525">
              <a:noFill/>
            </a:ln>
          </p:spPr>
          <p:txBody>
            <a:bodyPr>
              <a:spAutoFit/>
            </a:bodyPr>
            <a:p>
              <a:endParaRPr lang="zh-CN" altLang="en-US" sz="1000" dirty="0">
                <a:latin typeface="Comic Sans MS" panose="030F0702030302020204" pitchFamily="66" charset="0"/>
              </a:endParaRPr>
            </a:p>
            <a:p>
              <a:r>
                <a:rPr lang="zh-CN" altLang="en-US" sz="1000" dirty="0">
                  <a:latin typeface="Comic Sans MS" panose="030F0702030302020204" pitchFamily="66" charset="0"/>
                </a:rPr>
                <a:t>网络层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数据链路层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物理层</a:t>
              </a:r>
              <a:endParaRPr lang="zh-CN" altLang="en-US" sz="2400" dirty="0">
                <a:latin typeface="Times New Roman" panose="02020603050405020304" pitchFamily="18" charset="0"/>
              </a:endParaRPr>
            </a:p>
          </p:txBody>
        </p:sp>
        <p:sp>
          <p:nvSpPr>
            <p:cNvPr id="1218" name="Rectangle 295"/>
            <p:cNvSpPr/>
            <p:nvPr/>
          </p:nvSpPr>
          <p:spPr>
            <a:xfrm rot="2937887">
              <a:off x="3221" y="1930"/>
              <a:ext cx="1920" cy="174"/>
            </a:xfrm>
            <a:prstGeom prst="rect">
              <a:avLst/>
            </a:prstGeom>
            <a:solidFill>
              <a:srgbClr val="FF0000"/>
            </a:solidFill>
            <a:ln w="9525">
              <a:noFill/>
            </a:ln>
          </p:spPr>
          <p:txBody>
            <a:bodyPr wrap="none" anchor="ctr" anchorCtr="0"/>
            <a:p>
              <a:endParaRPr lang="zh-CN" altLang="en-US" dirty="0">
                <a:latin typeface="Comic Sans MS" panose="030F0702030302020204" pitchFamily="66" charset="0"/>
              </a:endParaRPr>
            </a:p>
          </p:txBody>
        </p:sp>
        <p:sp>
          <p:nvSpPr>
            <p:cNvPr id="1219" name="Text Box 293"/>
            <p:cNvSpPr txBox="1"/>
            <p:nvPr/>
          </p:nvSpPr>
          <p:spPr>
            <a:xfrm rot="2937887">
              <a:off x="3688" y="1921"/>
              <a:ext cx="1012" cy="212"/>
            </a:xfrm>
            <a:prstGeom prst="rect">
              <a:avLst/>
            </a:prstGeom>
            <a:noFill/>
            <a:ln w="9525">
              <a:noFill/>
            </a:ln>
          </p:spPr>
          <p:txBody>
            <a:bodyPr wrap="none">
              <a:spAutoFit/>
            </a:bodyPr>
            <a:p>
              <a:r>
                <a:rPr lang="zh-CN" altLang="en-US" dirty="0">
                  <a:solidFill>
                    <a:schemeClr val="bg1"/>
                  </a:solidFill>
                  <a:latin typeface="Comic Sans MS" panose="030F0702030302020204" pitchFamily="66" charset="0"/>
                </a:rPr>
                <a:t>逻辑端到端传输</a:t>
              </a:r>
              <a:endParaRPr lang="en-US" altLang="zh-CN" dirty="0">
                <a:latin typeface="Comic Sans MS" panose="030F0702030302020204" pitchFamily="66" charset="0"/>
              </a:endParaRPr>
            </a:p>
          </p:txBody>
        </p:sp>
        <p:sp>
          <p:nvSpPr>
            <p:cNvPr id="1220" name="Freeform 296"/>
            <p:cNvSpPr/>
            <p:nvPr/>
          </p:nvSpPr>
          <p:spPr>
            <a:xfrm rot="2937887">
              <a:off x="3355" y="1089"/>
              <a:ext cx="282" cy="264"/>
            </a:xfrm>
            <a:custGeom>
              <a:avLst/>
              <a:gdLst>
                <a:gd name="txL" fmla="*/ 0 w 282"/>
                <a:gd name="txT" fmla="*/ 0 h 264"/>
                <a:gd name="txR" fmla="*/ 282 w 282"/>
                <a:gd name="txB" fmla="*/ 264 h 264"/>
              </a:gdLst>
              <a:ahLst/>
              <a:cxnLst>
                <a:cxn ang="0">
                  <a:pos x="282" y="0"/>
                </a:cxn>
                <a:cxn ang="0">
                  <a:pos x="282" y="264"/>
                </a:cxn>
                <a:cxn ang="0">
                  <a:pos x="0" y="129"/>
                </a:cxn>
                <a:cxn ang="0">
                  <a:pos x="282" y="0"/>
                </a:cxn>
              </a:cxnLst>
              <a:rect l="txL" t="txT" r="txR" b="tx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alpha val="100000"/>
              </a:srgbClr>
            </a:solidFill>
            <a:ln w="9525">
              <a:noFill/>
            </a:ln>
          </p:spPr>
          <p:txBody>
            <a:bodyPr/>
            <a:p>
              <a:endParaRPr lang="zh-CN" altLang="en-US"/>
            </a:p>
          </p:txBody>
        </p:sp>
        <p:sp>
          <p:nvSpPr>
            <p:cNvPr id="1221" name="Freeform 297"/>
            <p:cNvSpPr/>
            <p:nvPr/>
          </p:nvSpPr>
          <p:spPr>
            <a:xfrm rot="2937887" flipH="1">
              <a:off x="4726" y="2680"/>
              <a:ext cx="282" cy="264"/>
            </a:xfrm>
            <a:custGeom>
              <a:avLst/>
              <a:gdLst>
                <a:gd name="txL" fmla="*/ 0 w 282"/>
                <a:gd name="txT" fmla="*/ 0 h 264"/>
                <a:gd name="txR" fmla="*/ 282 w 282"/>
                <a:gd name="txB" fmla="*/ 264 h 264"/>
              </a:gdLst>
              <a:ahLst/>
              <a:cxnLst>
                <a:cxn ang="0">
                  <a:pos x="282" y="0"/>
                </a:cxn>
                <a:cxn ang="0">
                  <a:pos x="282" y="264"/>
                </a:cxn>
                <a:cxn ang="0">
                  <a:pos x="0" y="129"/>
                </a:cxn>
                <a:cxn ang="0">
                  <a:pos x="282" y="0"/>
                </a:cxn>
              </a:cxnLst>
              <a:rect l="txL" t="txT" r="txR" b="tx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alpha val="100000"/>
              </a:srgbClr>
            </a:solidFill>
            <a:ln w="9525">
              <a:noFill/>
            </a:ln>
          </p:spPr>
          <p:txBody>
            <a:bodyPr/>
            <a:p>
              <a:endParaRPr lang="zh-CN" altLang="en-US"/>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56323"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46084" name="Rectangle 2"/>
          <p:cNvSpPr>
            <a:spLocks noGrp="1"/>
          </p:cNvSpPr>
          <p:nvPr>
            <p:ph type="title"/>
          </p:nvPr>
        </p:nvSpPr>
        <p:spPr/>
        <p:txBody>
          <a:bodyPr vert="horz" wrap="square" lIns="91440" tIns="45720" rIns="91440" bIns="45720" anchor="ctr" anchorCtr="0"/>
          <a:p>
            <a:r>
              <a:rPr lang="zh-CN" altLang="en-US" sz="3600" dirty="0"/>
              <a:t>可靠数据传输的原则</a:t>
            </a:r>
            <a:endParaRPr lang="zh-CN" altLang="en-US" dirty="0"/>
          </a:p>
        </p:txBody>
      </p:sp>
      <p:sp>
        <p:nvSpPr>
          <p:cNvPr id="46085" name="Rectangle 3"/>
          <p:cNvSpPr>
            <a:spLocks noGrp="1"/>
          </p:cNvSpPr>
          <p:nvPr>
            <p:ph sz="half" idx="1"/>
          </p:nvPr>
        </p:nvSpPr>
        <p:spPr>
          <a:xfrm>
            <a:off x="457200" y="1333500"/>
            <a:ext cx="7658100" cy="838200"/>
          </a:xfrm>
        </p:spPr>
        <p:txBody>
          <a:bodyPr vert="horz" wrap="square" lIns="91440" tIns="45720" rIns="91440" bIns="45720" anchor="t" anchorCtr="0"/>
          <a:p>
            <a:pPr eaLnBrk="1">
              <a:buSzPct val="85000"/>
            </a:pPr>
            <a:r>
              <a:rPr lang="zh-CN" altLang="en-US" sz="2000" dirty="0">
                <a:latin typeface="+mn-lt"/>
                <a:ea typeface="+mn-ea"/>
                <a:cs typeface="+mn-cs"/>
              </a:rPr>
              <a:t>在应用层、运输层、数据链路层的重要性</a:t>
            </a:r>
            <a:endParaRPr lang="zh-CN" altLang="en-US" sz="2000" dirty="0">
              <a:latin typeface="+mn-lt"/>
              <a:ea typeface="+mn-ea"/>
              <a:cs typeface="+mn-cs"/>
            </a:endParaRPr>
          </a:p>
          <a:p>
            <a:pPr lvl="1" eaLnBrk="1">
              <a:buSzPct val="75000"/>
            </a:pPr>
            <a:r>
              <a:rPr lang="zh-CN" altLang="en-US" sz="1800" b="1" dirty="0">
                <a:solidFill>
                  <a:schemeClr val="accent2"/>
                </a:solidFill>
                <a:latin typeface="+mn-lt"/>
                <a:ea typeface="+mn-ea"/>
              </a:rPr>
              <a:t>重要的</a:t>
            </a:r>
            <a:r>
              <a:rPr lang="en-US" altLang="zh-CN" sz="1800" b="1" dirty="0">
                <a:solidFill>
                  <a:schemeClr val="accent2"/>
                </a:solidFill>
                <a:latin typeface="+mn-lt"/>
                <a:ea typeface="+mn-ea"/>
              </a:rPr>
              <a:t>10</a:t>
            </a:r>
            <a:r>
              <a:rPr lang="zh-CN" altLang="en-US" sz="1800" b="1" dirty="0">
                <a:solidFill>
                  <a:schemeClr val="accent2"/>
                </a:solidFill>
                <a:latin typeface="+mn-lt"/>
                <a:ea typeface="+mn-ea"/>
              </a:rPr>
              <a:t>网络问题之一（</a:t>
            </a:r>
            <a:r>
              <a:rPr lang="en-US" altLang="zh-CN" sz="1800" b="1" dirty="0">
                <a:solidFill>
                  <a:schemeClr val="accent2"/>
                </a:solidFill>
                <a:latin typeface="+mn-lt"/>
                <a:ea typeface="+mn-ea"/>
              </a:rPr>
              <a:t>Top-10</a:t>
            </a:r>
            <a:r>
              <a:rPr lang="zh-CN" altLang="en-US" sz="1800" b="1" dirty="0">
                <a:solidFill>
                  <a:schemeClr val="accent2"/>
                </a:solidFill>
                <a:latin typeface="+mn-lt"/>
                <a:ea typeface="+mn-ea"/>
              </a:rPr>
              <a:t>）</a:t>
            </a:r>
            <a:r>
              <a:rPr lang="en-US" altLang="zh-CN" sz="1800" dirty="0">
                <a:latin typeface="+mn-lt"/>
                <a:ea typeface="+mn-ea"/>
              </a:rPr>
              <a:t>!</a:t>
            </a:r>
            <a:endParaRPr lang="en-US" altLang="zh-CN" sz="1800" dirty="0">
              <a:latin typeface="+mn-lt"/>
              <a:ea typeface="+mn-ea"/>
            </a:endParaRPr>
          </a:p>
          <a:p>
            <a:pPr eaLnBrk="1">
              <a:buSzPct val="85000"/>
            </a:pPr>
            <a:endParaRPr lang="zh-CN" altLang="en-US" sz="2400" dirty="0">
              <a:latin typeface="+mn-lt"/>
              <a:ea typeface="+mn-ea"/>
              <a:cs typeface="+mn-cs"/>
            </a:endParaRPr>
          </a:p>
        </p:txBody>
      </p:sp>
      <p:sp>
        <p:nvSpPr>
          <p:cNvPr id="46086" name="Rectangle 4"/>
          <p:cNvSpPr>
            <a:spLocks noGrp="1"/>
          </p:cNvSpPr>
          <p:nvPr>
            <p:ph sz="half" idx="2"/>
          </p:nvPr>
        </p:nvSpPr>
        <p:spPr>
          <a:xfrm>
            <a:off x="504825" y="5619750"/>
            <a:ext cx="7781925" cy="466725"/>
          </a:xfrm>
        </p:spPr>
        <p:txBody>
          <a:bodyPr vert="horz" wrap="square" lIns="91440" tIns="45720" rIns="91440" bIns="45720" anchor="t" anchorCtr="0"/>
          <a:p>
            <a:pPr eaLnBrk="1">
              <a:buSzPct val="85000"/>
            </a:pPr>
            <a:r>
              <a:rPr lang="zh-CN" altLang="en-US" sz="2000" dirty="0">
                <a:latin typeface="+mn-lt"/>
                <a:ea typeface="+mn-ea"/>
                <a:cs typeface="+mn-cs"/>
              </a:rPr>
              <a:t>不可靠信道的特点决定了</a:t>
            </a:r>
            <a:r>
              <a:rPr lang="zh-CN" altLang="en-US" sz="2500" b="1" dirty="0">
                <a:solidFill>
                  <a:schemeClr val="accent2"/>
                </a:solidFill>
                <a:latin typeface="+mn-lt"/>
                <a:ea typeface="+mn-ea"/>
                <a:cs typeface="+mn-cs"/>
              </a:rPr>
              <a:t>可靠数据传输 协议 </a:t>
            </a:r>
            <a:r>
              <a:rPr lang="en-US" altLang="zh-CN" sz="2500" b="1" dirty="0">
                <a:solidFill>
                  <a:schemeClr val="accent2"/>
                </a:solidFill>
                <a:latin typeface="+mn-lt"/>
                <a:ea typeface="+mn-ea"/>
                <a:cs typeface="+mn-cs"/>
              </a:rPr>
              <a:t>(rdt)</a:t>
            </a:r>
            <a:r>
              <a:rPr lang="zh-CN" altLang="en-US" sz="2500" b="1" dirty="0">
                <a:solidFill>
                  <a:schemeClr val="accent2"/>
                </a:solidFill>
                <a:latin typeface="+mn-lt"/>
                <a:ea typeface="+mn-ea"/>
                <a:cs typeface="+mn-cs"/>
              </a:rPr>
              <a:t> </a:t>
            </a:r>
            <a:r>
              <a:rPr lang="zh-CN" altLang="en-US" sz="2000" dirty="0">
                <a:latin typeface="+mn-lt"/>
                <a:ea typeface="+mn-ea"/>
                <a:cs typeface="+mn-cs"/>
              </a:rPr>
              <a:t>的复杂性</a:t>
            </a:r>
            <a:endParaRPr lang="en-US" altLang="zh-CN" sz="2000" dirty="0">
              <a:latin typeface="+mn-lt"/>
              <a:ea typeface="+mn-ea"/>
              <a:cs typeface="+mn-cs"/>
            </a:endParaRPr>
          </a:p>
        </p:txBody>
      </p:sp>
      <p:pic>
        <p:nvPicPr>
          <p:cNvPr id="282629" name="Picture 5" descr="rdt_service"/>
          <p:cNvPicPr>
            <a:picLocks noChangeAspect="1"/>
          </p:cNvPicPr>
          <p:nvPr/>
        </p:nvPicPr>
        <p:blipFill>
          <a:blip r:embed="rId1"/>
          <a:stretch>
            <a:fillRect/>
          </a:stretch>
        </p:blipFill>
        <p:spPr>
          <a:xfrm>
            <a:off x="819150" y="2114550"/>
            <a:ext cx="7623175" cy="3365500"/>
          </a:xfrm>
          <a:prstGeom prst="rect">
            <a:avLst/>
          </a:prstGeom>
          <a:noFill/>
          <a:ln w="9525">
            <a:noFill/>
          </a:ln>
        </p:spPr>
      </p:pic>
      <p:sp>
        <p:nvSpPr>
          <p:cNvPr id="282630" name="Rectangle 6"/>
          <p:cNvSpPr/>
          <p:nvPr/>
        </p:nvSpPr>
        <p:spPr>
          <a:xfrm>
            <a:off x="533400" y="2057400"/>
            <a:ext cx="3581400" cy="2895600"/>
          </a:xfrm>
          <a:prstGeom prst="rect">
            <a:avLst/>
          </a:prstGeom>
          <a:noFill/>
          <a:ln w="19050" cap="flat" cmpd="sng">
            <a:solidFill>
              <a:srgbClr val="FF0000"/>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82631" name="Rectangle 7"/>
          <p:cNvSpPr/>
          <p:nvPr/>
        </p:nvSpPr>
        <p:spPr>
          <a:xfrm>
            <a:off x="4038600" y="2667000"/>
            <a:ext cx="4724400" cy="2514600"/>
          </a:xfrm>
          <a:prstGeom prst="rect">
            <a:avLst/>
          </a:prstGeom>
          <a:noFill/>
          <a:ln w="19050" cap="flat" cmpd="sng">
            <a:solidFill>
              <a:srgbClr val="FF0000"/>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2629"/>
                                        </p:tgtEl>
                                        <p:attrNameLst>
                                          <p:attrName>style.visibility</p:attrName>
                                        </p:attrNameLst>
                                      </p:cBhvr>
                                      <p:to>
                                        <p:strVal val="visible"/>
                                      </p:to>
                                    </p:set>
                                    <p:animEffect transition="in" filter="wipe(up)">
                                      <p:cBhvr>
                                        <p:cTn id="7" dur="3000"/>
                                        <p:tgtEl>
                                          <p:spTgt spid="2826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82630"/>
                                        </p:tgtEl>
                                        <p:attrNameLst>
                                          <p:attrName>style.visibility</p:attrName>
                                        </p:attrNameLst>
                                      </p:cBhvr>
                                      <p:to>
                                        <p:strVal val="visible"/>
                                      </p:to>
                                    </p:set>
                                  </p:childTnLst>
                                  <p:subTnLst>
                                    <p:set>
                                      <p:cBhvr override="childStyle">
                                        <p:cTn dur="1" fill="hold" display="0" masterRel="nextClick" afterEffect="1"/>
                                        <p:tgtEl>
                                          <p:spTgt spid="28263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82631"/>
                                        </p:tgtEl>
                                        <p:attrNameLst>
                                          <p:attrName>style.visibility</p:attrName>
                                        </p:attrNameLst>
                                      </p:cBhvr>
                                      <p:to>
                                        <p:strVal val="visible"/>
                                      </p:to>
                                    </p:set>
                                  </p:childTnLst>
                                  <p:subTnLst>
                                    <p:set>
                                      <p:cBhvr override="childStyle">
                                        <p:cTn dur="1" fill="hold" display="0" masterRel="nextClick" afterEffect="1"/>
                                        <p:tgtEl>
                                          <p:spTgt spid="28263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30" grpId="0" animBg="1"/>
      <p:bldP spid="28263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57347"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47108" name="Rectangle 2"/>
          <p:cNvSpPr>
            <a:spLocks noGrp="1"/>
          </p:cNvSpPr>
          <p:nvPr>
            <p:ph type="title"/>
          </p:nvPr>
        </p:nvSpPr>
        <p:spPr/>
        <p:txBody>
          <a:bodyPr vert="horz" wrap="square" lIns="91440" tIns="45720" rIns="91440" bIns="45720" anchor="ctr" anchorCtr="0"/>
          <a:p>
            <a:r>
              <a:rPr lang="zh-CN" altLang="en-US" sz="3600" dirty="0"/>
              <a:t>可靠数据传输</a:t>
            </a:r>
            <a:r>
              <a:rPr lang="en-US" altLang="zh-CN" sz="3600" dirty="0"/>
              <a:t>: </a:t>
            </a:r>
            <a:r>
              <a:rPr lang="zh-CN" altLang="en-US" sz="3600" dirty="0"/>
              <a:t>基本概念</a:t>
            </a:r>
            <a:endParaRPr lang="zh-CN" altLang="en-US" sz="4400" dirty="0"/>
          </a:p>
        </p:txBody>
      </p:sp>
      <p:pic>
        <p:nvPicPr>
          <p:cNvPr id="47109" name="Picture 3" descr="rdt_part2"/>
          <p:cNvPicPr>
            <a:picLocks noChangeAspect="1"/>
          </p:cNvPicPr>
          <p:nvPr/>
        </p:nvPicPr>
        <p:blipFill>
          <a:blip r:embed="rId1"/>
          <a:stretch>
            <a:fillRect/>
          </a:stretch>
        </p:blipFill>
        <p:spPr>
          <a:xfrm>
            <a:off x="1600200" y="2667000"/>
            <a:ext cx="5969000" cy="2386013"/>
          </a:xfrm>
          <a:prstGeom prst="rect">
            <a:avLst/>
          </a:prstGeom>
          <a:noFill/>
          <a:ln w="9525">
            <a:noFill/>
          </a:ln>
        </p:spPr>
      </p:pic>
      <p:sp>
        <p:nvSpPr>
          <p:cNvPr id="47110" name="Text Box 4"/>
          <p:cNvSpPr txBox="1"/>
          <p:nvPr/>
        </p:nvSpPr>
        <p:spPr>
          <a:xfrm>
            <a:off x="890588" y="3087688"/>
            <a:ext cx="1098550" cy="457200"/>
          </a:xfrm>
          <a:prstGeom prst="rect">
            <a:avLst/>
          </a:prstGeom>
          <a:noFill/>
          <a:ln w="9525">
            <a:noFill/>
          </a:ln>
        </p:spPr>
        <p:txBody>
          <a:bodyPr wrap="none">
            <a:spAutoFit/>
          </a:bodyPr>
          <a:p>
            <a:r>
              <a:rPr lang="zh-CN" altLang="en-US" sz="2400" dirty="0">
                <a:solidFill>
                  <a:schemeClr val="accent2"/>
                </a:solidFill>
                <a:latin typeface="Comic Sans MS" panose="030F0702030302020204" pitchFamily="66" charset="0"/>
              </a:rPr>
              <a:t>发送侧</a:t>
            </a:r>
            <a:endParaRPr lang="zh-CN" altLang="en-US" sz="2400" dirty="0">
              <a:latin typeface="Times New Roman" panose="02020603050405020304" pitchFamily="18" charset="0"/>
            </a:endParaRPr>
          </a:p>
        </p:txBody>
      </p:sp>
      <p:sp>
        <p:nvSpPr>
          <p:cNvPr id="47111" name="Text Box 5"/>
          <p:cNvSpPr txBox="1"/>
          <p:nvPr/>
        </p:nvSpPr>
        <p:spPr>
          <a:xfrm>
            <a:off x="7227888" y="3097213"/>
            <a:ext cx="1098550" cy="457200"/>
          </a:xfrm>
          <a:prstGeom prst="rect">
            <a:avLst/>
          </a:prstGeom>
          <a:noFill/>
          <a:ln w="9525">
            <a:noFill/>
          </a:ln>
        </p:spPr>
        <p:txBody>
          <a:bodyPr wrap="none">
            <a:spAutoFit/>
          </a:bodyPr>
          <a:p>
            <a:r>
              <a:rPr lang="zh-CN" altLang="en-US" sz="2400" dirty="0">
                <a:solidFill>
                  <a:schemeClr val="accent2"/>
                </a:solidFill>
                <a:latin typeface="Comic Sans MS" panose="030F0702030302020204" pitchFamily="66" charset="0"/>
              </a:rPr>
              <a:t>接收侧</a:t>
            </a:r>
            <a:endParaRPr lang="zh-CN" altLang="en-US" sz="2400" dirty="0">
              <a:latin typeface="Times New Roman" panose="02020603050405020304" pitchFamily="18" charset="0"/>
            </a:endParaRPr>
          </a:p>
        </p:txBody>
      </p:sp>
      <p:grpSp>
        <p:nvGrpSpPr>
          <p:cNvPr id="2" name="Group 6"/>
          <p:cNvGrpSpPr/>
          <p:nvPr/>
        </p:nvGrpSpPr>
        <p:grpSpPr>
          <a:xfrm>
            <a:off x="227013" y="1460500"/>
            <a:ext cx="3965575" cy="1416050"/>
            <a:chOff x="143" y="920"/>
            <a:chExt cx="2498" cy="892"/>
          </a:xfrm>
        </p:grpSpPr>
        <p:sp>
          <p:nvSpPr>
            <p:cNvPr id="47128" name="Text Box 7"/>
            <p:cNvSpPr txBox="1"/>
            <p:nvPr/>
          </p:nvSpPr>
          <p:spPr>
            <a:xfrm>
              <a:off x="143" y="920"/>
              <a:ext cx="2498" cy="581"/>
            </a:xfrm>
            <a:prstGeom prst="rect">
              <a:avLst/>
            </a:prstGeom>
            <a:noFill/>
            <a:ln w="9525">
              <a:noFill/>
            </a:ln>
          </p:spPr>
          <p:txBody>
            <a:bodyPr>
              <a:spAutoFit/>
            </a:bodyPr>
            <a:p>
              <a:r>
                <a:rPr lang="en-US" altLang="zh-CN" sz="1800" b="1" dirty="0">
                  <a:solidFill>
                    <a:srgbClr val="FF0000"/>
                  </a:solidFill>
                  <a:latin typeface="Courier New" panose="02070309020205020404" pitchFamily="49" charset="0"/>
                </a:rPr>
                <a:t>rdt_send():</a:t>
              </a:r>
              <a:r>
                <a:rPr lang="en-US" altLang="zh-CN" sz="1800" dirty="0">
                  <a:latin typeface="Times New Roman" panose="02020603050405020304" pitchFamily="18" charset="0"/>
                </a:rPr>
                <a:t> </a:t>
              </a:r>
              <a:r>
                <a:rPr lang="zh-CN" altLang="en-US" sz="1800" dirty="0">
                  <a:latin typeface="Times New Roman" panose="02020603050405020304" pitchFamily="18" charset="0"/>
                </a:rPr>
                <a:t>被上层调用</a:t>
              </a:r>
              <a:r>
                <a:rPr lang="en-US" altLang="zh-CN" sz="1800" dirty="0">
                  <a:latin typeface="Comic Sans MS" panose="030F0702030302020204" pitchFamily="66" charset="0"/>
                </a:rPr>
                <a:t>(e.g., by </a:t>
              </a:r>
              <a:r>
                <a:rPr lang="zh-CN" altLang="en-US" sz="1800" dirty="0">
                  <a:latin typeface="Comic Sans MS" panose="030F0702030302020204" pitchFamily="66" charset="0"/>
                </a:rPr>
                <a:t>应用层</a:t>
              </a:r>
              <a:r>
                <a:rPr lang="en-US" altLang="zh-CN" sz="1800" dirty="0">
                  <a:latin typeface="Comic Sans MS" panose="030F0702030302020204" pitchFamily="66" charset="0"/>
                </a:rPr>
                <a:t>.). </a:t>
              </a:r>
              <a:r>
                <a:rPr lang="zh-CN" altLang="en-US" sz="1800" dirty="0">
                  <a:latin typeface="Comic Sans MS" panose="030F0702030302020204" pitchFamily="66" charset="0"/>
                </a:rPr>
                <a:t>将数据传送到接收端的更高层</a:t>
              </a:r>
              <a:endParaRPr lang="en-US" altLang="zh-CN" sz="2400" dirty="0">
                <a:latin typeface="Times New Roman" panose="02020603050405020304" pitchFamily="18" charset="0"/>
              </a:endParaRPr>
            </a:p>
          </p:txBody>
        </p:sp>
        <p:grpSp>
          <p:nvGrpSpPr>
            <p:cNvPr id="47129" name="Group 8"/>
            <p:cNvGrpSpPr/>
            <p:nvPr/>
          </p:nvGrpSpPr>
          <p:grpSpPr>
            <a:xfrm>
              <a:off x="240" y="930"/>
              <a:ext cx="2370" cy="882"/>
              <a:chOff x="240" y="942"/>
              <a:chExt cx="2370" cy="882"/>
            </a:xfrm>
          </p:grpSpPr>
          <p:sp>
            <p:nvSpPr>
              <p:cNvPr id="47130" name="Line 9"/>
              <p:cNvSpPr/>
              <p:nvPr/>
            </p:nvSpPr>
            <p:spPr>
              <a:xfrm>
                <a:off x="942" y="1500"/>
                <a:ext cx="174" cy="324"/>
              </a:xfrm>
              <a:prstGeom prst="line">
                <a:avLst/>
              </a:prstGeom>
              <a:ln w="19050" cap="flat" cmpd="sng">
                <a:solidFill>
                  <a:srgbClr val="FF0000"/>
                </a:solidFill>
                <a:prstDash val="solid"/>
                <a:headEnd type="none" w="med" len="med"/>
                <a:tailEnd type="triangle" w="med" len="med"/>
              </a:ln>
            </p:spPr>
          </p:sp>
          <p:sp>
            <p:nvSpPr>
              <p:cNvPr id="47131" name="Rectangle 10"/>
              <p:cNvSpPr/>
              <p:nvPr/>
            </p:nvSpPr>
            <p:spPr>
              <a:xfrm>
                <a:off x="240" y="942"/>
                <a:ext cx="2370" cy="558"/>
              </a:xfrm>
              <a:prstGeom prst="rect">
                <a:avLst/>
              </a:prstGeom>
              <a:noFill/>
              <a:ln w="19050" cap="flat" cmpd="sng">
                <a:solidFill>
                  <a:srgbClr val="FF0000"/>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grpSp>
      <p:grpSp>
        <p:nvGrpSpPr>
          <p:cNvPr id="4" name="Group 11"/>
          <p:cNvGrpSpPr/>
          <p:nvPr/>
        </p:nvGrpSpPr>
        <p:grpSpPr>
          <a:xfrm>
            <a:off x="276225" y="4381500"/>
            <a:ext cx="3762375" cy="1857375"/>
            <a:chOff x="174" y="2760"/>
            <a:chExt cx="2370" cy="1170"/>
          </a:xfrm>
        </p:grpSpPr>
        <p:sp>
          <p:nvSpPr>
            <p:cNvPr id="47124" name="Text Box 12"/>
            <p:cNvSpPr txBox="1"/>
            <p:nvPr/>
          </p:nvSpPr>
          <p:spPr>
            <a:xfrm>
              <a:off x="233" y="3356"/>
              <a:ext cx="2144" cy="406"/>
            </a:xfrm>
            <a:prstGeom prst="rect">
              <a:avLst/>
            </a:prstGeom>
            <a:noFill/>
            <a:ln w="9525">
              <a:noFill/>
            </a:ln>
          </p:spPr>
          <p:txBody>
            <a:bodyPr>
              <a:spAutoFit/>
            </a:bodyPr>
            <a:p>
              <a:r>
                <a:rPr lang="en-US" altLang="zh-CN" sz="1800" b="1" dirty="0">
                  <a:solidFill>
                    <a:srgbClr val="FF0000"/>
                  </a:solidFill>
                  <a:latin typeface="Courier New" panose="02070309020205020404" pitchFamily="49" charset="0"/>
                </a:rPr>
                <a:t>udt_send():</a:t>
              </a:r>
              <a:r>
                <a:rPr lang="en-US" altLang="zh-CN" sz="1800" dirty="0">
                  <a:latin typeface="Times New Roman" panose="02020603050405020304" pitchFamily="18" charset="0"/>
                </a:rPr>
                <a:t> </a:t>
              </a:r>
              <a:r>
                <a:rPr lang="zh-CN" altLang="en-US" sz="1800" dirty="0">
                  <a:latin typeface="Times New Roman" panose="02020603050405020304" pitchFamily="18" charset="0"/>
                </a:rPr>
                <a:t>被</a:t>
              </a:r>
              <a:r>
                <a:rPr lang="en-US" altLang="zh-CN" sz="1800" dirty="0">
                  <a:latin typeface="Times New Roman" panose="02020603050405020304" pitchFamily="18" charset="0"/>
                </a:rPr>
                <a:t>rdt</a:t>
              </a:r>
              <a:r>
                <a:rPr lang="zh-CN" altLang="en-US" sz="1800" dirty="0">
                  <a:latin typeface="Times New Roman" panose="02020603050405020304" pitchFamily="18" charset="0"/>
                </a:rPr>
                <a:t>调用，在不可靠信道上传输分组（</a:t>
              </a:r>
              <a:r>
                <a:rPr lang="en-US" altLang="zh-CN" sz="1800" dirty="0">
                  <a:latin typeface="Times New Roman" panose="02020603050405020304" pitchFamily="18" charset="0"/>
                </a:rPr>
                <a:t>packet</a:t>
              </a:r>
              <a:r>
                <a:rPr lang="zh-CN" altLang="en-US" sz="1800" dirty="0">
                  <a:latin typeface="Times New Roman" panose="02020603050405020304" pitchFamily="18" charset="0"/>
                </a:rPr>
                <a:t>）</a:t>
              </a:r>
              <a:endParaRPr lang="en-US" altLang="zh-CN" sz="2400" dirty="0">
                <a:latin typeface="Times New Roman" panose="02020603050405020304" pitchFamily="18" charset="0"/>
              </a:endParaRPr>
            </a:p>
          </p:txBody>
        </p:sp>
        <p:grpSp>
          <p:nvGrpSpPr>
            <p:cNvPr id="47125" name="Group 13"/>
            <p:cNvGrpSpPr/>
            <p:nvPr/>
          </p:nvGrpSpPr>
          <p:grpSpPr>
            <a:xfrm>
              <a:off x="174" y="2760"/>
              <a:ext cx="2370" cy="1170"/>
              <a:chOff x="174" y="2760"/>
              <a:chExt cx="2370" cy="1170"/>
            </a:xfrm>
          </p:grpSpPr>
          <p:sp>
            <p:nvSpPr>
              <p:cNvPr id="47126" name="Line 14"/>
              <p:cNvSpPr/>
              <p:nvPr/>
            </p:nvSpPr>
            <p:spPr>
              <a:xfrm flipV="1">
                <a:off x="882" y="2760"/>
                <a:ext cx="228" cy="606"/>
              </a:xfrm>
              <a:prstGeom prst="line">
                <a:avLst/>
              </a:prstGeom>
              <a:ln w="19050" cap="flat" cmpd="sng">
                <a:solidFill>
                  <a:srgbClr val="FF0000"/>
                </a:solidFill>
                <a:prstDash val="solid"/>
                <a:headEnd type="none" w="med" len="med"/>
                <a:tailEnd type="triangle" w="med" len="med"/>
              </a:ln>
            </p:spPr>
          </p:sp>
          <p:sp>
            <p:nvSpPr>
              <p:cNvPr id="47127" name="Rectangle 15"/>
              <p:cNvSpPr/>
              <p:nvPr/>
            </p:nvSpPr>
            <p:spPr>
              <a:xfrm>
                <a:off x="174" y="3372"/>
                <a:ext cx="2370" cy="558"/>
              </a:xfrm>
              <a:prstGeom prst="rect">
                <a:avLst/>
              </a:prstGeom>
              <a:noFill/>
              <a:ln w="19050" cap="flat" cmpd="sng">
                <a:solidFill>
                  <a:srgbClr val="FF0000"/>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grpSp>
      <p:grpSp>
        <p:nvGrpSpPr>
          <p:cNvPr id="6" name="Group 16"/>
          <p:cNvGrpSpPr/>
          <p:nvPr/>
        </p:nvGrpSpPr>
        <p:grpSpPr>
          <a:xfrm>
            <a:off x="4922838" y="4362450"/>
            <a:ext cx="3965575" cy="1647825"/>
            <a:chOff x="3101" y="2748"/>
            <a:chExt cx="2498" cy="1038"/>
          </a:xfrm>
        </p:grpSpPr>
        <p:sp>
          <p:nvSpPr>
            <p:cNvPr id="47120" name="Text Box 17"/>
            <p:cNvSpPr txBox="1"/>
            <p:nvPr/>
          </p:nvSpPr>
          <p:spPr>
            <a:xfrm>
              <a:off x="3101" y="3368"/>
              <a:ext cx="2498" cy="406"/>
            </a:xfrm>
            <a:prstGeom prst="rect">
              <a:avLst/>
            </a:prstGeom>
            <a:noFill/>
            <a:ln w="9525">
              <a:noFill/>
            </a:ln>
          </p:spPr>
          <p:txBody>
            <a:bodyPr>
              <a:spAutoFit/>
            </a:bodyPr>
            <a:p>
              <a:r>
                <a:rPr lang="en-US" altLang="zh-CN" sz="1800" b="1" dirty="0">
                  <a:solidFill>
                    <a:srgbClr val="FF0000"/>
                  </a:solidFill>
                  <a:latin typeface="Courier New" panose="02070309020205020404" pitchFamily="49" charset="0"/>
                </a:rPr>
                <a:t>rdt_rcv():</a:t>
              </a:r>
              <a:r>
                <a:rPr lang="en-US" altLang="zh-CN" sz="1800" dirty="0">
                  <a:latin typeface="Times New Roman" panose="02020603050405020304" pitchFamily="18" charset="0"/>
                </a:rPr>
                <a:t> </a:t>
              </a:r>
              <a:r>
                <a:rPr lang="zh-CN" altLang="en-US" sz="1800" dirty="0">
                  <a:latin typeface="Times New Roman" panose="02020603050405020304" pitchFamily="18" charset="0"/>
                </a:rPr>
                <a:t>当分组到达接收端时被调用</a:t>
              </a:r>
              <a:endParaRPr lang="en-US" altLang="zh-CN" sz="2400" dirty="0">
                <a:latin typeface="Times New Roman" panose="02020603050405020304" pitchFamily="18" charset="0"/>
              </a:endParaRPr>
            </a:p>
          </p:txBody>
        </p:sp>
        <p:grpSp>
          <p:nvGrpSpPr>
            <p:cNvPr id="47121" name="Group 18"/>
            <p:cNvGrpSpPr/>
            <p:nvPr/>
          </p:nvGrpSpPr>
          <p:grpSpPr>
            <a:xfrm>
              <a:off x="3162" y="2748"/>
              <a:ext cx="2370" cy="1038"/>
              <a:chOff x="3162" y="2748"/>
              <a:chExt cx="2370" cy="1038"/>
            </a:xfrm>
          </p:grpSpPr>
          <p:sp>
            <p:nvSpPr>
              <p:cNvPr id="47122" name="Line 19"/>
              <p:cNvSpPr/>
              <p:nvPr/>
            </p:nvSpPr>
            <p:spPr>
              <a:xfrm flipH="1" flipV="1">
                <a:off x="4596" y="2748"/>
                <a:ext cx="300" cy="630"/>
              </a:xfrm>
              <a:prstGeom prst="line">
                <a:avLst/>
              </a:prstGeom>
              <a:ln w="19050" cap="flat" cmpd="sng">
                <a:solidFill>
                  <a:srgbClr val="FF0000"/>
                </a:solidFill>
                <a:prstDash val="solid"/>
                <a:headEnd type="none" w="med" len="med"/>
                <a:tailEnd type="triangle" w="med" len="med"/>
              </a:ln>
            </p:spPr>
          </p:sp>
          <p:sp>
            <p:nvSpPr>
              <p:cNvPr id="47123" name="Rectangle 20"/>
              <p:cNvSpPr/>
              <p:nvPr/>
            </p:nvSpPr>
            <p:spPr>
              <a:xfrm>
                <a:off x="3162" y="3390"/>
                <a:ext cx="2370" cy="396"/>
              </a:xfrm>
              <a:prstGeom prst="rect">
                <a:avLst/>
              </a:prstGeom>
              <a:noFill/>
              <a:ln w="19050" cap="flat" cmpd="sng">
                <a:solidFill>
                  <a:srgbClr val="FF0000"/>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grpSp>
      <p:grpSp>
        <p:nvGrpSpPr>
          <p:cNvPr id="8" name="Group 21"/>
          <p:cNvGrpSpPr/>
          <p:nvPr/>
        </p:nvGrpSpPr>
        <p:grpSpPr>
          <a:xfrm>
            <a:off x="4981575" y="1470025"/>
            <a:ext cx="3762375" cy="1349375"/>
            <a:chOff x="3138" y="926"/>
            <a:chExt cx="2370" cy="850"/>
          </a:xfrm>
        </p:grpSpPr>
        <p:sp>
          <p:nvSpPr>
            <p:cNvPr id="47116" name="Text Box 22"/>
            <p:cNvSpPr txBox="1"/>
            <p:nvPr/>
          </p:nvSpPr>
          <p:spPr>
            <a:xfrm>
              <a:off x="3215" y="926"/>
              <a:ext cx="2078" cy="406"/>
            </a:xfrm>
            <a:prstGeom prst="rect">
              <a:avLst/>
            </a:prstGeom>
            <a:noFill/>
            <a:ln w="9525">
              <a:noFill/>
            </a:ln>
          </p:spPr>
          <p:txBody>
            <a:bodyPr>
              <a:spAutoFit/>
            </a:bodyPr>
            <a:p>
              <a:r>
                <a:rPr lang="en-US" altLang="zh-CN" sz="1800" b="1" dirty="0">
                  <a:solidFill>
                    <a:srgbClr val="FF0000"/>
                  </a:solidFill>
                  <a:latin typeface="Courier New" panose="02070309020205020404" pitchFamily="49" charset="0"/>
                </a:rPr>
                <a:t>deliver_data():</a:t>
              </a:r>
              <a:r>
                <a:rPr lang="en-US" altLang="zh-CN" sz="1800" dirty="0">
                  <a:latin typeface="Times New Roman" panose="02020603050405020304" pitchFamily="18" charset="0"/>
                </a:rPr>
                <a:t> </a:t>
              </a:r>
              <a:r>
                <a:rPr lang="zh-CN" altLang="en-US" sz="1800" dirty="0">
                  <a:latin typeface="Comic Sans MS" panose="030F0702030302020204" pitchFamily="66" charset="0"/>
                </a:rPr>
                <a:t>被</a:t>
              </a:r>
              <a:r>
                <a:rPr lang="en-US" altLang="zh-CN" sz="1800" dirty="0">
                  <a:latin typeface="Comic Sans MS" panose="030F0702030302020204" pitchFamily="66" charset="0"/>
                </a:rPr>
                <a:t>rdt</a:t>
              </a:r>
              <a:r>
                <a:rPr lang="zh-CN" altLang="en-US" sz="1800" dirty="0">
                  <a:latin typeface="Comic Sans MS" panose="030F0702030302020204" pitchFamily="66" charset="0"/>
                </a:rPr>
                <a:t>调用来向上层传送数据</a:t>
              </a:r>
              <a:endParaRPr lang="zh-CN" altLang="en-US" sz="1800" dirty="0">
                <a:latin typeface="Comic Sans MS" panose="030F0702030302020204" pitchFamily="66" charset="0"/>
              </a:endParaRPr>
            </a:p>
          </p:txBody>
        </p:sp>
        <p:grpSp>
          <p:nvGrpSpPr>
            <p:cNvPr id="47117" name="Group 23"/>
            <p:cNvGrpSpPr/>
            <p:nvPr/>
          </p:nvGrpSpPr>
          <p:grpSpPr>
            <a:xfrm>
              <a:off x="3138" y="942"/>
              <a:ext cx="2370" cy="834"/>
              <a:chOff x="3138" y="942"/>
              <a:chExt cx="2370" cy="834"/>
            </a:xfrm>
          </p:grpSpPr>
          <p:sp>
            <p:nvSpPr>
              <p:cNvPr id="47118" name="Line 24"/>
              <p:cNvSpPr/>
              <p:nvPr/>
            </p:nvSpPr>
            <p:spPr>
              <a:xfrm flipH="1">
                <a:off x="4560" y="1344"/>
                <a:ext cx="150" cy="432"/>
              </a:xfrm>
              <a:prstGeom prst="line">
                <a:avLst/>
              </a:prstGeom>
              <a:ln w="19050" cap="flat" cmpd="sng">
                <a:solidFill>
                  <a:srgbClr val="FF0000"/>
                </a:solidFill>
                <a:prstDash val="solid"/>
                <a:headEnd type="none" w="med" len="med"/>
                <a:tailEnd type="triangle" w="med" len="med"/>
              </a:ln>
            </p:spPr>
          </p:sp>
          <p:sp>
            <p:nvSpPr>
              <p:cNvPr id="47119" name="Rectangle 25"/>
              <p:cNvSpPr/>
              <p:nvPr/>
            </p:nvSpPr>
            <p:spPr>
              <a:xfrm>
                <a:off x="3138" y="942"/>
                <a:ext cx="2370" cy="396"/>
              </a:xfrm>
              <a:prstGeom prst="rect">
                <a:avLst/>
              </a:prstGeom>
              <a:noFill/>
              <a:ln w="19050" cap="flat" cmpd="sng">
                <a:solidFill>
                  <a:srgbClr val="FF0000"/>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58371"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48132" name="Rectangle 2"/>
          <p:cNvSpPr>
            <a:spLocks noGrp="1"/>
          </p:cNvSpPr>
          <p:nvPr>
            <p:ph type="title"/>
          </p:nvPr>
        </p:nvSpPr>
        <p:spPr/>
        <p:txBody>
          <a:bodyPr vert="horz" wrap="square" lIns="91440" tIns="45720" rIns="91440" bIns="45720" anchor="ctr" anchorCtr="0"/>
          <a:p>
            <a:r>
              <a:rPr lang="zh-CN" altLang="en-US" sz="3600" dirty="0"/>
              <a:t>可靠数据传输</a:t>
            </a:r>
            <a:r>
              <a:rPr lang="en-US" altLang="zh-CN" sz="3600" dirty="0"/>
              <a:t>: </a:t>
            </a:r>
            <a:r>
              <a:rPr lang="zh-CN" altLang="en-US" sz="3600" dirty="0"/>
              <a:t>基本概念</a:t>
            </a:r>
            <a:endParaRPr lang="zh-CN" altLang="en-US" sz="3600" dirty="0"/>
          </a:p>
        </p:txBody>
      </p:sp>
      <p:sp>
        <p:nvSpPr>
          <p:cNvPr id="48133" name="Rectangle 3"/>
          <p:cNvSpPr>
            <a:spLocks noGrp="1"/>
          </p:cNvSpPr>
          <p:nvPr>
            <p:ph sz="half" idx="1"/>
          </p:nvPr>
        </p:nvSpPr>
        <p:spPr>
          <a:xfrm>
            <a:off x="514350" y="1304925"/>
            <a:ext cx="7258050" cy="3352800"/>
          </a:xfrm>
        </p:spPr>
        <p:txBody>
          <a:bodyPr vert="horz" wrap="square" lIns="91440" tIns="45720" rIns="91440" bIns="45720" anchor="t" anchorCtr="0"/>
          <a:p>
            <a:pPr eaLnBrk="1">
              <a:buSzPct val="85000"/>
              <a:buFont typeface="ZapfDingbats" pitchFamily="82" charset="2"/>
              <a:buNone/>
            </a:pPr>
            <a:r>
              <a:rPr lang="zh-CN" altLang="en-US" sz="2400" dirty="0">
                <a:solidFill>
                  <a:srgbClr val="FF0000"/>
                </a:solidFill>
                <a:latin typeface="+mn-lt"/>
                <a:ea typeface="+mn-ea"/>
                <a:cs typeface="+mn-cs"/>
              </a:rPr>
              <a:t>我们将</a:t>
            </a:r>
            <a:r>
              <a:rPr lang="en-US" altLang="zh-CN" sz="2400" dirty="0">
                <a:solidFill>
                  <a:srgbClr val="FF0000"/>
                </a:solidFill>
                <a:latin typeface="+mn-lt"/>
                <a:ea typeface="+mn-ea"/>
                <a:cs typeface="+mn-cs"/>
              </a:rPr>
              <a:t>:</a:t>
            </a:r>
            <a:endParaRPr lang="en-US" altLang="zh-CN" sz="2400" dirty="0">
              <a:latin typeface="+mn-lt"/>
              <a:ea typeface="+mn-ea"/>
              <a:cs typeface="+mn-cs"/>
            </a:endParaRPr>
          </a:p>
          <a:p>
            <a:pPr eaLnBrk="1">
              <a:buSzPct val="85000"/>
            </a:pPr>
            <a:r>
              <a:rPr lang="zh-CN" altLang="en-US" sz="2400" dirty="0">
                <a:latin typeface="+mn-lt"/>
                <a:ea typeface="+mn-ea"/>
                <a:cs typeface="+mn-cs"/>
              </a:rPr>
              <a:t>增强研发发送方，可靠数据传输协议 </a:t>
            </a:r>
            <a:r>
              <a:rPr lang="en-US" altLang="zh-CN" sz="2400" dirty="0">
                <a:latin typeface="+mn-lt"/>
                <a:ea typeface="+mn-ea"/>
                <a:cs typeface="+mn-cs"/>
              </a:rPr>
              <a:t>(rdt)</a:t>
            </a:r>
            <a:r>
              <a:rPr lang="zh-CN" altLang="en-US" sz="2400" dirty="0">
                <a:latin typeface="+mn-lt"/>
                <a:ea typeface="+mn-ea"/>
                <a:cs typeface="+mn-cs"/>
              </a:rPr>
              <a:t> 的接收方侧</a:t>
            </a:r>
            <a:endParaRPr lang="zh-CN" altLang="en-US" sz="2400" dirty="0">
              <a:latin typeface="+mn-lt"/>
              <a:ea typeface="+mn-ea"/>
              <a:cs typeface="+mn-cs"/>
            </a:endParaRPr>
          </a:p>
          <a:p>
            <a:pPr lvl="1" eaLnBrk="1">
              <a:buSzPct val="75000"/>
            </a:pPr>
            <a:r>
              <a:rPr lang="zh-CN" altLang="en-US" sz="2000" dirty="0">
                <a:latin typeface="+mn-lt"/>
                <a:ea typeface="+mn-ea"/>
              </a:rPr>
              <a:t>仅考虑单向数据传输</a:t>
            </a:r>
            <a:endParaRPr lang="zh-CN" altLang="en-US" sz="2000" dirty="0">
              <a:latin typeface="+mn-lt"/>
              <a:ea typeface="+mn-ea"/>
            </a:endParaRPr>
          </a:p>
          <a:p>
            <a:pPr lvl="1" eaLnBrk="1">
              <a:buSzPct val="75000"/>
            </a:pPr>
            <a:r>
              <a:rPr lang="zh-CN" altLang="en-US" sz="2000" dirty="0">
                <a:latin typeface="+mn-lt"/>
                <a:ea typeface="+mn-ea"/>
              </a:rPr>
              <a:t>但控制信息将在两个方向流动！</a:t>
            </a:r>
            <a:endParaRPr lang="en-US" altLang="zh-CN" sz="2000" dirty="0">
              <a:latin typeface="+mn-lt"/>
              <a:ea typeface="+mn-ea"/>
            </a:endParaRPr>
          </a:p>
          <a:p>
            <a:pPr eaLnBrk="1">
              <a:buSzPct val="85000"/>
            </a:pPr>
            <a:r>
              <a:rPr lang="zh-CN" altLang="en-US" sz="2400" dirty="0">
                <a:latin typeface="+mn-lt"/>
                <a:ea typeface="+mn-ea"/>
                <a:cs typeface="+mn-cs"/>
              </a:rPr>
              <a:t>使用有限状态机</a:t>
            </a:r>
            <a:r>
              <a:rPr lang="en-US" altLang="zh-CN" sz="2400" dirty="0">
                <a:latin typeface="+mn-lt"/>
                <a:ea typeface="+mn-ea"/>
                <a:cs typeface="+mn-cs"/>
              </a:rPr>
              <a:t> (FSM)</a:t>
            </a:r>
            <a:r>
              <a:rPr lang="zh-CN" altLang="en-US" sz="2400" dirty="0">
                <a:latin typeface="+mn-lt"/>
                <a:ea typeface="+mn-ea"/>
                <a:cs typeface="+mn-cs"/>
              </a:rPr>
              <a:t>来定义发送方和接收方</a:t>
            </a:r>
            <a:endParaRPr lang="en-US" altLang="zh-CN" sz="2400" dirty="0">
              <a:latin typeface="+mn-lt"/>
              <a:ea typeface="+mn-ea"/>
              <a:cs typeface="+mn-cs"/>
            </a:endParaRPr>
          </a:p>
        </p:txBody>
      </p:sp>
      <p:grpSp>
        <p:nvGrpSpPr>
          <p:cNvPr id="48134" name="Group 4"/>
          <p:cNvGrpSpPr/>
          <p:nvPr/>
        </p:nvGrpSpPr>
        <p:grpSpPr>
          <a:xfrm>
            <a:off x="3095625" y="4619625"/>
            <a:ext cx="885825" cy="942975"/>
            <a:chOff x="690" y="3294"/>
            <a:chExt cx="558" cy="594"/>
          </a:xfrm>
        </p:grpSpPr>
        <p:sp>
          <p:nvSpPr>
            <p:cNvPr id="48151" name="Oval 5"/>
            <p:cNvSpPr/>
            <p:nvPr/>
          </p:nvSpPr>
          <p:spPr>
            <a:xfrm>
              <a:off x="738" y="3294"/>
              <a:ext cx="510" cy="552"/>
            </a:xfrm>
            <a:prstGeom prst="ellipse">
              <a:avLst/>
            </a:prstGeom>
            <a:solidFill>
              <a:schemeClr val="accent2"/>
            </a:solidFill>
            <a:ln w="19050">
              <a:noFill/>
            </a:ln>
          </p:spPr>
          <p:txBody>
            <a:bodyPr wrap="none" anchor="ctr" anchorCtr="0"/>
            <a:p>
              <a:endParaRPr lang="zh-CN" altLang="en-US" dirty="0">
                <a:latin typeface="Comic Sans MS" panose="030F0702030302020204" pitchFamily="66" charset="0"/>
              </a:endParaRPr>
            </a:p>
          </p:txBody>
        </p:sp>
        <p:sp>
          <p:nvSpPr>
            <p:cNvPr id="48152" name="Oval 6"/>
            <p:cNvSpPr/>
            <p:nvPr/>
          </p:nvSpPr>
          <p:spPr>
            <a:xfrm>
              <a:off x="690" y="3336"/>
              <a:ext cx="510" cy="552"/>
            </a:xfrm>
            <a:prstGeom prst="ellipse">
              <a:avLst/>
            </a:prstGeom>
            <a:solidFill>
              <a:schemeClr val="bg1"/>
            </a:solidFill>
            <a:ln w="1905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48153" name="Text Box 7"/>
            <p:cNvSpPr txBox="1"/>
            <p:nvPr/>
          </p:nvSpPr>
          <p:spPr>
            <a:xfrm>
              <a:off x="709" y="3412"/>
              <a:ext cx="436" cy="442"/>
            </a:xfrm>
            <a:prstGeom prst="rect">
              <a:avLst/>
            </a:prstGeom>
            <a:noFill/>
            <a:ln w="9525">
              <a:noFill/>
            </a:ln>
          </p:spPr>
          <p:txBody>
            <a:bodyPr wrap="none">
              <a:spAutoFit/>
            </a:bodyPr>
            <a:p>
              <a:r>
                <a:rPr lang="zh-CN" altLang="en-US" sz="2000" dirty="0">
                  <a:latin typeface="Comic Sans MS" panose="030F0702030302020204" pitchFamily="66" charset="0"/>
                </a:rPr>
                <a:t>状态</a:t>
              </a:r>
              <a:endParaRPr lang="zh-CN" altLang="en-US" sz="2000" dirty="0">
                <a:latin typeface="Comic Sans MS" panose="030F0702030302020204" pitchFamily="66" charset="0"/>
              </a:endParaRPr>
            </a:p>
            <a:p>
              <a:r>
                <a:rPr lang="en-US" altLang="zh-CN" sz="2000" dirty="0">
                  <a:latin typeface="Comic Sans MS" panose="030F0702030302020204" pitchFamily="66" charset="0"/>
                </a:rPr>
                <a:t>1</a:t>
              </a:r>
              <a:endParaRPr lang="en-US" altLang="zh-CN" sz="2000" dirty="0">
                <a:latin typeface="Comic Sans MS" panose="030F0702030302020204" pitchFamily="66" charset="0"/>
              </a:endParaRPr>
            </a:p>
          </p:txBody>
        </p:sp>
      </p:grpSp>
      <p:sp>
        <p:nvSpPr>
          <p:cNvPr id="48135" name="Freeform 8"/>
          <p:cNvSpPr/>
          <p:nvPr/>
        </p:nvSpPr>
        <p:spPr>
          <a:xfrm>
            <a:off x="3981450" y="4638675"/>
            <a:ext cx="3952875" cy="285750"/>
          </a:xfrm>
          <a:custGeom>
            <a:avLst/>
            <a:gdLst>
              <a:gd name="txL" fmla="*/ 0 w 1446"/>
              <a:gd name="txT" fmla="*/ 0 h 180"/>
              <a:gd name="txR" fmla="*/ 1446 w 1446"/>
              <a:gd name="txB" fmla="*/ 180 h 180"/>
            </a:gdLst>
            <a:ahLst/>
            <a:cxnLst>
              <a:cxn ang="0">
                <a:pos x="0" y="2147483647"/>
              </a:cxn>
              <a:cxn ang="0">
                <a:pos x="2147483647" y="2147483647"/>
              </a:cxn>
            </a:cxnLst>
            <a:rect l="txL" t="txT" r="txR" b="txB"/>
            <a:pathLst>
              <a:path w="1446" h="180">
                <a:moveTo>
                  <a:pt x="0" y="180"/>
                </a:moveTo>
                <a:cubicBezTo>
                  <a:pt x="540" y="30"/>
                  <a:pt x="972" y="0"/>
                  <a:pt x="1446" y="168"/>
                </a:cubicBezTo>
              </a:path>
            </a:pathLst>
          </a:custGeom>
          <a:noFill/>
          <a:ln w="28575" cap="flat" cmpd="sng">
            <a:solidFill>
              <a:srgbClr val="FF0000">
                <a:alpha val="100000"/>
              </a:srgbClr>
            </a:solidFill>
            <a:prstDash val="solid"/>
            <a:round/>
            <a:headEnd type="none" w="med" len="med"/>
            <a:tailEnd type="triangle" w="med" len="med"/>
          </a:ln>
        </p:spPr>
        <p:txBody>
          <a:bodyPr/>
          <a:p>
            <a:endParaRPr lang="zh-CN" altLang="en-US"/>
          </a:p>
        </p:txBody>
      </p:sp>
      <p:grpSp>
        <p:nvGrpSpPr>
          <p:cNvPr id="48136" name="Group 9"/>
          <p:cNvGrpSpPr/>
          <p:nvPr/>
        </p:nvGrpSpPr>
        <p:grpSpPr>
          <a:xfrm>
            <a:off x="7848600" y="4724400"/>
            <a:ext cx="885825" cy="942975"/>
            <a:chOff x="690" y="3294"/>
            <a:chExt cx="558" cy="594"/>
          </a:xfrm>
        </p:grpSpPr>
        <p:sp>
          <p:nvSpPr>
            <p:cNvPr id="48148" name="Oval 10"/>
            <p:cNvSpPr/>
            <p:nvPr/>
          </p:nvSpPr>
          <p:spPr>
            <a:xfrm>
              <a:off x="738" y="3294"/>
              <a:ext cx="510" cy="552"/>
            </a:xfrm>
            <a:prstGeom prst="ellipse">
              <a:avLst/>
            </a:prstGeom>
            <a:solidFill>
              <a:schemeClr val="accent2"/>
            </a:solidFill>
            <a:ln w="19050">
              <a:noFill/>
            </a:ln>
          </p:spPr>
          <p:txBody>
            <a:bodyPr wrap="none" anchor="ctr" anchorCtr="0"/>
            <a:p>
              <a:endParaRPr lang="zh-CN" altLang="en-US" dirty="0">
                <a:latin typeface="Comic Sans MS" panose="030F0702030302020204" pitchFamily="66" charset="0"/>
              </a:endParaRPr>
            </a:p>
          </p:txBody>
        </p:sp>
        <p:sp>
          <p:nvSpPr>
            <p:cNvPr id="48149" name="Oval 11"/>
            <p:cNvSpPr/>
            <p:nvPr/>
          </p:nvSpPr>
          <p:spPr>
            <a:xfrm>
              <a:off x="690" y="3336"/>
              <a:ext cx="510" cy="552"/>
            </a:xfrm>
            <a:prstGeom prst="ellipse">
              <a:avLst/>
            </a:prstGeom>
            <a:solidFill>
              <a:schemeClr val="bg1"/>
            </a:solidFill>
            <a:ln w="1905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48150" name="Text Box 12"/>
            <p:cNvSpPr txBox="1"/>
            <p:nvPr/>
          </p:nvSpPr>
          <p:spPr>
            <a:xfrm>
              <a:off x="709" y="3412"/>
              <a:ext cx="436" cy="442"/>
            </a:xfrm>
            <a:prstGeom prst="rect">
              <a:avLst/>
            </a:prstGeom>
            <a:noFill/>
            <a:ln w="9525">
              <a:noFill/>
            </a:ln>
          </p:spPr>
          <p:txBody>
            <a:bodyPr wrap="none">
              <a:spAutoFit/>
            </a:bodyPr>
            <a:p>
              <a:r>
                <a:rPr lang="zh-CN" altLang="en-US" sz="2000" dirty="0">
                  <a:latin typeface="Comic Sans MS" panose="030F0702030302020204" pitchFamily="66" charset="0"/>
                </a:rPr>
                <a:t>状态</a:t>
              </a:r>
              <a:endParaRPr lang="zh-CN" altLang="en-US" sz="2000" dirty="0">
                <a:latin typeface="Comic Sans MS" panose="030F0702030302020204" pitchFamily="66" charset="0"/>
              </a:endParaRPr>
            </a:p>
            <a:p>
              <a:r>
                <a:rPr lang="en-US" altLang="zh-CN" sz="2000" dirty="0">
                  <a:latin typeface="Comic Sans MS" panose="030F0702030302020204" pitchFamily="66" charset="0"/>
                </a:rPr>
                <a:t>2</a:t>
              </a:r>
              <a:endParaRPr lang="en-US" altLang="zh-CN" sz="2000" dirty="0">
                <a:latin typeface="Comic Sans MS" panose="030F0702030302020204" pitchFamily="66" charset="0"/>
              </a:endParaRPr>
            </a:p>
          </p:txBody>
        </p:sp>
      </p:grpSp>
      <p:sp>
        <p:nvSpPr>
          <p:cNvPr id="284685" name="Text Box 13"/>
          <p:cNvSpPr txBox="1"/>
          <p:nvPr/>
        </p:nvSpPr>
        <p:spPr>
          <a:xfrm>
            <a:off x="4667250" y="3994150"/>
            <a:ext cx="2241550" cy="366713"/>
          </a:xfrm>
          <a:prstGeom prst="rect">
            <a:avLst/>
          </a:prstGeom>
          <a:noFill/>
          <a:ln w="9525">
            <a:noFill/>
          </a:ln>
        </p:spPr>
        <p:txBody>
          <a:bodyPr wrap="none">
            <a:spAutoFit/>
          </a:bodyPr>
          <a:p>
            <a:r>
              <a:rPr lang="zh-CN" altLang="en-US" sz="1800" dirty="0">
                <a:solidFill>
                  <a:srgbClr val="FF0000"/>
                </a:solidFill>
                <a:latin typeface="Comic Sans MS" panose="030F0702030302020204" pitchFamily="66" charset="0"/>
              </a:rPr>
              <a:t>引起状态变迁的事件</a:t>
            </a:r>
            <a:endParaRPr lang="en-US" altLang="zh-CN" sz="2400" dirty="0">
              <a:latin typeface="Times New Roman" panose="02020603050405020304" pitchFamily="18" charset="0"/>
            </a:endParaRPr>
          </a:p>
        </p:txBody>
      </p:sp>
      <p:sp>
        <p:nvSpPr>
          <p:cNvPr id="284686" name="Text Box 14"/>
          <p:cNvSpPr txBox="1"/>
          <p:nvPr/>
        </p:nvSpPr>
        <p:spPr>
          <a:xfrm>
            <a:off x="4614863" y="4289425"/>
            <a:ext cx="2470150" cy="366713"/>
          </a:xfrm>
          <a:prstGeom prst="rect">
            <a:avLst/>
          </a:prstGeom>
          <a:noFill/>
          <a:ln w="9525">
            <a:noFill/>
          </a:ln>
        </p:spPr>
        <p:txBody>
          <a:bodyPr wrap="none">
            <a:spAutoFit/>
          </a:bodyPr>
          <a:p>
            <a:r>
              <a:rPr lang="zh-CN" altLang="en-US" sz="1800" dirty="0">
                <a:solidFill>
                  <a:srgbClr val="FF0000"/>
                </a:solidFill>
                <a:latin typeface="Comic Sans MS" panose="030F0702030302020204" pitchFamily="66" charset="0"/>
              </a:rPr>
              <a:t>状态变迁所采取的行动</a:t>
            </a:r>
            <a:endParaRPr lang="en-US" altLang="zh-CN" sz="2400" dirty="0">
              <a:solidFill>
                <a:srgbClr val="FF0000"/>
              </a:solidFill>
              <a:latin typeface="Times New Roman" panose="02020603050405020304" pitchFamily="18" charset="0"/>
            </a:endParaRPr>
          </a:p>
        </p:txBody>
      </p:sp>
      <p:sp>
        <p:nvSpPr>
          <p:cNvPr id="48139" name="Line 15"/>
          <p:cNvSpPr/>
          <p:nvPr/>
        </p:nvSpPr>
        <p:spPr>
          <a:xfrm>
            <a:off x="4105275" y="4352925"/>
            <a:ext cx="3381375" cy="0"/>
          </a:xfrm>
          <a:prstGeom prst="line">
            <a:avLst/>
          </a:prstGeom>
          <a:ln w="28575" cap="flat" cmpd="sng">
            <a:solidFill>
              <a:srgbClr val="FF0000"/>
            </a:solidFill>
            <a:prstDash val="solid"/>
            <a:headEnd type="none" w="med" len="med"/>
            <a:tailEnd type="none" w="med" len="med"/>
          </a:ln>
        </p:spPr>
      </p:sp>
      <p:sp>
        <p:nvSpPr>
          <p:cNvPr id="48140" name="Rectangle 16"/>
          <p:cNvSpPr/>
          <p:nvPr/>
        </p:nvSpPr>
        <p:spPr>
          <a:xfrm>
            <a:off x="123825" y="4686300"/>
            <a:ext cx="2771775" cy="1238250"/>
          </a:xfrm>
          <a:prstGeom prst="rect">
            <a:avLst/>
          </a:prstGeom>
          <a:noFill/>
          <a:ln w="9525">
            <a:noFill/>
          </a:ln>
        </p:spPr>
        <p:txBody>
          <a:bodyPr/>
          <a:p>
            <a:pPr marL="342900" indent="-342900" algn="r" eaLnBrk="1">
              <a:spcBef>
                <a:spcPct val="20000"/>
              </a:spcBef>
              <a:buClr>
                <a:schemeClr val="accent2"/>
              </a:buClr>
              <a:buSzPct val="85000"/>
              <a:buFont typeface="ZapfDingbats" pitchFamily="82" charset="2"/>
            </a:pPr>
            <a:r>
              <a:rPr lang="zh-CN" altLang="en-US" sz="1800" dirty="0">
                <a:solidFill>
                  <a:srgbClr val="FF0000"/>
                </a:solidFill>
                <a:latin typeface="Times New Roman" panose="02020603050405020304" pitchFamily="18" charset="0"/>
              </a:rPr>
              <a:t>状态</a:t>
            </a:r>
            <a:r>
              <a:rPr lang="en-US" altLang="zh-CN" sz="1800" dirty="0">
                <a:solidFill>
                  <a:srgbClr val="FF0000"/>
                </a:solidFill>
                <a:latin typeface="Times New Roman" panose="02020603050405020304" pitchFamily="18" charset="0"/>
              </a:rPr>
              <a:t>:</a:t>
            </a:r>
            <a:r>
              <a:rPr lang="en-US" altLang="zh-CN" sz="1800" dirty="0">
                <a:latin typeface="Times New Roman" panose="02020603050405020304" pitchFamily="18" charset="0"/>
              </a:rPr>
              <a:t> </a:t>
            </a:r>
            <a:r>
              <a:rPr lang="zh-CN" altLang="en-US" sz="1800" dirty="0">
                <a:latin typeface="Times New Roman" panose="02020603050405020304" pitchFamily="18" charset="0"/>
              </a:rPr>
              <a:t>当位于这个</a:t>
            </a:r>
            <a:r>
              <a:rPr lang="zh-CN" altLang="en-US" sz="1800" dirty="0">
                <a:latin typeface="Comic Sans MS" panose="030F0702030302020204" pitchFamily="66" charset="0"/>
              </a:rPr>
              <a:t>“</a:t>
            </a:r>
            <a:r>
              <a:rPr lang="zh-CN" altLang="en-US" sz="1800" dirty="0">
                <a:latin typeface="Times New Roman" panose="02020603050405020304" pitchFamily="18" charset="0"/>
              </a:rPr>
              <a:t>状态时</a:t>
            </a:r>
            <a:r>
              <a:rPr lang="en-US" altLang="zh-CN" sz="1800" dirty="0">
                <a:latin typeface="Comic Sans MS" panose="030F0702030302020204" pitchFamily="66" charset="0"/>
              </a:rPr>
              <a:t>”</a:t>
            </a:r>
            <a:r>
              <a:rPr lang="zh-CN" altLang="en-US" sz="1800" dirty="0">
                <a:latin typeface="Times New Roman" panose="02020603050405020304" pitchFamily="18" charset="0"/>
              </a:rPr>
              <a:t>，下个状态惟一地由下个事件决定</a:t>
            </a:r>
            <a:endParaRPr lang="en-US" altLang="zh-CN" sz="1800" dirty="0">
              <a:latin typeface="Times New Roman" panose="02020603050405020304" pitchFamily="18" charset="0"/>
            </a:endParaRPr>
          </a:p>
        </p:txBody>
      </p:sp>
      <p:sp>
        <p:nvSpPr>
          <p:cNvPr id="48141" name="Freeform 17"/>
          <p:cNvSpPr/>
          <p:nvPr/>
        </p:nvSpPr>
        <p:spPr>
          <a:xfrm>
            <a:off x="3381375" y="5562600"/>
            <a:ext cx="95250" cy="581025"/>
          </a:xfrm>
          <a:custGeom>
            <a:avLst/>
            <a:gdLst>
              <a:gd name="txL" fmla="*/ 0 w 60"/>
              <a:gd name="txT" fmla="*/ 0 h 366"/>
              <a:gd name="txR" fmla="*/ 60 w 60"/>
              <a:gd name="txB" fmla="*/ 366 h 366"/>
            </a:gdLst>
            <a:ahLst/>
            <a:cxnLst>
              <a:cxn ang="0">
                <a:pos x="2147483647" y="2147483647"/>
              </a:cxn>
              <a:cxn ang="0">
                <a:pos x="2147483647" y="0"/>
              </a:cxn>
            </a:cxnLst>
            <a:rect l="txL" t="txT" r="txR" b="txB"/>
            <a:pathLst>
              <a:path w="60" h="366">
                <a:moveTo>
                  <a:pt x="48" y="366"/>
                </a:moveTo>
                <a:cubicBezTo>
                  <a:pt x="0" y="204"/>
                  <a:pt x="60" y="55"/>
                  <a:pt x="60" y="0"/>
                </a:cubicBezTo>
              </a:path>
            </a:pathLst>
          </a:custGeom>
          <a:noFill/>
          <a:ln w="28575" cap="flat" cmpd="sng">
            <a:solidFill>
              <a:srgbClr val="FF0000">
                <a:alpha val="100000"/>
              </a:srgbClr>
            </a:solidFill>
            <a:prstDash val="solid"/>
            <a:round/>
            <a:headEnd type="none" w="med" len="med"/>
            <a:tailEnd type="triangle" w="med" len="med"/>
          </a:ln>
        </p:spPr>
        <p:txBody>
          <a:bodyPr/>
          <a:p>
            <a:endParaRPr lang="zh-CN" altLang="en-US"/>
          </a:p>
        </p:txBody>
      </p:sp>
      <p:sp>
        <p:nvSpPr>
          <p:cNvPr id="48142" name="Freeform 18"/>
          <p:cNvSpPr/>
          <p:nvPr/>
        </p:nvSpPr>
        <p:spPr>
          <a:xfrm flipH="1" flipV="1">
            <a:off x="8524875" y="5600700"/>
            <a:ext cx="95250" cy="581025"/>
          </a:xfrm>
          <a:custGeom>
            <a:avLst/>
            <a:gdLst>
              <a:gd name="txL" fmla="*/ 0 w 60"/>
              <a:gd name="txT" fmla="*/ 0 h 366"/>
              <a:gd name="txR" fmla="*/ 60 w 60"/>
              <a:gd name="txB" fmla="*/ 366 h 366"/>
            </a:gdLst>
            <a:ahLst/>
            <a:cxnLst>
              <a:cxn ang="0">
                <a:pos x="2147483647" y="2147483647"/>
              </a:cxn>
              <a:cxn ang="0">
                <a:pos x="2147483647" y="0"/>
              </a:cxn>
            </a:cxnLst>
            <a:rect l="txL" t="txT" r="txR" b="txB"/>
            <a:pathLst>
              <a:path w="60" h="366">
                <a:moveTo>
                  <a:pt x="48" y="366"/>
                </a:moveTo>
                <a:cubicBezTo>
                  <a:pt x="0" y="204"/>
                  <a:pt x="60" y="55"/>
                  <a:pt x="60" y="0"/>
                </a:cubicBezTo>
              </a:path>
            </a:pathLst>
          </a:custGeom>
          <a:noFill/>
          <a:ln w="28575" cap="flat" cmpd="sng">
            <a:solidFill>
              <a:srgbClr val="FF0000">
                <a:alpha val="100000"/>
              </a:srgbClr>
            </a:solidFill>
            <a:prstDash val="solid"/>
            <a:round/>
            <a:headEnd type="none" w="med" len="med"/>
            <a:tailEnd type="triangle" w="med" len="med"/>
          </a:ln>
        </p:spPr>
        <p:txBody>
          <a:bodyPr/>
          <a:p>
            <a:endParaRPr lang="zh-CN" altLang="en-US"/>
          </a:p>
        </p:txBody>
      </p:sp>
      <p:sp>
        <p:nvSpPr>
          <p:cNvPr id="48143" name="Line 19"/>
          <p:cNvSpPr/>
          <p:nvPr/>
        </p:nvSpPr>
        <p:spPr>
          <a:xfrm>
            <a:off x="3905250" y="5305425"/>
            <a:ext cx="1571625" cy="752475"/>
          </a:xfrm>
          <a:prstGeom prst="line">
            <a:avLst/>
          </a:prstGeom>
          <a:ln w="28575" cap="flat" cmpd="sng">
            <a:solidFill>
              <a:srgbClr val="FF0000"/>
            </a:solidFill>
            <a:prstDash val="solid"/>
            <a:headEnd type="none" w="med" len="med"/>
            <a:tailEnd type="triangle" w="med" len="med"/>
          </a:ln>
        </p:spPr>
      </p:sp>
      <p:grpSp>
        <p:nvGrpSpPr>
          <p:cNvPr id="48144" name="Group 20"/>
          <p:cNvGrpSpPr/>
          <p:nvPr/>
        </p:nvGrpSpPr>
        <p:grpSpPr>
          <a:xfrm>
            <a:off x="4581525" y="5089525"/>
            <a:ext cx="942975" cy="671513"/>
            <a:chOff x="3516" y="3248"/>
            <a:chExt cx="594" cy="423"/>
          </a:xfrm>
        </p:grpSpPr>
        <p:sp>
          <p:nvSpPr>
            <p:cNvPr id="48145" name="Text Box 21"/>
            <p:cNvSpPr txBox="1"/>
            <p:nvPr/>
          </p:nvSpPr>
          <p:spPr>
            <a:xfrm>
              <a:off x="3605" y="3248"/>
              <a:ext cx="404" cy="231"/>
            </a:xfrm>
            <a:prstGeom prst="rect">
              <a:avLst/>
            </a:prstGeom>
            <a:noFill/>
            <a:ln w="9525">
              <a:noFill/>
            </a:ln>
          </p:spPr>
          <p:txBody>
            <a:bodyPr wrap="none">
              <a:spAutoFit/>
            </a:bodyPr>
            <a:p>
              <a:r>
                <a:rPr lang="zh-CN" altLang="en-US" sz="1800" dirty="0">
                  <a:solidFill>
                    <a:srgbClr val="FF0000"/>
                  </a:solidFill>
                  <a:latin typeface="Comic Sans MS" panose="030F0702030302020204" pitchFamily="66" charset="0"/>
                </a:rPr>
                <a:t>事件</a:t>
              </a:r>
              <a:endParaRPr lang="zh-CN" altLang="en-US" sz="2400" dirty="0">
                <a:latin typeface="Times New Roman" panose="02020603050405020304" pitchFamily="18" charset="0"/>
              </a:endParaRPr>
            </a:p>
          </p:txBody>
        </p:sp>
        <p:sp>
          <p:nvSpPr>
            <p:cNvPr id="48146" name="Text Box 22"/>
            <p:cNvSpPr txBox="1"/>
            <p:nvPr/>
          </p:nvSpPr>
          <p:spPr>
            <a:xfrm>
              <a:off x="3626" y="3440"/>
              <a:ext cx="404" cy="231"/>
            </a:xfrm>
            <a:prstGeom prst="rect">
              <a:avLst/>
            </a:prstGeom>
            <a:noFill/>
            <a:ln w="9525">
              <a:noFill/>
            </a:ln>
          </p:spPr>
          <p:txBody>
            <a:bodyPr wrap="none">
              <a:spAutoFit/>
            </a:bodyPr>
            <a:p>
              <a:r>
                <a:rPr lang="zh-CN" altLang="en-US" sz="1800" dirty="0">
                  <a:solidFill>
                    <a:srgbClr val="FF0000"/>
                  </a:solidFill>
                  <a:latin typeface="Comic Sans MS" panose="030F0702030302020204" pitchFamily="66" charset="0"/>
                </a:rPr>
                <a:t>动作</a:t>
              </a:r>
              <a:endParaRPr lang="zh-CN" altLang="en-US" sz="2400" dirty="0">
                <a:solidFill>
                  <a:srgbClr val="FF0000"/>
                </a:solidFill>
                <a:latin typeface="Times New Roman" panose="02020603050405020304" pitchFamily="18" charset="0"/>
              </a:endParaRPr>
            </a:p>
          </p:txBody>
        </p:sp>
        <p:sp>
          <p:nvSpPr>
            <p:cNvPr id="48147" name="Line 23"/>
            <p:cNvSpPr/>
            <p:nvPr/>
          </p:nvSpPr>
          <p:spPr>
            <a:xfrm>
              <a:off x="3516" y="3480"/>
              <a:ext cx="594" cy="0"/>
            </a:xfrm>
            <a:prstGeom prst="line">
              <a:avLst/>
            </a:prstGeom>
            <a:ln w="28575" cap="flat" cmpd="sng">
              <a:solidFill>
                <a:srgbClr val="FF0000"/>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4685"/>
                                        </p:tgtEl>
                                        <p:attrNameLst>
                                          <p:attrName>style.visibility</p:attrName>
                                        </p:attrNameLst>
                                      </p:cBhvr>
                                      <p:to>
                                        <p:strVal val="visible"/>
                                      </p:to>
                                    </p:set>
                                    <p:anim calcmode="lin" valueType="num">
                                      <p:cBhvr additive="base">
                                        <p:cTn id="7" dur="500" fill="hold"/>
                                        <p:tgtEl>
                                          <p:spTgt spid="284685"/>
                                        </p:tgtEl>
                                        <p:attrNameLst>
                                          <p:attrName>ppt_x</p:attrName>
                                        </p:attrNameLst>
                                      </p:cBhvr>
                                      <p:tavLst>
                                        <p:tav tm="0">
                                          <p:val>
                                            <p:strVal val="#ppt_x"/>
                                          </p:val>
                                        </p:tav>
                                        <p:tav tm="100000">
                                          <p:val>
                                            <p:strVal val="#ppt_x"/>
                                          </p:val>
                                        </p:tav>
                                      </p:tavLst>
                                    </p:anim>
                                    <p:anim calcmode="lin" valueType="num">
                                      <p:cBhvr additive="base">
                                        <p:cTn id="8" dur="500" fill="hold"/>
                                        <p:tgtEl>
                                          <p:spTgt spid="28468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4686"/>
                                        </p:tgtEl>
                                        <p:attrNameLst>
                                          <p:attrName>style.visibility</p:attrName>
                                        </p:attrNameLst>
                                      </p:cBhvr>
                                      <p:to>
                                        <p:strVal val="visible"/>
                                      </p:to>
                                    </p:set>
                                    <p:anim calcmode="lin" valueType="num">
                                      <p:cBhvr additive="base">
                                        <p:cTn id="13" dur="500" fill="hold"/>
                                        <p:tgtEl>
                                          <p:spTgt spid="284686"/>
                                        </p:tgtEl>
                                        <p:attrNameLst>
                                          <p:attrName>ppt_x</p:attrName>
                                        </p:attrNameLst>
                                      </p:cBhvr>
                                      <p:tavLst>
                                        <p:tav tm="0">
                                          <p:val>
                                            <p:strVal val="#ppt_x"/>
                                          </p:val>
                                        </p:tav>
                                        <p:tav tm="100000">
                                          <p:val>
                                            <p:strVal val="#ppt_x"/>
                                          </p:val>
                                        </p:tav>
                                      </p:tavLst>
                                    </p:anim>
                                    <p:anim calcmode="lin" valueType="num">
                                      <p:cBhvr additive="base">
                                        <p:cTn id="14" dur="500" fill="hold"/>
                                        <p:tgtEl>
                                          <p:spTgt spid="2846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85" grpId="0"/>
      <p:bldP spid="28468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60419"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50180" name="Rectangle 2"/>
          <p:cNvSpPr>
            <a:spLocks noGrp="1"/>
          </p:cNvSpPr>
          <p:nvPr>
            <p:ph type="title"/>
          </p:nvPr>
        </p:nvSpPr>
        <p:spPr>
          <a:xfrm>
            <a:off x="533400" y="228600"/>
            <a:ext cx="8001000" cy="1143000"/>
          </a:xfrm>
        </p:spPr>
        <p:txBody>
          <a:bodyPr vert="horz" wrap="square" lIns="91440" tIns="45720" rIns="91440" bIns="45720" anchor="ctr" anchorCtr="0"/>
          <a:p>
            <a:r>
              <a:rPr lang="en-US" altLang="zh-CN" sz="3200" u="none" dirty="0"/>
              <a:t>Rdt1.0: </a:t>
            </a:r>
            <a:r>
              <a:rPr lang="zh-CN" altLang="en-US" sz="2800" dirty="0"/>
              <a:t>经可靠信道的可靠传输</a:t>
            </a:r>
            <a:endParaRPr lang="en-US" altLang="zh-CN" sz="4400" dirty="0"/>
          </a:p>
        </p:txBody>
      </p:sp>
      <p:sp>
        <p:nvSpPr>
          <p:cNvPr id="50181" name="Rectangle 3"/>
          <p:cNvSpPr>
            <a:spLocks noGrp="1"/>
          </p:cNvSpPr>
          <p:nvPr>
            <p:ph sz="half" idx="1"/>
          </p:nvPr>
        </p:nvSpPr>
        <p:spPr>
          <a:xfrm>
            <a:off x="431800" y="1331913"/>
            <a:ext cx="7896225" cy="3019425"/>
          </a:xfrm>
        </p:spPr>
        <p:txBody>
          <a:bodyPr vert="horz" wrap="square" lIns="91440" tIns="45720" rIns="91440" bIns="45720" anchor="t" anchorCtr="0"/>
          <a:p>
            <a:pPr eaLnBrk="1">
              <a:buSzPct val="85000"/>
            </a:pPr>
            <a:r>
              <a:rPr lang="zh-CN" altLang="en-US" sz="2400" b="1" dirty="0">
                <a:solidFill>
                  <a:schemeClr val="accent2"/>
                </a:solidFill>
                <a:latin typeface="+mn-lt"/>
                <a:ea typeface="+mn-ea"/>
                <a:cs typeface="+mn-cs"/>
              </a:rPr>
              <a:t>底层信道非常可靠</a:t>
            </a:r>
            <a:endParaRPr lang="en-US" altLang="zh-CN" sz="2400" dirty="0">
              <a:latin typeface="+mn-lt"/>
              <a:ea typeface="+mn-ea"/>
              <a:cs typeface="+mn-cs"/>
            </a:endParaRPr>
          </a:p>
          <a:p>
            <a:pPr lvl="1" eaLnBrk="1">
              <a:buSzPct val="75000"/>
            </a:pPr>
            <a:r>
              <a:rPr lang="zh-CN" altLang="en-US" sz="2000" dirty="0">
                <a:latin typeface="+mn-lt"/>
                <a:ea typeface="+mn-ea"/>
              </a:rPr>
              <a:t>无比特差错</a:t>
            </a:r>
            <a:endParaRPr lang="zh-CN" altLang="en-US" sz="2000" dirty="0">
              <a:latin typeface="+mn-lt"/>
              <a:ea typeface="+mn-ea"/>
            </a:endParaRPr>
          </a:p>
          <a:p>
            <a:pPr lvl="1" eaLnBrk="1">
              <a:buSzPct val="75000"/>
            </a:pPr>
            <a:r>
              <a:rPr lang="zh-CN" altLang="en-US" sz="2000" dirty="0">
                <a:latin typeface="+mn-lt"/>
                <a:ea typeface="+mn-ea"/>
              </a:rPr>
              <a:t>无分组丢失</a:t>
            </a:r>
            <a:endParaRPr lang="en-US" altLang="zh-CN" sz="2000" dirty="0">
              <a:latin typeface="+mn-lt"/>
              <a:ea typeface="+mn-ea"/>
            </a:endParaRPr>
          </a:p>
          <a:p>
            <a:pPr eaLnBrk="1">
              <a:buSzPct val="85000"/>
            </a:pPr>
            <a:r>
              <a:rPr lang="zh-CN" altLang="en-US" sz="2400" dirty="0">
                <a:latin typeface="+mn-lt"/>
                <a:ea typeface="+mn-ea"/>
                <a:cs typeface="+mn-cs"/>
              </a:rPr>
              <a:t>装发送方、接收方的单独</a:t>
            </a:r>
            <a:r>
              <a:rPr lang="en-US" altLang="zh-CN" sz="2400" dirty="0">
                <a:latin typeface="+mn-lt"/>
                <a:ea typeface="+mn-ea"/>
                <a:cs typeface="+mn-cs"/>
              </a:rPr>
              <a:t>FSM:</a:t>
            </a:r>
            <a:endParaRPr lang="en-US" altLang="zh-CN" sz="2400" dirty="0">
              <a:latin typeface="+mn-lt"/>
              <a:ea typeface="+mn-ea"/>
              <a:cs typeface="+mn-cs"/>
            </a:endParaRPr>
          </a:p>
          <a:p>
            <a:pPr lvl="1" eaLnBrk="1">
              <a:buSzPct val="75000"/>
            </a:pPr>
            <a:r>
              <a:rPr lang="zh-CN" altLang="en-US" sz="2000" dirty="0">
                <a:latin typeface="+mn-lt"/>
                <a:ea typeface="+mn-ea"/>
              </a:rPr>
              <a:t>发送方将数据发向底层信道</a:t>
            </a:r>
            <a:endParaRPr lang="zh-CN" altLang="en-US" sz="2000" dirty="0">
              <a:latin typeface="+mn-lt"/>
              <a:ea typeface="+mn-ea"/>
            </a:endParaRPr>
          </a:p>
          <a:p>
            <a:pPr lvl="1" eaLnBrk="1">
              <a:buSzPct val="75000"/>
            </a:pPr>
            <a:r>
              <a:rPr lang="zh-CN" altLang="en-US" sz="2000" dirty="0">
                <a:latin typeface="+mn-lt"/>
                <a:ea typeface="+mn-ea"/>
              </a:rPr>
              <a:t>接收方从底层信道读取数据</a:t>
            </a:r>
            <a:endParaRPr lang="zh-CN" altLang="en-US" sz="2000" dirty="0">
              <a:latin typeface="+mn-lt"/>
              <a:ea typeface="+mn-ea"/>
            </a:endParaRPr>
          </a:p>
        </p:txBody>
      </p:sp>
      <p:sp>
        <p:nvSpPr>
          <p:cNvPr id="50182" name="Oval 4"/>
          <p:cNvSpPr/>
          <p:nvPr/>
        </p:nvSpPr>
        <p:spPr>
          <a:xfrm>
            <a:off x="808038" y="4246563"/>
            <a:ext cx="955675" cy="1011237"/>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50183" name="Text Box 5"/>
          <p:cNvSpPr txBox="1"/>
          <p:nvPr/>
        </p:nvSpPr>
        <p:spPr>
          <a:xfrm>
            <a:off x="744538" y="4332288"/>
            <a:ext cx="1098550" cy="912812"/>
          </a:xfrm>
          <a:prstGeom prst="rect">
            <a:avLst/>
          </a:prstGeom>
          <a:noFill/>
          <a:ln w="9525">
            <a:noFill/>
          </a:ln>
        </p:spPr>
        <p:txBody>
          <a:bodyPr/>
          <a:p>
            <a:r>
              <a:rPr lang="en-US" altLang="zh-CN" dirty="0">
                <a:latin typeface="Arial" panose="020B0604020202020204" pitchFamily="34" charset="0"/>
              </a:rPr>
              <a:t>Wait for call from above</a:t>
            </a:r>
            <a:endParaRPr lang="en-US" altLang="zh-CN" dirty="0">
              <a:latin typeface="Times New Roman" panose="02020603050405020304" pitchFamily="18" charset="0"/>
            </a:endParaRPr>
          </a:p>
        </p:txBody>
      </p:sp>
      <p:sp>
        <p:nvSpPr>
          <p:cNvPr id="50184" name="Freeform 6"/>
          <p:cNvSpPr/>
          <p:nvPr/>
        </p:nvSpPr>
        <p:spPr>
          <a:xfrm>
            <a:off x="1617663" y="4230688"/>
            <a:ext cx="611187" cy="1027112"/>
          </a:xfrm>
          <a:custGeom>
            <a:avLst/>
            <a:gdLst>
              <a:gd name="txL" fmla="*/ 0 w 735"/>
              <a:gd name="txT" fmla="*/ 0 h 1080"/>
              <a:gd name="txR" fmla="*/ 735 w 735"/>
              <a:gd name="txB" fmla="*/ 1080 h 1080"/>
            </a:gdLst>
            <a:ahLst/>
            <a:cxnLst>
              <a:cxn ang="0">
                <a:pos x="0" y="2147483647"/>
              </a:cxn>
              <a:cxn ang="0">
                <a:pos x="0" y="2147483647"/>
              </a:cxn>
            </a:cxnLst>
            <a:rect l="txL" t="txT" r="txR" b="txB"/>
            <a:pathLst>
              <a:path w="735" h="1080">
                <a:moveTo>
                  <a:pt x="0" y="195"/>
                </a:moveTo>
                <a:cubicBezTo>
                  <a:pt x="690" y="0"/>
                  <a:pt x="735" y="1080"/>
                  <a:pt x="0" y="855"/>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50185" name="Text Box 7"/>
          <p:cNvSpPr txBox="1"/>
          <p:nvPr/>
        </p:nvSpPr>
        <p:spPr>
          <a:xfrm>
            <a:off x="2070100" y="4754563"/>
            <a:ext cx="2682875" cy="598487"/>
          </a:xfrm>
          <a:prstGeom prst="rect">
            <a:avLst/>
          </a:prstGeom>
          <a:noFill/>
          <a:ln w="9525">
            <a:noFill/>
          </a:ln>
        </p:spPr>
        <p:txBody>
          <a:bodyPr/>
          <a:p>
            <a:pPr algn="l"/>
            <a:r>
              <a:rPr lang="en-US" altLang="zh-CN" dirty="0">
                <a:latin typeface="Arial" panose="020B0604020202020204" pitchFamily="34" charset="0"/>
              </a:rPr>
              <a:t>packet = make_pkt(data)</a:t>
            </a:r>
            <a:endParaRPr lang="en-US" altLang="zh-CN" dirty="0">
              <a:latin typeface="Arial" panose="020B0604020202020204" pitchFamily="34" charset="0"/>
            </a:endParaRPr>
          </a:p>
          <a:p>
            <a:pPr algn="l"/>
            <a:r>
              <a:rPr lang="en-US" altLang="zh-CN" dirty="0">
                <a:latin typeface="Arial" panose="020B0604020202020204" pitchFamily="34" charset="0"/>
              </a:rPr>
              <a:t>udt_send(packet)</a:t>
            </a:r>
            <a:endParaRPr lang="en-US" altLang="zh-CN" dirty="0">
              <a:latin typeface="Times New Roman" panose="02020603050405020304" pitchFamily="18" charset="0"/>
            </a:endParaRPr>
          </a:p>
        </p:txBody>
      </p:sp>
      <p:sp>
        <p:nvSpPr>
          <p:cNvPr id="50186" name="Text Box 8"/>
          <p:cNvSpPr txBox="1"/>
          <p:nvPr/>
        </p:nvSpPr>
        <p:spPr>
          <a:xfrm>
            <a:off x="2028825" y="4287838"/>
            <a:ext cx="2255838" cy="428625"/>
          </a:xfrm>
          <a:prstGeom prst="rect">
            <a:avLst/>
          </a:prstGeom>
          <a:noFill/>
          <a:ln w="9525">
            <a:noFill/>
          </a:ln>
        </p:spPr>
        <p:txBody>
          <a:bodyPr/>
          <a:p>
            <a:pPr algn="l"/>
            <a:r>
              <a:rPr lang="en-US" altLang="zh-CN" dirty="0">
                <a:latin typeface="Arial" panose="020B0604020202020204" pitchFamily="34" charset="0"/>
              </a:rPr>
              <a:t>rdt_send(data)</a:t>
            </a:r>
            <a:endParaRPr lang="en-US" altLang="zh-CN" dirty="0">
              <a:latin typeface="Times New Roman" panose="02020603050405020304" pitchFamily="18" charset="0"/>
            </a:endParaRPr>
          </a:p>
        </p:txBody>
      </p:sp>
      <p:sp>
        <p:nvSpPr>
          <p:cNvPr id="50187" name="Line 9"/>
          <p:cNvSpPr/>
          <p:nvPr/>
        </p:nvSpPr>
        <p:spPr>
          <a:xfrm>
            <a:off x="2128838" y="4630738"/>
            <a:ext cx="1296987" cy="0"/>
          </a:xfrm>
          <a:prstGeom prst="line">
            <a:avLst/>
          </a:prstGeom>
          <a:ln w="19050" cap="flat" cmpd="sng">
            <a:solidFill>
              <a:srgbClr val="000000"/>
            </a:solidFill>
            <a:prstDash val="solid"/>
            <a:headEnd type="none" w="med" len="med"/>
            <a:tailEnd type="none" w="med" len="med"/>
          </a:ln>
        </p:spPr>
      </p:sp>
      <p:sp>
        <p:nvSpPr>
          <p:cNvPr id="50188" name="Line 10"/>
          <p:cNvSpPr/>
          <p:nvPr/>
        </p:nvSpPr>
        <p:spPr>
          <a:xfrm>
            <a:off x="484188" y="4230688"/>
            <a:ext cx="385762" cy="242887"/>
          </a:xfrm>
          <a:prstGeom prst="line">
            <a:avLst/>
          </a:prstGeom>
          <a:ln w="9525" cap="flat" cmpd="sng">
            <a:solidFill>
              <a:srgbClr val="000000"/>
            </a:solidFill>
            <a:prstDash val="dash"/>
            <a:headEnd type="none" w="med" len="med"/>
            <a:tailEnd type="triangle" w="med" len="med"/>
          </a:ln>
        </p:spPr>
      </p:sp>
      <p:sp>
        <p:nvSpPr>
          <p:cNvPr id="50189" name="Text Box 11"/>
          <p:cNvSpPr txBox="1"/>
          <p:nvPr/>
        </p:nvSpPr>
        <p:spPr>
          <a:xfrm>
            <a:off x="6335713" y="4613275"/>
            <a:ext cx="2487612" cy="428625"/>
          </a:xfrm>
          <a:prstGeom prst="rect">
            <a:avLst/>
          </a:prstGeom>
          <a:noFill/>
          <a:ln w="9525">
            <a:noFill/>
          </a:ln>
        </p:spPr>
        <p:txBody>
          <a:bodyPr/>
          <a:p>
            <a:pPr algn="l"/>
            <a:r>
              <a:rPr lang="en-US" altLang="zh-CN" dirty="0">
                <a:latin typeface="Arial" panose="020B0604020202020204" pitchFamily="34" charset="0"/>
              </a:rPr>
              <a:t>extract (packet,data)</a:t>
            </a:r>
            <a:endParaRPr lang="en-US" altLang="zh-CN" dirty="0">
              <a:latin typeface="Arial" panose="020B0604020202020204" pitchFamily="34" charset="0"/>
            </a:endParaRPr>
          </a:p>
          <a:p>
            <a:pPr algn="l"/>
            <a:r>
              <a:rPr lang="en-US" altLang="zh-CN" dirty="0">
                <a:latin typeface="Arial" panose="020B0604020202020204" pitchFamily="34" charset="0"/>
              </a:rPr>
              <a:t>deliver_data(data)</a:t>
            </a:r>
            <a:endParaRPr lang="en-US" altLang="zh-CN" dirty="0">
              <a:latin typeface="Times New Roman" panose="02020603050405020304" pitchFamily="18" charset="0"/>
            </a:endParaRPr>
          </a:p>
        </p:txBody>
      </p:sp>
      <p:sp>
        <p:nvSpPr>
          <p:cNvPr id="50190" name="Oval 12"/>
          <p:cNvSpPr/>
          <p:nvPr/>
        </p:nvSpPr>
        <p:spPr>
          <a:xfrm>
            <a:off x="5116513" y="4232275"/>
            <a:ext cx="955675" cy="1011238"/>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50191" name="Text Box 13"/>
          <p:cNvSpPr txBox="1"/>
          <p:nvPr/>
        </p:nvSpPr>
        <p:spPr>
          <a:xfrm>
            <a:off x="5053013" y="4318000"/>
            <a:ext cx="1098550" cy="912813"/>
          </a:xfrm>
          <a:prstGeom prst="rect">
            <a:avLst/>
          </a:prstGeom>
          <a:noFill/>
          <a:ln w="9525">
            <a:noFill/>
          </a:ln>
        </p:spPr>
        <p:txBody>
          <a:bodyPr/>
          <a:p>
            <a:r>
              <a:rPr lang="en-US" altLang="zh-CN" dirty="0">
                <a:latin typeface="Arial" panose="020B0604020202020204" pitchFamily="34" charset="0"/>
              </a:rPr>
              <a:t>Wait for call from below</a:t>
            </a:r>
            <a:endParaRPr lang="en-US" altLang="zh-CN" dirty="0">
              <a:latin typeface="Times New Roman" panose="02020603050405020304" pitchFamily="18" charset="0"/>
            </a:endParaRPr>
          </a:p>
        </p:txBody>
      </p:sp>
      <p:sp>
        <p:nvSpPr>
          <p:cNvPr id="50192" name="Freeform 14"/>
          <p:cNvSpPr/>
          <p:nvPr/>
        </p:nvSpPr>
        <p:spPr>
          <a:xfrm>
            <a:off x="5926138" y="4216400"/>
            <a:ext cx="611187" cy="1027113"/>
          </a:xfrm>
          <a:custGeom>
            <a:avLst/>
            <a:gdLst>
              <a:gd name="txL" fmla="*/ 0 w 735"/>
              <a:gd name="txT" fmla="*/ 0 h 1080"/>
              <a:gd name="txR" fmla="*/ 735 w 735"/>
              <a:gd name="txB" fmla="*/ 1080 h 1080"/>
            </a:gdLst>
            <a:ahLst/>
            <a:cxnLst>
              <a:cxn ang="0">
                <a:pos x="0" y="2147483647"/>
              </a:cxn>
              <a:cxn ang="0">
                <a:pos x="0" y="2147483647"/>
              </a:cxn>
            </a:cxnLst>
            <a:rect l="txL" t="txT" r="txR" b="txB"/>
            <a:pathLst>
              <a:path w="735" h="1080">
                <a:moveTo>
                  <a:pt x="0" y="195"/>
                </a:moveTo>
                <a:cubicBezTo>
                  <a:pt x="690" y="0"/>
                  <a:pt x="735" y="1080"/>
                  <a:pt x="0" y="855"/>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50193" name="Text Box 15"/>
          <p:cNvSpPr txBox="1"/>
          <p:nvPr/>
        </p:nvSpPr>
        <p:spPr>
          <a:xfrm>
            <a:off x="6337300" y="4273550"/>
            <a:ext cx="2255838" cy="428625"/>
          </a:xfrm>
          <a:prstGeom prst="rect">
            <a:avLst/>
          </a:prstGeom>
          <a:noFill/>
          <a:ln w="9525">
            <a:noFill/>
          </a:ln>
        </p:spPr>
        <p:txBody>
          <a:bodyPr/>
          <a:p>
            <a:pPr algn="l"/>
            <a:endParaRPr lang="zh-CN" altLang="en-US" dirty="0">
              <a:latin typeface="Times New Roman" panose="02020603050405020304" pitchFamily="18" charset="0"/>
            </a:endParaRPr>
          </a:p>
        </p:txBody>
      </p:sp>
      <p:sp>
        <p:nvSpPr>
          <p:cNvPr id="50194" name="Line 16"/>
          <p:cNvSpPr/>
          <p:nvPr/>
        </p:nvSpPr>
        <p:spPr>
          <a:xfrm>
            <a:off x="6437313" y="4616450"/>
            <a:ext cx="1296987" cy="0"/>
          </a:xfrm>
          <a:prstGeom prst="line">
            <a:avLst/>
          </a:prstGeom>
          <a:ln w="19050" cap="flat" cmpd="sng">
            <a:solidFill>
              <a:srgbClr val="000000"/>
            </a:solidFill>
            <a:prstDash val="solid"/>
            <a:headEnd type="none" w="med" len="med"/>
            <a:tailEnd type="none" w="med" len="med"/>
          </a:ln>
        </p:spPr>
      </p:sp>
      <p:sp>
        <p:nvSpPr>
          <p:cNvPr id="50195" name="Line 17"/>
          <p:cNvSpPr/>
          <p:nvPr/>
        </p:nvSpPr>
        <p:spPr>
          <a:xfrm>
            <a:off x="4792663" y="4216400"/>
            <a:ext cx="385762" cy="242888"/>
          </a:xfrm>
          <a:prstGeom prst="line">
            <a:avLst/>
          </a:prstGeom>
          <a:ln w="9525" cap="flat" cmpd="sng">
            <a:solidFill>
              <a:srgbClr val="000000"/>
            </a:solidFill>
            <a:prstDash val="dash"/>
            <a:headEnd type="none" w="med" len="med"/>
            <a:tailEnd type="triangle" w="med" len="med"/>
          </a:ln>
        </p:spPr>
      </p:sp>
      <p:sp>
        <p:nvSpPr>
          <p:cNvPr id="50196" name="Rectangle 18"/>
          <p:cNvSpPr/>
          <p:nvPr/>
        </p:nvSpPr>
        <p:spPr>
          <a:xfrm>
            <a:off x="6351588" y="4292600"/>
            <a:ext cx="1541462" cy="336550"/>
          </a:xfrm>
          <a:prstGeom prst="rect">
            <a:avLst/>
          </a:prstGeom>
          <a:noFill/>
          <a:ln w="9525">
            <a:noFill/>
          </a:ln>
        </p:spPr>
        <p:txBody>
          <a:bodyPr wrap="none">
            <a:spAutoFit/>
          </a:bodyPr>
          <a:p>
            <a:r>
              <a:rPr lang="en-US" altLang="zh-CN" dirty="0">
                <a:latin typeface="Arial" panose="020B0604020202020204" pitchFamily="34" charset="0"/>
              </a:rPr>
              <a:t>rdt_rcv(packet)</a:t>
            </a:r>
            <a:endParaRPr lang="en-US" altLang="zh-CN" dirty="0">
              <a:latin typeface="Arial" panose="020B0604020202020204" pitchFamily="34" charset="0"/>
            </a:endParaRPr>
          </a:p>
        </p:txBody>
      </p:sp>
      <p:sp>
        <p:nvSpPr>
          <p:cNvPr id="50197" name="Text Box 19"/>
          <p:cNvSpPr txBox="1"/>
          <p:nvPr/>
        </p:nvSpPr>
        <p:spPr>
          <a:xfrm>
            <a:off x="2111375" y="5527675"/>
            <a:ext cx="1098550" cy="457200"/>
          </a:xfrm>
          <a:prstGeom prst="rect">
            <a:avLst/>
          </a:prstGeom>
          <a:noFill/>
          <a:ln w="9525">
            <a:noFill/>
          </a:ln>
        </p:spPr>
        <p:txBody>
          <a:bodyPr wrap="none">
            <a:spAutoFit/>
          </a:bodyPr>
          <a:p>
            <a:r>
              <a:rPr lang="zh-CN" altLang="en-US" sz="2400" dirty="0">
                <a:solidFill>
                  <a:srgbClr val="FF0000"/>
                </a:solidFill>
                <a:latin typeface="Comic Sans MS" panose="030F0702030302020204" pitchFamily="66" charset="0"/>
              </a:rPr>
              <a:t>发送方</a:t>
            </a:r>
            <a:endParaRPr lang="zh-CN" altLang="en-US" sz="2400" dirty="0">
              <a:solidFill>
                <a:srgbClr val="FF0000"/>
              </a:solidFill>
              <a:latin typeface="Comic Sans MS" panose="030F0702030302020204" pitchFamily="66" charset="0"/>
            </a:endParaRPr>
          </a:p>
        </p:txBody>
      </p:sp>
      <p:sp>
        <p:nvSpPr>
          <p:cNvPr id="50198" name="Text Box 20"/>
          <p:cNvSpPr txBox="1"/>
          <p:nvPr/>
        </p:nvSpPr>
        <p:spPr>
          <a:xfrm>
            <a:off x="6202363" y="5568950"/>
            <a:ext cx="1098550" cy="457200"/>
          </a:xfrm>
          <a:prstGeom prst="rect">
            <a:avLst/>
          </a:prstGeom>
          <a:noFill/>
          <a:ln w="9525">
            <a:noFill/>
          </a:ln>
        </p:spPr>
        <p:txBody>
          <a:bodyPr wrap="none">
            <a:spAutoFit/>
          </a:bodyPr>
          <a:p>
            <a:r>
              <a:rPr lang="zh-CN" altLang="en-US" sz="2400" dirty="0">
                <a:solidFill>
                  <a:srgbClr val="FF0000"/>
                </a:solidFill>
                <a:latin typeface="Comic Sans MS" panose="030F0702030302020204" pitchFamily="66" charset="0"/>
              </a:rPr>
              <a:t>接收方</a:t>
            </a:r>
            <a:endParaRPr lang="zh-CN" altLang="en-US" sz="2400" dirty="0">
              <a:solidFill>
                <a:srgbClr val="FF0000"/>
              </a:solidFill>
              <a:latin typeface="Comic Sans MS" panose="030F0702030302020204" pitchFamily="66" charset="0"/>
            </a:endParaRPr>
          </a:p>
        </p:txBody>
      </p:sp>
      <p:pic>
        <p:nvPicPr>
          <p:cNvPr id="2" name="图片 1"/>
          <p:cNvPicPr>
            <a:picLocks noChangeAspect="1"/>
          </p:cNvPicPr>
          <p:nvPr>
            <p:custDataLst>
              <p:tags r:id="rId1"/>
            </p:custDataLst>
          </p:nvPr>
        </p:nvPicPr>
        <p:blipFill>
          <a:blip r:embed="rId2"/>
          <a:stretch>
            <a:fillRect/>
          </a:stretch>
        </p:blipFill>
        <p:spPr>
          <a:xfrm>
            <a:off x="4953635" y="1569720"/>
            <a:ext cx="4010025" cy="2321560"/>
          </a:xfrm>
          <a:prstGeom prst="rect">
            <a:avLst/>
          </a:prstGeom>
        </p:spPr>
      </p:pic>
      <p:sp>
        <p:nvSpPr>
          <p:cNvPr id="3" name="矩形 2"/>
          <p:cNvSpPr/>
          <p:nvPr/>
        </p:nvSpPr>
        <p:spPr>
          <a:xfrm>
            <a:off x="6491605" y="3166110"/>
            <a:ext cx="521335" cy="108585"/>
          </a:xfrm>
          <a:prstGeom prst="rect">
            <a:avLst/>
          </a:prstGeom>
          <a:solidFill>
            <a:schemeClr val="bg1"/>
          </a:solidFill>
          <a:ln w="9525" cap="flat" cmpd="sng" algn="ctr">
            <a:no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62467"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52228" name="Rectangle 2"/>
          <p:cNvSpPr>
            <a:spLocks noGrp="1"/>
          </p:cNvSpPr>
          <p:nvPr>
            <p:ph type="title"/>
          </p:nvPr>
        </p:nvSpPr>
        <p:spPr>
          <a:xfrm>
            <a:off x="533400" y="228600"/>
            <a:ext cx="8001000" cy="1143000"/>
          </a:xfrm>
        </p:spPr>
        <p:txBody>
          <a:bodyPr vert="horz" wrap="square" lIns="91440" tIns="45720" rIns="91440" bIns="45720" anchor="ctr" anchorCtr="0"/>
          <a:p>
            <a:r>
              <a:rPr lang="en-US" altLang="zh-CN" sz="3200" u="none" dirty="0"/>
              <a:t>Rdt2.0: </a:t>
            </a:r>
            <a:r>
              <a:rPr lang="zh-CN" altLang="en-US" sz="3200" dirty="0"/>
              <a:t>具有比特差错的信道</a:t>
            </a:r>
            <a:endParaRPr lang="en-US" altLang="zh-CN" dirty="0"/>
          </a:p>
        </p:txBody>
      </p:sp>
      <p:sp>
        <p:nvSpPr>
          <p:cNvPr id="52229" name="Rectangle 3"/>
          <p:cNvSpPr>
            <a:spLocks noGrp="1"/>
          </p:cNvSpPr>
          <p:nvPr>
            <p:ph sz="half" idx="1"/>
          </p:nvPr>
        </p:nvSpPr>
        <p:spPr>
          <a:xfrm>
            <a:off x="942975" y="1333500"/>
            <a:ext cx="7896225" cy="4448175"/>
          </a:xfrm>
        </p:spPr>
        <p:txBody>
          <a:bodyPr vert="horz" wrap="square" lIns="91440" tIns="45720" rIns="91440" bIns="45720" anchor="t" anchorCtr="0"/>
          <a:p>
            <a:pPr eaLnBrk="1">
              <a:buSzPct val="85000"/>
            </a:pPr>
            <a:r>
              <a:rPr lang="zh-CN" altLang="en-US" sz="2400" b="1" dirty="0">
                <a:solidFill>
                  <a:schemeClr val="accent2"/>
                </a:solidFill>
                <a:latin typeface="+mn-lt"/>
                <a:ea typeface="+mn-ea"/>
                <a:cs typeface="+mn-cs"/>
              </a:rPr>
              <a:t>信道有可能导致数据包中产生</a:t>
            </a:r>
            <a:r>
              <a:rPr lang="en-US" altLang="zh-CN" sz="2400" b="1" dirty="0">
                <a:solidFill>
                  <a:schemeClr val="accent2"/>
                </a:solidFill>
                <a:latin typeface="+mn-lt"/>
                <a:ea typeface="+mn-ea"/>
                <a:cs typeface="+mn-cs"/>
              </a:rPr>
              <a:t>flip bits</a:t>
            </a:r>
            <a:endParaRPr lang="en-US" altLang="zh-CN" sz="2400" b="1" dirty="0">
              <a:solidFill>
                <a:schemeClr val="accent2"/>
              </a:solidFill>
              <a:latin typeface="+mn-lt"/>
              <a:ea typeface="+mn-ea"/>
              <a:cs typeface="+mn-cs"/>
            </a:endParaRPr>
          </a:p>
          <a:p>
            <a:pPr eaLnBrk="1">
              <a:buSzPct val="85000"/>
            </a:pPr>
            <a:r>
              <a:rPr lang="zh-CN" altLang="en-US" sz="2400" i="1" dirty="0">
                <a:latin typeface="+mn-lt"/>
                <a:ea typeface="+mn-ea"/>
                <a:cs typeface="+mn-cs"/>
              </a:rPr>
              <a:t>校验和检测比特级错误</a:t>
            </a:r>
            <a:endParaRPr lang="en-US" altLang="zh-CN" sz="2400" i="1" dirty="0">
              <a:latin typeface="+mn-lt"/>
              <a:ea typeface="+mn-ea"/>
              <a:cs typeface="+mn-cs"/>
            </a:endParaRPr>
          </a:p>
          <a:p>
            <a:pPr eaLnBrk="1">
              <a:buSzPct val="85000"/>
            </a:pPr>
            <a:r>
              <a:rPr lang="zh-CN" altLang="en-US" sz="2400" dirty="0">
                <a:latin typeface="+mn-lt"/>
                <a:ea typeface="+mn-ea"/>
                <a:cs typeface="+mn-cs"/>
              </a:rPr>
              <a:t>问题是如何从错误中恢复</a:t>
            </a:r>
            <a:r>
              <a:rPr lang="en-US" altLang="zh-CN" sz="2400" dirty="0">
                <a:latin typeface="+mn-lt"/>
                <a:ea typeface="+mn-ea"/>
                <a:cs typeface="+mn-cs"/>
              </a:rPr>
              <a:t>:</a:t>
            </a:r>
            <a:endParaRPr lang="en-US" altLang="zh-CN" sz="2400" dirty="0">
              <a:latin typeface="+mn-lt"/>
              <a:ea typeface="+mn-ea"/>
              <a:cs typeface="+mn-cs"/>
            </a:endParaRPr>
          </a:p>
          <a:p>
            <a:pPr lvl="1" eaLnBrk="1">
              <a:buSzPct val="75000"/>
            </a:pPr>
            <a:r>
              <a:rPr lang="en-US" altLang="zh-CN" sz="2000" i="1" dirty="0">
                <a:solidFill>
                  <a:srgbClr val="FF0000"/>
                </a:solidFill>
                <a:latin typeface="+mn-lt"/>
                <a:ea typeface="+mn-ea"/>
              </a:rPr>
              <a:t>acknowledgements (ACKs):</a:t>
            </a:r>
            <a:r>
              <a:rPr lang="en-US" altLang="zh-CN" sz="2000" dirty="0">
                <a:latin typeface="+mn-lt"/>
                <a:ea typeface="+mn-ea"/>
              </a:rPr>
              <a:t> receiver explicitly tells sender that pkt received OK</a:t>
            </a:r>
            <a:endParaRPr lang="en-US" altLang="zh-CN" sz="2000" dirty="0">
              <a:latin typeface="+mn-lt"/>
              <a:ea typeface="+mn-ea"/>
            </a:endParaRPr>
          </a:p>
          <a:p>
            <a:pPr lvl="1" eaLnBrk="1">
              <a:buSzPct val="75000"/>
            </a:pPr>
            <a:r>
              <a:rPr lang="en-US" altLang="zh-CN" sz="2000" i="1" dirty="0">
                <a:solidFill>
                  <a:srgbClr val="FF0000"/>
                </a:solidFill>
                <a:latin typeface="+mn-lt"/>
                <a:ea typeface="+mn-ea"/>
              </a:rPr>
              <a:t>negative acknowledgements (NAKs):</a:t>
            </a:r>
            <a:r>
              <a:rPr lang="en-US" altLang="zh-CN" sz="2000" dirty="0">
                <a:latin typeface="+mn-lt"/>
                <a:ea typeface="+mn-ea"/>
              </a:rPr>
              <a:t> receiver explicitly tells sender that pkt had errors</a:t>
            </a:r>
            <a:endParaRPr lang="en-US" altLang="zh-CN" sz="2000" dirty="0">
              <a:latin typeface="+mn-lt"/>
              <a:ea typeface="+mn-ea"/>
            </a:endParaRPr>
          </a:p>
          <a:p>
            <a:pPr lvl="1" eaLnBrk="1">
              <a:buSzPct val="75000"/>
            </a:pPr>
            <a:r>
              <a:rPr lang="zh-CN" altLang="en-US" sz="2000" dirty="0">
                <a:latin typeface="+mn-lt"/>
                <a:ea typeface="+mn-ea"/>
              </a:rPr>
              <a:t>接收方在收到</a:t>
            </a:r>
            <a:r>
              <a:rPr lang="en-US" altLang="zh-CN" sz="2000" dirty="0">
                <a:latin typeface="+mn-lt"/>
                <a:ea typeface="+mn-ea"/>
              </a:rPr>
              <a:t> NAK</a:t>
            </a:r>
            <a:r>
              <a:rPr lang="zh-CN" altLang="en-US" sz="2000" dirty="0">
                <a:latin typeface="+mn-lt"/>
                <a:ea typeface="+mn-ea"/>
              </a:rPr>
              <a:t>后重新发送数据包</a:t>
            </a:r>
            <a:endParaRPr lang="en-US" altLang="zh-CN" sz="2000" dirty="0">
              <a:latin typeface="+mn-lt"/>
              <a:ea typeface="+mn-ea"/>
            </a:endParaRPr>
          </a:p>
          <a:p>
            <a:pPr eaLnBrk="1">
              <a:buSzPct val="85000"/>
            </a:pPr>
            <a:r>
              <a:rPr lang="en-US" altLang="zh-CN" sz="2400" b="1" dirty="0">
                <a:latin typeface="Courier New" panose="02070309020205020404" pitchFamily="49" charset="0"/>
                <a:ea typeface="+mn-ea"/>
                <a:cs typeface="+mn-cs"/>
              </a:rPr>
              <a:t>rdt2.0</a:t>
            </a:r>
            <a:r>
              <a:rPr lang="en-US" altLang="zh-CN" sz="2400" dirty="0">
                <a:latin typeface="+mn-lt"/>
                <a:ea typeface="+mn-ea"/>
                <a:cs typeface="+mn-cs"/>
              </a:rPr>
              <a:t> </a:t>
            </a:r>
            <a:r>
              <a:rPr lang="zh-CN" altLang="en-US" sz="2400" dirty="0">
                <a:latin typeface="+mn-lt"/>
                <a:ea typeface="+mn-ea"/>
                <a:cs typeface="+mn-cs"/>
              </a:rPr>
              <a:t>新机制</a:t>
            </a:r>
            <a:r>
              <a:rPr lang="en-US" altLang="zh-CN" sz="2400" dirty="0">
                <a:latin typeface="+mn-lt"/>
                <a:ea typeface="+mn-ea"/>
                <a:cs typeface="+mn-cs"/>
              </a:rPr>
              <a:t>(beyond </a:t>
            </a:r>
            <a:r>
              <a:rPr lang="en-US" altLang="zh-CN" sz="2400" b="1" dirty="0">
                <a:latin typeface="Courier New" panose="02070309020205020404" pitchFamily="49" charset="0"/>
                <a:ea typeface="+mn-ea"/>
                <a:cs typeface="+mn-cs"/>
              </a:rPr>
              <a:t>rdt1.0</a:t>
            </a:r>
            <a:r>
              <a:rPr lang="en-US" altLang="zh-CN" sz="2400" dirty="0">
                <a:latin typeface="+mn-lt"/>
                <a:ea typeface="+mn-ea"/>
                <a:cs typeface="+mn-cs"/>
              </a:rPr>
              <a:t>):</a:t>
            </a:r>
            <a:endParaRPr lang="en-US" altLang="zh-CN" sz="2400" dirty="0">
              <a:latin typeface="+mn-lt"/>
              <a:ea typeface="+mn-ea"/>
              <a:cs typeface="+mn-cs"/>
            </a:endParaRPr>
          </a:p>
          <a:p>
            <a:pPr lvl="1" eaLnBrk="1">
              <a:buSzPct val="75000"/>
            </a:pPr>
            <a:r>
              <a:rPr lang="zh-CN" altLang="en-US" sz="2000" dirty="0">
                <a:latin typeface="+mn-lt"/>
                <a:ea typeface="+mn-ea"/>
              </a:rPr>
              <a:t>差错检测</a:t>
            </a:r>
            <a:endParaRPr lang="zh-CN" altLang="en-US" sz="2000" dirty="0">
              <a:latin typeface="+mn-lt"/>
              <a:ea typeface="+mn-ea"/>
            </a:endParaRPr>
          </a:p>
          <a:p>
            <a:pPr lvl="1" eaLnBrk="1">
              <a:buSzPct val="75000"/>
            </a:pPr>
            <a:r>
              <a:rPr lang="zh-CN" altLang="en-US" sz="2000" dirty="0">
                <a:latin typeface="+mn-lt"/>
                <a:ea typeface="+mn-ea"/>
              </a:rPr>
              <a:t>接收方反馈</a:t>
            </a:r>
            <a:r>
              <a:rPr lang="en-US" altLang="zh-CN" sz="2000" dirty="0">
                <a:latin typeface="+mn-lt"/>
                <a:ea typeface="+mn-ea"/>
              </a:rPr>
              <a:t>: control msgs (ACK,NAK) rcvr-&gt;sender</a:t>
            </a:r>
            <a:endParaRPr lang="en-US" altLang="zh-CN" sz="2000" dirty="0">
              <a:latin typeface="+mn-lt"/>
              <a:ea typeface="+mn-ea"/>
            </a:endParaRPr>
          </a:p>
          <a:p>
            <a:pPr lvl="1" eaLnBrk="1">
              <a:buSzPct val="75000"/>
            </a:pPr>
            <a:r>
              <a:rPr lang="zh-CN" altLang="en-US" sz="2000" dirty="0">
                <a:latin typeface="+mn-lt"/>
                <a:ea typeface="+mn-ea"/>
              </a:rPr>
              <a:t>重传</a:t>
            </a:r>
            <a:endParaRPr lang="zh-CN" altLang="en-US" sz="2000" dirty="0">
              <a:latin typeface="+mn-lt"/>
              <a:ea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 name="页脚占位符 3"/>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63491" name="灯片编号占位符 4"/>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53252" name="Rectangle 2"/>
          <p:cNvSpPr>
            <a:spLocks noGrp="1"/>
          </p:cNvSpPr>
          <p:nvPr>
            <p:ph type="title"/>
          </p:nvPr>
        </p:nvSpPr>
        <p:spPr/>
        <p:txBody>
          <a:bodyPr vert="horz" wrap="square" lIns="91440" tIns="45720" rIns="91440" bIns="45720" anchor="ctr" anchorCtr="0"/>
          <a:p>
            <a:r>
              <a:rPr lang="en-US" altLang="zh-CN" sz="3600" dirty="0"/>
              <a:t>rdt2.0: FSM</a:t>
            </a:r>
            <a:r>
              <a:rPr lang="zh-CN" altLang="en-US" sz="3600" dirty="0"/>
              <a:t>规格参数</a:t>
            </a:r>
            <a:endParaRPr lang="zh-CN" altLang="en-US" dirty="0"/>
          </a:p>
        </p:txBody>
      </p:sp>
      <p:sp>
        <p:nvSpPr>
          <p:cNvPr id="53253" name="Oval 3"/>
          <p:cNvSpPr/>
          <p:nvPr/>
        </p:nvSpPr>
        <p:spPr>
          <a:xfrm>
            <a:off x="670243" y="3696970"/>
            <a:ext cx="985837" cy="962025"/>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53254" name="Text Box 4"/>
          <p:cNvSpPr txBox="1"/>
          <p:nvPr/>
        </p:nvSpPr>
        <p:spPr>
          <a:xfrm>
            <a:off x="568643" y="3781108"/>
            <a:ext cx="1200150" cy="609600"/>
          </a:xfrm>
          <a:prstGeom prst="rect">
            <a:avLst/>
          </a:prstGeom>
          <a:noFill/>
          <a:ln w="9525">
            <a:noFill/>
          </a:ln>
        </p:spPr>
        <p:txBody>
          <a:bodyPr/>
          <a:p>
            <a:r>
              <a:rPr lang="zh-CN" altLang="en-US" dirty="0">
                <a:latin typeface="Arial" panose="020B0604020202020204" pitchFamily="34" charset="0"/>
              </a:rPr>
              <a:t> 等待来自上面的调用</a:t>
            </a:r>
            <a:endParaRPr lang="zh-CN" altLang="en-US" dirty="0">
              <a:latin typeface="Times New Roman" panose="02020603050405020304" pitchFamily="18" charset="0"/>
            </a:endParaRPr>
          </a:p>
        </p:txBody>
      </p:sp>
      <p:sp>
        <p:nvSpPr>
          <p:cNvPr id="53255" name="Text Box 5"/>
          <p:cNvSpPr txBox="1"/>
          <p:nvPr/>
        </p:nvSpPr>
        <p:spPr>
          <a:xfrm>
            <a:off x="978535" y="2978150"/>
            <a:ext cx="4217670" cy="400050"/>
          </a:xfrm>
          <a:prstGeom prst="rect">
            <a:avLst/>
          </a:prstGeom>
          <a:noFill/>
          <a:ln w="9525">
            <a:noFill/>
          </a:ln>
        </p:spPr>
        <p:txBody>
          <a:bodyPr/>
          <a:p>
            <a:pPr algn="l"/>
            <a:r>
              <a:rPr lang="en-US" altLang="zh-CN" dirty="0">
                <a:latin typeface="Arial" panose="020B0604020202020204" pitchFamily="34" charset="0"/>
              </a:rPr>
              <a:t>snkpkt = make_pkt(data, checksum)</a:t>
            </a:r>
            <a:endParaRPr lang="en-US" altLang="zh-CN" dirty="0">
              <a:latin typeface="Arial" panose="020B0604020202020204" pitchFamily="34" charset="0"/>
            </a:endParaRPr>
          </a:p>
          <a:p>
            <a:pPr algn="l"/>
            <a:r>
              <a:rPr lang="en-US" altLang="zh-CN" dirty="0">
                <a:latin typeface="Arial" panose="020B0604020202020204" pitchFamily="34" charset="0"/>
              </a:rPr>
              <a:t>udt_send(sndpkt)</a:t>
            </a:r>
            <a:endParaRPr lang="en-US" altLang="zh-CN" b="1" dirty="0">
              <a:solidFill>
                <a:schemeClr val="accent2"/>
              </a:solidFill>
              <a:latin typeface="Arial" panose="020B0604020202020204" pitchFamily="34" charset="0"/>
              <a:sym typeface="+mn-ea"/>
            </a:endParaRPr>
          </a:p>
        </p:txBody>
      </p:sp>
      <p:sp>
        <p:nvSpPr>
          <p:cNvPr id="53256" name="Line 6"/>
          <p:cNvSpPr/>
          <p:nvPr/>
        </p:nvSpPr>
        <p:spPr>
          <a:xfrm>
            <a:off x="1082993" y="3022283"/>
            <a:ext cx="990600" cy="0"/>
          </a:xfrm>
          <a:prstGeom prst="line">
            <a:avLst/>
          </a:prstGeom>
          <a:ln w="28575" cap="flat" cmpd="sng">
            <a:solidFill>
              <a:srgbClr val="000000"/>
            </a:solidFill>
            <a:prstDash val="solid"/>
            <a:headEnd type="none" w="med" len="med"/>
            <a:tailEnd type="none" w="med" len="med"/>
          </a:ln>
        </p:spPr>
      </p:sp>
      <p:sp>
        <p:nvSpPr>
          <p:cNvPr id="53257" name="Text Box 7"/>
          <p:cNvSpPr txBox="1"/>
          <p:nvPr/>
        </p:nvSpPr>
        <p:spPr>
          <a:xfrm>
            <a:off x="6319838" y="5314950"/>
            <a:ext cx="2143125" cy="619125"/>
          </a:xfrm>
          <a:prstGeom prst="rect">
            <a:avLst/>
          </a:prstGeom>
          <a:noFill/>
          <a:ln w="9525">
            <a:noFill/>
          </a:ln>
        </p:spPr>
        <p:txBody>
          <a:bodyPr/>
          <a:p>
            <a:pPr algn="l"/>
            <a:r>
              <a:rPr lang="en-US" altLang="zh-CN" dirty="0">
                <a:latin typeface="Arial" panose="020B0604020202020204" pitchFamily="34" charset="0"/>
              </a:rPr>
              <a:t>extract(rcvpkt,data)</a:t>
            </a:r>
            <a:endParaRPr lang="en-US" altLang="zh-CN" dirty="0">
              <a:latin typeface="Arial" panose="020B0604020202020204" pitchFamily="34" charset="0"/>
            </a:endParaRPr>
          </a:p>
          <a:p>
            <a:pPr algn="l"/>
            <a:r>
              <a:rPr lang="en-US" altLang="zh-CN" dirty="0">
                <a:latin typeface="Arial" panose="020B0604020202020204" pitchFamily="34" charset="0"/>
              </a:rPr>
              <a:t>deliver_data(data)</a:t>
            </a:r>
            <a:endParaRPr lang="en-US" altLang="zh-CN" dirty="0">
              <a:latin typeface="Arial" panose="020B0604020202020204" pitchFamily="34" charset="0"/>
            </a:endParaRPr>
          </a:p>
          <a:p>
            <a:pPr algn="l"/>
            <a:r>
              <a:rPr lang="en-US" altLang="zh-CN" dirty="0">
                <a:latin typeface="Arial" panose="020B0604020202020204" pitchFamily="34" charset="0"/>
              </a:rPr>
              <a:t>udt_send(ACK)</a:t>
            </a:r>
            <a:endParaRPr lang="en-US" altLang="zh-CN" dirty="0">
              <a:latin typeface="Times New Roman" panose="02020603050405020304" pitchFamily="18" charset="0"/>
            </a:endParaRPr>
          </a:p>
        </p:txBody>
      </p:sp>
      <p:sp>
        <p:nvSpPr>
          <p:cNvPr id="53258" name="Text Box 8"/>
          <p:cNvSpPr txBox="1"/>
          <p:nvPr/>
        </p:nvSpPr>
        <p:spPr>
          <a:xfrm>
            <a:off x="6297613" y="4781550"/>
            <a:ext cx="2157412" cy="701675"/>
          </a:xfrm>
          <a:prstGeom prst="rect">
            <a:avLst/>
          </a:prstGeom>
          <a:noFill/>
          <a:ln w="9525">
            <a:noFill/>
          </a:ln>
        </p:spPr>
        <p:txBody>
          <a:bodyPr/>
          <a:p>
            <a:pPr algn="l"/>
            <a:r>
              <a:rPr lang="en-US" altLang="zh-CN" dirty="0">
                <a:latin typeface="Arial" panose="020B0604020202020204" pitchFamily="34" charset="0"/>
              </a:rPr>
              <a:t>rdt_rcv(rcvpkt) &amp;&amp; </a:t>
            </a:r>
            <a:endParaRPr lang="en-US" altLang="zh-CN" dirty="0">
              <a:latin typeface="Arial" panose="020B0604020202020204" pitchFamily="34" charset="0"/>
            </a:endParaRPr>
          </a:p>
          <a:p>
            <a:pPr algn="l"/>
            <a:r>
              <a:rPr lang="en-US" altLang="zh-CN" dirty="0">
                <a:latin typeface="Arial" panose="020B0604020202020204" pitchFamily="34" charset="0"/>
              </a:rPr>
              <a:t>   notcorrupt(rcvpkt)</a:t>
            </a:r>
            <a:endParaRPr lang="en-US" altLang="zh-CN" dirty="0">
              <a:latin typeface="Times New Roman" panose="02020603050405020304" pitchFamily="18" charset="0"/>
            </a:endParaRPr>
          </a:p>
        </p:txBody>
      </p:sp>
      <p:sp>
        <p:nvSpPr>
          <p:cNvPr id="53259" name="Line 9"/>
          <p:cNvSpPr/>
          <p:nvPr/>
        </p:nvSpPr>
        <p:spPr>
          <a:xfrm>
            <a:off x="6419850" y="5370513"/>
            <a:ext cx="1489075" cy="0"/>
          </a:xfrm>
          <a:prstGeom prst="line">
            <a:avLst/>
          </a:prstGeom>
          <a:ln w="28575" cap="flat" cmpd="sng">
            <a:solidFill>
              <a:srgbClr val="000000"/>
            </a:solidFill>
            <a:prstDash val="solid"/>
            <a:headEnd type="none" w="med" len="med"/>
            <a:tailEnd type="none" w="med" len="med"/>
          </a:ln>
        </p:spPr>
      </p:sp>
      <p:sp>
        <p:nvSpPr>
          <p:cNvPr id="53260" name="Freeform 10"/>
          <p:cNvSpPr/>
          <p:nvPr/>
        </p:nvSpPr>
        <p:spPr>
          <a:xfrm flipV="1">
            <a:off x="1030605" y="3466783"/>
            <a:ext cx="1800225" cy="247650"/>
          </a:xfrm>
          <a:custGeom>
            <a:avLst/>
            <a:gdLst>
              <a:gd name="txL" fmla="*/ 0 w 2835"/>
              <a:gd name="txT" fmla="*/ 0 h 525"/>
              <a:gd name="txR" fmla="*/ 2835 w 2835"/>
              <a:gd name="txB" fmla="*/ 525 h 525"/>
            </a:gdLst>
            <a:ahLst/>
            <a:cxnLst>
              <a:cxn ang="0">
                <a:pos x="0" y="0"/>
              </a:cxn>
              <a:cxn ang="0">
                <a:pos x="2147483647" y="0"/>
              </a:cxn>
            </a:cxnLst>
            <a:rect l="txL" t="txT" r="txR" b="txB"/>
            <a:pathLst>
              <a:path w="2835" h="525">
                <a:moveTo>
                  <a:pt x="0" y="0"/>
                </a:moveTo>
                <a:cubicBezTo>
                  <a:pt x="60" y="525"/>
                  <a:pt x="2835" y="495"/>
                  <a:pt x="2835" y="0"/>
                </a:cubicBezTo>
              </a:path>
            </a:pathLst>
          </a:custGeom>
          <a:noFill/>
          <a:ln w="28575" cap="flat" cmpd="sng">
            <a:solidFill>
              <a:srgbClr val="000000">
                <a:alpha val="100000"/>
              </a:srgbClr>
            </a:solidFill>
            <a:prstDash val="solid"/>
            <a:round/>
            <a:headEnd type="none" w="med" len="med"/>
            <a:tailEnd type="triangle" w="med" len="med"/>
          </a:ln>
        </p:spPr>
        <p:txBody>
          <a:bodyPr/>
          <a:p>
            <a:endParaRPr lang="zh-CN" altLang="en-US"/>
          </a:p>
        </p:txBody>
      </p:sp>
      <p:sp>
        <p:nvSpPr>
          <p:cNvPr id="53261" name="Freeform 11"/>
          <p:cNvSpPr/>
          <p:nvPr/>
        </p:nvSpPr>
        <p:spPr>
          <a:xfrm>
            <a:off x="1078230" y="4627245"/>
            <a:ext cx="1800225" cy="247650"/>
          </a:xfrm>
          <a:custGeom>
            <a:avLst/>
            <a:gdLst>
              <a:gd name="txL" fmla="*/ 0 w 2835"/>
              <a:gd name="txT" fmla="*/ 0 h 525"/>
              <a:gd name="txR" fmla="*/ 2835 w 2835"/>
              <a:gd name="txB" fmla="*/ 525 h 525"/>
            </a:gdLst>
            <a:ahLst/>
            <a:cxnLst>
              <a:cxn ang="0">
                <a:pos x="0" y="0"/>
              </a:cxn>
              <a:cxn ang="0">
                <a:pos x="2147483647" y="0"/>
              </a:cxn>
            </a:cxnLst>
            <a:rect l="txL" t="txT" r="txR" b="txB"/>
            <a:pathLst>
              <a:path w="2835" h="525">
                <a:moveTo>
                  <a:pt x="0" y="0"/>
                </a:moveTo>
                <a:cubicBezTo>
                  <a:pt x="60" y="525"/>
                  <a:pt x="2835" y="495"/>
                  <a:pt x="2835" y="0"/>
                </a:cubicBezTo>
              </a:path>
            </a:pathLst>
          </a:custGeom>
          <a:noFill/>
          <a:ln w="28575" cap="flat" cmpd="sng">
            <a:solidFill>
              <a:srgbClr val="000000">
                <a:alpha val="100000"/>
              </a:srgbClr>
            </a:solidFill>
            <a:prstDash val="solid"/>
            <a:round/>
            <a:headEnd type="triangle" w="med" len="med"/>
            <a:tailEnd type="none" w="med" len="med"/>
          </a:ln>
        </p:spPr>
        <p:txBody>
          <a:bodyPr/>
          <a:p>
            <a:endParaRPr lang="zh-CN" altLang="en-US"/>
          </a:p>
        </p:txBody>
      </p:sp>
      <p:sp>
        <p:nvSpPr>
          <p:cNvPr id="53262" name="Text Box 12"/>
          <p:cNvSpPr txBox="1"/>
          <p:nvPr/>
        </p:nvSpPr>
        <p:spPr>
          <a:xfrm>
            <a:off x="1044893" y="4979670"/>
            <a:ext cx="3548062" cy="285750"/>
          </a:xfrm>
          <a:prstGeom prst="rect">
            <a:avLst/>
          </a:prstGeom>
          <a:noFill/>
          <a:ln w="9525">
            <a:noFill/>
          </a:ln>
        </p:spPr>
        <p:txBody>
          <a:bodyPr/>
          <a:p>
            <a:pPr algn="l"/>
            <a:r>
              <a:rPr lang="en-US" altLang="zh-CN" dirty="0">
                <a:latin typeface="Arial" panose="020B0604020202020204" pitchFamily="34" charset="0"/>
              </a:rPr>
              <a:t>rdt_rcv(rcvpkt) &amp;&amp; isACK(rcvpkt)</a:t>
            </a:r>
            <a:endParaRPr lang="en-US" altLang="zh-CN" dirty="0">
              <a:latin typeface="Times New Roman" panose="02020603050405020304" pitchFamily="18" charset="0"/>
            </a:endParaRPr>
          </a:p>
        </p:txBody>
      </p:sp>
      <p:sp>
        <p:nvSpPr>
          <p:cNvPr id="53263" name="Line 13"/>
          <p:cNvSpPr/>
          <p:nvPr/>
        </p:nvSpPr>
        <p:spPr>
          <a:xfrm>
            <a:off x="1146493" y="5303520"/>
            <a:ext cx="990600" cy="0"/>
          </a:xfrm>
          <a:prstGeom prst="line">
            <a:avLst/>
          </a:prstGeom>
          <a:ln w="28575" cap="flat" cmpd="sng">
            <a:solidFill>
              <a:srgbClr val="000000"/>
            </a:solidFill>
            <a:prstDash val="solid"/>
            <a:headEnd type="none" w="med" len="med"/>
            <a:tailEnd type="none" w="med" len="med"/>
          </a:ln>
        </p:spPr>
      </p:sp>
      <p:sp>
        <p:nvSpPr>
          <p:cNvPr id="53264" name="Freeform 14"/>
          <p:cNvSpPr/>
          <p:nvPr/>
        </p:nvSpPr>
        <p:spPr>
          <a:xfrm>
            <a:off x="3226118" y="3773170"/>
            <a:ext cx="466725" cy="893763"/>
          </a:xfrm>
          <a:custGeom>
            <a:avLst/>
            <a:gdLst>
              <a:gd name="txL" fmla="*/ 0 w 735"/>
              <a:gd name="txT" fmla="*/ 0 h 1080"/>
              <a:gd name="txR" fmla="*/ 735 w 735"/>
              <a:gd name="txB" fmla="*/ 1080 h 1080"/>
            </a:gdLst>
            <a:ahLst/>
            <a:cxnLst>
              <a:cxn ang="0">
                <a:pos x="0" y="2147483647"/>
              </a:cxn>
              <a:cxn ang="0">
                <a:pos x="0" y="2147483647"/>
              </a:cxn>
            </a:cxnLst>
            <a:rect l="txL" t="txT" r="txR" b="txB"/>
            <a:pathLst>
              <a:path w="735" h="1080">
                <a:moveTo>
                  <a:pt x="0" y="195"/>
                </a:moveTo>
                <a:cubicBezTo>
                  <a:pt x="690" y="0"/>
                  <a:pt x="735" y="1080"/>
                  <a:pt x="0" y="855"/>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53265" name="Text Box 15"/>
          <p:cNvSpPr txBox="1"/>
          <p:nvPr/>
        </p:nvSpPr>
        <p:spPr>
          <a:xfrm>
            <a:off x="3535680" y="4087495"/>
            <a:ext cx="1763713" cy="400050"/>
          </a:xfrm>
          <a:prstGeom prst="rect">
            <a:avLst/>
          </a:prstGeom>
          <a:noFill/>
          <a:ln w="9525">
            <a:noFill/>
          </a:ln>
        </p:spPr>
        <p:txBody>
          <a:bodyPr/>
          <a:p>
            <a:pPr algn="l"/>
            <a:r>
              <a:rPr lang="en-US" altLang="zh-CN" dirty="0">
                <a:latin typeface="Arial" panose="020B0604020202020204" pitchFamily="34" charset="0"/>
              </a:rPr>
              <a:t>udt_send(sndpkt)</a:t>
            </a:r>
            <a:endParaRPr lang="en-US" altLang="zh-CN" dirty="0">
              <a:latin typeface="Times New Roman" panose="02020603050405020304" pitchFamily="18" charset="0"/>
            </a:endParaRPr>
          </a:p>
        </p:txBody>
      </p:sp>
      <p:sp>
        <p:nvSpPr>
          <p:cNvPr id="53266" name="Text Box 16"/>
          <p:cNvSpPr txBox="1"/>
          <p:nvPr/>
        </p:nvSpPr>
        <p:spPr>
          <a:xfrm>
            <a:off x="3510280" y="3412808"/>
            <a:ext cx="2085975" cy="631825"/>
          </a:xfrm>
          <a:prstGeom prst="rect">
            <a:avLst/>
          </a:prstGeom>
          <a:noFill/>
          <a:ln w="9525">
            <a:noFill/>
          </a:ln>
        </p:spPr>
        <p:txBody>
          <a:bodyPr/>
          <a:p>
            <a:pPr algn="l"/>
            <a:r>
              <a:rPr lang="en-US" altLang="zh-CN" dirty="0">
                <a:latin typeface="Arial" panose="020B0604020202020204" pitchFamily="34" charset="0"/>
              </a:rPr>
              <a:t>rdt_rcv(rcvpkt) &amp;&amp;</a:t>
            </a:r>
            <a:endParaRPr lang="en-US" altLang="zh-CN" dirty="0">
              <a:latin typeface="Arial" panose="020B0604020202020204" pitchFamily="34" charset="0"/>
            </a:endParaRPr>
          </a:p>
          <a:p>
            <a:pPr algn="l"/>
            <a:r>
              <a:rPr lang="en-US" altLang="zh-CN" dirty="0">
                <a:latin typeface="Arial" panose="020B0604020202020204" pitchFamily="34" charset="0"/>
              </a:rPr>
              <a:t>   isNAK(rcvpkt)</a:t>
            </a:r>
            <a:endParaRPr lang="en-US" altLang="zh-CN" dirty="0">
              <a:latin typeface="Times New Roman" panose="02020603050405020304" pitchFamily="18" charset="0"/>
            </a:endParaRPr>
          </a:p>
        </p:txBody>
      </p:sp>
      <p:sp>
        <p:nvSpPr>
          <p:cNvPr id="53267" name="Line 17"/>
          <p:cNvSpPr/>
          <p:nvPr/>
        </p:nvSpPr>
        <p:spPr>
          <a:xfrm>
            <a:off x="3629343" y="4087495"/>
            <a:ext cx="990600" cy="0"/>
          </a:xfrm>
          <a:prstGeom prst="line">
            <a:avLst/>
          </a:prstGeom>
          <a:ln w="28575" cap="flat" cmpd="sng">
            <a:solidFill>
              <a:srgbClr val="000000"/>
            </a:solidFill>
            <a:prstDash val="solid"/>
            <a:headEnd type="none" w="med" len="med"/>
            <a:tailEnd type="none" w="med" len="med"/>
          </a:ln>
        </p:spPr>
      </p:sp>
      <p:grpSp>
        <p:nvGrpSpPr>
          <p:cNvPr id="53268" name="Group 18"/>
          <p:cNvGrpSpPr/>
          <p:nvPr/>
        </p:nvGrpSpPr>
        <p:grpSpPr>
          <a:xfrm>
            <a:off x="6573838" y="2352675"/>
            <a:ext cx="1924050" cy="858838"/>
            <a:chOff x="2222" y="2660"/>
            <a:chExt cx="1212" cy="541"/>
          </a:xfrm>
        </p:grpSpPr>
        <p:sp>
          <p:nvSpPr>
            <p:cNvPr id="53283" name="Text Box 19"/>
            <p:cNvSpPr txBox="1"/>
            <p:nvPr/>
          </p:nvSpPr>
          <p:spPr>
            <a:xfrm>
              <a:off x="2222" y="3039"/>
              <a:ext cx="1152" cy="162"/>
            </a:xfrm>
            <a:prstGeom prst="rect">
              <a:avLst/>
            </a:prstGeom>
            <a:noFill/>
            <a:ln w="9525">
              <a:noFill/>
            </a:ln>
          </p:spPr>
          <p:txBody>
            <a:bodyPr/>
            <a:p>
              <a:pPr algn="l"/>
              <a:r>
                <a:rPr lang="en-US" altLang="zh-CN" dirty="0">
                  <a:latin typeface="Arial" panose="020B0604020202020204" pitchFamily="34" charset="0"/>
                </a:rPr>
                <a:t>udt_send(NAK)</a:t>
              </a:r>
              <a:endParaRPr lang="en-US" altLang="zh-CN" dirty="0">
                <a:latin typeface="Times New Roman" panose="02020603050405020304" pitchFamily="18" charset="0"/>
              </a:endParaRPr>
            </a:p>
          </p:txBody>
        </p:sp>
        <p:sp>
          <p:nvSpPr>
            <p:cNvPr id="53284" name="Text Box 20"/>
            <p:cNvSpPr txBox="1"/>
            <p:nvPr/>
          </p:nvSpPr>
          <p:spPr>
            <a:xfrm>
              <a:off x="2225" y="2660"/>
              <a:ext cx="1209" cy="197"/>
            </a:xfrm>
            <a:prstGeom prst="rect">
              <a:avLst/>
            </a:prstGeom>
            <a:noFill/>
            <a:ln w="9525">
              <a:noFill/>
            </a:ln>
          </p:spPr>
          <p:txBody>
            <a:bodyPr/>
            <a:p>
              <a:pPr algn="l"/>
              <a:r>
                <a:rPr lang="en-US" altLang="zh-CN" dirty="0">
                  <a:latin typeface="Arial" panose="020B0604020202020204" pitchFamily="34" charset="0"/>
                </a:rPr>
                <a:t>rdt_rcv(rcvpkt) &amp;&amp; </a:t>
              </a:r>
              <a:endParaRPr lang="en-US" altLang="zh-CN" dirty="0">
                <a:latin typeface="Arial" panose="020B0604020202020204" pitchFamily="34" charset="0"/>
              </a:endParaRPr>
            </a:p>
            <a:p>
              <a:pPr algn="l"/>
              <a:r>
                <a:rPr lang="en-US" altLang="zh-CN" dirty="0">
                  <a:latin typeface="Arial" panose="020B0604020202020204" pitchFamily="34" charset="0"/>
                </a:rPr>
                <a:t>  corrupt(rcvpkt)</a:t>
              </a:r>
              <a:endParaRPr lang="en-US" altLang="zh-CN" dirty="0">
                <a:latin typeface="Times New Roman" panose="02020603050405020304" pitchFamily="18" charset="0"/>
              </a:endParaRPr>
            </a:p>
          </p:txBody>
        </p:sp>
        <p:sp>
          <p:nvSpPr>
            <p:cNvPr id="53285" name="Line 21"/>
            <p:cNvSpPr/>
            <p:nvPr/>
          </p:nvSpPr>
          <p:spPr>
            <a:xfrm>
              <a:off x="2285" y="3040"/>
              <a:ext cx="624" cy="0"/>
            </a:xfrm>
            <a:prstGeom prst="line">
              <a:avLst/>
            </a:prstGeom>
            <a:ln w="28575" cap="flat" cmpd="sng">
              <a:solidFill>
                <a:srgbClr val="000000"/>
              </a:solidFill>
              <a:prstDash val="solid"/>
              <a:headEnd type="none" w="med" len="med"/>
              <a:tailEnd type="none" w="med" len="med"/>
            </a:ln>
          </p:spPr>
        </p:sp>
      </p:grpSp>
      <p:grpSp>
        <p:nvGrpSpPr>
          <p:cNvPr id="53269" name="Group 22"/>
          <p:cNvGrpSpPr/>
          <p:nvPr/>
        </p:nvGrpSpPr>
        <p:grpSpPr>
          <a:xfrm>
            <a:off x="2265680" y="3709670"/>
            <a:ext cx="1074738" cy="962025"/>
            <a:chOff x="1540" y="2116"/>
            <a:chExt cx="677" cy="606"/>
          </a:xfrm>
        </p:grpSpPr>
        <p:sp>
          <p:nvSpPr>
            <p:cNvPr id="53281" name="Oval 23"/>
            <p:cNvSpPr/>
            <p:nvPr/>
          </p:nvSpPr>
          <p:spPr>
            <a:xfrm>
              <a:off x="1565" y="2116"/>
              <a:ext cx="621" cy="606"/>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53282" name="Text Box 24"/>
            <p:cNvSpPr txBox="1"/>
            <p:nvPr/>
          </p:nvSpPr>
          <p:spPr>
            <a:xfrm>
              <a:off x="1540" y="2163"/>
              <a:ext cx="677" cy="384"/>
            </a:xfrm>
            <a:prstGeom prst="rect">
              <a:avLst/>
            </a:prstGeom>
            <a:noFill/>
            <a:ln w="9525">
              <a:noFill/>
            </a:ln>
          </p:spPr>
          <p:txBody>
            <a:bodyPr/>
            <a:p>
              <a:r>
                <a:rPr lang="zh-CN" altLang="en-US" dirty="0">
                  <a:latin typeface="Arial" panose="020B0604020202020204" pitchFamily="34" charset="0"/>
                </a:rPr>
                <a:t> 等待</a:t>
              </a:r>
              <a:r>
                <a:rPr lang="en-US" altLang="zh-CN" dirty="0">
                  <a:latin typeface="Arial" panose="020B0604020202020204" pitchFamily="34" charset="0"/>
                </a:rPr>
                <a:t>ACK </a:t>
              </a:r>
              <a:r>
                <a:rPr lang="zh-CN" altLang="en-US" dirty="0">
                  <a:latin typeface="Arial" panose="020B0604020202020204" pitchFamily="34" charset="0"/>
                </a:rPr>
                <a:t>或</a:t>
              </a:r>
              <a:r>
                <a:rPr lang="en-US" altLang="zh-CN" dirty="0">
                  <a:latin typeface="Arial" panose="020B0604020202020204" pitchFamily="34" charset="0"/>
                </a:rPr>
                <a:t>NAK</a:t>
              </a:r>
              <a:endParaRPr lang="en-US" altLang="zh-CN" dirty="0">
                <a:latin typeface="Times New Roman" panose="02020603050405020304" pitchFamily="18" charset="0"/>
              </a:endParaRPr>
            </a:p>
          </p:txBody>
        </p:sp>
      </p:grpSp>
      <p:sp>
        <p:nvSpPr>
          <p:cNvPr id="53270" name="Line 25"/>
          <p:cNvSpPr/>
          <p:nvPr/>
        </p:nvSpPr>
        <p:spPr>
          <a:xfrm>
            <a:off x="6334125" y="3497263"/>
            <a:ext cx="433388" cy="244475"/>
          </a:xfrm>
          <a:prstGeom prst="line">
            <a:avLst/>
          </a:prstGeom>
          <a:ln w="28575" cap="flat" cmpd="sng">
            <a:solidFill>
              <a:srgbClr val="000000"/>
            </a:solidFill>
            <a:prstDash val="dash"/>
            <a:headEnd type="none" w="med" len="med"/>
            <a:tailEnd type="triangle" w="med" len="med"/>
          </a:ln>
        </p:spPr>
      </p:sp>
      <p:sp>
        <p:nvSpPr>
          <p:cNvPr id="53271" name="Freeform 26"/>
          <p:cNvSpPr/>
          <p:nvPr/>
        </p:nvSpPr>
        <p:spPr>
          <a:xfrm>
            <a:off x="6672263" y="3148013"/>
            <a:ext cx="1257300" cy="469900"/>
          </a:xfrm>
          <a:custGeom>
            <a:avLst/>
            <a:gdLst>
              <a:gd name="txL" fmla="*/ 0 w 1500"/>
              <a:gd name="txT" fmla="*/ 0 h 740"/>
              <a:gd name="txR" fmla="*/ 1500 w 1500"/>
              <a:gd name="txB" fmla="*/ 740 h 740"/>
            </a:gdLst>
            <a:ahLst/>
            <a:cxnLst>
              <a:cxn ang="0">
                <a:pos x="2147483647" y="2147483647"/>
              </a:cxn>
              <a:cxn ang="0">
                <a:pos x="2147483647" y="2147483647"/>
              </a:cxn>
            </a:cxnLst>
            <a:rect l="txL" t="txT" r="txR" b="txB"/>
            <a:pathLst>
              <a:path w="1500" h="740">
                <a:moveTo>
                  <a:pt x="361" y="671"/>
                </a:moveTo>
                <a:cubicBezTo>
                  <a:pt x="0" y="0"/>
                  <a:pt x="1500" y="90"/>
                  <a:pt x="1017" y="740"/>
                </a:cubicBezTo>
              </a:path>
            </a:pathLst>
          </a:custGeom>
          <a:noFill/>
          <a:ln w="28575" cap="flat" cmpd="sng">
            <a:solidFill>
              <a:srgbClr val="000000">
                <a:alpha val="100000"/>
              </a:srgbClr>
            </a:solidFill>
            <a:prstDash val="solid"/>
            <a:round/>
            <a:headEnd type="none" w="med" len="med"/>
            <a:tailEnd type="triangle" w="med" len="med"/>
          </a:ln>
        </p:spPr>
        <p:txBody>
          <a:bodyPr/>
          <a:p>
            <a:endParaRPr lang="zh-CN" altLang="en-US"/>
          </a:p>
        </p:txBody>
      </p:sp>
      <p:grpSp>
        <p:nvGrpSpPr>
          <p:cNvPr id="53272" name="Group 27"/>
          <p:cNvGrpSpPr/>
          <p:nvPr/>
        </p:nvGrpSpPr>
        <p:grpSpPr>
          <a:xfrm>
            <a:off x="6677025" y="3568700"/>
            <a:ext cx="1200150" cy="962025"/>
            <a:chOff x="1335" y="3347"/>
            <a:chExt cx="756" cy="606"/>
          </a:xfrm>
        </p:grpSpPr>
        <p:sp>
          <p:nvSpPr>
            <p:cNvPr id="53279" name="Oval 28"/>
            <p:cNvSpPr/>
            <p:nvPr/>
          </p:nvSpPr>
          <p:spPr>
            <a:xfrm>
              <a:off x="1390" y="3347"/>
              <a:ext cx="621" cy="606"/>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53280" name="Text Box 29"/>
            <p:cNvSpPr txBox="1"/>
            <p:nvPr/>
          </p:nvSpPr>
          <p:spPr>
            <a:xfrm>
              <a:off x="1335" y="3400"/>
              <a:ext cx="756" cy="384"/>
            </a:xfrm>
            <a:prstGeom prst="rect">
              <a:avLst/>
            </a:prstGeom>
            <a:noFill/>
            <a:ln w="9525">
              <a:noFill/>
            </a:ln>
          </p:spPr>
          <p:txBody>
            <a:bodyPr/>
            <a:p>
              <a:r>
                <a:rPr lang="zh-CN" altLang="en-US" dirty="0">
                  <a:latin typeface="Comic Sans MS" panose="030F0702030302020204" pitchFamily="66" charset="0"/>
                </a:rPr>
                <a:t> 等待来自下面的调用</a:t>
              </a:r>
              <a:endParaRPr lang="en-US" altLang="zh-CN" dirty="0">
                <a:latin typeface="Comic Sans MS" panose="030F0702030302020204" pitchFamily="66" charset="0"/>
              </a:endParaRPr>
            </a:p>
          </p:txBody>
        </p:sp>
      </p:grpSp>
      <p:sp>
        <p:nvSpPr>
          <p:cNvPr id="53273" name="Freeform 30"/>
          <p:cNvSpPr/>
          <p:nvPr/>
        </p:nvSpPr>
        <p:spPr>
          <a:xfrm flipV="1">
            <a:off x="6684963" y="4464050"/>
            <a:ext cx="1257300" cy="469900"/>
          </a:xfrm>
          <a:custGeom>
            <a:avLst/>
            <a:gdLst>
              <a:gd name="txL" fmla="*/ 0 w 1500"/>
              <a:gd name="txT" fmla="*/ 0 h 740"/>
              <a:gd name="txR" fmla="*/ 1500 w 1500"/>
              <a:gd name="txB" fmla="*/ 740 h 740"/>
            </a:gdLst>
            <a:ahLst/>
            <a:cxnLst>
              <a:cxn ang="0">
                <a:pos x="2147483647" y="2147483647"/>
              </a:cxn>
              <a:cxn ang="0">
                <a:pos x="2147483647" y="2147483647"/>
              </a:cxn>
            </a:cxnLst>
            <a:rect l="txL" t="txT" r="txR" b="txB"/>
            <a:pathLst>
              <a:path w="1500" h="740">
                <a:moveTo>
                  <a:pt x="361" y="671"/>
                </a:moveTo>
                <a:cubicBezTo>
                  <a:pt x="0" y="0"/>
                  <a:pt x="1500" y="90"/>
                  <a:pt x="1017" y="740"/>
                </a:cubicBezTo>
              </a:path>
            </a:pathLst>
          </a:custGeom>
          <a:noFill/>
          <a:ln w="28575" cap="flat" cmpd="sng">
            <a:solidFill>
              <a:srgbClr val="000000">
                <a:alpha val="100000"/>
              </a:srgbClr>
            </a:solidFill>
            <a:prstDash val="solid"/>
            <a:round/>
            <a:headEnd type="none" w="med" len="med"/>
            <a:tailEnd type="triangle" w="med" len="med"/>
          </a:ln>
        </p:spPr>
        <p:txBody>
          <a:bodyPr/>
          <a:p>
            <a:endParaRPr lang="zh-CN" altLang="en-US"/>
          </a:p>
        </p:txBody>
      </p:sp>
      <p:sp>
        <p:nvSpPr>
          <p:cNvPr id="53274" name="Text Box 31"/>
          <p:cNvSpPr txBox="1"/>
          <p:nvPr/>
        </p:nvSpPr>
        <p:spPr>
          <a:xfrm>
            <a:off x="1990725" y="1828483"/>
            <a:ext cx="1098550" cy="457200"/>
          </a:xfrm>
          <a:prstGeom prst="rect">
            <a:avLst/>
          </a:prstGeom>
          <a:noFill/>
          <a:ln w="9525">
            <a:noFill/>
          </a:ln>
        </p:spPr>
        <p:txBody>
          <a:bodyPr wrap="none">
            <a:spAutoFit/>
          </a:bodyPr>
          <a:p>
            <a:r>
              <a:rPr lang="zh-CN" altLang="en-US" sz="2400" dirty="0">
                <a:solidFill>
                  <a:srgbClr val="FF0000"/>
                </a:solidFill>
                <a:latin typeface="Comic Sans MS" panose="030F0702030302020204" pitchFamily="66" charset="0"/>
              </a:rPr>
              <a:t>发送方</a:t>
            </a:r>
            <a:endParaRPr lang="zh-CN" altLang="en-US" sz="2400" dirty="0">
              <a:solidFill>
                <a:srgbClr val="FF0000"/>
              </a:solidFill>
              <a:latin typeface="Comic Sans MS" panose="030F0702030302020204" pitchFamily="66" charset="0"/>
            </a:endParaRPr>
          </a:p>
        </p:txBody>
      </p:sp>
      <p:sp>
        <p:nvSpPr>
          <p:cNvPr id="53275" name="Text Box 32"/>
          <p:cNvSpPr txBox="1"/>
          <p:nvPr/>
        </p:nvSpPr>
        <p:spPr>
          <a:xfrm>
            <a:off x="7046913" y="1454150"/>
            <a:ext cx="1098550" cy="457200"/>
          </a:xfrm>
          <a:prstGeom prst="rect">
            <a:avLst/>
          </a:prstGeom>
          <a:noFill/>
          <a:ln w="9525">
            <a:noFill/>
          </a:ln>
        </p:spPr>
        <p:txBody>
          <a:bodyPr wrap="none">
            <a:spAutoFit/>
          </a:bodyPr>
          <a:p>
            <a:r>
              <a:rPr lang="zh-CN" altLang="en-US" sz="2400" dirty="0">
                <a:solidFill>
                  <a:srgbClr val="FF0000"/>
                </a:solidFill>
                <a:latin typeface="Comic Sans MS" panose="030F0702030302020204" pitchFamily="66" charset="0"/>
              </a:rPr>
              <a:t>接收方</a:t>
            </a:r>
            <a:endParaRPr lang="zh-CN" altLang="en-US" sz="2400" dirty="0">
              <a:solidFill>
                <a:srgbClr val="FF0000"/>
              </a:solidFill>
              <a:latin typeface="Comic Sans MS" panose="030F0702030302020204" pitchFamily="66" charset="0"/>
            </a:endParaRPr>
          </a:p>
        </p:txBody>
      </p:sp>
      <p:sp>
        <p:nvSpPr>
          <p:cNvPr id="53276" name="Line 33"/>
          <p:cNvSpPr/>
          <p:nvPr/>
        </p:nvSpPr>
        <p:spPr>
          <a:xfrm>
            <a:off x="322580" y="3654108"/>
            <a:ext cx="433388" cy="244475"/>
          </a:xfrm>
          <a:prstGeom prst="line">
            <a:avLst/>
          </a:prstGeom>
          <a:ln w="28575" cap="flat" cmpd="sng">
            <a:solidFill>
              <a:srgbClr val="000000"/>
            </a:solidFill>
            <a:prstDash val="dash"/>
            <a:headEnd type="none" w="med" len="med"/>
            <a:tailEnd type="triangle" w="med" len="med"/>
          </a:ln>
        </p:spPr>
      </p:sp>
      <p:sp>
        <p:nvSpPr>
          <p:cNvPr id="53277" name="Text Box 34"/>
          <p:cNvSpPr txBox="1"/>
          <p:nvPr/>
        </p:nvSpPr>
        <p:spPr>
          <a:xfrm>
            <a:off x="1005205" y="2700020"/>
            <a:ext cx="2255838" cy="428625"/>
          </a:xfrm>
          <a:prstGeom prst="rect">
            <a:avLst/>
          </a:prstGeom>
          <a:noFill/>
          <a:ln w="9525">
            <a:noFill/>
          </a:ln>
        </p:spPr>
        <p:txBody>
          <a:bodyPr/>
          <a:p>
            <a:pPr algn="l"/>
            <a:r>
              <a:rPr lang="en-US" altLang="zh-CN" dirty="0">
                <a:latin typeface="Arial" panose="020B0604020202020204" pitchFamily="34" charset="0"/>
              </a:rPr>
              <a:t>rdt_send(data)</a:t>
            </a:r>
            <a:endParaRPr lang="en-US" altLang="zh-CN" dirty="0">
              <a:latin typeface="Times New Roman" panose="02020603050405020304" pitchFamily="18" charset="0"/>
            </a:endParaRPr>
          </a:p>
        </p:txBody>
      </p:sp>
      <p:sp>
        <p:nvSpPr>
          <p:cNvPr id="53278" name="Text Box 35"/>
          <p:cNvSpPr txBox="1"/>
          <p:nvPr/>
        </p:nvSpPr>
        <p:spPr>
          <a:xfrm>
            <a:off x="1435418" y="5273358"/>
            <a:ext cx="323850" cy="336550"/>
          </a:xfrm>
          <a:prstGeom prst="rect">
            <a:avLst/>
          </a:prstGeom>
          <a:noFill/>
          <a:ln w="9525">
            <a:noFill/>
          </a:ln>
        </p:spPr>
        <p:txBody>
          <a:bodyPr wrap="none">
            <a:spAutoFit/>
          </a:bodyPr>
          <a:p>
            <a:r>
              <a:rPr lang="en-US" altLang="zh-CN" dirty="0">
                <a:latin typeface="Symbol" panose="05050102010706020507" pitchFamily="18" charset="2"/>
              </a:rPr>
              <a:t>L</a:t>
            </a:r>
            <a:endParaRPr lang="en-US" altLang="zh-CN" dirty="0">
              <a:latin typeface="Symbol" panose="05050102010706020507" pitchFamily="18" charset="2"/>
            </a:endParaRPr>
          </a:p>
        </p:txBody>
      </p:sp>
      <p:sp>
        <p:nvSpPr>
          <p:cNvPr id="2" name="文本框 1"/>
          <p:cNvSpPr txBox="1"/>
          <p:nvPr/>
        </p:nvSpPr>
        <p:spPr>
          <a:xfrm>
            <a:off x="4343400" y="3037205"/>
            <a:ext cx="4572000" cy="245110"/>
          </a:xfrm>
          <a:prstGeom prst="rect">
            <a:avLst/>
          </a:prstGeom>
          <a:noFill/>
        </p:spPr>
        <p:txBody>
          <a:bodyPr wrap="square" rtlCol="0" anchor="t">
            <a:spAutoFit/>
          </a:bodyPr>
          <a:p>
            <a:pPr algn="l"/>
            <a:r>
              <a:rPr lang="zh-CN" altLang="en-US" sz="1000" b="1" dirty="0">
                <a:solidFill>
                  <a:schemeClr val="accent2"/>
                </a:solidFill>
                <a:latin typeface="Arial" panose="020B0604020202020204" pitchFamily="34" charset="0"/>
                <a:sym typeface="+mn-ea"/>
              </a:rPr>
              <a:t>产生待发送的分组</a:t>
            </a:r>
            <a:r>
              <a:rPr lang="en-US" altLang="zh-CN" sz="1000" b="1" dirty="0">
                <a:solidFill>
                  <a:schemeClr val="accent2"/>
                </a:solidFill>
                <a:latin typeface="Arial" panose="020B0604020202020204" pitchFamily="34" charset="0"/>
                <a:sym typeface="+mn-ea"/>
              </a:rPr>
              <a:t>sndpkt</a:t>
            </a:r>
            <a:endParaRPr lang="en-US" altLang="zh-CN" sz="1000" b="1" dirty="0">
              <a:solidFill>
                <a:schemeClr val="accent2"/>
              </a:solidFill>
              <a:latin typeface="Arial" panose="020B0604020202020204" pitchFamily="34" charset="0"/>
              <a:sym typeface="+mn-ea"/>
            </a:endParaRPr>
          </a:p>
        </p:txBody>
      </p:sp>
      <p:sp>
        <p:nvSpPr>
          <p:cNvPr id="3" name="文本框 2"/>
          <p:cNvSpPr txBox="1"/>
          <p:nvPr/>
        </p:nvSpPr>
        <p:spPr>
          <a:xfrm>
            <a:off x="2667000" y="3267710"/>
            <a:ext cx="4572000" cy="245110"/>
          </a:xfrm>
          <a:prstGeom prst="rect">
            <a:avLst/>
          </a:prstGeom>
          <a:noFill/>
        </p:spPr>
        <p:txBody>
          <a:bodyPr wrap="square" rtlCol="0" anchor="t">
            <a:spAutoFit/>
          </a:bodyPr>
          <a:p>
            <a:pPr algn="l"/>
            <a:r>
              <a:rPr lang="zh-CN" sz="1000" b="1" dirty="0">
                <a:solidFill>
                  <a:schemeClr val="accent2"/>
                </a:solidFill>
                <a:latin typeface="Arial" panose="020B0604020202020204" pitchFamily="34" charset="0"/>
                <a:sym typeface="+mn-ea"/>
              </a:rPr>
              <a:t>发送</a:t>
            </a:r>
            <a:endParaRPr lang="zh-CN" sz="1000" b="1" dirty="0">
              <a:solidFill>
                <a:schemeClr val="accent2"/>
              </a:solidFill>
              <a:latin typeface="Arial" panose="020B0604020202020204" pitchFamily="34" charset="0"/>
              <a:sym typeface="+mn-ea"/>
            </a:endParaRPr>
          </a:p>
        </p:txBody>
      </p:sp>
      <p:sp>
        <p:nvSpPr>
          <p:cNvPr id="4" name="文本框 3"/>
          <p:cNvSpPr txBox="1"/>
          <p:nvPr/>
        </p:nvSpPr>
        <p:spPr>
          <a:xfrm>
            <a:off x="2514600" y="2743200"/>
            <a:ext cx="4572000" cy="245110"/>
          </a:xfrm>
          <a:prstGeom prst="rect">
            <a:avLst/>
          </a:prstGeom>
          <a:noFill/>
        </p:spPr>
        <p:txBody>
          <a:bodyPr wrap="square" rtlCol="0" anchor="t">
            <a:spAutoFit/>
          </a:bodyPr>
          <a:p>
            <a:pPr algn="l"/>
            <a:r>
              <a:rPr lang="zh-CN" sz="1000" b="1" dirty="0">
                <a:solidFill>
                  <a:schemeClr val="accent2"/>
                </a:solidFill>
                <a:latin typeface="Arial" panose="020B0604020202020204" pitchFamily="34" charset="0"/>
                <a:sym typeface="+mn-ea"/>
              </a:rPr>
              <a:t>接收上层数据</a:t>
            </a:r>
            <a:endParaRPr lang="zh-CN" altLang="en-US" sz="1000" b="1" dirty="0">
              <a:solidFill>
                <a:schemeClr val="accent2"/>
              </a:solidFill>
              <a:latin typeface="Arial" panose="020B0604020202020204" pitchFamily="34" charset="0"/>
              <a:sym typeface="+mn-ea"/>
            </a:endParaRPr>
          </a:p>
        </p:txBody>
      </p:sp>
      <p:sp>
        <p:nvSpPr>
          <p:cNvPr id="5" name="文本框 4"/>
          <p:cNvSpPr txBox="1"/>
          <p:nvPr/>
        </p:nvSpPr>
        <p:spPr>
          <a:xfrm>
            <a:off x="3733800" y="3865880"/>
            <a:ext cx="4572000" cy="245110"/>
          </a:xfrm>
          <a:prstGeom prst="rect">
            <a:avLst/>
          </a:prstGeom>
          <a:noFill/>
        </p:spPr>
        <p:txBody>
          <a:bodyPr wrap="square" rtlCol="0" anchor="t">
            <a:spAutoFit/>
          </a:bodyPr>
          <a:p>
            <a:pPr algn="l"/>
            <a:r>
              <a:rPr lang="zh-CN" sz="1000" b="1" dirty="0">
                <a:solidFill>
                  <a:schemeClr val="accent2"/>
                </a:solidFill>
                <a:latin typeface="Arial" panose="020B0604020202020204" pitchFamily="34" charset="0"/>
                <a:sym typeface="+mn-ea"/>
              </a:rPr>
              <a:t>收到重传响应</a:t>
            </a:r>
            <a:endParaRPr lang="zh-CN" sz="1000" b="1" dirty="0">
              <a:solidFill>
                <a:schemeClr val="accent2"/>
              </a:solidFill>
              <a:latin typeface="Arial" panose="020B0604020202020204" pitchFamily="34" charset="0"/>
              <a:sym typeface="+mn-ea"/>
            </a:endParaRPr>
          </a:p>
        </p:txBody>
      </p:sp>
      <p:sp>
        <p:nvSpPr>
          <p:cNvPr id="6" name="文本框 5"/>
          <p:cNvSpPr txBox="1"/>
          <p:nvPr/>
        </p:nvSpPr>
        <p:spPr>
          <a:xfrm>
            <a:off x="3657600" y="4358640"/>
            <a:ext cx="4572000" cy="245110"/>
          </a:xfrm>
          <a:prstGeom prst="rect">
            <a:avLst/>
          </a:prstGeom>
          <a:noFill/>
        </p:spPr>
        <p:txBody>
          <a:bodyPr wrap="square" rtlCol="0" anchor="t">
            <a:spAutoFit/>
          </a:bodyPr>
          <a:p>
            <a:pPr algn="l"/>
            <a:r>
              <a:rPr lang="zh-CN" sz="1000" b="1" dirty="0">
                <a:solidFill>
                  <a:schemeClr val="accent2"/>
                </a:solidFill>
                <a:latin typeface="Arial" panose="020B0604020202020204" pitchFamily="34" charset="0"/>
                <a:sym typeface="+mn-ea"/>
              </a:rPr>
              <a:t>重传</a:t>
            </a:r>
            <a:endParaRPr lang="zh-CN" sz="1000" b="1" dirty="0">
              <a:solidFill>
                <a:schemeClr val="accent2"/>
              </a:solidFill>
              <a:latin typeface="Arial" panose="020B0604020202020204" pitchFamily="34" charset="0"/>
              <a:sym typeface="+mn-ea"/>
            </a:endParaRPr>
          </a:p>
        </p:txBody>
      </p:sp>
      <p:sp>
        <p:nvSpPr>
          <p:cNvPr id="7" name="文本框 6"/>
          <p:cNvSpPr txBox="1"/>
          <p:nvPr/>
        </p:nvSpPr>
        <p:spPr>
          <a:xfrm>
            <a:off x="2137410" y="5287010"/>
            <a:ext cx="4572000" cy="245110"/>
          </a:xfrm>
          <a:prstGeom prst="rect">
            <a:avLst/>
          </a:prstGeom>
          <a:noFill/>
        </p:spPr>
        <p:txBody>
          <a:bodyPr wrap="square" rtlCol="0" anchor="t">
            <a:spAutoFit/>
          </a:bodyPr>
          <a:p>
            <a:pPr algn="l"/>
            <a:r>
              <a:rPr lang="zh-CN" sz="1000" b="1" dirty="0">
                <a:solidFill>
                  <a:schemeClr val="accent2"/>
                </a:solidFill>
                <a:latin typeface="Arial" panose="020B0604020202020204" pitchFamily="34" charset="0"/>
                <a:sym typeface="+mn-ea"/>
              </a:rPr>
              <a:t>收到确认接收响应</a:t>
            </a:r>
            <a:endParaRPr lang="zh-CN" sz="1000" b="1" dirty="0">
              <a:solidFill>
                <a:schemeClr val="accent2"/>
              </a:solidFill>
              <a:latin typeface="Arial" panose="020B0604020202020204" pitchFamily="34" charset="0"/>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页脚占位符 3"/>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64515" name="灯片编号占位符 4"/>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54276" name="Rectangle 2"/>
          <p:cNvSpPr>
            <a:spLocks noGrp="1"/>
          </p:cNvSpPr>
          <p:nvPr>
            <p:ph type="title"/>
          </p:nvPr>
        </p:nvSpPr>
        <p:spPr/>
        <p:txBody>
          <a:bodyPr vert="horz" wrap="square" lIns="91440" tIns="45720" rIns="91440" bIns="45720" anchor="ctr" anchorCtr="0"/>
          <a:p>
            <a:r>
              <a:rPr lang="en-US" altLang="zh-CN" dirty="0"/>
              <a:t>rdt2.0: </a:t>
            </a:r>
            <a:r>
              <a:rPr lang="zh-CN" altLang="en-US" dirty="0"/>
              <a:t>无差错时的操作</a:t>
            </a:r>
            <a:endParaRPr lang="zh-CN" altLang="en-US" sz="4400" dirty="0"/>
          </a:p>
        </p:txBody>
      </p:sp>
      <p:sp>
        <p:nvSpPr>
          <p:cNvPr id="54277" name="Oval 3"/>
          <p:cNvSpPr/>
          <p:nvPr/>
        </p:nvSpPr>
        <p:spPr>
          <a:xfrm>
            <a:off x="696913" y="2209800"/>
            <a:ext cx="985837" cy="962025"/>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54278" name="Text Box 4"/>
          <p:cNvSpPr txBox="1"/>
          <p:nvPr/>
        </p:nvSpPr>
        <p:spPr>
          <a:xfrm>
            <a:off x="595313" y="2293938"/>
            <a:ext cx="1200150" cy="609600"/>
          </a:xfrm>
          <a:prstGeom prst="rect">
            <a:avLst/>
          </a:prstGeom>
          <a:noFill/>
          <a:ln w="9525">
            <a:noFill/>
          </a:ln>
        </p:spPr>
        <p:txBody>
          <a:bodyPr/>
          <a:p>
            <a:r>
              <a:rPr lang="zh-CN" altLang="en-US" dirty="0">
                <a:latin typeface="Comic Sans MS" panose="030F0702030302020204" pitchFamily="66" charset="0"/>
              </a:rPr>
              <a:t> 等待来自上面的调用</a:t>
            </a:r>
            <a:endParaRPr lang="en-US" altLang="zh-CN" dirty="0">
              <a:latin typeface="Comic Sans MS" panose="030F0702030302020204" pitchFamily="66" charset="0"/>
            </a:endParaRPr>
          </a:p>
        </p:txBody>
      </p:sp>
      <p:sp>
        <p:nvSpPr>
          <p:cNvPr id="54279" name="Text Box 5"/>
          <p:cNvSpPr txBox="1"/>
          <p:nvPr/>
        </p:nvSpPr>
        <p:spPr>
          <a:xfrm>
            <a:off x="1004888" y="1490663"/>
            <a:ext cx="3643312" cy="400050"/>
          </a:xfrm>
          <a:prstGeom prst="rect">
            <a:avLst/>
          </a:prstGeom>
          <a:noFill/>
          <a:ln w="9525">
            <a:noFill/>
          </a:ln>
        </p:spPr>
        <p:txBody>
          <a:bodyPr/>
          <a:p>
            <a:pPr algn="l"/>
            <a:r>
              <a:rPr lang="en-US" altLang="zh-CN" dirty="0">
                <a:latin typeface="Arial" panose="020B0604020202020204" pitchFamily="34" charset="0"/>
              </a:rPr>
              <a:t>snkpkt = make_pkt(data, checksum)</a:t>
            </a:r>
            <a:endParaRPr lang="en-US" altLang="zh-CN" dirty="0">
              <a:latin typeface="Arial" panose="020B0604020202020204" pitchFamily="34" charset="0"/>
            </a:endParaRPr>
          </a:p>
          <a:p>
            <a:pPr algn="l"/>
            <a:r>
              <a:rPr lang="en-US" altLang="zh-CN" dirty="0">
                <a:latin typeface="Arial" panose="020B0604020202020204" pitchFamily="34" charset="0"/>
              </a:rPr>
              <a:t>udt_send(sndpkt)</a:t>
            </a:r>
            <a:endParaRPr lang="en-US" altLang="zh-CN" dirty="0">
              <a:latin typeface="Times New Roman" panose="02020603050405020304" pitchFamily="18" charset="0"/>
            </a:endParaRPr>
          </a:p>
        </p:txBody>
      </p:sp>
      <p:sp>
        <p:nvSpPr>
          <p:cNvPr id="54280" name="Line 6"/>
          <p:cNvSpPr/>
          <p:nvPr/>
        </p:nvSpPr>
        <p:spPr>
          <a:xfrm>
            <a:off x="1109663" y="1535113"/>
            <a:ext cx="990600" cy="0"/>
          </a:xfrm>
          <a:prstGeom prst="line">
            <a:avLst/>
          </a:prstGeom>
          <a:ln w="28575" cap="flat" cmpd="sng">
            <a:solidFill>
              <a:srgbClr val="000000"/>
            </a:solidFill>
            <a:prstDash val="solid"/>
            <a:headEnd type="none" w="med" len="med"/>
            <a:tailEnd type="none" w="med" len="med"/>
          </a:ln>
        </p:spPr>
      </p:sp>
      <p:sp>
        <p:nvSpPr>
          <p:cNvPr id="54281" name="Text Box 7"/>
          <p:cNvSpPr txBox="1"/>
          <p:nvPr/>
        </p:nvSpPr>
        <p:spPr>
          <a:xfrm>
            <a:off x="6319838" y="5314950"/>
            <a:ext cx="2143125" cy="619125"/>
          </a:xfrm>
          <a:prstGeom prst="rect">
            <a:avLst/>
          </a:prstGeom>
          <a:noFill/>
          <a:ln w="9525">
            <a:noFill/>
          </a:ln>
        </p:spPr>
        <p:txBody>
          <a:bodyPr/>
          <a:p>
            <a:pPr algn="l"/>
            <a:r>
              <a:rPr lang="en-US" altLang="zh-CN" dirty="0">
                <a:latin typeface="Arial" panose="020B0604020202020204" pitchFamily="34" charset="0"/>
              </a:rPr>
              <a:t>extract(rcvpkt,data)</a:t>
            </a:r>
            <a:endParaRPr lang="en-US" altLang="zh-CN" dirty="0">
              <a:latin typeface="Arial" panose="020B0604020202020204" pitchFamily="34" charset="0"/>
            </a:endParaRPr>
          </a:p>
          <a:p>
            <a:pPr algn="l"/>
            <a:r>
              <a:rPr lang="en-US" altLang="zh-CN" dirty="0">
                <a:latin typeface="Arial" panose="020B0604020202020204" pitchFamily="34" charset="0"/>
              </a:rPr>
              <a:t>deliver_data(data)</a:t>
            </a:r>
            <a:endParaRPr lang="en-US" altLang="zh-CN" dirty="0">
              <a:latin typeface="Arial" panose="020B0604020202020204" pitchFamily="34" charset="0"/>
            </a:endParaRPr>
          </a:p>
          <a:p>
            <a:pPr algn="l"/>
            <a:r>
              <a:rPr lang="en-US" altLang="zh-CN" dirty="0">
                <a:latin typeface="Arial" panose="020B0604020202020204" pitchFamily="34" charset="0"/>
              </a:rPr>
              <a:t>udt_send(ACK)</a:t>
            </a:r>
            <a:endParaRPr lang="en-US" altLang="zh-CN" dirty="0">
              <a:latin typeface="Times New Roman" panose="02020603050405020304" pitchFamily="18" charset="0"/>
            </a:endParaRPr>
          </a:p>
        </p:txBody>
      </p:sp>
      <p:sp>
        <p:nvSpPr>
          <p:cNvPr id="54282" name="Text Box 8"/>
          <p:cNvSpPr txBox="1"/>
          <p:nvPr/>
        </p:nvSpPr>
        <p:spPr>
          <a:xfrm>
            <a:off x="6297613" y="4781550"/>
            <a:ext cx="2157412" cy="701675"/>
          </a:xfrm>
          <a:prstGeom prst="rect">
            <a:avLst/>
          </a:prstGeom>
          <a:noFill/>
          <a:ln w="9525">
            <a:noFill/>
          </a:ln>
        </p:spPr>
        <p:txBody>
          <a:bodyPr/>
          <a:p>
            <a:pPr algn="l"/>
            <a:r>
              <a:rPr lang="en-US" altLang="zh-CN" dirty="0">
                <a:latin typeface="Arial" panose="020B0604020202020204" pitchFamily="34" charset="0"/>
              </a:rPr>
              <a:t>rdt_rcv(rcvpkt) &amp;&amp; </a:t>
            </a:r>
            <a:endParaRPr lang="en-US" altLang="zh-CN" dirty="0">
              <a:latin typeface="Arial" panose="020B0604020202020204" pitchFamily="34" charset="0"/>
            </a:endParaRPr>
          </a:p>
          <a:p>
            <a:pPr algn="l"/>
            <a:r>
              <a:rPr lang="en-US" altLang="zh-CN" dirty="0">
                <a:latin typeface="Arial" panose="020B0604020202020204" pitchFamily="34" charset="0"/>
              </a:rPr>
              <a:t>   notcorrupt(rcvpkt)</a:t>
            </a:r>
            <a:endParaRPr lang="en-US" altLang="zh-CN" dirty="0">
              <a:latin typeface="Times New Roman" panose="02020603050405020304" pitchFamily="18" charset="0"/>
            </a:endParaRPr>
          </a:p>
        </p:txBody>
      </p:sp>
      <p:sp>
        <p:nvSpPr>
          <p:cNvPr id="54283" name="Line 9"/>
          <p:cNvSpPr/>
          <p:nvPr/>
        </p:nvSpPr>
        <p:spPr>
          <a:xfrm>
            <a:off x="6419850" y="5370513"/>
            <a:ext cx="1489075" cy="0"/>
          </a:xfrm>
          <a:prstGeom prst="line">
            <a:avLst/>
          </a:prstGeom>
          <a:ln w="28575" cap="flat" cmpd="sng">
            <a:solidFill>
              <a:srgbClr val="000000"/>
            </a:solidFill>
            <a:prstDash val="solid"/>
            <a:headEnd type="none" w="med" len="med"/>
            <a:tailEnd type="none" w="med" len="med"/>
          </a:ln>
        </p:spPr>
      </p:sp>
      <p:sp>
        <p:nvSpPr>
          <p:cNvPr id="54284" name="Freeform 10"/>
          <p:cNvSpPr/>
          <p:nvPr/>
        </p:nvSpPr>
        <p:spPr>
          <a:xfrm flipV="1">
            <a:off x="1057275" y="1979613"/>
            <a:ext cx="1800225" cy="247650"/>
          </a:xfrm>
          <a:custGeom>
            <a:avLst/>
            <a:gdLst>
              <a:gd name="txL" fmla="*/ 0 w 2835"/>
              <a:gd name="txT" fmla="*/ 0 h 525"/>
              <a:gd name="txR" fmla="*/ 2835 w 2835"/>
              <a:gd name="txB" fmla="*/ 525 h 525"/>
            </a:gdLst>
            <a:ahLst/>
            <a:cxnLst>
              <a:cxn ang="0">
                <a:pos x="0" y="0"/>
              </a:cxn>
              <a:cxn ang="0">
                <a:pos x="2147483647" y="0"/>
              </a:cxn>
            </a:cxnLst>
            <a:rect l="txL" t="txT" r="txR" b="txB"/>
            <a:pathLst>
              <a:path w="2835" h="525">
                <a:moveTo>
                  <a:pt x="0" y="0"/>
                </a:moveTo>
                <a:cubicBezTo>
                  <a:pt x="60" y="525"/>
                  <a:pt x="2835" y="495"/>
                  <a:pt x="2835" y="0"/>
                </a:cubicBezTo>
              </a:path>
            </a:pathLst>
          </a:custGeom>
          <a:noFill/>
          <a:ln w="28575" cap="flat" cmpd="sng">
            <a:solidFill>
              <a:srgbClr val="000000">
                <a:alpha val="100000"/>
              </a:srgbClr>
            </a:solidFill>
            <a:prstDash val="solid"/>
            <a:round/>
            <a:headEnd type="none" w="med" len="med"/>
            <a:tailEnd type="triangle" w="med" len="med"/>
          </a:ln>
        </p:spPr>
        <p:txBody>
          <a:bodyPr/>
          <a:p>
            <a:endParaRPr lang="zh-CN" altLang="en-US"/>
          </a:p>
        </p:txBody>
      </p:sp>
      <p:sp>
        <p:nvSpPr>
          <p:cNvPr id="54285" name="Freeform 11"/>
          <p:cNvSpPr/>
          <p:nvPr/>
        </p:nvSpPr>
        <p:spPr>
          <a:xfrm>
            <a:off x="1104900" y="3140075"/>
            <a:ext cx="1800225" cy="247650"/>
          </a:xfrm>
          <a:custGeom>
            <a:avLst/>
            <a:gdLst>
              <a:gd name="txL" fmla="*/ 0 w 2835"/>
              <a:gd name="txT" fmla="*/ 0 h 525"/>
              <a:gd name="txR" fmla="*/ 2835 w 2835"/>
              <a:gd name="txB" fmla="*/ 525 h 525"/>
            </a:gdLst>
            <a:ahLst/>
            <a:cxnLst>
              <a:cxn ang="0">
                <a:pos x="0" y="0"/>
              </a:cxn>
              <a:cxn ang="0">
                <a:pos x="2147483647" y="0"/>
              </a:cxn>
            </a:cxnLst>
            <a:rect l="txL" t="txT" r="txR" b="txB"/>
            <a:pathLst>
              <a:path w="2835" h="525">
                <a:moveTo>
                  <a:pt x="0" y="0"/>
                </a:moveTo>
                <a:cubicBezTo>
                  <a:pt x="60" y="525"/>
                  <a:pt x="2835" y="495"/>
                  <a:pt x="2835" y="0"/>
                </a:cubicBezTo>
              </a:path>
            </a:pathLst>
          </a:custGeom>
          <a:noFill/>
          <a:ln w="28575" cap="flat" cmpd="sng">
            <a:solidFill>
              <a:srgbClr val="000000">
                <a:alpha val="100000"/>
              </a:srgbClr>
            </a:solidFill>
            <a:prstDash val="solid"/>
            <a:round/>
            <a:headEnd type="triangle" w="med" len="med"/>
            <a:tailEnd type="none" w="med" len="med"/>
          </a:ln>
        </p:spPr>
        <p:txBody>
          <a:bodyPr/>
          <a:p>
            <a:endParaRPr lang="zh-CN" altLang="en-US"/>
          </a:p>
        </p:txBody>
      </p:sp>
      <p:sp>
        <p:nvSpPr>
          <p:cNvPr id="54286" name="Text Box 12"/>
          <p:cNvSpPr txBox="1"/>
          <p:nvPr/>
        </p:nvSpPr>
        <p:spPr>
          <a:xfrm>
            <a:off x="1071563" y="3492500"/>
            <a:ext cx="3548062" cy="285750"/>
          </a:xfrm>
          <a:prstGeom prst="rect">
            <a:avLst/>
          </a:prstGeom>
          <a:noFill/>
          <a:ln w="9525">
            <a:noFill/>
          </a:ln>
        </p:spPr>
        <p:txBody>
          <a:bodyPr/>
          <a:p>
            <a:pPr algn="l"/>
            <a:r>
              <a:rPr lang="en-US" altLang="zh-CN" dirty="0">
                <a:latin typeface="Arial" panose="020B0604020202020204" pitchFamily="34" charset="0"/>
              </a:rPr>
              <a:t>rdt_rcv(rcvpkt) &amp;&amp; isACK(rcvpkt)</a:t>
            </a:r>
            <a:endParaRPr lang="en-US" altLang="zh-CN" dirty="0">
              <a:latin typeface="Times New Roman" panose="02020603050405020304" pitchFamily="18" charset="0"/>
            </a:endParaRPr>
          </a:p>
        </p:txBody>
      </p:sp>
      <p:sp>
        <p:nvSpPr>
          <p:cNvPr id="54287" name="Line 13"/>
          <p:cNvSpPr/>
          <p:nvPr/>
        </p:nvSpPr>
        <p:spPr>
          <a:xfrm>
            <a:off x="1173163" y="3816350"/>
            <a:ext cx="990600" cy="0"/>
          </a:xfrm>
          <a:prstGeom prst="line">
            <a:avLst/>
          </a:prstGeom>
          <a:ln w="28575" cap="flat" cmpd="sng">
            <a:solidFill>
              <a:srgbClr val="000000"/>
            </a:solidFill>
            <a:prstDash val="solid"/>
            <a:headEnd type="none" w="med" len="med"/>
            <a:tailEnd type="none" w="med" len="med"/>
          </a:ln>
        </p:spPr>
      </p:sp>
      <p:sp>
        <p:nvSpPr>
          <p:cNvPr id="54288" name="Freeform 14"/>
          <p:cNvSpPr/>
          <p:nvPr/>
        </p:nvSpPr>
        <p:spPr>
          <a:xfrm>
            <a:off x="3252788" y="2286000"/>
            <a:ext cx="466725" cy="893763"/>
          </a:xfrm>
          <a:custGeom>
            <a:avLst/>
            <a:gdLst>
              <a:gd name="txL" fmla="*/ 0 w 735"/>
              <a:gd name="txT" fmla="*/ 0 h 1080"/>
              <a:gd name="txR" fmla="*/ 735 w 735"/>
              <a:gd name="txB" fmla="*/ 1080 h 1080"/>
            </a:gdLst>
            <a:ahLst/>
            <a:cxnLst>
              <a:cxn ang="0">
                <a:pos x="0" y="2147483647"/>
              </a:cxn>
              <a:cxn ang="0">
                <a:pos x="0" y="2147483647"/>
              </a:cxn>
            </a:cxnLst>
            <a:rect l="txL" t="txT" r="txR" b="txB"/>
            <a:pathLst>
              <a:path w="735" h="1080">
                <a:moveTo>
                  <a:pt x="0" y="195"/>
                </a:moveTo>
                <a:cubicBezTo>
                  <a:pt x="690" y="0"/>
                  <a:pt x="735" y="1080"/>
                  <a:pt x="0" y="855"/>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54289" name="Text Box 15"/>
          <p:cNvSpPr txBox="1"/>
          <p:nvPr/>
        </p:nvSpPr>
        <p:spPr>
          <a:xfrm>
            <a:off x="3562350" y="2600325"/>
            <a:ext cx="1763713" cy="400050"/>
          </a:xfrm>
          <a:prstGeom prst="rect">
            <a:avLst/>
          </a:prstGeom>
          <a:noFill/>
          <a:ln w="9525">
            <a:noFill/>
          </a:ln>
        </p:spPr>
        <p:txBody>
          <a:bodyPr/>
          <a:p>
            <a:pPr algn="l"/>
            <a:r>
              <a:rPr lang="en-US" altLang="zh-CN" dirty="0">
                <a:latin typeface="Arial" panose="020B0604020202020204" pitchFamily="34" charset="0"/>
              </a:rPr>
              <a:t>udt_send(sndpkt)</a:t>
            </a:r>
            <a:endParaRPr lang="en-US" altLang="zh-CN" dirty="0">
              <a:latin typeface="Times New Roman" panose="02020603050405020304" pitchFamily="18" charset="0"/>
            </a:endParaRPr>
          </a:p>
        </p:txBody>
      </p:sp>
      <p:sp>
        <p:nvSpPr>
          <p:cNvPr id="54290" name="Text Box 16"/>
          <p:cNvSpPr txBox="1"/>
          <p:nvPr/>
        </p:nvSpPr>
        <p:spPr>
          <a:xfrm>
            <a:off x="3536950" y="1925638"/>
            <a:ext cx="2085975" cy="631825"/>
          </a:xfrm>
          <a:prstGeom prst="rect">
            <a:avLst/>
          </a:prstGeom>
          <a:noFill/>
          <a:ln w="9525">
            <a:noFill/>
          </a:ln>
        </p:spPr>
        <p:txBody>
          <a:bodyPr/>
          <a:p>
            <a:pPr algn="l"/>
            <a:r>
              <a:rPr lang="en-US" altLang="zh-CN" dirty="0">
                <a:latin typeface="Arial" panose="020B0604020202020204" pitchFamily="34" charset="0"/>
              </a:rPr>
              <a:t>rdt_rcv(rcvpkt) &amp;&amp;</a:t>
            </a:r>
            <a:endParaRPr lang="en-US" altLang="zh-CN" dirty="0">
              <a:latin typeface="Arial" panose="020B0604020202020204" pitchFamily="34" charset="0"/>
            </a:endParaRPr>
          </a:p>
          <a:p>
            <a:pPr algn="l"/>
            <a:r>
              <a:rPr lang="en-US" altLang="zh-CN" dirty="0">
                <a:latin typeface="Arial" panose="020B0604020202020204" pitchFamily="34" charset="0"/>
              </a:rPr>
              <a:t>   isNAK(rcvpkt)</a:t>
            </a:r>
            <a:endParaRPr lang="en-US" altLang="zh-CN" dirty="0">
              <a:latin typeface="Times New Roman" panose="02020603050405020304" pitchFamily="18" charset="0"/>
            </a:endParaRPr>
          </a:p>
        </p:txBody>
      </p:sp>
      <p:sp>
        <p:nvSpPr>
          <p:cNvPr id="54291" name="Line 17"/>
          <p:cNvSpPr/>
          <p:nvPr/>
        </p:nvSpPr>
        <p:spPr>
          <a:xfrm>
            <a:off x="3656013" y="2600325"/>
            <a:ext cx="990600" cy="0"/>
          </a:xfrm>
          <a:prstGeom prst="line">
            <a:avLst/>
          </a:prstGeom>
          <a:ln w="28575" cap="flat" cmpd="sng">
            <a:solidFill>
              <a:srgbClr val="000000"/>
            </a:solidFill>
            <a:prstDash val="solid"/>
            <a:headEnd type="none" w="med" len="med"/>
            <a:tailEnd type="none" w="med" len="med"/>
          </a:ln>
        </p:spPr>
      </p:sp>
      <p:grpSp>
        <p:nvGrpSpPr>
          <p:cNvPr id="54292" name="Group 18"/>
          <p:cNvGrpSpPr/>
          <p:nvPr/>
        </p:nvGrpSpPr>
        <p:grpSpPr>
          <a:xfrm>
            <a:off x="6573838" y="2352675"/>
            <a:ext cx="1924050" cy="858838"/>
            <a:chOff x="2222" y="2660"/>
            <a:chExt cx="1212" cy="541"/>
          </a:xfrm>
        </p:grpSpPr>
        <p:sp>
          <p:nvSpPr>
            <p:cNvPr id="54320" name="Text Box 19"/>
            <p:cNvSpPr txBox="1"/>
            <p:nvPr/>
          </p:nvSpPr>
          <p:spPr>
            <a:xfrm>
              <a:off x="2222" y="3039"/>
              <a:ext cx="1152" cy="162"/>
            </a:xfrm>
            <a:prstGeom prst="rect">
              <a:avLst/>
            </a:prstGeom>
            <a:noFill/>
            <a:ln w="9525">
              <a:noFill/>
            </a:ln>
          </p:spPr>
          <p:txBody>
            <a:bodyPr/>
            <a:p>
              <a:pPr algn="l"/>
              <a:r>
                <a:rPr lang="en-US" altLang="zh-CN" dirty="0">
                  <a:latin typeface="Arial" panose="020B0604020202020204" pitchFamily="34" charset="0"/>
                </a:rPr>
                <a:t>udt_send(NAK)</a:t>
              </a:r>
              <a:endParaRPr lang="en-US" altLang="zh-CN" dirty="0">
                <a:latin typeface="Times New Roman" panose="02020603050405020304" pitchFamily="18" charset="0"/>
              </a:endParaRPr>
            </a:p>
          </p:txBody>
        </p:sp>
        <p:sp>
          <p:nvSpPr>
            <p:cNvPr id="54321" name="Text Box 20"/>
            <p:cNvSpPr txBox="1"/>
            <p:nvPr/>
          </p:nvSpPr>
          <p:spPr>
            <a:xfrm>
              <a:off x="2225" y="2660"/>
              <a:ext cx="1209" cy="197"/>
            </a:xfrm>
            <a:prstGeom prst="rect">
              <a:avLst/>
            </a:prstGeom>
            <a:noFill/>
            <a:ln w="9525">
              <a:noFill/>
            </a:ln>
          </p:spPr>
          <p:txBody>
            <a:bodyPr/>
            <a:p>
              <a:pPr algn="l"/>
              <a:r>
                <a:rPr lang="en-US" altLang="zh-CN" dirty="0">
                  <a:latin typeface="Arial" panose="020B0604020202020204" pitchFamily="34" charset="0"/>
                </a:rPr>
                <a:t>rdt_rcv(rcvpkt) &amp;&amp; </a:t>
              </a:r>
              <a:endParaRPr lang="en-US" altLang="zh-CN" dirty="0">
                <a:latin typeface="Arial" panose="020B0604020202020204" pitchFamily="34" charset="0"/>
              </a:endParaRPr>
            </a:p>
            <a:p>
              <a:pPr algn="l"/>
              <a:r>
                <a:rPr lang="en-US" altLang="zh-CN" dirty="0">
                  <a:latin typeface="Arial" panose="020B0604020202020204" pitchFamily="34" charset="0"/>
                </a:rPr>
                <a:t>  corrupt(rcvpkt)</a:t>
              </a:r>
              <a:endParaRPr lang="en-US" altLang="zh-CN" dirty="0">
                <a:latin typeface="Times New Roman" panose="02020603050405020304" pitchFamily="18" charset="0"/>
              </a:endParaRPr>
            </a:p>
          </p:txBody>
        </p:sp>
        <p:sp>
          <p:nvSpPr>
            <p:cNvPr id="54322" name="Line 21"/>
            <p:cNvSpPr/>
            <p:nvPr/>
          </p:nvSpPr>
          <p:spPr>
            <a:xfrm>
              <a:off x="2285" y="3040"/>
              <a:ext cx="624" cy="0"/>
            </a:xfrm>
            <a:prstGeom prst="line">
              <a:avLst/>
            </a:prstGeom>
            <a:ln w="28575" cap="flat" cmpd="sng">
              <a:solidFill>
                <a:srgbClr val="000000"/>
              </a:solidFill>
              <a:prstDash val="solid"/>
              <a:headEnd type="none" w="med" len="med"/>
              <a:tailEnd type="none" w="med" len="med"/>
            </a:ln>
          </p:spPr>
        </p:sp>
      </p:grpSp>
      <p:grpSp>
        <p:nvGrpSpPr>
          <p:cNvPr id="54293" name="Group 22"/>
          <p:cNvGrpSpPr/>
          <p:nvPr/>
        </p:nvGrpSpPr>
        <p:grpSpPr>
          <a:xfrm>
            <a:off x="2292350" y="2222500"/>
            <a:ext cx="1074738" cy="962025"/>
            <a:chOff x="1540" y="2116"/>
            <a:chExt cx="677" cy="606"/>
          </a:xfrm>
        </p:grpSpPr>
        <p:sp>
          <p:nvSpPr>
            <p:cNvPr id="54318" name="Oval 23"/>
            <p:cNvSpPr/>
            <p:nvPr/>
          </p:nvSpPr>
          <p:spPr>
            <a:xfrm>
              <a:off x="1565" y="2116"/>
              <a:ext cx="621" cy="606"/>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54319" name="Text Box 24"/>
            <p:cNvSpPr txBox="1"/>
            <p:nvPr/>
          </p:nvSpPr>
          <p:spPr>
            <a:xfrm>
              <a:off x="1540" y="2163"/>
              <a:ext cx="677" cy="384"/>
            </a:xfrm>
            <a:prstGeom prst="rect">
              <a:avLst/>
            </a:prstGeom>
            <a:noFill/>
            <a:ln w="9525">
              <a:noFill/>
            </a:ln>
          </p:spPr>
          <p:txBody>
            <a:bodyPr/>
            <a:p>
              <a:r>
                <a:rPr lang="zh-CN" altLang="en-US" dirty="0">
                  <a:latin typeface="Arial" panose="020B0604020202020204" pitchFamily="34" charset="0"/>
                </a:rPr>
                <a:t> 等待 </a:t>
              </a:r>
              <a:r>
                <a:rPr lang="en-US" altLang="zh-CN" dirty="0">
                  <a:latin typeface="Arial" panose="020B0604020202020204" pitchFamily="34" charset="0"/>
                </a:rPr>
                <a:t>ACK </a:t>
              </a:r>
              <a:r>
                <a:rPr lang="zh-CN" altLang="en-US" dirty="0">
                  <a:latin typeface="Arial" panose="020B0604020202020204" pitchFamily="34" charset="0"/>
                </a:rPr>
                <a:t>或</a:t>
              </a:r>
              <a:r>
                <a:rPr lang="en-US" altLang="zh-CN" dirty="0">
                  <a:latin typeface="Arial" panose="020B0604020202020204" pitchFamily="34" charset="0"/>
                </a:rPr>
                <a:t>NAK</a:t>
              </a:r>
              <a:endParaRPr lang="en-US" altLang="zh-CN" dirty="0">
                <a:latin typeface="Times New Roman" panose="02020603050405020304" pitchFamily="18" charset="0"/>
              </a:endParaRPr>
            </a:p>
          </p:txBody>
        </p:sp>
      </p:grpSp>
      <p:sp>
        <p:nvSpPr>
          <p:cNvPr id="54294" name="Freeform 25"/>
          <p:cNvSpPr/>
          <p:nvPr/>
        </p:nvSpPr>
        <p:spPr>
          <a:xfrm>
            <a:off x="6672263" y="3148013"/>
            <a:ext cx="1257300" cy="469900"/>
          </a:xfrm>
          <a:custGeom>
            <a:avLst/>
            <a:gdLst>
              <a:gd name="txL" fmla="*/ 0 w 1500"/>
              <a:gd name="txT" fmla="*/ 0 h 740"/>
              <a:gd name="txR" fmla="*/ 1500 w 1500"/>
              <a:gd name="txB" fmla="*/ 740 h 740"/>
            </a:gdLst>
            <a:ahLst/>
            <a:cxnLst>
              <a:cxn ang="0">
                <a:pos x="2147483647" y="2147483647"/>
              </a:cxn>
              <a:cxn ang="0">
                <a:pos x="2147483647" y="2147483647"/>
              </a:cxn>
            </a:cxnLst>
            <a:rect l="txL" t="txT" r="txR" b="txB"/>
            <a:pathLst>
              <a:path w="1500" h="740">
                <a:moveTo>
                  <a:pt x="361" y="671"/>
                </a:moveTo>
                <a:cubicBezTo>
                  <a:pt x="0" y="0"/>
                  <a:pt x="1500" y="90"/>
                  <a:pt x="1017" y="740"/>
                </a:cubicBezTo>
              </a:path>
            </a:pathLst>
          </a:custGeom>
          <a:noFill/>
          <a:ln w="28575" cap="flat" cmpd="sng">
            <a:solidFill>
              <a:srgbClr val="000000">
                <a:alpha val="100000"/>
              </a:srgbClr>
            </a:solidFill>
            <a:prstDash val="solid"/>
            <a:round/>
            <a:headEnd type="none" w="med" len="med"/>
            <a:tailEnd type="triangle" w="med" len="med"/>
          </a:ln>
        </p:spPr>
        <p:txBody>
          <a:bodyPr/>
          <a:p>
            <a:endParaRPr lang="zh-CN" altLang="en-US"/>
          </a:p>
        </p:txBody>
      </p:sp>
      <p:sp>
        <p:nvSpPr>
          <p:cNvPr id="54295" name="Oval 26"/>
          <p:cNvSpPr/>
          <p:nvPr/>
        </p:nvSpPr>
        <p:spPr>
          <a:xfrm>
            <a:off x="6764338" y="3568700"/>
            <a:ext cx="985837" cy="962025"/>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54296" name="Text Box 27"/>
          <p:cNvSpPr txBox="1"/>
          <p:nvPr/>
        </p:nvSpPr>
        <p:spPr>
          <a:xfrm>
            <a:off x="6677025" y="3652838"/>
            <a:ext cx="1200150" cy="609600"/>
          </a:xfrm>
          <a:prstGeom prst="rect">
            <a:avLst/>
          </a:prstGeom>
          <a:noFill/>
          <a:ln w="9525">
            <a:noFill/>
          </a:ln>
        </p:spPr>
        <p:txBody>
          <a:bodyPr/>
          <a:p>
            <a:r>
              <a:rPr lang="zh-CN" altLang="en-US" dirty="0">
                <a:latin typeface="Comic Sans MS" panose="030F0702030302020204" pitchFamily="66" charset="0"/>
              </a:rPr>
              <a:t> 等待来自下面的调用</a:t>
            </a:r>
            <a:endParaRPr lang="en-US" altLang="zh-CN" dirty="0">
              <a:latin typeface="Comic Sans MS" panose="030F0702030302020204" pitchFamily="66" charset="0"/>
            </a:endParaRPr>
          </a:p>
        </p:txBody>
      </p:sp>
      <p:sp>
        <p:nvSpPr>
          <p:cNvPr id="54297" name="Freeform 28"/>
          <p:cNvSpPr/>
          <p:nvPr/>
        </p:nvSpPr>
        <p:spPr>
          <a:xfrm flipV="1">
            <a:off x="6684963" y="4464050"/>
            <a:ext cx="1257300" cy="469900"/>
          </a:xfrm>
          <a:custGeom>
            <a:avLst/>
            <a:gdLst>
              <a:gd name="txL" fmla="*/ 0 w 1500"/>
              <a:gd name="txT" fmla="*/ 0 h 740"/>
              <a:gd name="txR" fmla="*/ 1500 w 1500"/>
              <a:gd name="txB" fmla="*/ 740 h 740"/>
            </a:gdLst>
            <a:ahLst/>
            <a:cxnLst>
              <a:cxn ang="0">
                <a:pos x="2147483647" y="2147483647"/>
              </a:cxn>
              <a:cxn ang="0">
                <a:pos x="2147483647" y="2147483647"/>
              </a:cxn>
            </a:cxnLst>
            <a:rect l="txL" t="txT" r="txR" b="txB"/>
            <a:pathLst>
              <a:path w="1500" h="740">
                <a:moveTo>
                  <a:pt x="361" y="671"/>
                </a:moveTo>
                <a:cubicBezTo>
                  <a:pt x="0" y="0"/>
                  <a:pt x="1500" y="90"/>
                  <a:pt x="1017" y="740"/>
                </a:cubicBezTo>
              </a:path>
            </a:pathLst>
          </a:custGeom>
          <a:noFill/>
          <a:ln w="28575" cap="flat" cmpd="sng">
            <a:solidFill>
              <a:srgbClr val="000000">
                <a:alpha val="100000"/>
              </a:srgbClr>
            </a:solidFill>
            <a:prstDash val="solid"/>
            <a:round/>
            <a:headEnd type="none" w="med" len="med"/>
            <a:tailEnd type="triangle" w="med" len="med"/>
          </a:ln>
        </p:spPr>
        <p:txBody>
          <a:bodyPr/>
          <a:p>
            <a:endParaRPr lang="zh-CN" altLang="en-US"/>
          </a:p>
        </p:txBody>
      </p:sp>
      <p:grpSp>
        <p:nvGrpSpPr>
          <p:cNvPr id="4" name="Group 29"/>
          <p:cNvGrpSpPr/>
          <p:nvPr/>
        </p:nvGrpSpPr>
        <p:grpSpPr>
          <a:xfrm>
            <a:off x="349250" y="2166938"/>
            <a:ext cx="1333500" cy="1004887"/>
            <a:chOff x="220" y="1365"/>
            <a:chExt cx="840" cy="633"/>
          </a:xfrm>
        </p:grpSpPr>
        <p:sp>
          <p:nvSpPr>
            <p:cNvPr id="54316" name="Line 30"/>
            <p:cNvSpPr/>
            <p:nvPr/>
          </p:nvSpPr>
          <p:spPr>
            <a:xfrm>
              <a:off x="220" y="1365"/>
              <a:ext cx="273" cy="154"/>
            </a:xfrm>
            <a:prstGeom prst="line">
              <a:avLst/>
            </a:prstGeom>
            <a:ln w="28575" cap="flat" cmpd="sng">
              <a:solidFill>
                <a:srgbClr val="FF0000"/>
              </a:solidFill>
              <a:prstDash val="dash"/>
              <a:headEnd type="none" w="med" len="med"/>
              <a:tailEnd type="triangle" w="med" len="med"/>
            </a:ln>
          </p:spPr>
        </p:sp>
        <p:sp>
          <p:nvSpPr>
            <p:cNvPr id="54317" name="Oval 31"/>
            <p:cNvSpPr/>
            <p:nvPr/>
          </p:nvSpPr>
          <p:spPr>
            <a:xfrm>
              <a:off x="439" y="1392"/>
              <a:ext cx="621" cy="606"/>
            </a:xfrm>
            <a:prstGeom prst="ellipse">
              <a:avLst/>
            </a:prstGeom>
            <a:noFill/>
            <a:ln w="38100" cap="flat" cmpd="sng">
              <a:solidFill>
                <a:srgbClr val="FF0000"/>
              </a:solidFill>
              <a:prstDash val="solid"/>
              <a:headEnd type="none" w="med" len="med"/>
              <a:tailEnd type="none" w="med" len="med"/>
            </a:ln>
          </p:spPr>
          <p:txBody>
            <a:bodyPr/>
            <a:p>
              <a:endParaRPr lang="zh-CN" altLang="en-US" dirty="0">
                <a:latin typeface="Comic Sans MS" panose="030F0702030302020204" pitchFamily="66" charset="0"/>
              </a:endParaRPr>
            </a:p>
          </p:txBody>
        </p:sp>
      </p:grpSp>
      <p:grpSp>
        <p:nvGrpSpPr>
          <p:cNvPr id="5" name="Group 32"/>
          <p:cNvGrpSpPr/>
          <p:nvPr/>
        </p:nvGrpSpPr>
        <p:grpSpPr>
          <a:xfrm>
            <a:off x="6334125" y="3497263"/>
            <a:ext cx="1414463" cy="1033462"/>
            <a:chOff x="3990" y="2203"/>
            <a:chExt cx="891" cy="651"/>
          </a:xfrm>
        </p:grpSpPr>
        <p:sp>
          <p:nvSpPr>
            <p:cNvPr id="54314" name="Line 33"/>
            <p:cNvSpPr/>
            <p:nvPr/>
          </p:nvSpPr>
          <p:spPr>
            <a:xfrm>
              <a:off x="3990" y="2203"/>
              <a:ext cx="273" cy="154"/>
            </a:xfrm>
            <a:prstGeom prst="line">
              <a:avLst/>
            </a:prstGeom>
            <a:ln w="28575" cap="flat" cmpd="sng">
              <a:solidFill>
                <a:srgbClr val="FF0000"/>
              </a:solidFill>
              <a:prstDash val="dash"/>
              <a:headEnd type="none" w="med" len="med"/>
              <a:tailEnd type="triangle" w="med" len="med"/>
            </a:ln>
          </p:spPr>
        </p:sp>
        <p:sp>
          <p:nvSpPr>
            <p:cNvPr id="54315" name="Oval 34"/>
            <p:cNvSpPr/>
            <p:nvPr/>
          </p:nvSpPr>
          <p:spPr>
            <a:xfrm>
              <a:off x="4260" y="2248"/>
              <a:ext cx="621" cy="606"/>
            </a:xfrm>
            <a:prstGeom prst="ellipse">
              <a:avLst/>
            </a:prstGeom>
            <a:noFill/>
            <a:ln w="38100" cap="flat" cmpd="sng">
              <a:solidFill>
                <a:srgbClr val="FF0000"/>
              </a:solidFill>
              <a:prstDash val="solid"/>
              <a:headEnd type="none" w="med" len="med"/>
              <a:tailEnd type="none" w="med" len="med"/>
            </a:ln>
          </p:spPr>
          <p:txBody>
            <a:bodyPr/>
            <a:p>
              <a:endParaRPr lang="zh-CN" altLang="en-US" dirty="0">
                <a:latin typeface="Comic Sans MS" panose="030F0702030302020204" pitchFamily="66" charset="0"/>
              </a:endParaRPr>
            </a:p>
          </p:txBody>
        </p:sp>
      </p:grpSp>
      <p:sp>
        <p:nvSpPr>
          <p:cNvPr id="54300" name="Text Box 35"/>
          <p:cNvSpPr txBox="1"/>
          <p:nvPr/>
        </p:nvSpPr>
        <p:spPr>
          <a:xfrm>
            <a:off x="1030288" y="1200150"/>
            <a:ext cx="2255837" cy="428625"/>
          </a:xfrm>
          <a:prstGeom prst="rect">
            <a:avLst/>
          </a:prstGeom>
          <a:noFill/>
          <a:ln w="9525">
            <a:noFill/>
          </a:ln>
        </p:spPr>
        <p:txBody>
          <a:bodyPr/>
          <a:p>
            <a:pPr algn="l"/>
            <a:r>
              <a:rPr lang="en-US" altLang="zh-CN" dirty="0">
                <a:latin typeface="Arial" panose="020B0604020202020204" pitchFamily="34" charset="0"/>
              </a:rPr>
              <a:t>rdt_send(data)</a:t>
            </a:r>
            <a:endParaRPr lang="en-US" altLang="zh-CN" dirty="0">
              <a:latin typeface="Times New Roman" panose="02020603050405020304" pitchFamily="18" charset="0"/>
            </a:endParaRPr>
          </a:p>
        </p:txBody>
      </p:sp>
      <p:sp>
        <p:nvSpPr>
          <p:cNvPr id="288804" name="Line 36"/>
          <p:cNvSpPr/>
          <p:nvPr/>
        </p:nvSpPr>
        <p:spPr>
          <a:xfrm>
            <a:off x="1011238" y="1289050"/>
            <a:ext cx="12700" cy="747713"/>
          </a:xfrm>
          <a:prstGeom prst="line">
            <a:avLst/>
          </a:prstGeom>
          <a:ln w="76200" cap="flat" cmpd="sng">
            <a:solidFill>
              <a:srgbClr val="FF0000"/>
            </a:solidFill>
            <a:prstDash val="solid"/>
            <a:headEnd type="none" w="med" len="med"/>
            <a:tailEnd type="none" w="med" len="med"/>
          </a:ln>
        </p:spPr>
      </p:sp>
      <p:sp>
        <p:nvSpPr>
          <p:cNvPr id="288805" name="Freeform 37"/>
          <p:cNvSpPr/>
          <p:nvPr/>
        </p:nvSpPr>
        <p:spPr>
          <a:xfrm>
            <a:off x="1011238" y="2006600"/>
            <a:ext cx="6697662" cy="3060700"/>
          </a:xfrm>
          <a:custGeom>
            <a:avLst/>
            <a:gdLst>
              <a:gd name="txL" fmla="*/ 0 w 4219"/>
              <a:gd name="txT" fmla="*/ 0 h 1928"/>
              <a:gd name="txR" fmla="*/ 4219 w 4219"/>
              <a:gd name="txB" fmla="*/ 1928 h 1928"/>
            </a:gdLst>
            <a:ahLst/>
            <a:cxnLst>
              <a:cxn ang="0">
                <a:pos x="0" y="2147483647"/>
              </a:cxn>
              <a:cxn ang="0">
                <a:pos x="2147483647" y="0"/>
              </a:cxn>
              <a:cxn ang="0">
                <a:pos x="2147483647" y="2147483647"/>
              </a:cxn>
              <a:cxn ang="0">
                <a:pos x="2147483647" y="2147483647"/>
              </a:cxn>
            </a:cxnLst>
            <a:rect l="txL" t="txT" r="txR" b="txB"/>
            <a:pathLst>
              <a:path w="4219" h="1928">
                <a:moveTo>
                  <a:pt x="0" y="10"/>
                </a:moveTo>
                <a:lnTo>
                  <a:pt x="1003" y="0"/>
                </a:lnTo>
                <a:lnTo>
                  <a:pt x="3387" y="1928"/>
                </a:lnTo>
                <a:lnTo>
                  <a:pt x="4219" y="1928"/>
                </a:lnTo>
              </a:path>
            </a:pathLst>
          </a:custGeom>
          <a:noFill/>
          <a:ln w="38100" cap="flat" cmpd="sng">
            <a:solidFill>
              <a:srgbClr val="FF0000">
                <a:alpha val="100000"/>
              </a:srgbClr>
            </a:solidFill>
            <a:prstDash val="solid"/>
            <a:round/>
            <a:headEnd type="none" w="med" len="med"/>
            <a:tailEnd type="triangle" w="med" len="med"/>
          </a:ln>
        </p:spPr>
        <p:txBody>
          <a:bodyPr/>
          <a:p>
            <a:endParaRPr lang="zh-CN" altLang="en-US"/>
          </a:p>
        </p:txBody>
      </p:sp>
      <p:grpSp>
        <p:nvGrpSpPr>
          <p:cNvPr id="6" name="Group 38"/>
          <p:cNvGrpSpPr/>
          <p:nvPr/>
        </p:nvGrpSpPr>
        <p:grpSpPr>
          <a:xfrm>
            <a:off x="347663" y="2166938"/>
            <a:ext cx="1333500" cy="1004887"/>
            <a:chOff x="220" y="1365"/>
            <a:chExt cx="840" cy="633"/>
          </a:xfrm>
        </p:grpSpPr>
        <p:sp>
          <p:nvSpPr>
            <p:cNvPr id="54312" name="Line 39"/>
            <p:cNvSpPr/>
            <p:nvPr/>
          </p:nvSpPr>
          <p:spPr>
            <a:xfrm>
              <a:off x="220" y="1365"/>
              <a:ext cx="273" cy="154"/>
            </a:xfrm>
            <a:prstGeom prst="line">
              <a:avLst/>
            </a:prstGeom>
            <a:ln w="28575" cap="flat" cmpd="sng">
              <a:solidFill>
                <a:schemeClr val="tx2"/>
              </a:solidFill>
              <a:prstDash val="dash"/>
              <a:headEnd type="none" w="med" len="med"/>
              <a:tailEnd type="triangle" w="med" len="med"/>
            </a:ln>
          </p:spPr>
        </p:sp>
        <p:sp>
          <p:nvSpPr>
            <p:cNvPr id="54313" name="Oval 40"/>
            <p:cNvSpPr/>
            <p:nvPr/>
          </p:nvSpPr>
          <p:spPr>
            <a:xfrm>
              <a:off x="439" y="1392"/>
              <a:ext cx="621" cy="606"/>
            </a:xfrm>
            <a:prstGeom prst="ellipse">
              <a:avLst/>
            </a:prstGeom>
            <a:noFill/>
            <a:ln w="38100" cap="flat" cmpd="sng">
              <a:solidFill>
                <a:schemeClr val="tx2"/>
              </a:solidFill>
              <a:prstDash val="solid"/>
              <a:headEnd type="none" w="med" len="med"/>
              <a:tailEnd type="none" w="med" len="med"/>
            </a:ln>
          </p:spPr>
          <p:txBody>
            <a:bodyPr/>
            <a:p>
              <a:endParaRPr lang="zh-CN" altLang="en-US" dirty="0">
                <a:latin typeface="Comic Sans MS" panose="030F0702030302020204" pitchFamily="66" charset="0"/>
              </a:endParaRPr>
            </a:p>
          </p:txBody>
        </p:sp>
      </p:grpSp>
      <p:sp>
        <p:nvSpPr>
          <p:cNvPr id="288809" name="Oval 41"/>
          <p:cNvSpPr/>
          <p:nvPr/>
        </p:nvSpPr>
        <p:spPr>
          <a:xfrm>
            <a:off x="2332038" y="2222500"/>
            <a:ext cx="985837" cy="962025"/>
          </a:xfrm>
          <a:prstGeom prst="ellipse">
            <a:avLst/>
          </a:prstGeom>
          <a:noFill/>
          <a:ln w="38100" cap="flat" cmpd="sng">
            <a:solidFill>
              <a:srgbClr val="FF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288810" name="Line 42"/>
          <p:cNvSpPr/>
          <p:nvPr/>
        </p:nvSpPr>
        <p:spPr>
          <a:xfrm flipH="1">
            <a:off x="6261100" y="4902200"/>
            <a:ext cx="12700" cy="1193800"/>
          </a:xfrm>
          <a:prstGeom prst="line">
            <a:avLst/>
          </a:prstGeom>
          <a:ln w="76200" cap="flat" cmpd="sng">
            <a:solidFill>
              <a:srgbClr val="FF0000"/>
            </a:solidFill>
            <a:prstDash val="solid"/>
            <a:headEnd type="none" w="med" len="med"/>
            <a:tailEnd type="none" w="med" len="med"/>
          </a:ln>
        </p:spPr>
      </p:sp>
      <p:sp>
        <p:nvSpPr>
          <p:cNvPr id="288811" name="Freeform 43"/>
          <p:cNvSpPr/>
          <p:nvPr/>
        </p:nvSpPr>
        <p:spPr>
          <a:xfrm>
            <a:off x="1155700" y="3886200"/>
            <a:ext cx="6667500" cy="2260600"/>
          </a:xfrm>
          <a:custGeom>
            <a:avLst/>
            <a:gdLst>
              <a:gd name="txL" fmla="*/ 0 w 4200"/>
              <a:gd name="txT" fmla="*/ 0 h 1424"/>
              <a:gd name="txR" fmla="*/ 4200 w 4200"/>
              <a:gd name="txB" fmla="*/ 1424 h 1424"/>
            </a:gdLst>
            <a:ahLst/>
            <a:cxnLst>
              <a:cxn ang="0">
                <a:pos x="2147483647" y="2147483647"/>
              </a:cxn>
              <a:cxn ang="0">
                <a:pos x="2147483647" y="2147483647"/>
              </a:cxn>
              <a:cxn ang="0">
                <a:pos x="2147483647" y="0"/>
              </a:cxn>
              <a:cxn ang="0">
                <a:pos x="0" y="0"/>
              </a:cxn>
            </a:cxnLst>
            <a:rect l="txL" t="txT" r="txR" b="txB"/>
            <a:pathLst>
              <a:path w="4200" h="1424">
                <a:moveTo>
                  <a:pt x="4200" y="1424"/>
                </a:moveTo>
                <a:lnTo>
                  <a:pt x="3224" y="1424"/>
                </a:lnTo>
                <a:lnTo>
                  <a:pt x="1880" y="0"/>
                </a:lnTo>
                <a:lnTo>
                  <a:pt x="0" y="0"/>
                </a:lnTo>
              </a:path>
            </a:pathLst>
          </a:custGeom>
          <a:noFill/>
          <a:ln w="38100" cap="flat" cmpd="sng">
            <a:solidFill>
              <a:srgbClr val="FF0000">
                <a:alpha val="100000"/>
              </a:srgbClr>
            </a:solidFill>
            <a:prstDash val="solid"/>
            <a:round/>
            <a:headEnd type="none" w="med" len="med"/>
            <a:tailEnd type="triangle" w="med" len="med"/>
          </a:ln>
        </p:spPr>
        <p:txBody>
          <a:bodyPr/>
          <a:p>
            <a:endParaRPr lang="zh-CN" altLang="en-US"/>
          </a:p>
        </p:txBody>
      </p:sp>
      <p:grpSp>
        <p:nvGrpSpPr>
          <p:cNvPr id="7" name="Group 44"/>
          <p:cNvGrpSpPr/>
          <p:nvPr/>
        </p:nvGrpSpPr>
        <p:grpSpPr>
          <a:xfrm>
            <a:off x="347663" y="2166938"/>
            <a:ext cx="1333500" cy="1004887"/>
            <a:chOff x="220" y="1365"/>
            <a:chExt cx="840" cy="633"/>
          </a:xfrm>
        </p:grpSpPr>
        <p:sp>
          <p:nvSpPr>
            <p:cNvPr id="54310" name="Line 45"/>
            <p:cNvSpPr/>
            <p:nvPr/>
          </p:nvSpPr>
          <p:spPr>
            <a:xfrm>
              <a:off x="220" y="1365"/>
              <a:ext cx="273" cy="154"/>
            </a:xfrm>
            <a:prstGeom prst="line">
              <a:avLst/>
            </a:prstGeom>
            <a:ln w="28575" cap="flat" cmpd="sng">
              <a:solidFill>
                <a:schemeClr val="tx2"/>
              </a:solidFill>
              <a:prstDash val="dash"/>
              <a:headEnd type="none" w="med" len="med"/>
              <a:tailEnd type="triangle" w="med" len="med"/>
            </a:ln>
          </p:spPr>
        </p:sp>
        <p:sp>
          <p:nvSpPr>
            <p:cNvPr id="54311" name="Oval 46"/>
            <p:cNvSpPr/>
            <p:nvPr/>
          </p:nvSpPr>
          <p:spPr>
            <a:xfrm>
              <a:off x="439" y="1392"/>
              <a:ext cx="621" cy="606"/>
            </a:xfrm>
            <a:prstGeom prst="ellipse">
              <a:avLst/>
            </a:prstGeom>
            <a:noFill/>
            <a:ln w="38100" cap="flat" cmpd="sng">
              <a:solidFill>
                <a:srgbClr val="FF0000"/>
              </a:solidFill>
              <a:prstDash val="solid"/>
              <a:headEnd type="none" w="med" len="med"/>
              <a:tailEnd type="none" w="med" len="med"/>
            </a:ln>
          </p:spPr>
          <p:txBody>
            <a:bodyPr/>
            <a:p>
              <a:endParaRPr lang="zh-CN" altLang="en-US" dirty="0">
                <a:latin typeface="Comic Sans MS" panose="030F0702030302020204" pitchFamily="66" charset="0"/>
              </a:endParaRPr>
            </a:p>
          </p:txBody>
        </p:sp>
      </p:grpSp>
      <p:sp>
        <p:nvSpPr>
          <p:cNvPr id="288815" name="Oval 47"/>
          <p:cNvSpPr/>
          <p:nvPr/>
        </p:nvSpPr>
        <p:spPr>
          <a:xfrm>
            <a:off x="2328863" y="2227263"/>
            <a:ext cx="985837" cy="962025"/>
          </a:xfrm>
          <a:prstGeom prst="ellipse">
            <a:avLst/>
          </a:prstGeom>
          <a:noFill/>
          <a:ln w="38100" cap="flat" cmpd="sng">
            <a:solidFill>
              <a:schemeClr val="tx1"/>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54309" name="Text Box 48"/>
          <p:cNvSpPr txBox="1"/>
          <p:nvPr/>
        </p:nvSpPr>
        <p:spPr>
          <a:xfrm>
            <a:off x="1409700" y="3854450"/>
            <a:ext cx="323850" cy="336550"/>
          </a:xfrm>
          <a:prstGeom prst="rect">
            <a:avLst/>
          </a:prstGeom>
          <a:noFill/>
          <a:ln w="9525">
            <a:noFill/>
          </a:ln>
        </p:spPr>
        <p:txBody>
          <a:bodyPr wrap="none">
            <a:spAutoFit/>
          </a:bodyPr>
          <a:p>
            <a:r>
              <a:rPr lang="en-US" altLang="zh-CN" dirty="0">
                <a:latin typeface="Symbol" panose="05050102010706020507" pitchFamily="18" charset="2"/>
              </a:rPr>
              <a:t>L</a:t>
            </a:r>
            <a:endParaRPr lang="en-US" altLang="zh-CN" dirty="0">
              <a:latin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000000"/>
                                          </p:val>
                                        </p:tav>
                                        <p:tav tm="100000">
                                          <p:val>
                                            <p:strVal val="#ppt_w"/>
                                          </p:val>
                                        </p:tav>
                                      </p:tavLst>
                                    </p:anim>
                                    <p:anim calcmode="lin" valueType="num">
                                      <p:cBhvr>
                                        <p:cTn id="8" dur="1000" fill="hold"/>
                                        <p:tgtEl>
                                          <p:spTgt spid="4"/>
                                        </p:tgtEl>
                                        <p:attrNameLst>
                                          <p:attrName>ppt_h</p:attrName>
                                        </p:attrNameLst>
                                      </p:cBhvr>
                                      <p:tavLst>
                                        <p:tav tm="0">
                                          <p:val>
                                            <p:fltVal val="0.000000"/>
                                          </p:val>
                                        </p:tav>
                                        <p:tav tm="100000">
                                          <p:val>
                                            <p:strVal val="#ppt_h"/>
                                          </p:val>
                                        </p:tav>
                                      </p:tavLst>
                                    </p:anim>
                                    <p:anim calcmode="lin" valueType="num">
                                      <p:cBhvr>
                                        <p:cTn id="9" dur="1000" fill="hold"/>
                                        <p:tgtEl>
                                          <p:spTgt spid="4"/>
                                        </p:tgtEl>
                                        <p:attrNameLst>
                                          <p:attrName>ppt_x</p:attrName>
                                        </p:attrNameLst>
                                      </p:cBhvr>
                                      <p:tavLst>
                                        <p:tav tm="0" fmla="#ppt_x+(cos(-2*pi*(1-$))*-#ppt_x-sin(-2*pi*(1-$))*(1-#ppt_y))*(1-$)">
                                          <p:val>
                                            <p:fltVal val="0.000000"/>
                                          </p:val>
                                        </p:tav>
                                        <p:tav tm="100000">
                                          <p:val>
                                            <p:fltVal val="1.000000"/>
                                          </p:val>
                                        </p:tav>
                                      </p:tavLst>
                                    </p:anim>
                                    <p:anim calcmode="lin" valueType="num">
                                      <p:cBhvr>
                                        <p:cTn id="10" dur="1000" fill="hold"/>
                                        <p:tgtEl>
                                          <p:spTgt spid="4"/>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000000"/>
                                          </p:val>
                                        </p:tav>
                                        <p:tav tm="100000">
                                          <p:val>
                                            <p:strVal val="#ppt_w"/>
                                          </p:val>
                                        </p:tav>
                                      </p:tavLst>
                                    </p:anim>
                                    <p:anim calcmode="lin" valueType="num">
                                      <p:cBhvr>
                                        <p:cTn id="16" dur="1000" fill="hold"/>
                                        <p:tgtEl>
                                          <p:spTgt spid="5"/>
                                        </p:tgtEl>
                                        <p:attrNameLst>
                                          <p:attrName>ppt_h</p:attrName>
                                        </p:attrNameLst>
                                      </p:cBhvr>
                                      <p:tavLst>
                                        <p:tav tm="0">
                                          <p:val>
                                            <p:fltVal val="0.000000"/>
                                          </p:val>
                                        </p:tav>
                                        <p:tav tm="100000">
                                          <p:val>
                                            <p:strVal val="#ppt_h"/>
                                          </p:val>
                                        </p:tav>
                                      </p:tavLst>
                                    </p:anim>
                                    <p:anim calcmode="lin" valueType="num">
                                      <p:cBhvr>
                                        <p:cTn id="17" dur="1000" fill="hold"/>
                                        <p:tgtEl>
                                          <p:spTgt spid="5"/>
                                        </p:tgtEl>
                                        <p:attrNameLst>
                                          <p:attrName>ppt_x</p:attrName>
                                        </p:attrNameLst>
                                      </p:cBhvr>
                                      <p:tavLst>
                                        <p:tav tm="0" fmla="#ppt_x+(cos(-2*pi*(1-$))*-#ppt_x-sin(-2*pi*(1-$))*(1-#ppt_y))*(1-$)">
                                          <p:val>
                                            <p:fltVal val="0.000000"/>
                                          </p:val>
                                        </p:tav>
                                        <p:tav tm="100000">
                                          <p:val>
                                            <p:fltVal val="1.000000"/>
                                          </p:val>
                                        </p:tav>
                                      </p:tavLst>
                                    </p:anim>
                                    <p:anim calcmode="lin" valueType="num">
                                      <p:cBhvr>
                                        <p:cTn id="18" dur="1000" fill="hold"/>
                                        <p:tgtEl>
                                          <p:spTgt spid="5"/>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88804"/>
                                        </p:tgtEl>
                                        <p:attrNameLst>
                                          <p:attrName>style.visibility</p:attrName>
                                        </p:attrNameLst>
                                      </p:cBhvr>
                                      <p:to>
                                        <p:strVal val="visible"/>
                                      </p:to>
                                    </p:set>
                                    <p:animEffect transition="in" filter="wipe(up)">
                                      <p:cBhvr>
                                        <p:cTn id="23" dur="1000"/>
                                        <p:tgtEl>
                                          <p:spTgt spid="288804"/>
                                        </p:tgtEl>
                                      </p:cBhvr>
                                    </p:animEffect>
                                  </p:childTnLst>
                                  <p:subTnLst>
                                    <p:set>
                                      <p:cBhvr override="childStyle">
                                        <p:cTn dur="1" fill="hold" display="0" masterRel="nextClick" afterEffect="1"/>
                                        <p:tgtEl>
                                          <p:spTgt spid="288804"/>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88805"/>
                                        </p:tgtEl>
                                        <p:attrNameLst>
                                          <p:attrName>style.visibility</p:attrName>
                                        </p:attrNameLst>
                                      </p:cBhvr>
                                      <p:to>
                                        <p:strVal val="visible"/>
                                      </p:to>
                                    </p:set>
                                    <p:animEffect transition="in" filter="wipe(left)">
                                      <p:cBhvr>
                                        <p:cTn id="28" dur="1000"/>
                                        <p:tgtEl>
                                          <p:spTgt spid="288805"/>
                                        </p:tgtEl>
                                      </p:cBhvr>
                                    </p:animEffect>
                                  </p:childTnLst>
                                  <p:subTnLst>
                                    <p:set>
                                      <p:cBhvr override="childStyle">
                                        <p:cTn dur="1" fill="hold" display="0" masterRel="nextClick" afterEffect="1"/>
                                        <p:tgtEl>
                                          <p:spTgt spid="288805"/>
                                        </p:tgtEl>
                                        <p:attrNameLst>
                                          <p:attrName>style.visibility</p:attrName>
                                        </p:attrNameLst>
                                      </p:cBhvr>
                                      <p:to>
                                        <p:strVal val="hidden"/>
                                      </p:to>
                                    </p:set>
                                  </p:sub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880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88810"/>
                                        </p:tgtEl>
                                        <p:attrNameLst>
                                          <p:attrName>style.visibility</p:attrName>
                                        </p:attrNameLst>
                                      </p:cBhvr>
                                      <p:to>
                                        <p:strVal val="visible"/>
                                      </p:to>
                                    </p:set>
                                    <p:animEffect transition="in" filter="wipe(up)">
                                      <p:cBhvr>
                                        <p:cTn id="37" dur="1000"/>
                                        <p:tgtEl>
                                          <p:spTgt spid="288810"/>
                                        </p:tgtEl>
                                      </p:cBhvr>
                                    </p:animEffect>
                                  </p:childTnLst>
                                  <p:subTnLst>
                                    <p:set>
                                      <p:cBhvr override="childStyle">
                                        <p:cTn dur="1" fill="hold" display="0" masterRel="nextClick" afterEffect="1"/>
                                        <p:tgtEl>
                                          <p:spTgt spid="288810"/>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288811"/>
                                        </p:tgtEl>
                                        <p:attrNameLst>
                                          <p:attrName>style.visibility</p:attrName>
                                        </p:attrNameLst>
                                      </p:cBhvr>
                                      <p:to>
                                        <p:strVal val="visible"/>
                                      </p:to>
                                    </p:set>
                                    <p:animEffect transition="in" filter="wipe(right)">
                                      <p:cBhvr>
                                        <p:cTn id="42" dur="1000"/>
                                        <p:tgtEl>
                                          <p:spTgt spid="288811"/>
                                        </p:tgtEl>
                                      </p:cBhvr>
                                    </p:animEffect>
                                  </p:childTnLst>
                                  <p:subTnLst>
                                    <p:set>
                                      <p:cBhvr override="childStyle">
                                        <p:cTn dur="1" fill="hold" display="0" masterRel="sameClick" afterEffect="1">
                                          <p:stCondLst>
                                            <p:cond evt="end" delay="0">
                                              <p:tn val="40"/>
                                            </p:cond>
                                          </p:stCondLst>
                                        </p:cTn>
                                        <p:tgtEl>
                                          <p:spTgt spid="288811"/>
                                        </p:tgtEl>
                                        <p:attrNameLst>
                                          <p:attrName>style.visibility</p:attrName>
                                        </p:attrNameLst>
                                      </p:cBhvr>
                                      <p:to>
                                        <p:strVal val="hidden"/>
                                      </p:to>
                                    </p:set>
                                  </p:subTnLst>
                                </p:cTn>
                              </p:par>
                            </p:childTnLst>
                          </p:cTn>
                        </p:par>
                        <p:par>
                          <p:cTn id="43" fill="hold">
                            <p:stCondLst>
                              <p:cond delay="1000"/>
                            </p:stCondLst>
                            <p:childTnLst>
                              <p:par>
                                <p:cTn id="44" presetID="1" presetClass="entr" presetSubtype="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88815"/>
                                        </p:tgtEl>
                                        <p:attrNameLst>
                                          <p:attrName>style.visibility</p:attrName>
                                        </p:attrNameLst>
                                      </p:cBhvr>
                                      <p:to>
                                        <p:strVal val="visible"/>
                                      </p:to>
                                    </p:set>
                                  </p:childTnLst>
                                </p:cTn>
                              </p:par>
                              <p:par>
                                <p:cTn id="48" presetID="1" presetClass="entr" presetSubtype="0" fill="hold" grpId="1" nodeType="withEffect">
                                  <p:stCondLst>
                                    <p:cond delay="0"/>
                                  </p:stCondLst>
                                  <p:childTnLst>
                                    <p:set>
                                      <p:cBhvr>
                                        <p:cTn id="49" dur="1" fill="hold">
                                          <p:stCondLst>
                                            <p:cond delay="0"/>
                                          </p:stCondLst>
                                        </p:cTn>
                                        <p:tgtEl>
                                          <p:spTgt spid="2888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809" grpId="0" animBg="1"/>
      <p:bldP spid="288815" grpId="0" animBg="1"/>
      <p:bldP spid="288815"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 name="页脚占位符 3"/>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65539" name="灯片编号占位符 4"/>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55300" name="Rectangle 2"/>
          <p:cNvSpPr>
            <a:spLocks noGrp="1"/>
          </p:cNvSpPr>
          <p:nvPr>
            <p:ph type="title"/>
          </p:nvPr>
        </p:nvSpPr>
        <p:spPr/>
        <p:txBody>
          <a:bodyPr vert="horz" wrap="square" lIns="91440" tIns="45720" rIns="91440" bIns="45720" anchor="ctr" anchorCtr="0"/>
          <a:p>
            <a:r>
              <a:rPr lang="en-US" altLang="zh-CN" sz="3600" dirty="0"/>
              <a:t>rdt2.0: </a:t>
            </a:r>
            <a:r>
              <a:rPr lang="zh-CN" altLang="en-US" sz="3600" dirty="0"/>
              <a:t>有差错时的情况</a:t>
            </a:r>
            <a:endParaRPr lang="zh-CN" altLang="en-US" dirty="0"/>
          </a:p>
        </p:txBody>
      </p:sp>
      <p:sp>
        <p:nvSpPr>
          <p:cNvPr id="55301" name="Oval 3"/>
          <p:cNvSpPr/>
          <p:nvPr/>
        </p:nvSpPr>
        <p:spPr>
          <a:xfrm>
            <a:off x="696913" y="2209800"/>
            <a:ext cx="985837" cy="962025"/>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55302" name="Text Box 4"/>
          <p:cNvSpPr txBox="1"/>
          <p:nvPr/>
        </p:nvSpPr>
        <p:spPr>
          <a:xfrm>
            <a:off x="609600" y="2362200"/>
            <a:ext cx="1200150" cy="609600"/>
          </a:xfrm>
          <a:prstGeom prst="rect">
            <a:avLst/>
          </a:prstGeom>
          <a:noFill/>
          <a:ln w="9525">
            <a:noFill/>
          </a:ln>
        </p:spPr>
        <p:txBody>
          <a:bodyPr/>
          <a:p>
            <a:r>
              <a:rPr lang="zh-CN" altLang="en-US" dirty="0">
                <a:latin typeface="Comic Sans MS" panose="030F0702030302020204" pitchFamily="66" charset="0"/>
              </a:rPr>
              <a:t> 等待来自上面的调用</a:t>
            </a:r>
            <a:endParaRPr lang="en-US" altLang="zh-CN" dirty="0">
              <a:latin typeface="Comic Sans MS" panose="030F0702030302020204" pitchFamily="66" charset="0"/>
            </a:endParaRPr>
          </a:p>
        </p:txBody>
      </p:sp>
      <p:sp>
        <p:nvSpPr>
          <p:cNvPr id="55303" name="Text Box 5"/>
          <p:cNvSpPr txBox="1"/>
          <p:nvPr/>
        </p:nvSpPr>
        <p:spPr>
          <a:xfrm>
            <a:off x="1004888" y="1490663"/>
            <a:ext cx="3643312" cy="400050"/>
          </a:xfrm>
          <a:prstGeom prst="rect">
            <a:avLst/>
          </a:prstGeom>
          <a:noFill/>
          <a:ln w="9525">
            <a:noFill/>
          </a:ln>
        </p:spPr>
        <p:txBody>
          <a:bodyPr/>
          <a:p>
            <a:pPr algn="l"/>
            <a:r>
              <a:rPr lang="en-US" altLang="zh-CN" dirty="0">
                <a:latin typeface="Arial" panose="020B0604020202020204" pitchFamily="34" charset="0"/>
              </a:rPr>
              <a:t>snkpkt = make_pkt(data, checksum)</a:t>
            </a:r>
            <a:endParaRPr lang="en-US" altLang="zh-CN" dirty="0">
              <a:latin typeface="Arial" panose="020B0604020202020204" pitchFamily="34" charset="0"/>
            </a:endParaRPr>
          </a:p>
          <a:p>
            <a:pPr algn="l"/>
            <a:r>
              <a:rPr lang="en-US" altLang="zh-CN" dirty="0">
                <a:latin typeface="Arial" panose="020B0604020202020204" pitchFamily="34" charset="0"/>
              </a:rPr>
              <a:t>udt_send(sndpkt)</a:t>
            </a:r>
            <a:endParaRPr lang="en-US" altLang="zh-CN" dirty="0">
              <a:latin typeface="Times New Roman" panose="02020603050405020304" pitchFamily="18" charset="0"/>
            </a:endParaRPr>
          </a:p>
        </p:txBody>
      </p:sp>
      <p:sp>
        <p:nvSpPr>
          <p:cNvPr id="55304" name="Line 6"/>
          <p:cNvSpPr/>
          <p:nvPr/>
        </p:nvSpPr>
        <p:spPr>
          <a:xfrm>
            <a:off x="1109663" y="1535113"/>
            <a:ext cx="990600" cy="0"/>
          </a:xfrm>
          <a:prstGeom prst="line">
            <a:avLst/>
          </a:prstGeom>
          <a:ln w="28575" cap="flat" cmpd="sng">
            <a:solidFill>
              <a:srgbClr val="000000"/>
            </a:solidFill>
            <a:prstDash val="solid"/>
            <a:headEnd type="none" w="med" len="med"/>
            <a:tailEnd type="none" w="med" len="med"/>
          </a:ln>
        </p:spPr>
      </p:sp>
      <p:sp>
        <p:nvSpPr>
          <p:cNvPr id="55305" name="Text Box 7"/>
          <p:cNvSpPr txBox="1"/>
          <p:nvPr/>
        </p:nvSpPr>
        <p:spPr>
          <a:xfrm>
            <a:off x="6319838" y="5314950"/>
            <a:ext cx="2143125" cy="619125"/>
          </a:xfrm>
          <a:prstGeom prst="rect">
            <a:avLst/>
          </a:prstGeom>
          <a:noFill/>
          <a:ln w="9525">
            <a:noFill/>
          </a:ln>
        </p:spPr>
        <p:txBody>
          <a:bodyPr/>
          <a:p>
            <a:pPr algn="l"/>
            <a:r>
              <a:rPr lang="en-US" altLang="zh-CN" dirty="0">
                <a:latin typeface="Arial" panose="020B0604020202020204" pitchFamily="34" charset="0"/>
              </a:rPr>
              <a:t>extract(rcvpkt,data)</a:t>
            </a:r>
            <a:endParaRPr lang="en-US" altLang="zh-CN" dirty="0">
              <a:latin typeface="Arial" panose="020B0604020202020204" pitchFamily="34" charset="0"/>
            </a:endParaRPr>
          </a:p>
          <a:p>
            <a:pPr algn="l"/>
            <a:r>
              <a:rPr lang="en-US" altLang="zh-CN" dirty="0">
                <a:latin typeface="Arial" panose="020B0604020202020204" pitchFamily="34" charset="0"/>
              </a:rPr>
              <a:t>deliver_data(data)</a:t>
            </a:r>
            <a:endParaRPr lang="en-US" altLang="zh-CN" dirty="0">
              <a:latin typeface="Arial" panose="020B0604020202020204" pitchFamily="34" charset="0"/>
            </a:endParaRPr>
          </a:p>
          <a:p>
            <a:pPr algn="l"/>
            <a:r>
              <a:rPr lang="en-US" altLang="zh-CN" dirty="0">
                <a:latin typeface="Arial" panose="020B0604020202020204" pitchFamily="34" charset="0"/>
              </a:rPr>
              <a:t>udt_send(ACK)</a:t>
            </a:r>
            <a:endParaRPr lang="en-US" altLang="zh-CN" dirty="0">
              <a:latin typeface="Times New Roman" panose="02020603050405020304" pitchFamily="18" charset="0"/>
            </a:endParaRPr>
          </a:p>
        </p:txBody>
      </p:sp>
      <p:sp>
        <p:nvSpPr>
          <p:cNvPr id="55306" name="Text Box 8"/>
          <p:cNvSpPr txBox="1"/>
          <p:nvPr/>
        </p:nvSpPr>
        <p:spPr>
          <a:xfrm>
            <a:off x="6297613" y="4781550"/>
            <a:ext cx="2157412" cy="701675"/>
          </a:xfrm>
          <a:prstGeom prst="rect">
            <a:avLst/>
          </a:prstGeom>
          <a:noFill/>
          <a:ln w="9525">
            <a:noFill/>
          </a:ln>
        </p:spPr>
        <p:txBody>
          <a:bodyPr/>
          <a:p>
            <a:pPr algn="l"/>
            <a:r>
              <a:rPr lang="en-US" altLang="zh-CN" dirty="0">
                <a:latin typeface="Arial" panose="020B0604020202020204" pitchFamily="34" charset="0"/>
              </a:rPr>
              <a:t>rdt_rcv(rcvpkt) &amp;&amp; </a:t>
            </a:r>
            <a:endParaRPr lang="en-US" altLang="zh-CN" dirty="0">
              <a:latin typeface="Arial" panose="020B0604020202020204" pitchFamily="34" charset="0"/>
            </a:endParaRPr>
          </a:p>
          <a:p>
            <a:pPr algn="l"/>
            <a:r>
              <a:rPr lang="en-US" altLang="zh-CN" dirty="0">
                <a:latin typeface="Arial" panose="020B0604020202020204" pitchFamily="34" charset="0"/>
              </a:rPr>
              <a:t>   notcorrupt(rcvpkt)</a:t>
            </a:r>
            <a:endParaRPr lang="en-US" altLang="zh-CN" dirty="0">
              <a:latin typeface="Times New Roman" panose="02020603050405020304" pitchFamily="18" charset="0"/>
            </a:endParaRPr>
          </a:p>
        </p:txBody>
      </p:sp>
      <p:sp>
        <p:nvSpPr>
          <p:cNvPr id="55307" name="Line 9"/>
          <p:cNvSpPr/>
          <p:nvPr/>
        </p:nvSpPr>
        <p:spPr>
          <a:xfrm>
            <a:off x="6419850" y="5370513"/>
            <a:ext cx="1489075" cy="0"/>
          </a:xfrm>
          <a:prstGeom prst="line">
            <a:avLst/>
          </a:prstGeom>
          <a:ln w="28575" cap="flat" cmpd="sng">
            <a:solidFill>
              <a:srgbClr val="000000"/>
            </a:solidFill>
            <a:prstDash val="solid"/>
            <a:headEnd type="none" w="med" len="med"/>
            <a:tailEnd type="none" w="med" len="med"/>
          </a:ln>
        </p:spPr>
      </p:sp>
      <p:sp>
        <p:nvSpPr>
          <p:cNvPr id="55308" name="Freeform 10"/>
          <p:cNvSpPr/>
          <p:nvPr/>
        </p:nvSpPr>
        <p:spPr>
          <a:xfrm flipV="1">
            <a:off x="1057275" y="1979613"/>
            <a:ext cx="1800225" cy="247650"/>
          </a:xfrm>
          <a:custGeom>
            <a:avLst/>
            <a:gdLst>
              <a:gd name="txL" fmla="*/ 0 w 2835"/>
              <a:gd name="txT" fmla="*/ 0 h 525"/>
              <a:gd name="txR" fmla="*/ 2835 w 2835"/>
              <a:gd name="txB" fmla="*/ 525 h 525"/>
            </a:gdLst>
            <a:ahLst/>
            <a:cxnLst>
              <a:cxn ang="0">
                <a:pos x="0" y="0"/>
              </a:cxn>
              <a:cxn ang="0">
                <a:pos x="2147483647" y="0"/>
              </a:cxn>
            </a:cxnLst>
            <a:rect l="txL" t="txT" r="txR" b="txB"/>
            <a:pathLst>
              <a:path w="2835" h="525">
                <a:moveTo>
                  <a:pt x="0" y="0"/>
                </a:moveTo>
                <a:cubicBezTo>
                  <a:pt x="60" y="525"/>
                  <a:pt x="2835" y="495"/>
                  <a:pt x="2835" y="0"/>
                </a:cubicBezTo>
              </a:path>
            </a:pathLst>
          </a:custGeom>
          <a:noFill/>
          <a:ln w="28575" cap="flat" cmpd="sng">
            <a:solidFill>
              <a:srgbClr val="000000">
                <a:alpha val="100000"/>
              </a:srgbClr>
            </a:solidFill>
            <a:prstDash val="solid"/>
            <a:round/>
            <a:headEnd type="none" w="med" len="med"/>
            <a:tailEnd type="triangle" w="med" len="med"/>
          </a:ln>
        </p:spPr>
        <p:txBody>
          <a:bodyPr/>
          <a:p>
            <a:endParaRPr lang="zh-CN" altLang="en-US"/>
          </a:p>
        </p:txBody>
      </p:sp>
      <p:sp>
        <p:nvSpPr>
          <p:cNvPr id="55309" name="Freeform 11"/>
          <p:cNvSpPr/>
          <p:nvPr/>
        </p:nvSpPr>
        <p:spPr>
          <a:xfrm>
            <a:off x="1104900" y="3140075"/>
            <a:ext cx="1800225" cy="247650"/>
          </a:xfrm>
          <a:custGeom>
            <a:avLst/>
            <a:gdLst>
              <a:gd name="txL" fmla="*/ 0 w 2835"/>
              <a:gd name="txT" fmla="*/ 0 h 525"/>
              <a:gd name="txR" fmla="*/ 2835 w 2835"/>
              <a:gd name="txB" fmla="*/ 525 h 525"/>
            </a:gdLst>
            <a:ahLst/>
            <a:cxnLst>
              <a:cxn ang="0">
                <a:pos x="0" y="0"/>
              </a:cxn>
              <a:cxn ang="0">
                <a:pos x="2147483647" y="0"/>
              </a:cxn>
            </a:cxnLst>
            <a:rect l="txL" t="txT" r="txR" b="txB"/>
            <a:pathLst>
              <a:path w="2835" h="525">
                <a:moveTo>
                  <a:pt x="0" y="0"/>
                </a:moveTo>
                <a:cubicBezTo>
                  <a:pt x="60" y="525"/>
                  <a:pt x="2835" y="495"/>
                  <a:pt x="2835" y="0"/>
                </a:cubicBezTo>
              </a:path>
            </a:pathLst>
          </a:custGeom>
          <a:noFill/>
          <a:ln w="28575" cap="flat" cmpd="sng">
            <a:solidFill>
              <a:srgbClr val="000000">
                <a:alpha val="100000"/>
              </a:srgbClr>
            </a:solidFill>
            <a:prstDash val="solid"/>
            <a:round/>
            <a:headEnd type="triangle" w="med" len="med"/>
            <a:tailEnd type="none" w="med" len="med"/>
          </a:ln>
        </p:spPr>
        <p:txBody>
          <a:bodyPr/>
          <a:p>
            <a:endParaRPr lang="zh-CN" altLang="en-US"/>
          </a:p>
        </p:txBody>
      </p:sp>
      <p:sp>
        <p:nvSpPr>
          <p:cNvPr id="55310" name="Text Box 12"/>
          <p:cNvSpPr txBox="1"/>
          <p:nvPr/>
        </p:nvSpPr>
        <p:spPr>
          <a:xfrm>
            <a:off x="1071563" y="3492500"/>
            <a:ext cx="3548062" cy="285750"/>
          </a:xfrm>
          <a:prstGeom prst="rect">
            <a:avLst/>
          </a:prstGeom>
          <a:noFill/>
          <a:ln w="9525">
            <a:noFill/>
          </a:ln>
        </p:spPr>
        <p:txBody>
          <a:bodyPr/>
          <a:p>
            <a:pPr algn="l"/>
            <a:r>
              <a:rPr lang="en-US" altLang="zh-CN" dirty="0">
                <a:latin typeface="Arial" panose="020B0604020202020204" pitchFamily="34" charset="0"/>
              </a:rPr>
              <a:t>rdt_rcv(rcvpkt) &amp;&amp; isACK(rcvpkt)</a:t>
            </a:r>
            <a:endParaRPr lang="en-US" altLang="zh-CN" dirty="0">
              <a:latin typeface="Times New Roman" panose="02020603050405020304" pitchFamily="18" charset="0"/>
            </a:endParaRPr>
          </a:p>
        </p:txBody>
      </p:sp>
      <p:sp>
        <p:nvSpPr>
          <p:cNvPr id="55311" name="Line 13"/>
          <p:cNvSpPr/>
          <p:nvPr/>
        </p:nvSpPr>
        <p:spPr>
          <a:xfrm>
            <a:off x="1173163" y="3816350"/>
            <a:ext cx="990600" cy="0"/>
          </a:xfrm>
          <a:prstGeom prst="line">
            <a:avLst/>
          </a:prstGeom>
          <a:ln w="28575" cap="flat" cmpd="sng">
            <a:solidFill>
              <a:srgbClr val="000000"/>
            </a:solidFill>
            <a:prstDash val="solid"/>
            <a:headEnd type="none" w="med" len="med"/>
            <a:tailEnd type="none" w="med" len="med"/>
          </a:ln>
        </p:spPr>
      </p:sp>
      <p:sp>
        <p:nvSpPr>
          <p:cNvPr id="55312" name="Freeform 14"/>
          <p:cNvSpPr/>
          <p:nvPr/>
        </p:nvSpPr>
        <p:spPr>
          <a:xfrm>
            <a:off x="3252788" y="2286000"/>
            <a:ext cx="466725" cy="893763"/>
          </a:xfrm>
          <a:custGeom>
            <a:avLst/>
            <a:gdLst>
              <a:gd name="txL" fmla="*/ 0 w 735"/>
              <a:gd name="txT" fmla="*/ 0 h 1080"/>
              <a:gd name="txR" fmla="*/ 735 w 735"/>
              <a:gd name="txB" fmla="*/ 1080 h 1080"/>
            </a:gdLst>
            <a:ahLst/>
            <a:cxnLst>
              <a:cxn ang="0">
                <a:pos x="0" y="2147483647"/>
              </a:cxn>
              <a:cxn ang="0">
                <a:pos x="0" y="2147483647"/>
              </a:cxn>
            </a:cxnLst>
            <a:rect l="txL" t="txT" r="txR" b="txB"/>
            <a:pathLst>
              <a:path w="735" h="1080">
                <a:moveTo>
                  <a:pt x="0" y="195"/>
                </a:moveTo>
                <a:cubicBezTo>
                  <a:pt x="690" y="0"/>
                  <a:pt x="735" y="1080"/>
                  <a:pt x="0" y="855"/>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55313" name="Text Box 15"/>
          <p:cNvSpPr txBox="1"/>
          <p:nvPr/>
        </p:nvSpPr>
        <p:spPr>
          <a:xfrm>
            <a:off x="3562350" y="2600325"/>
            <a:ext cx="1763713" cy="400050"/>
          </a:xfrm>
          <a:prstGeom prst="rect">
            <a:avLst/>
          </a:prstGeom>
          <a:noFill/>
          <a:ln w="9525">
            <a:noFill/>
          </a:ln>
        </p:spPr>
        <p:txBody>
          <a:bodyPr/>
          <a:p>
            <a:pPr algn="l"/>
            <a:r>
              <a:rPr lang="en-US" altLang="zh-CN" dirty="0">
                <a:latin typeface="Arial" panose="020B0604020202020204" pitchFamily="34" charset="0"/>
              </a:rPr>
              <a:t>udt_send(sndpkt)</a:t>
            </a:r>
            <a:endParaRPr lang="en-US" altLang="zh-CN" dirty="0">
              <a:latin typeface="Times New Roman" panose="02020603050405020304" pitchFamily="18" charset="0"/>
            </a:endParaRPr>
          </a:p>
        </p:txBody>
      </p:sp>
      <p:sp>
        <p:nvSpPr>
          <p:cNvPr id="55314" name="Text Box 16"/>
          <p:cNvSpPr txBox="1"/>
          <p:nvPr/>
        </p:nvSpPr>
        <p:spPr>
          <a:xfrm>
            <a:off x="3536950" y="1925638"/>
            <a:ext cx="2085975" cy="631825"/>
          </a:xfrm>
          <a:prstGeom prst="rect">
            <a:avLst/>
          </a:prstGeom>
          <a:noFill/>
          <a:ln w="9525">
            <a:noFill/>
          </a:ln>
        </p:spPr>
        <p:txBody>
          <a:bodyPr/>
          <a:p>
            <a:pPr algn="l"/>
            <a:r>
              <a:rPr lang="en-US" altLang="zh-CN" dirty="0">
                <a:latin typeface="Arial" panose="020B0604020202020204" pitchFamily="34" charset="0"/>
              </a:rPr>
              <a:t>rdt_rcv(rcvpkt) &amp;&amp;</a:t>
            </a:r>
            <a:endParaRPr lang="en-US" altLang="zh-CN" dirty="0">
              <a:latin typeface="Arial" panose="020B0604020202020204" pitchFamily="34" charset="0"/>
            </a:endParaRPr>
          </a:p>
          <a:p>
            <a:pPr algn="l"/>
            <a:r>
              <a:rPr lang="en-US" altLang="zh-CN" dirty="0">
                <a:latin typeface="Arial" panose="020B0604020202020204" pitchFamily="34" charset="0"/>
              </a:rPr>
              <a:t>   isNAK(rcvpkt)</a:t>
            </a:r>
            <a:endParaRPr lang="en-US" altLang="zh-CN" dirty="0">
              <a:latin typeface="Times New Roman" panose="02020603050405020304" pitchFamily="18" charset="0"/>
            </a:endParaRPr>
          </a:p>
        </p:txBody>
      </p:sp>
      <p:sp>
        <p:nvSpPr>
          <p:cNvPr id="55315" name="Line 17"/>
          <p:cNvSpPr/>
          <p:nvPr/>
        </p:nvSpPr>
        <p:spPr>
          <a:xfrm>
            <a:off x="3656013" y="2600325"/>
            <a:ext cx="990600" cy="0"/>
          </a:xfrm>
          <a:prstGeom prst="line">
            <a:avLst/>
          </a:prstGeom>
          <a:ln w="28575" cap="flat" cmpd="sng">
            <a:solidFill>
              <a:srgbClr val="000000"/>
            </a:solidFill>
            <a:prstDash val="solid"/>
            <a:headEnd type="none" w="med" len="med"/>
            <a:tailEnd type="none" w="med" len="med"/>
          </a:ln>
        </p:spPr>
      </p:sp>
      <p:grpSp>
        <p:nvGrpSpPr>
          <p:cNvPr id="55316" name="Group 18"/>
          <p:cNvGrpSpPr/>
          <p:nvPr/>
        </p:nvGrpSpPr>
        <p:grpSpPr>
          <a:xfrm>
            <a:off x="6573838" y="2352675"/>
            <a:ext cx="1924050" cy="858838"/>
            <a:chOff x="2222" y="2660"/>
            <a:chExt cx="1212" cy="541"/>
          </a:xfrm>
        </p:grpSpPr>
        <p:sp>
          <p:nvSpPr>
            <p:cNvPr id="55348" name="Text Box 19"/>
            <p:cNvSpPr txBox="1"/>
            <p:nvPr/>
          </p:nvSpPr>
          <p:spPr>
            <a:xfrm>
              <a:off x="2222" y="3039"/>
              <a:ext cx="1152" cy="162"/>
            </a:xfrm>
            <a:prstGeom prst="rect">
              <a:avLst/>
            </a:prstGeom>
            <a:noFill/>
            <a:ln w="9525">
              <a:noFill/>
            </a:ln>
          </p:spPr>
          <p:txBody>
            <a:bodyPr/>
            <a:p>
              <a:pPr algn="l"/>
              <a:r>
                <a:rPr lang="en-US" altLang="zh-CN" dirty="0">
                  <a:latin typeface="Arial" panose="020B0604020202020204" pitchFamily="34" charset="0"/>
                </a:rPr>
                <a:t>udt_send(NAK)</a:t>
              </a:r>
              <a:endParaRPr lang="en-US" altLang="zh-CN" dirty="0">
                <a:latin typeface="Times New Roman" panose="02020603050405020304" pitchFamily="18" charset="0"/>
              </a:endParaRPr>
            </a:p>
          </p:txBody>
        </p:sp>
        <p:sp>
          <p:nvSpPr>
            <p:cNvPr id="55349" name="Text Box 20"/>
            <p:cNvSpPr txBox="1"/>
            <p:nvPr/>
          </p:nvSpPr>
          <p:spPr>
            <a:xfrm>
              <a:off x="2225" y="2660"/>
              <a:ext cx="1209" cy="197"/>
            </a:xfrm>
            <a:prstGeom prst="rect">
              <a:avLst/>
            </a:prstGeom>
            <a:noFill/>
            <a:ln w="9525">
              <a:noFill/>
            </a:ln>
          </p:spPr>
          <p:txBody>
            <a:bodyPr/>
            <a:p>
              <a:pPr algn="l"/>
              <a:r>
                <a:rPr lang="en-US" altLang="zh-CN" dirty="0">
                  <a:latin typeface="Arial" panose="020B0604020202020204" pitchFamily="34" charset="0"/>
                </a:rPr>
                <a:t>rdt_rcv(rcvpkt) &amp;&amp; </a:t>
              </a:r>
              <a:endParaRPr lang="en-US" altLang="zh-CN" dirty="0">
                <a:latin typeface="Arial" panose="020B0604020202020204" pitchFamily="34" charset="0"/>
              </a:endParaRPr>
            </a:p>
            <a:p>
              <a:pPr algn="l"/>
              <a:r>
                <a:rPr lang="en-US" altLang="zh-CN" dirty="0">
                  <a:latin typeface="Arial" panose="020B0604020202020204" pitchFamily="34" charset="0"/>
                </a:rPr>
                <a:t>  corrupt(rcvpkt)</a:t>
              </a:r>
              <a:endParaRPr lang="en-US" altLang="zh-CN" dirty="0">
                <a:latin typeface="Times New Roman" panose="02020603050405020304" pitchFamily="18" charset="0"/>
              </a:endParaRPr>
            </a:p>
          </p:txBody>
        </p:sp>
        <p:sp>
          <p:nvSpPr>
            <p:cNvPr id="55350" name="Line 21"/>
            <p:cNvSpPr/>
            <p:nvPr/>
          </p:nvSpPr>
          <p:spPr>
            <a:xfrm>
              <a:off x="2285" y="3040"/>
              <a:ext cx="624" cy="0"/>
            </a:xfrm>
            <a:prstGeom prst="line">
              <a:avLst/>
            </a:prstGeom>
            <a:ln w="28575" cap="flat" cmpd="sng">
              <a:solidFill>
                <a:srgbClr val="000000"/>
              </a:solidFill>
              <a:prstDash val="solid"/>
              <a:headEnd type="none" w="med" len="med"/>
              <a:tailEnd type="none" w="med" len="med"/>
            </a:ln>
          </p:spPr>
        </p:sp>
      </p:grpSp>
      <p:grpSp>
        <p:nvGrpSpPr>
          <p:cNvPr id="55317" name="Group 22"/>
          <p:cNvGrpSpPr/>
          <p:nvPr/>
        </p:nvGrpSpPr>
        <p:grpSpPr>
          <a:xfrm>
            <a:off x="2292350" y="2222500"/>
            <a:ext cx="1074738" cy="962025"/>
            <a:chOff x="1540" y="2116"/>
            <a:chExt cx="677" cy="606"/>
          </a:xfrm>
        </p:grpSpPr>
        <p:sp>
          <p:nvSpPr>
            <p:cNvPr id="55346" name="Oval 23"/>
            <p:cNvSpPr/>
            <p:nvPr/>
          </p:nvSpPr>
          <p:spPr>
            <a:xfrm>
              <a:off x="1565" y="2116"/>
              <a:ext cx="621" cy="606"/>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55347" name="Text Box 24"/>
            <p:cNvSpPr txBox="1"/>
            <p:nvPr/>
          </p:nvSpPr>
          <p:spPr>
            <a:xfrm>
              <a:off x="1540" y="2163"/>
              <a:ext cx="677" cy="384"/>
            </a:xfrm>
            <a:prstGeom prst="rect">
              <a:avLst/>
            </a:prstGeom>
            <a:noFill/>
            <a:ln w="9525">
              <a:noFill/>
            </a:ln>
          </p:spPr>
          <p:txBody>
            <a:bodyPr/>
            <a:p>
              <a:r>
                <a:rPr lang="zh-CN" altLang="en-US" dirty="0">
                  <a:latin typeface="Arial" panose="020B0604020202020204" pitchFamily="34" charset="0"/>
                </a:rPr>
                <a:t>等待</a:t>
              </a:r>
              <a:r>
                <a:rPr lang="en-US" altLang="zh-CN" dirty="0">
                  <a:latin typeface="Arial" panose="020B0604020202020204" pitchFamily="34" charset="0"/>
                </a:rPr>
                <a:t>ACK </a:t>
              </a:r>
              <a:r>
                <a:rPr lang="zh-CN" altLang="en-US" dirty="0">
                  <a:latin typeface="Arial" panose="020B0604020202020204" pitchFamily="34" charset="0"/>
                </a:rPr>
                <a:t>或</a:t>
              </a:r>
              <a:r>
                <a:rPr lang="en-US" altLang="zh-CN" dirty="0">
                  <a:latin typeface="Arial" panose="020B0604020202020204" pitchFamily="34" charset="0"/>
                </a:rPr>
                <a:t>NAK</a:t>
              </a:r>
              <a:endParaRPr lang="en-US" altLang="zh-CN" dirty="0">
                <a:latin typeface="Times New Roman" panose="02020603050405020304" pitchFamily="18" charset="0"/>
              </a:endParaRPr>
            </a:p>
          </p:txBody>
        </p:sp>
      </p:grpSp>
      <p:sp>
        <p:nvSpPr>
          <p:cNvPr id="55318" name="Freeform 25"/>
          <p:cNvSpPr/>
          <p:nvPr/>
        </p:nvSpPr>
        <p:spPr>
          <a:xfrm>
            <a:off x="6672263" y="3148013"/>
            <a:ext cx="1257300" cy="469900"/>
          </a:xfrm>
          <a:custGeom>
            <a:avLst/>
            <a:gdLst>
              <a:gd name="txL" fmla="*/ 0 w 1500"/>
              <a:gd name="txT" fmla="*/ 0 h 740"/>
              <a:gd name="txR" fmla="*/ 1500 w 1500"/>
              <a:gd name="txB" fmla="*/ 740 h 740"/>
            </a:gdLst>
            <a:ahLst/>
            <a:cxnLst>
              <a:cxn ang="0">
                <a:pos x="2147483647" y="2147483647"/>
              </a:cxn>
              <a:cxn ang="0">
                <a:pos x="2147483647" y="2147483647"/>
              </a:cxn>
            </a:cxnLst>
            <a:rect l="txL" t="txT" r="txR" b="txB"/>
            <a:pathLst>
              <a:path w="1500" h="740">
                <a:moveTo>
                  <a:pt x="361" y="671"/>
                </a:moveTo>
                <a:cubicBezTo>
                  <a:pt x="0" y="0"/>
                  <a:pt x="1500" y="90"/>
                  <a:pt x="1017" y="740"/>
                </a:cubicBezTo>
              </a:path>
            </a:pathLst>
          </a:custGeom>
          <a:noFill/>
          <a:ln w="28575" cap="flat" cmpd="sng">
            <a:solidFill>
              <a:srgbClr val="000000">
                <a:alpha val="100000"/>
              </a:srgbClr>
            </a:solidFill>
            <a:prstDash val="solid"/>
            <a:round/>
            <a:headEnd type="none" w="med" len="med"/>
            <a:tailEnd type="triangle" w="med" len="med"/>
          </a:ln>
        </p:spPr>
        <p:txBody>
          <a:bodyPr/>
          <a:p>
            <a:endParaRPr lang="zh-CN" altLang="en-US"/>
          </a:p>
        </p:txBody>
      </p:sp>
      <p:sp>
        <p:nvSpPr>
          <p:cNvPr id="55319" name="Oval 26"/>
          <p:cNvSpPr/>
          <p:nvPr/>
        </p:nvSpPr>
        <p:spPr>
          <a:xfrm>
            <a:off x="6764338" y="3568700"/>
            <a:ext cx="985837" cy="962025"/>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55320" name="Text Box 27"/>
          <p:cNvSpPr txBox="1"/>
          <p:nvPr/>
        </p:nvSpPr>
        <p:spPr>
          <a:xfrm>
            <a:off x="6677025" y="3652838"/>
            <a:ext cx="1200150" cy="609600"/>
          </a:xfrm>
          <a:prstGeom prst="rect">
            <a:avLst/>
          </a:prstGeom>
          <a:noFill/>
          <a:ln w="9525">
            <a:noFill/>
          </a:ln>
        </p:spPr>
        <p:txBody>
          <a:bodyPr/>
          <a:p>
            <a:r>
              <a:rPr lang="zh-CN" altLang="en-US" dirty="0">
                <a:latin typeface="Comic Sans MS" panose="030F0702030302020204" pitchFamily="66" charset="0"/>
              </a:rPr>
              <a:t> 等待来自下面的调用</a:t>
            </a:r>
            <a:endParaRPr lang="en-US" altLang="zh-CN" dirty="0">
              <a:latin typeface="Comic Sans MS" panose="030F0702030302020204" pitchFamily="66" charset="0"/>
            </a:endParaRPr>
          </a:p>
        </p:txBody>
      </p:sp>
      <p:sp>
        <p:nvSpPr>
          <p:cNvPr id="55321" name="Freeform 28"/>
          <p:cNvSpPr/>
          <p:nvPr/>
        </p:nvSpPr>
        <p:spPr>
          <a:xfrm flipV="1">
            <a:off x="6684963" y="4464050"/>
            <a:ext cx="1257300" cy="469900"/>
          </a:xfrm>
          <a:custGeom>
            <a:avLst/>
            <a:gdLst>
              <a:gd name="txL" fmla="*/ 0 w 1500"/>
              <a:gd name="txT" fmla="*/ 0 h 740"/>
              <a:gd name="txR" fmla="*/ 1500 w 1500"/>
              <a:gd name="txB" fmla="*/ 740 h 740"/>
            </a:gdLst>
            <a:ahLst/>
            <a:cxnLst>
              <a:cxn ang="0">
                <a:pos x="2147483647" y="2147483647"/>
              </a:cxn>
              <a:cxn ang="0">
                <a:pos x="2147483647" y="2147483647"/>
              </a:cxn>
            </a:cxnLst>
            <a:rect l="txL" t="txT" r="txR" b="txB"/>
            <a:pathLst>
              <a:path w="1500" h="740">
                <a:moveTo>
                  <a:pt x="361" y="671"/>
                </a:moveTo>
                <a:cubicBezTo>
                  <a:pt x="0" y="0"/>
                  <a:pt x="1500" y="90"/>
                  <a:pt x="1017" y="740"/>
                </a:cubicBezTo>
              </a:path>
            </a:pathLst>
          </a:custGeom>
          <a:noFill/>
          <a:ln w="28575" cap="flat" cmpd="sng">
            <a:solidFill>
              <a:srgbClr val="000000">
                <a:alpha val="100000"/>
              </a:srgbClr>
            </a:solidFill>
            <a:prstDash val="solid"/>
            <a:round/>
            <a:headEnd type="none" w="med" len="med"/>
            <a:tailEnd type="triangle" w="med" len="med"/>
          </a:ln>
        </p:spPr>
        <p:txBody>
          <a:bodyPr/>
          <a:p>
            <a:endParaRPr lang="zh-CN" altLang="en-US"/>
          </a:p>
        </p:txBody>
      </p:sp>
      <p:grpSp>
        <p:nvGrpSpPr>
          <p:cNvPr id="4" name="Group 29"/>
          <p:cNvGrpSpPr/>
          <p:nvPr/>
        </p:nvGrpSpPr>
        <p:grpSpPr>
          <a:xfrm>
            <a:off x="349250" y="2166938"/>
            <a:ext cx="1333500" cy="1004887"/>
            <a:chOff x="220" y="1365"/>
            <a:chExt cx="840" cy="633"/>
          </a:xfrm>
        </p:grpSpPr>
        <p:sp>
          <p:nvSpPr>
            <p:cNvPr id="55344" name="Line 30"/>
            <p:cNvSpPr/>
            <p:nvPr/>
          </p:nvSpPr>
          <p:spPr>
            <a:xfrm>
              <a:off x="220" y="1365"/>
              <a:ext cx="273" cy="154"/>
            </a:xfrm>
            <a:prstGeom prst="line">
              <a:avLst/>
            </a:prstGeom>
            <a:ln w="28575" cap="flat" cmpd="sng">
              <a:solidFill>
                <a:srgbClr val="FF0000"/>
              </a:solidFill>
              <a:prstDash val="dash"/>
              <a:headEnd type="none" w="med" len="med"/>
              <a:tailEnd type="triangle" w="med" len="med"/>
            </a:ln>
          </p:spPr>
        </p:sp>
        <p:sp>
          <p:nvSpPr>
            <p:cNvPr id="55345" name="Oval 31"/>
            <p:cNvSpPr/>
            <p:nvPr/>
          </p:nvSpPr>
          <p:spPr>
            <a:xfrm>
              <a:off x="439" y="1392"/>
              <a:ext cx="621" cy="606"/>
            </a:xfrm>
            <a:prstGeom prst="ellipse">
              <a:avLst/>
            </a:prstGeom>
            <a:noFill/>
            <a:ln w="38100" cap="flat" cmpd="sng">
              <a:solidFill>
                <a:srgbClr val="FF0000"/>
              </a:solidFill>
              <a:prstDash val="solid"/>
              <a:headEnd type="none" w="med" len="med"/>
              <a:tailEnd type="none" w="med" len="med"/>
            </a:ln>
          </p:spPr>
          <p:txBody>
            <a:bodyPr/>
            <a:p>
              <a:endParaRPr lang="zh-CN" altLang="en-US" dirty="0">
                <a:latin typeface="Comic Sans MS" panose="030F0702030302020204" pitchFamily="66" charset="0"/>
              </a:endParaRPr>
            </a:p>
          </p:txBody>
        </p:sp>
      </p:grpSp>
      <p:grpSp>
        <p:nvGrpSpPr>
          <p:cNvPr id="5" name="Group 32"/>
          <p:cNvGrpSpPr/>
          <p:nvPr/>
        </p:nvGrpSpPr>
        <p:grpSpPr>
          <a:xfrm>
            <a:off x="6334125" y="3497263"/>
            <a:ext cx="1414463" cy="1033462"/>
            <a:chOff x="3990" y="2203"/>
            <a:chExt cx="891" cy="651"/>
          </a:xfrm>
        </p:grpSpPr>
        <p:sp>
          <p:nvSpPr>
            <p:cNvPr id="55342" name="Line 33"/>
            <p:cNvSpPr/>
            <p:nvPr/>
          </p:nvSpPr>
          <p:spPr>
            <a:xfrm>
              <a:off x="3990" y="2203"/>
              <a:ext cx="273" cy="154"/>
            </a:xfrm>
            <a:prstGeom prst="line">
              <a:avLst/>
            </a:prstGeom>
            <a:ln w="28575" cap="flat" cmpd="sng">
              <a:solidFill>
                <a:srgbClr val="FF0000"/>
              </a:solidFill>
              <a:prstDash val="dash"/>
              <a:headEnd type="none" w="med" len="med"/>
              <a:tailEnd type="triangle" w="med" len="med"/>
            </a:ln>
          </p:spPr>
        </p:sp>
        <p:sp>
          <p:nvSpPr>
            <p:cNvPr id="55343" name="Oval 34"/>
            <p:cNvSpPr/>
            <p:nvPr/>
          </p:nvSpPr>
          <p:spPr>
            <a:xfrm>
              <a:off x="4260" y="2248"/>
              <a:ext cx="621" cy="606"/>
            </a:xfrm>
            <a:prstGeom prst="ellipse">
              <a:avLst/>
            </a:prstGeom>
            <a:noFill/>
            <a:ln w="38100" cap="flat" cmpd="sng">
              <a:solidFill>
                <a:srgbClr val="FF0000"/>
              </a:solidFill>
              <a:prstDash val="solid"/>
              <a:headEnd type="none" w="med" len="med"/>
              <a:tailEnd type="none" w="med" len="med"/>
            </a:ln>
          </p:spPr>
          <p:txBody>
            <a:bodyPr/>
            <a:p>
              <a:endParaRPr lang="zh-CN" altLang="en-US" dirty="0">
                <a:latin typeface="Comic Sans MS" panose="030F0702030302020204" pitchFamily="66" charset="0"/>
              </a:endParaRPr>
            </a:p>
          </p:txBody>
        </p:sp>
      </p:grpSp>
      <p:sp>
        <p:nvSpPr>
          <p:cNvPr id="55324" name="Text Box 35"/>
          <p:cNvSpPr txBox="1"/>
          <p:nvPr/>
        </p:nvSpPr>
        <p:spPr>
          <a:xfrm>
            <a:off x="1030288" y="1200150"/>
            <a:ext cx="2255837" cy="428625"/>
          </a:xfrm>
          <a:prstGeom prst="rect">
            <a:avLst/>
          </a:prstGeom>
          <a:noFill/>
          <a:ln w="9525">
            <a:noFill/>
          </a:ln>
        </p:spPr>
        <p:txBody>
          <a:bodyPr/>
          <a:p>
            <a:pPr algn="l"/>
            <a:r>
              <a:rPr lang="en-US" altLang="zh-CN" dirty="0">
                <a:latin typeface="Arial" panose="020B0604020202020204" pitchFamily="34" charset="0"/>
              </a:rPr>
              <a:t>rdt_send(data)</a:t>
            </a:r>
            <a:endParaRPr lang="en-US" altLang="zh-CN" dirty="0">
              <a:latin typeface="Times New Roman" panose="02020603050405020304" pitchFamily="18" charset="0"/>
            </a:endParaRPr>
          </a:p>
        </p:txBody>
      </p:sp>
      <p:sp>
        <p:nvSpPr>
          <p:cNvPr id="289828" name="Line 36"/>
          <p:cNvSpPr/>
          <p:nvPr/>
        </p:nvSpPr>
        <p:spPr>
          <a:xfrm>
            <a:off x="1011238" y="1289050"/>
            <a:ext cx="12700" cy="747713"/>
          </a:xfrm>
          <a:prstGeom prst="line">
            <a:avLst/>
          </a:prstGeom>
          <a:ln w="76200" cap="flat" cmpd="sng">
            <a:solidFill>
              <a:srgbClr val="FF0000"/>
            </a:solidFill>
            <a:prstDash val="solid"/>
            <a:headEnd type="none" w="med" len="med"/>
            <a:tailEnd type="none" w="med" len="med"/>
          </a:ln>
        </p:spPr>
      </p:sp>
      <p:sp>
        <p:nvSpPr>
          <p:cNvPr id="289829" name="Freeform 37"/>
          <p:cNvSpPr/>
          <p:nvPr/>
        </p:nvSpPr>
        <p:spPr>
          <a:xfrm>
            <a:off x="1011238" y="2006600"/>
            <a:ext cx="6940550" cy="654050"/>
          </a:xfrm>
          <a:custGeom>
            <a:avLst/>
            <a:gdLst>
              <a:gd name="txL" fmla="*/ 0 w 4372"/>
              <a:gd name="txT" fmla="*/ 0 h 412"/>
              <a:gd name="txR" fmla="*/ 4372 w 4372"/>
              <a:gd name="txB" fmla="*/ 412 h 412"/>
            </a:gdLst>
            <a:ahLst/>
            <a:cxnLst>
              <a:cxn ang="0">
                <a:pos x="0" y="2147483647"/>
              </a:cxn>
              <a:cxn ang="0">
                <a:pos x="2147483647" y="0"/>
              </a:cxn>
              <a:cxn ang="0">
                <a:pos x="2147483647" y="2147483647"/>
              </a:cxn>
              <a:cxn ang="0">
                <a:pos x="2147483647" y="2147483647"/>
              </a:cxn>
            </a:cxnLst>
            <a:rect l="txL" t="txT" r="txR" b="txB"/>
            <a:pathLst>
              <a:path w="4372" h="412">
                <a:moveTo>
                  <a:pt x="0" y="10"/>
                </a:moveTo>
                <a:lnTo>
                  <a:pt x="1003" y="0"/>
                </a:lnTo>
                <a:lnTo>
                  <a:pt x="3508" y="412"/>
                </a:lnTo>
                <a:lnTo>
                  <a:pt x="4372" y="412"/>
                </a:lnTo>
              </a:path>
            </a:pathLst>
          </a:custGeom>
          <a:noFill/>
          <a:ln w="38100" cap="flat" cmpd="sng">
            <a:solidFill>
              <a:srgbClr val="FF0000">
                <a:alpha val="100000"/>
              </a:srgbClr>
            </a:solidFill>
            <a:prstDash val="solid"/>
            <a:round/>
            <a:headEnd type="none" w="med" len="med"/>
            <a:tailEnd type="triangle" w="med" len="med"/>
          </a:ln>
        </p:spPr>
        <p:txBody>
          <a:bodyPr/>
          <a:p>
            <a:endParaRPr lang="zh-CN" altLang="en-US"/>
          </a:p>
        </p:txBody>
      </p:sp>
      <p:grpSp>
        <p:nvGrpSpPr>
          <p:cNvPr id="6" name="Group 38"/>
          <p:cNvGrpSpPr/>
          <p:nvPr/>
        </p:nvGrpSpPr>
        <p:grpSpPr>
          <a:xfrm>
            <a:off x="347663" y="2166938"/>
            <a:ext cx="1333500" cy="1004887"/>
            <a:chOff x="220" y="1365"/>
            <a:chExt cx="840" cy="633"/>
          </a:xfrm>
        </p:grpSpPr>
        <p:sp>
          <p:nvSpPr>
            <p:cNvPr id="55340" name="Line 39"/>
            <p:cNvSpPr/>
            <p:nvPr/>
          </p:nvSpPr>
          <p:spPr>
            <a:xfrm>
              <a:off x="220" y="1365"/>
              <a:ext cx="273" cy="154"/>
            </a:xfrm>
            <a:prstGeom prst="line">
              <a:avLst/>
            </a:prstGeom>
            <a:ln w="28575" cap="flat" cmpd="sng">
              <a:solidFill>
                <a:schemeClr val="tx2"/>
              </a:solidFill>
              <a:prstDash val="dash"/>
              <a:headEnd type="none" w="med" len="med"/>
              <a:tailEnd type="triangle" w="med" len="med"/>
            </a:ln>
          </p:spPr>
        </p:sp>
        <p:sp>
          <p:nvSpPr>
            <p:cNvPr id="55341" name="Oval 40"/>
            <p:cNvSpPr/>
            <p:nvPr/>
          </p:nvSpPr>
          <p:spPr>
            <a:xfrm>
              <a:off x="439" y="1392"/>
              <a:ext cx="621" cy="606"/>
            </a:xfrm>
            <a:prstGeom prst="ellipse">
              <a:avLst/>
            </a:prstGeom>
            <a:noFill/>
            <a:ln w="38100" cap="flat" cmpd="sng">
              <a:solidFill>
                <a:schemeClr val="tx2"/>
              </a:solidFill>
              <a:prstDash val="solid"/>
              <a:headEnd type="none" w="med" len="med"/>
              <a:tailEnd type="none" w="med" len="med"/>
            </a:ln>
          </p:spPr>
          <p:txBody>
            <a:bodyPr/>
            <a:p>
              <a:endParaRPr lang="zh-CN" altLang="en-US" dirty="0">
                <a:latin typeface="Comic Sans MS" panose="030F0702030302020204" pitchFamily="66" charset="0"/>
              </a:endParaRPr>
            </a:p>
          </p:txBody>
        </p:sp>
      </p:grpSp>
      <p:sp>
        <p:nvSpPr>
          <p:cNvPr id="289833" name="Oval 41"/>
          <p:cNvSpPr/>
          <p:nvPr/>
        </p:nvSpPr>
        <p:spPr>
          <a:xfrm>
            <a:off x="2332038" y="2222500"/>
            <a:ext cx="985837" cy="962025"/>
          </a:xfrm>
          <a:prstGeom prst="ellipse">
            <a:avLst/>
          </a:prstGeom>
          <a:noFill/>
          <a:ln w="38100" cap="flat" cmpd="sng">
            <a:solidFill>
              <a:srgbClr val="FF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289834" name="Line 42"/>
          <p:cNvSpPr/>
          <p:nvPr/>
        </p:nvSpPr>
        <p:spPr>
          <a:xfrm flipH="1">
            <a:off x="6261100" y="4902200"/>
            <a:ext cx="12700" cy="1193800"/>
          </a:xfrm>
          <a:prstGeom prst="line">
            <a:avLst/>
          </a:prstGeom>
          <a:ln w="76200" cap="flat" cmpd="sng">
            <a:solidFill>
              <a:srgbClr val="FF0000"/>
            </a:solidFill>
            <a:prstDash val="solid"/>
            <a:headEnd type="none" w="med" len="med"/>
            <a:tailEnd type="none" w="med" len="med"/>
          </a:ln>
        </p:spPr>
      </p:sp>
      <p:sp>
        <p:nvSpPr>
          <p:cNvPr id="289835" name="Freeform 43"/>
          <p:cNvSpPr/>
          <p:nvPr/>
        </p:nvSpPr>
        <p:spPr>
          <a:xfrm>
            <a:off x="1155700" y="3886200"/>
            <a:ext cx="6667500" cy="2260600"/>
          </a:xfrm>
          <a:custGeom>
            <a:avLst/>
            <a:gdLst>
              <a:gd name="txL" fmla="*/ 0 w 4200"/>
              <a:gd name="txT" fmla="*/ 0 h 1424"/>
              <a:gd name="txR" fmla="*/ 4200 w 4200"/>
              <a:gd name="txB" fmla="*/ 1424 h 1424"/>
            </a:gdLst>
            <a:ahLst/>
            <a:cxnLst>
              <a:cxn ang="0">
                <a:pos x="2147483647" y="2147483647"/>
              </a:cxn>
              <a:cxn ang="0">
                <a:pos x="2147483647" y="2147483647"/>
              </a:cxn>
              <a:cxn ang="0">
                <a:pos x="2147483647" y="0"/>
              </a:cxn>
              <a:cxn ang="0">
                <a:pos x="0" y="0"/>
              </a:cxn>
            </a:cxnLst>
            <a:rect l="txL" t="txT" r="txR" b="txB"/>
            <a:pathLst>
              <a:path w="4200" h="1424">
                <a:moveTo>
                  <a:pt x="4200" y="1424"/>
                </a:moveTo>
                <a:lnTo>
                  <a:pt x="3224" y="1424"/>
                </a:lnTo>
                <a:lnTo>
                  <a:pt x="1880" y="0"/>
                </a:lnTo>
                <a:lnTo>
                  <a:pt x="0" y="0"/>
                </a:lnTo>
              </a:path>
            </a:pathLst>
          </a:custGeom>
          <a:noFill/>
          <a:ln w="38100" cap="flat" cmpd="sng">
            <a:solidFill>
              <a:srgbClr val="FF0000">
                <a:alpha val="100000"/>
              </a:srgbClr>
            </a:solidFill>
            <a:prstDash val="solid"/>
            <a:round/>
            <a:headEnd type="none" w="med" len="med"/>
            <a:tailEnd type="triangle" w="med" len="med"/>
          </a:ln>
        </p:spPr>
        <p:txBody>
          <a:bodyPr/>
          <a:p>
            <a:endParaRPr lang="zh-CN" altLang="en-US"/>
          </a:p>
        </p:txBody>
      </p:sp>
      <p:grpSp>
        <p:nvGrpSpPr>
          <p:cNvPr id="7" name="Group 44"/>
          <p:cNvGrpSpPr/>
          <p:nvPr/>
        </p:nvGrpSpPr>
        <p:grpSpPr>
          <a:xfrm>
            <a:off x="347663" y="2166938"/>
            <a:ext cx="1333500" cy="1004887"/>
            <a:chOff x="220" y="1365"/>
            <a:chExt cx="840" cy="633"/>
          </a:xfrm>
        </p:grpSpPr>
        <p:sp>
          <p:nvSpPr>
            <p:cNvPr id="55338" name="Line 45"/>
            <p:cNvSpPr/>
            <p:nvPr/>
          </p:nvSpPr>
          <p:spPr>
            <a:xfrm>
              <a:off x="220" y="1365"/>
              <a:ext cx="273" cy="154"/>
            </a:xfrm>
            <a:prstGeom prst="line">
              <a:avLst/>
            </a:prstGeom>
            <a:ln w="28575" cap="flat" cmpd="sng">
              <a:solidFill>
                <a:schemeClr val="tx2"/>
              </a:solidFill>
              <a:prstDash val="dash"/>
              <a:headEnd type="none" w="med" len="med"/>
              <a:tailEnd type="triangle" w="med" len="med"/>
            </a:ln>
          </p:spPr>
        </p:sp>
        <p:sp>
          <p:nvSpPr>
            <p:cNvPr id="55339" name="Oval 46"/>
            <p:cNvSpPr/>
            <p:nvPr/>
          </p:nvSpPr>
          <p:spPr>
            <a:xfrm>
              <a:off x="439" y="1392"/>
              <a:ext cx="621" cy="606"/>
            </a:xfrm>
            <a:prstGeom prst="ellipse">
              <a:avLst/>
            </a:prstGeom>
            <a:noFill/>
            <a:ln w="38100" cap="flat" cmpd="sng">
              <a:solidFill>
                <a:srgbClr val="FF0000"/>
              </a:solidFill>
              <a:prstDash val="solid"/>
              <a:headEnd type="none" w="med" len="med"/>
              <a:tailEnd type="none" w="med" len="med"/>
            </a:ln>
          </p:spPr>
          <p:txBody>
            <a:bodyPr/>
            <a:p>
              <a:endParaRPr lang="zh-CN" altLang="en-US" dirty="0">
                <a:latin typeface="Comic Sans MS" panose="030F0702030302020204" pitchFamily="66" charset="0"/>
              </a:endParaRPr>
            </a:p>
          </p:txBody>
        </p:sp>
      </p:grpSp>
      <p:sp>
        <p:nvSpPr>
          <p:cNvPr id="289839" name="Oval 47"/>
          <p:cNvSpPr/>
          <p:nvPr/>
        </p:nvSpPr>
        <p:spPr>
          <a:xfrm>
            <a:off x="2328863" y="2227263"/>
            <a:ext cx="985837" cy="962025"/>
          </a:xfrm>
          <a:prstGeom prst="ellipse">
            <a:avLst/>
          </a:prstGeom>
          <a:noFill/>
          <a:ln w="38100" cap="flat" cmpd="sng">
            <a:solidFill>
              <a:schemeClr val="tx1"/>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289840" name="Line 48"/>
          <p:cNvSpPr/>
          <p:nvPr/>
        </p:nvSpPr>
        <p:spPr>
          <a:xfrm>
            <a:off x="6553200" y="2493963"/>
            <a:ext cx="0" cy="817562"/>
          </a:xfrm>
          <a:prstGeom prst="line">
            <a:avLst/>
          </a:prstGeom>
          <a:ln w="76200" cap="flat" cmpd="sng">
            <a:solidFill>
              <a:srgbClr val="FF0000"/>
            </a:solidFill>
            <a:prstDash val="solid"/>
            <a:headEnd type="none" w="med" len="med"/>
            <a:tailEnd type="none" w="med" len="med"/>
          </a:ln>
        </p:spPr>
      </p:sp>
      <p:sp>
        <p:nvSpPr>
          <p:cNvPr id="289841" name="Freeform 49"/>
          <p:cNvSpPr/>
          <p:nvPr/>
        </p:nvSpPr>
        <p:spPr>
          <a:xfrm>
            <a:off x="3657600" y="2216150"/>
            <a:ext cx="4378325" cy="1025525"/>
          </a:xfrm>
          <a:custGeom>
            <a:avLst/>
            <a:gdLst>
              <a:gd name="txL" fmla="*/ 0 w 2758"/>
              <a:gd name="txT" fmla="*/ 0 h 646"/>
              <a:gd name="txR" fmla="*/ 2758 w 2758"/>
              <a:gd name="txB" fmla="*/ 646 h 646"/>
            </a:gdLst>
            <a:ahLst/>
            <a:cxnLst>
              <a:cxn ang="0">
                <a:pos x="2147483647" y="2147483647"/>
              </a:cxn>
              <a:cxn ang="0">
                <a:pos x="2147483647" y="2147483647"/>
              </a:cxn>
              <a:cxn ang="0">
                <a:pos x="2147483647" y="0"/>
              </a:cxn>
              <a:cxn ang="0">
                <a:pos x="0" y="0"/>
              </a:cxn>
            </a:cxnLst>
            <a:rect l="txL" t="txT" r="txR" b="txB"/>
            <a:pathLst>
              <a:path w="2758" h="646">
                <a:moveTo>
                  <a:pt x="2758" y="646"/>
                </a:moveTo>
                <a:lnTo>
                  <a:pt x="1763" y="629"/>
                </a:lnTo>
                <a:lnTo>
                  <a:pt x="1039" y="0"/>
                </a:lnTo>
                <a:lnTo>
                  <a:pt x="0" y="0"/>
                </a:lnTo>
              </a:path>
            </a:pathLst>
          </a:custGeom>
          <a:noFill/>
          <a:ln w="38100" cap="flat" cmpd="sng">
            <a:solidFill>
              <a:srgbClr val="FF0000">
                <a:alpha val="100000"/>
              </a:srgbClr>
            </a:solidFill>
            <a:prstDash val="solid"/>
            <a:round/>
            <a:headEnd type="none" w="med" len="med"/>
            <a:tailEnd type="triangle" w="med" len="med"/>
          </a:ln>
        </p:spPr>
        <p:txBody>
          <a:bodyPr/>
          <a:p>
            <a:endParaRPr lang="zh-CN" altLang="en-US"/>
          </a:p>
        </p:txBody>
      </p:sp>
      <p:sp>
        <p:nvSpPr>
          <p:cNvPr id="289842" name="Line 50"/>
          <p:cNvSpPr/>
          <p:nvPr/>
        </p:nvSpPr>
        <p:spPr>
          <a:xfrm>
            <a:off x="3548063" y="2090738"/>
            <a:ext cx="0" cy="846137"/>
          </a:xfrm>
          <a:prstGeom prst="line">
            <a:avLst/>
          </a:prstGeom>
          <a:ln w="76200" cap="flat" cmpd="sng">
            <a:solidFill>
              <a:srgbClr val="FF0000"/>
            </a:solidFill>
            <a:prstDash val="solid"/>
            <a:headEnd type="none" w="med" len="med"/>
            <a:tailEnd type="none" w="med" len="med"/>
          </a:ln>
        </p:spPr>
      </p:sp>
      <p:sp>
        <p:nvSpPr>
          <p:cNvPr id="289843" name="Freeform 51"/>
          <p:cNvSpPr/>
          <p:nvPr/>
        </p:nvSpPr>
        <p:spPr>
          <a:xfrm>
            <a:off x="3643313" y="2951163"/>
            <a:ext cx="4073525" cy="2133600"/>
          </a:xfrm>
          <a:custGeom>
            <a:avLst/>
            <a:gdLst>
              <a:gd name="txL" fmla="*/ 0 w 2566"/>
              <a:gd name="txT" fmla="*/ 0 h 1344"/>
              <a:gd name="txR" fmla="*/ 2566 w 2566"/>
              <a:gd name="txB" fmla="*/ 1344 h 1344"/>
            </a:gdLst>
            <a:ahLst/>
            <a:cxnLst>
              <a:cxn ang="0">
                <a:pos x="0" y="0"/>
              </a:cxn>
              <a:cxn ang="0">
                <a:pos x="2147483647" y="0"/>
              </a:cxn>
              <a:cxn ang="0">
                <a:pos x="2147483647" y="2147483647"/>
              </a:cxn>
              <a:cxn ang="0">
                <a:pos x="2147483647" y="2147483647"/>
              </a:cxn>
            </a:cxnLst>
            <a:rect l="txL" t="txT" r="txR" b="txB"/>
            <a:pathLst>
              <a:path w="2566" h="1344">
                <a:moveTo>
                  <a:pt x="0" y="0"/>
                </a:moveTo>
                <a:lnTo>
                  <a:pt x="1013" y="0"/>
                </a:lnTo>
                <a:lnTo>
                  <a:pt x="1650" y="1344"/>
                </a:lnTo>
                <a:lnTo>
                  <a:pt x="2566" y="1344"/>
                </a:lnTo>
              </a:path>
            </a:pathLst>
          </a:custGeom>
          <a:noFill/>
          <a:ln w="38100" cap="flat" cmpd="sng">
            <a:solidFill>
              <a:srgbClr val="FF0000">
                <a:alpha val="100000"/>
              </a:srgbClr>
            </a:solidFill>
            <a:prstDash val="solid"/>
            <a:round/>
            <a:headEnd type="none" w="med" len="med"/>
            <a:tailEnd type="triangle" w="med" len="med"/>
          </a:ln>
        </p:spPr>
        <p:txBody>
          <a:bodyPr/>
          <a:p>
            <a:endParaRPr lang="zh-CN" altLang="en-US"/>
          </a:p>
        </p:txBody>
      </p:sp>
      <p:sp>
        <p:nvSpPr>
          <p:cNvPr id="55337" name="Text Box 52"/>
          <p:cNvSpPr txBox="1"/>
          <p:nvPr/>
        </p:nvSpPr>
        <p:spPr>
          <a:xfrm>
            <a:off x="1435100" y="3868738"/>
            <a:ext cx="323850" cy="336550"/>
          </a:xfrm>
          <a:prstGeom prst="rect">
            <a:avLst/>
          </a:prstGeom>
          <a:noFill/>
          <a:ln w="9525">
            <a:noFill/>
          </a:ln>
        </p:spPr>
        <p:txBody>
          <a:bodyPr wrap="none">
            <a:spAutoFit/>
          </a:bodyPr>
          <a:p>
            <a:r>
              <a:rPr lang="en-US" altLang="zh-CN" dirty="0">
                <a:latin typeface="Symbol" panose="05050102010706020507" pitchFamily="18" charset="2"/>
              </a:rPr>
              <a:t>L</a:t>
            </a:r>
            <a:endParaRPr lang="en-US" altLang="zh-CN" dirty="0">
              <a:latin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000000"/>
                                          </p:val>
                                        </p:tav>
                                        <p:tav tm="100000">
                                          <p:val>
                                            <p:strVal val="#ppt_w"/>
                                          </p:val>
                                        </p:tav>
                                      </p:tavLst>
                                    </p:anim>
                                    <p:anim calcmode="lin" valueType="num">
                                      <p:cBhvr>
                                        <p:cTn id="8" dur="1000" fill="hold"/>
                                        <p:tgtEl>
                                          <p:spTgt spid="4"/>
                                        </p:tgtEl>
                                        <p:attrNameLst>
                                          <p:attrName>ppt_h</p:attrName>
                                        </p:attrNameLst>
                                      </p:cBhvr>
                                      <p:tavLst>
                                        <p:tav tm="0">
                                          <p:val>
                                            <p:fltVal val="0.000000"/>
                                          </p:val>
                                        </p:tav>
                                        <p:tav tm="100000">
                                          <p:val>
                                            <p:strVal val="#ppt_h"/>
                                          </p:val>
                                        </p:tav>
                                      </p:tavLst>
                                    </p:anim>
                                    <p:anim calcmode="lin" valueType="num">
                                      <p:cBhvr>
                                        <p:cTn id="9" dur="1000" fill="hold"/>
                                        <p:tgtEl>
                                          <p:spTgt spid="4"/>
                                        </p:tgtEl>
                                        <p:attrNameLst>
                                          <p:attrName>ppt_x</p:attrName>
                                        </p:attrNameLst>
                                      </p:cBhvr>
                                      <p:tavLst>
                                        <p:tav tm="0" fmla="#ppt_x+(cos(-2*pi*(1-$))*-#ppt_x-sin(-2*pi*(1-$))*(1-#ppt_y))*(1-$)">
                                          <p:val>
                                            <p:fltVal val="0.000000"/>
                                          </p:val>
                                        </p:tav>
                                        <p:tav tm="100000">
                                          <p:val>
                                            <p:fltVal val="1.000000"/>
                                          </p:val>
                                        </p:tav>
                                      </p:tavLst>
                                    </p:anim>
                                    <p:anim calcmode="lin" valueType="num">
                                      <p:cBhvr>
                                        <p:cTn id="10" dur="1000" fill="hold"/>
                                        <p:tgtEl>
                                          <p:spTgt spid="4"/>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000000"/>
                                          </p:val>
                                        </p:tav>
                                        <p:tav tm="100000">
                                          <p:val>
                                            <p:strVal val="#ppt_w"/>
                                          </p:val>
                                        </p:tav>
                                      </p:tavLst>
                                    </p:anim>
                                    <p:anim calcmode="lin" valueType="num">
                                      <p:cBhvr>
                                        <p:cTn id="16" dur="1000" fill="hold"/>
                                        <p:tgtEl>
                                          <p:spTgt spid="5"/>
                                        </p:tgtEl>
                                        <p:attrNameLst>
                                          <p:attrName>ppt_h</p:attrName>
                                        </p:attrNameLst>
                                      </p:cBhvr>
                                      <p:tavLst>
                                        <p:tav tm="0">
                                          <p:val>
                                            <p:fltVal val="0.000000"/>
                                          </p:val>
                                        </p:tav>
                                        <p:tav tm="100000">
                                          <p:val>
                                            <p:strVal val="#ppt_h"/>
                                          </p:val>
                                        </p:tav>
                                      </p:tavLst>
                                    </p:anim>
                                    <p:anim calcmode="lin" valueType="num">
                                      <p:cBhvr>
                                        <p:cTn id="17" dur="1000" fill="hold"/>
                                        <p:tgtEl>
                                          <p:spTgt spid="5"/>
                                        </p:tgtEl>
                                        <p:attrNameLst>
                                          <p:attrName>ppt_x</p:attrName>
                                        </p:attrNameLst>
                                      </p:cBhvr>
                                      <p:tavLst>
                                        <p:tav tm="0" fmla="#ppt_x+(cos(-2*pi*(1-$))*-#ppt_x-sin(-2*pi*(1-$))*(1-#ppt_y))*(1-$)">
                                          <p:val>
                                            <p:fltVal val="0.000000"/>
                                          </p:val>
                                        </p:tav>
                                        <p:tav tm="100000">
                                          <p:val>
                                            <p:fltVal val="1.000000"/>
                                          </p:val>
                                        </p:tav>
                                      </p:tavLst>
                                    </p:anim>
                                    <p:anim calcmode="lin" valueType="num">
                                      <p:cBhvr>
                                        <p:cTn id="18" dur="1000" fill="hold"/>
                                        <p:tgtEl>
                                          <p:spTgt spid="5"/>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89828"/>
                                        </p:tgtEl>
                                        <p:attrNameLst>
                                          <p:attrName>style.visibility</p:attrName>
                                        </p:attrNameLst>
                                      </p:cBhvr>
                                      <p:to>
                                        <p:strVal val="visible"/>
                                      </p:to>
                                    </p:set>
                                    <p:animEffect transition="in" filter="wipe(up)">
                                      <p:cBhvr>
                                        <p:cTn id="23" dur="1000"/>
                                        <p:tgtEl>
                                          <p:spTgt spid="289828"/>
                                        </p:tgtEl>
                                      </p:cBhvr>
                                    </p:animEffect>
                                  </p:childTnLst>
                                  <p:subTnLst>
                                    <p:set>
                                      <p:cBhvr override="childStyle">
                                        <p:cTn dur="1" fill="hold" display="0" masterRel="nextClick" afterEffect="1"/>
                                        <p:tgtEl>
                                          <p:spTgt spid="289828"/>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89829"/>
                                        </p:tgtEl>
                                        <p:attrNameLst>
                                          <p:attrName>style.visibility</p:attrName>
                                        </p:attrNameLst>
                                      </p:cBhvr>
                                      <p:to>
                                        <p:strVal val="visible"/>
                                      </p:to>
                                    </p:set>
                                    <p:animEffect transition="in" filter="wipe(left)">
                                      <p:cBhvr>
                                        <p:cTn id="28" dur="1000"/>
                                        <p:tgtEl>
                                          <p:spTgt spid="289829"/>
                                        </p:tgtEl>
                                      </p:cBhvr>
                                    </p:animEffect>
                                  </p:childTnLst>
                                  <p:subTnLst>
                                    <p:set>
                                      <p:cBhvr override="childStyle">
                                        <p:cTn dur="1" fill="hold" display="0" masterRel="nextClick" afterEffect="1"/>
                                        <p:tgtEl>
                                          <p:spTgt spid="289829"/>
                                        </p:tgtEl>
                                        <p:attrNameLst>
                                          <p:attrName>style.visibility</p:attrName>
                                        </p:attrNameLst>
                                      </p:cBhvr>
                                      <p:to>
                                        <p:strVal val="hidden"/>
                                      </p:to>
                                    </p:set>
                                  </p:sub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98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89840"/>
                                        </p:tgtEl>
                                        <p:attrNameLst>
                                          <p:attrName>style.visibility</p:attrName>
                                        </p:attrNameLst>
                                      </p:cBhvr>
                                      <p:to>
                                        <p:strVal val="visible"/>
                                      </p:to>
                                    </p:set>
                                    <p:animEffect transition="in" filter="wipe(up)">
                                      <p:cBhvr>
                                        <p:cTn id="37" dur="1000"/>
                                        <p:tgtEl>
                                          <p:spTgt spid="289840"/>
                                        </p:tgtEl>
                                      </p:cBhvr>
                                    </p:animEffect>
                                  </p:childTnLst>
                                  <p:subTnLst>
                                    <p:set>
                                      <p:cBhvr override="childStyle">
                                        <p:cTn dur="1" fill="hold" display="0" masterRel="nextClick" afterEffect="1"/>
                                        <p:tgtEl>
                                          <p:spTgt spid="289840"/>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289841"/>
                                        </p:tgtEl>
                                        <p:attrNameLst>
                                          <p:attrName>style.visibility</p:attrName>
                                        </p:attrNameLst>
                                      </p:cBhvr>
                                      <p:to>
                                        <p:strVal val="visible"/>
                                      </p:to>
                                    </p:set>
                                    <p:animEffect transition="in" filter="wipe(right)">
                                      <p:cBhvr>
                                        <p:cTn id="42" dur="1000"/>
                                        <p:tgtEl>
                                          <p:spTgt spid="289841"/>
                                        </p:tgtEl>
                                      </p:cBhvr>
                                    </p:animEffect>
                                  </p:childTnLst>
                                  <p:subTnLst>
                                    <p:set>
                                      <p:cBhvr override="childStyle">
                                        <p:cTn dur="1" fill="hold" display="0" masterRel="nextClick" afterEffect="1"/>
                                        <p:tgtEl>
                                          <p:spTgt spid="289841"/>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89842"/>
                                        </p:tgtEl>
                                        <p:attrNameLst>
                                          <p:attrName>style.visibility</p:attrName>
                                        </p:attrNameLst>
                                      </p:cBhvr>
                                      <p:to>
                                        <p:strVal val="visible"/>
                                      </p:to>
                                    </p:set>
                                    <p:animEffect transition="in" filter="wipe(up)">
                                      <p:cBhvr>
                                        <p:cTn id="47" dur="1000"/>
                                        <p:tgtEl>
                                          <p:spTgt spid="289842"/>
                                        </p:tgtEl>
                                      </p:cBhvr>
                                    </p:animEffect>
                                  </p:childTnLst>
                                  <p:subTnLst>
                                    <p:set>
                                      <p:cBhvr override="childStyle">
                                        <p:cTn dur="1" fill="hold" display="0" masterRel="nextClick" afterEffect="1"/>
                                        <p:tgtEl>
                                          <p:spTgt spid="289842"/>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89843"/>
                                        </p:tgtEl>
                                        <p:attrNameLst>
                                          <p:attrName>style.visibility</p:attrName>
                                        </p:attrNameLst>
                                      </p:cBhvr>
                                      <p:to>
                                        <p:strVal val="visible"/>
                                      </p:to>
                                    </p:set>
                                    <p:animEffect transition="in" filter="wipe(left)">
                                      <p:cBhvr>
                                        <p:cTn id="52" dur="2000"/>
                                        <p:tgtEl>
                                          <p:spTgt spid="289843"/>
                                        </p:tgtEl>
                                      </p:cBhvr>
                                    </p:animEffect>
                                  </p:childTnLst>
                                  <p:subTnLst>
                                    <p:set>
                                      <p:cBhvr override="childStyle">
                                        <p:cTn dur="1" fill="hold" display="0" masterRel="nextClick" afterEffect="1"/>
                                        <p:tgtEl>
                                          <p:spTgt spid="289843"/>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89834"/>
                                        </p:tgtEl>
                                        <p:attrNameLst>
                                          <p:attrName>style.visibility</p:attrName>
                                        </p:attrNameLst>
                                      </p:cBhvr>
                                      <p:to>
                                        <p:strVal val="visible"/>
                                      </p:to>
                                    </p:set>
                                    <p:animEffect transition="in" filter="wipe(up)">
                                      <p:cBhvr>
                                        <p:cTn id="57" dur="1000"/>
                                        <p:tgtEl>
                                          <p:spTgt spid="289834"/>
                                        </p:tgtEl>
                                      </p:cBhvr>
                                    </p:animEffect>
                                  </p:childTnLst>
                                  <p:subTnLst>
                                    <p:set>
                                      <p:cBhvr override="childStyle">
                                        <p:cTn dur="1" fill="hold" display="0" masterRel="nextClick" afterEffect="1"/>
                                        <p:tgtEl>
                                          <p:spTgt spid="289834"/>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89835"/>
                                        </p:tgtEl>
                                        <p:attrNameLst>
                                          <p:attrName>style.visibility</p:attrName>
                                        </p:attrNameLst>
                                      </p:cBhvr>
                                      <p:to>
                                        <p:strVal val="visible"/>
                                      </p:to>
                                    </p:set>
                                    <p:animEffect transition="in" filter="wipe(down)">
                                      <p:cBhvr>
                                        <p:cTn id="62" dur="1000"/>
                                        <p:tgtEl>
                                          <p:spTgt spid="289835"/>
                                        </p:tgtEl>
                                      </p:cBhvr>
                                    </p:animEffect>
                                  </p:childTnLst>
                                </p:cTn>
                              </p:par>
                            </p:childTnLst>
                          </p:cTn>
                        </p:par>
                        <p:par>
                          <p:cTn id="63" fill="hold">
                            <p:stCondLst>
                              <p:cond delay="1000"/>
                            </p:stCondLst>
                            <p:childTnLst>
                              <p:par>
                                <p:cTn id="64" presetID="1"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89839"/>
                                        </p:tgtEl>
                                        <p:attrNameLst>
                                          <p:attrName>style.visibility</p:attrName>
                                        </p:attrNameLst>
                                      </p:cBhvr>
                                      <p:to>
                                        <p:strVal val="visible"/>
                                      </p:to>
                                    </p:set>
                                  </p:childTnLst>
                                </p:cTn>
                              </p:par>
                              <p:par>
                                <p:cTn id="68" presetID="1" presetClass="entr" presetSubtype="0" fill="hold" grpId="1" nodeType="withEffect">
                                  <p:stCondLst>
                                    <p:cond delay="0"/>
                                  </p:stCondLst>
                                  <p:childTnLst>
                                    <p:set>
                                      <p:cBhvr>
                                        <p:cTn id="69" dur="1" fill="hold">
                                          <p:stCondLst>
                                            <p:cond delay="0"/>
                                          </p:stCondLst>
                                        </p:cTn>
                                        <p:tgtEl>
                                          <p:spTgt spid="2898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33" grpId="0" animBg="1"/>
      <p:bldP spid="289839" grpId="0" animBg="1"/>
      <p:bldP spid="289839"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66563"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56324" name="Rectangle 2"/>
          <p:cNvSpPr>
            <a:spLocks noGrp="1"/>
          </p:cNvSpPr>
          <p:nvPr>
            <p:ph type="title"/>
          </p:nvPr>
        </p:nvSpPr>
        <p:spPr/>
        <p:txBody>
          <a:bodyPr vert="horz" wrap="square" lIns="91440" tIns="45720" rIns="91440" bIns="45720" anchor="ctr" anchorCtr="0"/>
          <a:p>
            <a:r>
              <a:rPr lang="en-US" altLang="zh-CN" dirty="0"/>
              <a:t>rdt2.0</a:t>
            </a:r>
            <a:r>
              <a:rPr lang="zh-CN" altLang="en-US" dirty="0"/>
              <a:t>有重大的缺陷</a:t>
            </a:r>
            <a:r>
              <a:rPr lang="en-US" altLang="zh-CN" dirty="0"/>
              <a:t>!</a:t>
            </a:r>
            <a:endParaRPr lang="en-US" altLang="zh-CN" dirty="0"/>
          </a:p>
        </p:txBody>
      </p:sp>
      <p:sp>
        <p:nvSpPr>
          <p:cNvPr id="56325" name="Rectangle 3"/>
          <p:cNvSpPr>
            <a:spLocks noGrp="1"/>
          </p:cNvSpPr>
          <p:nvPr>
            <p:ph sz="half" idx="1"/>
          </p:nvPr>
        </p:nvSpPr>
        <p:spPr>
          <a:xfrm>
            <a:off x="381000" y="1524000"/>
            <a:ext cx="3810000" cy="5066665"/>
          </a:xfrm>
        </p:spPr>
        <p:txBody>
          <a:bodyPr vert="horz" wrap="square" lIns="91440" tIns="45720" rIns="91440" bIns="45720" anchor="t" anchorCtr="0"/>
          <a:p>
            <a:pPr eaLnBrk="1">
              <a:buSzPct val="85000"/>
              <a:buFont typeface="ZapfDingbats" pitchFamily="82" charset="2"/>
              <a:buNone/>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如果</a:t>
            </a: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ACK/NAK</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受损，将会出现何种情况？</a:t>
            </a:r>
            <a:endParaRPr lang="en-US" altLang="zh-CN" sz="2400" dirty="0">
              <a:latin typeface="微软雅黑" panose="020B0503020204020204" charset="-122"/>
              <a:ea typeface="微软雅黑" panose="020B0503020204020204" charset="-122"/>
              <a:cs typeface="微软雅黑" panose="020B0503020204020204" charset="-122"/>
            </a:endParaRPr>
          </a:p>
          <a:p>
            <a:pPr eaLnBrk="1">
              <a:buSzPct val="85000"/>
            </a:pPr>
            <a:r>
              <a:rPr lang="zh-CN" altLang="en-US" sz="2000" dirty="0">
                <a:latin typeface="+mn-lt"/>
                <a:ea typeface="+mn-ea"/>
                <a:cs typeface="+mn-cs"/>
              </a:rPr>
              <a:t>发送方不知道在接收方会发生什么情况！</a:t>
            </a:r>
            <a:endParaRPr lang="en-US" altLang="zh-CN" sz="2000" dirty="0">
              <a:latin typeface="+mn-lt"/>
              <a:ea typeface="+mn-ea"/>
              <a:cs typeface="+mn-cs"/>
            </a:endParaRPr>
          </a:p>
          <a:p>
            <a:pPr eaLnBrk="1">
              <a:buSzPct val="85000"/>
            </a:pPr>
            <a:r>
              <a:rPr lang="zh-CN" altLang="en-US" sz="2000" dirty="0">
                <a:latin typeface="+mn-lt"/>
                <a:ea typeface="+mn-ea"/>
                <a:cs typeface="+mn-cs"/>
              </a:rPr>
              <a:t>不能只是重传：可能导致冗余</a:t>
            </a:r>
            <a:endParaRPr lang="zh-CN" altLang="en-US" sz="2000" dirty="0">
              <a:latin typeface="+mn-lt"/>
              <a:ea typeface="+mn-ea"/>
              <a:cs typeface="+mn-cs"/>
            </a:endParaRPr>
          </a:p>
          <a:p>
            <a:pPr eaLnBrk="1">
              <a:buSzPct val="85000"/>
            </a:pPr>
            <a:r>
              <a:rPr lang="en-US" altLang="zh-CN" sz="2000" dirty="0">
                <a:latin typeface="+mn-lt"/>
                <a:ea typeface="+mn-ea"/>
                <a:cs typeface="+mn-cs"/>
              </a:rPr>
              <a:t>3</a:t>
            </a:r>
            <a:r>
              <a:rPr lang="zh-CN" altLang="en-US" sz="2000" dirty="0">
                <a:latin typeface="+mn-lt"/>
                <a:ea typeface="+mn-ea"/>
                <a:cs typeface="+mn-cs"/>
              </a:rPr>
              <a:t>种可能的处理方式：</a:t>
            </a:r>
            <a:endParaRPr lang="zh-CN" altLang="en-US" sz="2000" dirty="0">
              <a:latin typeface="+mn-lt"/>
              <a:ea typeface="+mn-ea"/>
              <a:cs typeface="+mn-cs"/>
            </a:endParaRPr>
          </a:p>
          <a:p>
            <a:pPr marL="0" indent="0" eaLnBrk="1">
              <a:buSzPct val="85000"/>
              <a:buNone/>
            </a:pPr>
            <a:r>
              <a:rPr lang="en-US" altLang="zh-CN" sz="2000" dirty="0">
                <a:latin typeface="+mn-lt"/>
                <a:ea typeface="+mn-ea"/>
                <a:cs typeface="+mn-cs"/>
              </a:rPr>
              <a:t>1</a:t>
            </a:r>
            <a:r>
              <a:rPr lang="zh-CN" altLang="en-US" sz="2000" dirty="0">
                <a:latin typeface="+mn-lt"/>
                <a:ea typeface="+mn-ea"/>
                <a:cs typeface="+mn-cs"/>
              </a:rPr>
              <a:t>）发送方针对不清楚的</a:t>
            </a:r>
            <a:r>
              <a:rPr lang="en-US" altLang="zh-CN" sz="2000" dirty="0">
                <a:latin typeface="+mn-lt"/>
                <a:ea typeface="+mn-ea"/>
                <a:cs typeface="+mn-cs"/>
              </a:rPr>
              <a:t>ACK/NAK</a:t>
            </a:r>
            <a:r>
              <a:rPr lang="zh-CN" altLang="en-US" sz="2000" dirty="0">
                <a:latin typeface="+mn-lt"/>
                <a:ea typeface="+mn-ea"/>
                <a:cs typeface="+mn-cs"/>
              </a:rPr>
              <a:t>问题，发送：</a:t>
            </a:r>
            <a:br>
              <a:rPr lang="zh-CN" altLang="en-US" sz="2000" dirty="0">
                <a:latin typeface="+mn-lt"/>
                <a:ea typeface="+mn-ea"/>
                <a:cs typeface="+mn-cs"/>
              </a:rPr>
            </a:br>
            <a:r>
              <a:rPr lang="en-US" altLang="zh-CN" sz="2000" dirty="0">
                <a:latin typeface="+mn-lt"/>
                <a:ea typeface="+mn-ea"/>
                <a:cs typeface="+mn-cs"/>
              </a:rPr>
              <a:t>“</a:t>
            </a:r>
            <a:r>
              <a:rPr lang="zh-CN" altLang="en-US" sz="2000" dirty="0">
                <a:latin typeface="+mn-lt"/>
                <a:ea typeface="+mn-ea"/>
                <a:cs typeface="+mn-cs"/>
              </a:rPr>
              <a:t>你说</a:t>
            </a:r>
            <a:r>
              <a:rPr lang="zh-CN" altLang="en-US" sz="2000" dirty="0">
                <a:sym typeface="+mn-ea"/>
              </a:rPr>
              <a:t>的</a:t>
            </a:r>
            <a:r>
              <a:rPr lang="zh-CN" altLang="en-US" sz="2000" dirty="0">
                <a:latin typeface="+mn-lt"/>
                <a:ea typeface="+mn-ea"/>
                <a:cs typeface="+mn-cs"/>
              </a:rPr>
              <a:t>什么？</a:t>
            </a:r>
            <a:r>
              <a:rPr lang="en-US" altLang="zh-CN" sz="2000" dirty="0">
                <a:latin typeface="+mn-lt"/>
                <a:ea typeface="+mn-ea"/>
                <a:cs typeface="+mn-cs"/>
              </a:rPr>
              <a:t>”</a:t>
            </a:r>
            <a:endParaRPr lang="zh-CN" altLang="en-US" sz="2000" dirty="0">
              <a:latin typeface="+mn-lt"/>
              <a:ea typeface="+mn-ea"/>
              <a:cs typeface="+mn-cs"/>
            </a:endParaRPr>
          </a:p>
          <a:p>
            <a:pPr marL="0" indent="0" eaLnBrk="1">
              <a:buSzPct val="85000"/>
              <a:buNone/>
            </a:pPr>
            <a:r>
              <a:rPr lang="en-US" altLang="zh-CN" sz="2000" dirty="0">
                <a:latin typeface="+mn-lt"/>
                <a:ea typeface="+mn-ea"/>
                <a:cs typeface="+mn-cs"/>
              </a:rPr>
              <a:t>2</a:t>
            </a:r>
            <a:r>
              <a:rPr lang="zh-CN" altLang="en-US" sz="2000" dirty="0">
                <a:latin typeface="+mn-lt"/>
                <a:ea typeface="+mn-ea"/>
                <a:cs typeface="+mn-cs"/>
              </a:rPr>
              <a:t>）加入纠错恢复功能，恢复不清楚的</a:t>
            </a:r>
            <a:r>
              <a:rPr lang="en-US" altLang="zh-CN" sz="2000" dirty="0">
                <a:sym typeface="+mn-ea"/>
              </a:rPr>
              <a:t>ACK/NAK</a:t>
            </a:r>
            <a:endParaRPr lang="zh-CN" altLang="en-US" sz="2000" dirty="0">
              <a:latin typeface="+mn-lt"/>
              <a:ea typeface="+mn-ea"/>
              <a:cs typeface="+mn-cs"/>
            </a:endParaRPr>
          </a:p>
          <a:p>
            <a:pPr marL="0" indent="0" eaLnBrk="1">
              <a:buSzPct val="85000"/>
              <a:buNone/>
            </a:pPr>
            <a:r>
              <a:rPr lang="en-US" altLang="zh-CN" sz="2000" dirty="0">
                <a:latin typeface="+mn-lt"/>
                <a:ea typeface="+mn-ea"/>
                <a:cs typeface="+mn-cs"/>
              </a:rPr>
              <a:t>3</a:t>
            </a:r>
            <a:r>
              <a:rPr lang="zh-CN" altLang="en-US" sz="2000" dirty="0">
                <a:latin typeface="+mn-lt"/>
                <a:ea typeface="+mn-ea"/>
                <a:cs typeface="+mn-cs"/>
              </a:rPr>
              <a:t>）收到不清楚的</a:t>
            </a:r>
            <a:r>
              <a:rPr lang="en-US" altLang="zh-CN" sz="2000" dirty="0">
                <a:sym typeface="+mn-ea"/>
              </a:rPr>
              <a:t>ACK/NAK</a:t>
            </a:r>
            <a:r>
              <a:rPr lang="zh-CN" altLang="en-US" sz="2000" dirty="0">
                <a:sym typeface="+mn-ea"/>
              </a:rPr>
              <a:t>，就直接重传，但是会造成</a:t>
            </a:r>
            <a:r>
              <a:rPr lang="zh-CN" altLang="en-US" sz="2000" b="1" dirty="0">
                <a:latin typeface="微软雅黑" panose="020B0503020204020204" charset="-122"/>
                <a:ea typeface="微软雅黑" panose="020B0503020204020204" charset="-122"/>
                <a:sym typeface="+mn-ea"/>
              </a:rPr>
              <a:t>冗余</a:t>
            </a:r>
            <a:r>
              <a:rPr lang="zh-CN" altLang="en-US" sz="2000" dirty="0">
                <a:sym typeface="+mn-ea"/>
              </a:rPr>
              <a:t>。</a:t>
            </a:r>
            <a:endParaRPr lang="en-US" altLang="zh-CN" sz="2000" dirty="0">
              <a:latin typeface="+mn-lt"/>
              <a:ea typeface="+mn-ea"/>
              <a:cs typeface="+mn-cs"/>
            </a:endParaRPr>
          </a:p>
          <a:p>
            <a:pPr eaLnBrk="1">
              <a:buSzPct val="85000"/>
              <a:buFont typeface="ZapfDingbats" pitchFamily="82" charset="2"/>
              <a:buNone/>
            </a:pPr>
            <a:endParaRPr lang="en-US" altLang="zh-CN" sz="2400" dirty="0">
              <a:latin typeface="+mn-lt"/>
              <a:ea typeface="+mn-ea"/>
              <a:cs typeface="+mn-cs"/>
            </a:endParaRPr>
          </a:p>
          <a:p>
            <a:pPr eaLnBrk="1">
              <a:buSzPct val="85000"/>
              <a:buFont typeface="ZapfDingbats" pitchFamily="82" charset="2"/>
              <a:buNone/>
            </a:pPr>
            <a:endParaRPr lang="zh-CN" altLang="en-US" sz="2400" dirty="0">
              <a:latin typeface="+mn-lt"/>
              <a:ea typeface="+mn-ea"/>
              <a:cs typeface="+mn-cs"/>
            </a:endParaRPr>
          </a:p>
        </p:txBody>
      </p:sp>
      <p:sp>
        <p:nvSpPr>
          <p:cNvPr id="56326" name="Rectangle 4"/>
          <p:cNvSpPr>
            <a:spLocks noGrp="1"/>
          </p:cNvSpPr>
          <p:nvPr>
            <p:ph sz="half" idx="2"/>
          </p:nvPr>
        </p:nvSpPr>
        <p:spPr>
          <a:xfrm>
            <a:off x="4495800" y="1600200"/>
            <a:ext cx="3810000" cy="2562225"/>
          </a:xfrm>
        </p:spPr>
        <p:txBody>
          <a:bodyPr vert="horz" wrap="square" lIns="91440" tIns="45720" rIns="91440" bIns="45720" anchor="t" anchorCtr="0"/>
          <a:p>
            <a:pPr eaLnBrk="1">
              <a:buSzPct val="85000"/>
              <a:buFont typeface="ZapfDingbats" pitchFamily="82" charset="2"/>
              <a:buNone/>
            </a:pPr>
            <a:r>
              <a:rPr lang="zh-CN" altLang="en-US" sz="2400" dirty="0">
                <a:solidFill>
                  <a:srgbClr val="FF0000"/>
                </a:solidFill>
                <a:latin typeface="+mn-lt"/>
                <a:ea typeface="+mn-ea"/>
                <a:cs typeface="+mn-cs"/>
              </a:rPr>
              <a:t>处理冗余</a:t>
            </a:r>
            <a:r>
              <a:rPr lang="en-US" altLang="zh-CN" sz="2400" dirty="0">
                <a:solidFill>
                  <a:srgbClr val="FF0000"/>
                </a:solidFill>
                <a:latin typeface="+mn-lt"/>
                <a:ea typeface="+mn-ea"/>
                <a:cs typeface="+mn-cs"/>
              </a:rPr>
              <a:t>: </a:t>
            </a:r>
            <a:endParaRPr lang="en-US" altLang="zh-CN" sz="2400" dirty="0">
              <a:solidFill>
                <a:srgbClr val="FF0000"/>
              </a:solidFill>
              <a:latin typeface="+mn-lt"/>
              <a:ea typeface="+mn-ea"/>
              <a:cs typeface="+mn-cs"/>
            </a:endParaRPr>
          </a:p>
          <a:p>
            <a:pPr eaLnBrk="1">
              <a:buSzPct val="85000"/>
            </a:pPr>
            <a:r>
              <a:rPr lang="zh-CN" altLang="en-US" sz="2000" dirty="0">
                <a:latin typeface="+mn-lt"/>
                <a:ea typeface="+mn-ea"/>
                <a:cs typeface="+mn-cs"/>
              </a:rPr>
              <a:t>发送方对每个分组增加</a:t>
            </a:r>
            <a:r>
              <a:rPr lang="zh-CN" altLang="en-US" sz="2000" i="1" dirty="0">
                <a:solidFill>
                  <a:schemeClr val="accent2"/>
                </a:solidFill>
                <a:latin typeface="+mn-lt"/>
                <a:ea typeface="+mn-ea"/>
                <a:cs typeface="+mn-cs"/>
              </a:rPr>
              <a:t>序列号</a:t>
            </a:r>
            <a:endParaRPr lang="zh-CN" altLang="en-US" sz="2000" i="1" dirty="0">
              <a:solidFill>
                <a:schemeClr val="accent2"/>
              </a:solidFill>
              <a:latin typeface="+mn-lt"/>
              <a:ea typeface="+mn-ea"/>
              <a:cs typeface="+mn-cs"/>
            </a:endParaRPr>
          </a:p>
          <a:p>
            <a:pPr eaLnBrk="1">
              <a:buSzPct val="85000"/>
            </a:pPr>
            <a:r>
              <a:rPr lang="zh-CN" altLang="en-US" sz="2000" dirty="0">
                <a:latin typeface="+mn-lt"/>
                <a:ea typeface="+mn-ea"/>
                <a:cs typeface="+mn-cs"/>
              </a:rPr>
              <a:t>如果</a:t>
            </a:r>
            <a:r>
              <a:rPr lang="en-US" altLang="zh-CN" sz="2000" dirty="0">
                <a:latin typeface="+mn-lt"/>
                <a:ea typeface="+mn-ea"/>
                <a:cs typeface="+mn-cs"/>
              </a:rPr>
              <a:t>ACK/NAK</a:t>
            </a:r>
            <a:r>
              <a:rPr lang="zh-CN" altLang="en-US" sz="2000" dirty="0">
                <a:latin typeface="+mn-lt"/>
                <a:ea typeface="+mn-ea"/>
                <a:cs typeface="+mn-cs"/>
              </a:rPr>
              <a:t>受损，发送方重传当前的分组</a:t>
            </a:r>
            <a:endParaRPr lang="zh-CN" altLang="en-US" sz="2000" dirty="0">
              <a:latin typeface="+mn-lt"/>
              <a:ea typeface="+mn-ea"/>
              <a:cs typeface="+mn-cs"/>
            </a:endParaRPr>
          </a:p>
          <a:p>
            <a:pPr eaLnBrk="1">
              <a:buSzPct val="85000"/>
            </a:pPr>
            <a:r>
              <a:rPr lang="zh-CN" altLang="en-US" sz="2000" dirty="0">
                <a:latin typeface="+mn-lt"/>
                <a:ea typeface="+mn-ea"/>
                <a:cs typeface="+mn-cs"/>
              </a:rPr>
              <a:t>接收方丢弃</a:t>
            </a:r>
            <a:r>
              <a:rPr lang="en-US" altLang="zh-CN" sz="2000" dirty="0">
                <a:latin typeface="+mn-lt"/>
                <a:ea typeface="+mn-ea"/>
                <a:cs typeface="+mn-cs"/>
              </a:rPr>
              <a:t>(</a:t>
            </a:r>
            <a:r>
              <a:rPr lang="zh-CN" altLang="en-US" sz="2000" dirty="0">
                <a:latin typeface="+mn-lt"/>
                <a:ea typeface="+mn-ea"/>
                <a:cs typeface="+mn-cs"/>
              </a:rPr>
              <a:t>不再向上交付</a:t>
            </a:r>
            <a:r>
              <a:rPr lang="en-US" altLang="zh-CN" sz="2000" dirty="0">
                <a:latin typeface="+mn-lt"/>
                <a:ea typeface="+mn-ea"/>
                <a:cs typeface="+mn-cs"/>
              </a:rPr>
              <a:t>)</a:t>
            </a:r>
            <a:r>
              <a:rPr lang="zh-CN" altLang="en-US" sz="2000" dirty="0">
                <a:latin typeface="+mn-lt"/>
                <a:ea typeface="+mn-ea"/>
                <a:cs typeface="+mn-cs"/>
              </a:rPr>
              <a:t>冗余分组</a:t>
            </a:r>
            <a:endParaRPr lang="zh-CN" altLang="en-US" sz="2000" dirty="0">
              <a:latin typeface="+mn-lt"/>
              <a:ea typeface="+mn-ea"/>
              <a:cs typeface="+mn-cs"/>
            </a:endParaRPr>
          </a:p>
        </p:txBody>
      </p:sp>
      <p:sp>
        <p:nvSpPr>
          <p:cNvPr id="56327" name="Text Box 5"/>
          <p:cNvSpPr txBox="1"/>
          <p:nvPr/>
        </p:nvSpPr>
        <p:spPr>
          <a:xfrm>
            <a:off x="4953000" y="4876800"/>
            <a:ext cx="3276600" cy="891540"/>
          </a:xfrm>
          <a:prstGeom prst="rect">
            <a:avLst/>
          </a:prstGeom>
          <a:noFill/>
          <a:ln w="9525">
            <a:noFill/>
          </a:ln>
        </p:spPr>
        <p:txBody>
          <a:bodyPr>
            <a:spAutoFit/>
          </a:bodyPr>
          <a:p>
            <a:pPr algn="l"/>
            <a:r>
              <a:rPr lang="zh-CN" altLang="en-US" sz="2000" dirty="0">
                <a:latin typeface="Comic Sans MS" panose="030F0702030302020204" pitchFamily="66" charset="0"/>
              </a:rPr>
              <a:t>发送方发送一个分组，然后等待接收方响应，</a:t>
            </a:r>
            <a:r>
              <a:rPr lang="zh-CN" altLang="en-US" sz="1200" b="1" dirty="0">
                <a:solidFill>
                  <a:schemeClr val="accent2"/>
                </a:solidFill>
                <a:latin typeface="Comic Sans MS" panose="030F0702030302020204" pitchFamily="66" charset="0"/>
              </a:rPr>
              <a:t>发送新数据（</a:t>
            </a:r>
            <a:r>
              <a:rPr lang="en-US" altLang="zh-CN" sz="1200" dirty="0">
                <a:solidFill>
                  <a:schemeClr val="accent2"/>
                </a:solidFill>
                <a:sym typeface="+mn-ea"/>
              </a:rPr>
              <a:t>rdt_send()</a:t>
            </a:r>
            <a:r>
              <a:rPr lang="zh-CN" altLang="en-US" sz="1200" b="1" dirty="0">
                <a:solidFill>
                  <a:schemeClr val="accent2"/>
                </a:solidFill>
                <a:latin typeface="Comic Sans MS" panose="030F0702030302020204" pitchFamily="66" charset="0"/>
              </a:rPr>
              <a:t>）</a:t>
            </a:r>
            <a:r>
              <a:rPr lang="zh-CN" altLang="en-US" sz="1200" dirty="0">
                <a:solidFill>
                  <a:schemeClr val="accent2"/>
                </a:solidFill>
                <a:latin typeface="Comic Sans MS" panose="030F0702030302020204" pitchFamily="66" charset="0"/>
              </a:rPr>
              <a:t>必须在接收到</a:t>
            </a:r>
            <a:r>
              <a:rPr lang="en-US" altLang="zh-CN" sz="1200" dirty="0">
                <a:solidFill>
                  <a:schemeClr val="accent2"/>
                </a:solidFill>
                <a:latin typeface="Comic Sans MS" panose="030F0702030302020204" pitchFamily="66" charset="0"/>
              </a:rPr>
              <a:t>ACK</a:t>
            </a:r>
            <a:r>
              <a:rPr lang="zh-CN" altLang="en-US" sz="1200" dirty="0">
                <a:solidFill>
                  <a:schemeClr val="accent2"/>
                </a:solidFill>
                <a:latin typeface="Comic Sans MS" panose="030F0702030302020204" pitchFamily="66" charset="0"/>
              </a:rPr>
              <a:t>之后才会出现</a:t>
            </a:r>
            <a:endParaRPr lang="zh-CN" altLang="en-US" sz="1200" dirty="0">
              <a:solidFill>
                <a:schemeClr val="accent2"/>
              </a:solidFill>
              <a:latin typeface="Comic Sans MS" panose="030F0702030302020204" pitchFamily="66" charset="0"/>
            </a:endParaRPr>
          </a:p>
        </p:txBody>
      </p:sp>
      <p:sp>
        <p:nvSpPr>
          <p:cNvPr id="56328" name="Rectangle 6"/>
          <p:cNvSpPr/>
          <p:nvPr/>
        </p:nvSpPr>
        <p:spPr>
          <a:xfrm>
            <a:off x="4895850" y="4686300"/>
            <a:ext cx="3467100" cy="1238250"/>
          </a:xfrm>
          <a:prstGeom prst="rect">
            <a:avLst/>
          </a:prstGeom>
          <a:noFill/>
          <a:ln w="19050" cap="flat" cmpd="sng">
            <a:solidFill>
              <a:srgbClr val="FF0000"/>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56329" name="Group 7"/>
          <p:cNvGrpSpPr/>
          <p:nvPr/>
        </p:nvGrpSpPr>
        <p:grpSpPr>
          <a:xfrm>
            <a:off x="4011613" y="4536758"/>
            <a:ext cx="2100263" cy="322263"/>
            <a:chOff x="2691" y="2683"/>
            <a:chExt cx="1323" cy="203"/>
          </a:xfrm>
        </p:grpSpPr>
        <p:sp>
          <p:nvSpPr>
            <p:cNvPr id="56330" name="Rectangle 8"/>
            <p:cNvSpPr/>
            <p:nvPr/>
          </p:nvSpPr>
          <p:spPr>
            <a:xfrm>
              <a:off x="2976" y="2712"/>
              <a:ext cx="1038" cy="174"/>
            </a:xfrm>
            <a:prstGeom prst="rect">
              <a:avLst/>
            </a:prstGeom>
            <a:solidFill>
              <a:schemeClr val="bg1"/>
            </a:solidFill>
            <a:ln w="9525">
              <a:noFill/>
            </a:ln>
          </p:spPr>
          <p:txBody>
            <a:bodyPr wrap="none" anchor="ctr" anchorCtr="0"/>
            <a:p>
              <a:endParaRPr lang="zh-CN" altLang="en-US" dirty="0">
                <a:latin typeface="Comic Sans MS" panose="030F0702030302020204" pitchFamily="66" charset="0"/>
              </a:endParaRPr>
            </a:p>
          </p:txBody>
        </p:sp>
        <p:sp>
          <p:nvSpPr>
            <p:cNvPr id="56331" name="Text Box 9"/>
            <p:cNvSpPr txBox="1"/>
            <p:nvPr/>
          </p:nvSpPr>
          <p:spPr>
            <a:xfrm>
              <a:off x="2691" y="2683"/>
              <a:ext cx="1323" cy="203"/>
            </a:xfrm>
            <a:prstGeom prst="rect">
              <a:avLst/>
            </a:prstGeom>
            <a:noFill/>
            <a:ln w="9525">
              <a:noFill/>
            </a:ln>
          </p:spPr>
          <p:txBody>
            <a:bodyPr wrap="none">
              <a:spAutoFit/>
            </a:bodyPr>
            <a:p>
              <a:r>
                <a:rPr lang="zh-CN" altLang="en-US" sz="1500" b="1" dirty="0">
                  <a:solidFill>
                    <a:srgbClr val="FF0000"/>
                  </a:solidFill>
                  <a:latin typeface="Comic Sans MS" panose="030F0702030302020204" pitchFamily="66" charset="0"/>
                </a:rPr>
                <a:t>停止等待（停等协议）</a:t>
              </a:r>
              <a:endParaRPr lang="zh-CN" altLang="en-US" sz="1500" b="1" dirty="0">
                <a:solidFill>
                  <a:srgbClr val="FF0000"/>
                </a:solidFill>
                <a:latin typeface="Comic Sans MS" panose="030F0702030302020204" pitchFamily="66" charset="0"/>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67587"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57348" name="Rectangle 2"/>
          <p:cNvSpPr>
            <a:spLocks noGrp="1"/>
          </p:cNvSpPr>
          <p:nvPr>
            <p:ph type="title"/>
          </p:nvPr>
        </p:nvSpPr>
        <p:spPr>
          <a:xfrm>
            <a:off x="333375" y="238125"/>
            <a:ext cx="8277225" cy="1143000"/>
          </a:xfrm>
        </p:spPr>
        <p:txBody>
          <a:bodyPr vert="horz" wrap="square" lIns="91440" tIns="45720" rIns="91440" bIns="45720" anchor="ctr" anchorCtr="0"/>
          <a:p>
            <a:r>
              <a:rPr lang="en-US" altLang="zh-CN" sz="3600" dirty="0"/>
              <a:t>rdt2.1: </a:t>
            </a:r>
            <a:r>
              <a:rPr lang="zh-CN" altLang="en-US" sz="3600" dirty="0"/>
              <a:t>发送方</a:t>
            </a:r>
            <a:r>
              <a:rPr lang="en-US" altLang="zh-CN" sz="3600" dirty="0"/>
              <a:t>, </a:t>
            </a:r>
            <a:r>
              <a:rPr lang="zh-CN" altLang="en-US" sz="3600" dirty="0"/>
              <a:t>处理受损的</a:t>
            </a:r>
            <a:r>
              <a:rPr lang="en-US" altLang="zh-CN" sz="3600" dirty="0"/>
              <a:t>ACK/NAK</a:t>
            </a:r>
            <a:endParaRPr lang="en-US" altLang="zh-CN" sz="4400" dirty="0"/>
          </a:p>
        </p:txBody>
      </p:sp>
      <p:sp>
        <p:nvSpPr>
          <p:cNvPr id="57349" name="Oval 3"/>
          <p:cNvSpPr/>
          <p:nvPr/>
        </p:nvSpPr>
        <p:spPr>
          <a:xfrm>
            <a:off x="2868613" y="2306638"/>
            <a:ext cx="901700" cy="836612"/>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57350" name="Text Box 4"/>
          <p:cNvSpPr txBox="1"/>
          <p:nvPr/>
        </p:nvSpPr>
        <p:spPr>
          <a:xfrm>
            <a:off x="2816225" y="2395538"/>
            <a:ext cx="1090613" cy="609600"/>
          </a:xfrm>
          <a:prstGeom prst="rect">
            <a:avLst/>
          </a:prstGeom>
          <a:noFill/>
          <a:ln w="9525">
            <a:noFill/>
          </a:ln>
        </p:spPr>
        <p:txBody>
          <a:bodyPr/>
          <a:p>
            <a:r>
              <a:rPr lang="zh-CN" altLang="en-US" dirty="0">
                <a:latin typeface="Comic Sans MS" panose="030F0702030302020204" pitchFamily="66" charset="0"/>
              </a:rPr>
              <a:t>等待来自上面的调用</a:t>
            </a:r>
            <a:r>
              <a:rPr lang="en-US" altLang="zh-CN" dirty="0">
                <a:latin typeface="Comic Sans MS" panose="030F0702030302020204" pitchFamily="66" charset="0"/>
              </a:rPr>
              <a:t>0</a:t>
            </a:r>
            <a:endParaRPr lang="en-US" altLang="zh-CN" sz="1400" dirty="0">
              <a:latin typeface="Arial" panose="020B0604020202020204" pitchFamily="34" charset="0"/>
            </a:endParaRPr>
          </a:p>
        </p:txBody>
      </p:sp>
      <p:sp>
        <p:nvSpPr>
          <p:cNvPr id="57351" name="Text Box 5"/>
          <p:cNvSpPr txBox="1"/>
          <p:nvPr/>
        </p:nvSpPr>
        <p:spPr>
          <a:xfrm>
            <a:off x="3124200" y="1577975"/>
            <a:ext cx="3694113" cy="400050"/>
          </a:xfrm>
          <a:prstGeom prst="rect">
            <a:avLst/>
          </a:prstGeom>
          <a:noFill/>
          <a:ln w="9525">
            <a:noFill/>
          </a:ln>
        </p:spPr>
        <p:txBody>
          <a:bodyPr/>
          <a:p>
            <a:pPr algn="l"/>
            <a:r>
              <a:rPr lang="en-US" altLang="zh-CN" dirty="0">
                <a:latin typeface="Arial" panose="020B0604020202020204" pitchFamily="34" charset="0"/>
              </a:rPr>
              <a:t>sndpkt = make_pkt(0, data, checksum)</a:t>
            </a:r>
            <a:endParaRPr lang="en-US" altLang="zh-CN" dirty="0">
              <a:latin typeface="Arial" panose="020B0604020202020204" pitchFamily="34" charset="0"/>
            </a:endParaRPr>
          </a:p>
          <a:p>
            <a:pPr algn="l"/>
            <a:r>
              <a:rPr lang="en-US" altLang="zh-CN" dirty="0">
                <a:latin typeface="Arial" panose="020B0604020202020204" pitchFamily="34" charset="0"/>
              </a:rPr>
              <a:t>udt_send(sndpkt)</a:t>
            </a:r>
            <a:endParaRPr lang="en-US" altLang="zh-CN" dirty="0">
              <a:latin typeface="Times New Roman" panose="02020603050405020304" pitchFamily="18" charset="0"/>
            </a:endParaRPr>
          </a:p>
        </p:txBody>
      </p:sp>
      <p:sp>
        <p:nvSpPr>
          <p:cNvPr id="57352" name="Text Box 6"/>
          <p:cNvSpPr txBox="1"/>
          <p:nvPr/>
        </p:nvSpPr>
        <p:spPr>
          <a:xfrm>
            <a:off x="3138488" y="1265238"/>
            <a:ext cx="2111375" cy="300037"/>
          </a:xfrm>
          <a:prstGeom prst="rect">
            <a:avLst/>
          </a:prstGeom>
          <a:noFill/>
          <a:ln w="9525">
            <a:noFill/>
          </a:ln>
        </p:spPr>
        <p:txBody>
          <a:bodyPr/>
          <a:p>
            <a:pPr algn="l"/>
            <a:r>
              <a:rPr lang="en-US" altLang="zh-CN" dirty="0">
                <a:latin typeface="Arial" panose="020B0604020202020204" pitchFamily="34" charset="0"/>
              </a:rPr>
              <a:t>rdt_send(data)</a:t>
            </a:r>
            <a:endParaRPr lang="en-US" altLang="zh-CN" dirty="0">
              <a:latin typeface="Times New Roman" panose="02020603050405020304" pitchFamily="18" charset="0"/>
            </a:endParaRPr>
          </a:p>
        </p:txBody>
      </p:sp>
      <p:sp>
        <p:nvSpPr>
          <p:cNvPr id="57353" name="Line 7"/>
          <p:cNvSpPr/>
          <p:nvPr/>
        </p:nvSpPr>
        <p:spPr>
          <a:xfrm>
            <a:off x="3255963" y="1630363"/>
            <a:ext cx="2735262" cy="0"/>
          </a:xfrm>
          <a:prstGeom prst="line">
            <a:avLst/>
          </a:prstGeom>
          <a:ln w="28575" cap="flat" cmpd="sng">
            <a:solidFill>
              <a:srgbClr val="000000"/>
            </a:solidFill>
            <a:prstDash val="solid"/>
            <a:headEnd type="none" w="med" len="med"/>
            <a:tailEnd type="none" w="med" len="med"/>
          </a:ln>
        </p:spPr>
      </p:sp>
      <p:sp>
        <p:nvSpPr>
          <p:cNvPr id="57354" name="Line 8"/>
          <p:cNvSpPr/>
          <p:nvPr/>
        </p:nvSpPr>
        <p:spPr>
          <a:xfrm>
            <a:off x="2593975" y="2262188"/>
            <a:ext cx="377825" cy="190500"/>
          </a:xfrm>
          <a:prstGeom prst="line">
            <a:avLst/>
          </a:prstGeom>
          <a:ln w="28575" cap="flat" cmpd="sng">
            <a:solidFill>
              <a:srgbClr val="000000"/>
            </a:solidFill>
            <a:prstDash val="dash"/>
            <a:headEnd type="none" w="med" len="med"/>
            <a:tailEnd type="triangle" w="med" len="med"/>
          </a:ln>
        </p:spPr>
      </p:sp>
      <p:sp>
        <p:nvSpPr>
          <p:cNvPr id="57355" name="Freeform 9"/>
          <p:cNvSpPr/>
          <p:nvPr/>
        </p:nvSpPr>
        <p:spPr>
          <a:xfrm rot="-6989453">
            <a:off x="2179638" y="4603750"/>
            <a:ext cx="952500" cy="469900"/>
          </a:xfrm>
          <a:custGeom>
            <a:avLst/>
            <a:gdLst>
              <a:gd name="txL" fmla="*/ 0 w 1500"/>
              <a:gd name="txT" fmla="*/ 0 h 740"/>
              <a:gd name="txR" fmla="*/ 1500 w 1500"/>
              <a:gd name="txB" fmla="*/ 740 h 740"/>
            </a:gdLst>
            <a:ahLst/>
            <a:cxnLst>
              <a:cxn ang="0">
                <a:pos x="2147483647" y="2147483647"/>
              </a:cxn>
              <a:cxn ang="0">
                <a:pos x="2147483647" y="2147483647"/>
              </a:cxn>
            </a:cxnLst>
            <a:rect l="txL" t="txT" r="txR" b="txB"/>
            <a:pathLst>
              <a:path w="1500" h="740">
                <a:moveTo>
                  <a:pt x="361" y="671"/>
                </a:moveTo>
                <a:cubicBezTo>
                  <a:pt x="0" y="0"/>
                  <a:pt x="1500" y="90"/>
                  <a:pt x="1017" y="740"/>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grpSp>
        <p:nvGrpSpPr>
          <p:cNvPr id="57356" name="Group 10"/>
          <p:cNvGrpSpPr/>
          <p:nvPr/>
        </p:nvGrpSpPr>
        <p:grpSpPr>
          <a:xfrm>
            <a:off x="4702175" y="2254250"/>
            <a:ext cx="1089025" cy="865188"/>
            <a:chOff x="2848" y="1499"/>
            <a:chExt cx="660" cy="510"/>
          </a:xfrm>
        </p:grpSpPr>
        <p:sp>
          <p:nvSpPr>
            <p:cNvPr id="57383" name="Oval 11"/>
            <p:cNvSpPr/>
            <p:nvPr/>
          </p:nvSpPr>
          <p:spPr>
            <a:xfrm>
              <a:off x="2893" y="1499"/>
              <a:ext cx="568" cy="510"/>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57384" name="Text Box 12"/>
            <p:cNvSpPr txBox="1"/>
            <p:nvPr/>
          </p:nvSpPr>
          <p:spPr>
            <a:xfrm>
              <a:off x="2848" y="1535"/>
              <a:ext cx="660" cy="384"/>
            </a:xfrm>
            <a:prstGeom prst="rect">
              <a:avLst/>
            </a:prstGeom>
            <a:noFill/>
            <a:ln w="9525">
              <a:noFill/>
            </a:ln>
          </p:spPr>
          <p:txBody>
            <a:bodyPr/>
            <a:p>
              <a:r>
                <a:rPr lang="zh-CN" altLang="en-US" sz="1400" dirty="0">
                  <a:latin typeface="Arial" panose="020B0604020202020204" pitchFamily="34" charset="0"/>
                </a:rPr>
                <a:t>等待 </a:t>
              </a:r>
              <a:r>
                <a:rPr lang="en-US" altLang="zh-CN" sz="1400" dirty="0">
                  <a:latin typeface="Arial" panose="020B0604020202020204" pitchFamily="34" charset="0"/>
                </a:rPr>
                <a:t>ACK </a:t>
              </a:r>
              <a:r>
                <a:rPr lang="zh-CN" altLang="en-US" sz="1400" dirty="0">
                  <a:latin typeface="Arial" panose="020B0604020202020204" pitchFamily="34" charset="0"/>
                </a:rPr>
                <a:t>或 </a:t>
              </a:r>
              <a:r>
                <a:rPr lang="en-US" altLang="zh-CN" sz="1400" dirty="0">
                  <a:latin typeface="Arial" panose="020B0604020202020204" pitchFamily="34" charset="0"/>
                </a:rPr>
                <a:t>NAK 0</a:t>
              </a:r>
              <a:endParaRPr lang="en-US" altLang="zh-CN" sz="1400" dirty="0">
                <a:latin typeface="Times New Roman" panose="02020603050405020304" pitchFamily="18" charset="0"/>
              </a:endParaRPr>
            </a:p>
          </p:txBody>
        </p:sp>
      </p:grpSp>
      <p:sp>
        <p:nvSpPr>
          <p:cNvPr id="57357" name="Freeform 13"/>
          <p:cNvSpPr/>
          <p:nvPr/>
        </p:nvSpPr>
        <p:spPr>
          <a:xfrm flipV="1">
            <a:off x="3425825" y="2132013"/>
            <a:ext cx="1482725" cy="220662"/>
          </a:xfrm>
          <a:custGeom>
            <a:avLst/>
            <a:gdLst>
              <a:gd name="txL" fmla="*/ 0 w 2835"/>
              <a:gd name="txT" fmla="*/ 0 h 525"/>
              <a:gd name="txR" fmla="*/ 2835 w 2835"/>
              <a:gd name="txB" fmla="*/ 525 h 525"/>
            </a:gdLst>
            <a:ahLst/>
            <a:cxnLst>
              <a:cxn ang="0">
                <a:pos x="0" y="0"/>
              </a:cxn>
              <a:cxn ang="0">
                <a:pos x="2147483647" y="0"/>
              </a:cxn>
            </a:cxnLst>
            <a:rect l="txL" t="txT" r="txR" b="txB"/>
            <a:pathLst>
              <a:path w="2835" h="525">
                <a:moveTo>
                  <a:pt x="0" y="0"/>
                </a:moveTo>
                <a:cubicBezTo>
                  <a:pt x="60" y="525"/>
                  <a:pt x="2835" y="495"/>
                  <a:pt x="2835" y="0"/>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57358" name="Freeform 14"/>
          <p:cNvSpPr/>
          <p:nvPr/>
        </p:nvSpPr>
        <p:spPr>
          <a:xfrm rot="-1357180">
            <a:off x="5589588" y="2116138"/>
            <a:ext cx="466725" cy="685800"/>
          </a:xfrm>
          <a:custGeom>
            <a:avLst/>
            <a:gdLst>
              <a:gd name="txL" fmla="*/ 0 w 735"/>
              <a:gd name="txT" fmla="*/ 0 h 1080"/>
              <a:gd name="txR" fmla="*/ 735 w 735"/>
              <a:gd name="txB" fmla="*/ 1080 h 1080"/>
            </a:gdLst>
            <a:ahLst/>
            <a:cxnLst>
              <a:cxn ang="0">
                <a:pos x="0" y="2147483647"/>
              </a:cxn>
              <a:cxn ang="0">
                <a:pos x="0" y="2147483647"/>
              </a:cxn>
            </a:cxnLst>
            <a:rect l="txL" t="txT" r="txR" b="txB"/>
            <a:pathLst>
              <a:path w="735" h="1080">
                <a:moveTo>
                  <a:pt x="0" y="195"/>
                </a:moveTo>
                <a:cubicBezTo>
                  <a:pt x="690" y="0"/>
                  <a:pt x="735" y="1080"/>
                  <a:pt x="0" y="855"/>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57359" name="Text Box 15"/>
          <p:cNvSpPr txBox="1"/>
          <p:nvPr/>
        </p:nvSpPr>
        <p:spPr>
          <a:xfrm>
            <a:off x="5913438" y="2678113"/>
            <a:ext cx="2262187" cy="400050"/>
          </a:xfrm>
          <a:prstGeom prst="rect">
            <a:avLst/>
          </a:prstGeom>
          <a:noFill/>
          <a:ln w="9525">
            <a:noFill/>
          </a:ln>
        </p:spPr>
        <p:txBody>
          <a:bodyPr/>
          <a:p>
            <a:pPr algn="l"/>
            <a:r>
              <a:rPr lang="en-US" altLang="zh-CN" dirty="0">
                <a:latin typeface="Arial" panose="020B0604020202020204" pitchFamily="34" charset="0"/>
              </a:rPr>
              <a:t>udt_send(sndpkt)</a:t>
            </a:r>
            <a:endParaRPr lang="en-US" altLang="zh-CN" dirty="0">
              <a:latin typeface="Times New Roman" panose="02020603050405020304" pitchFamily="18" charset="0"/>
            </a:endParaRPr>
          </a:p>
        </p:txBody>
      </p:sp>
      <p:sp>
        <p:nvSpPr>
          <p:cNvPr id="57360" name="Text Box 16"/>
          <p:cNvSpPr txBox="1"/>
          <p:nvPr/>
        </p:nvSpPr>
        <p:spPr>
          <a:xfrm>
            <a:off x="5875338" y="1920875"/>
            <a:ext cx="2563812" cy="571500"/>
          </a:xfrm>
          <a:prstGeom prst="rect">
            <a:avLst/>
          </a:prstGeom>
          <a:noFill/>
          <a:ln w="9525">
            <a:noFill/>
          </a:ln>
        </p:spPr>
        <p:txBody>
          <a:bodyPr/>
          <a:p>
            <a:pPr algn="l"/>
            <a:r>
              <a:rPr lang="en-US" altLang="zh-CN" dirty="0">
                <a:latin typeface="Arial" panose="020B0604020202020204" pitchFamily="34" charset="0"/>
              </a:rPr>
              <a:t>rdt_rcv(rcvpkt) &amp;&amp;  </a:t>
            </a:r>
            <a:endParaRPr lang="en-US" altLang="zh-CN" dirty="0">
              <a:latin typeface="Arial" panose="020B0604020202020204" pitchFamily="34" charset="0"/>
            </a:endParaRPr>
          </a:p>
          <a:p>
            <a:pPr algn="l"/>
            <a:r>
              <a:rPr lang="en-US" altLang="zh-CN" dirty="0">
                <a:latin typeface="Arial" panose="020B0604020202020204" pitchFamily="34" charset="0"/>
              </a:rPr>
              <a:t>( corrupt(rcvpkt) ||</a:t>
            </a:r>
            <a:endParaRPr lang="en-US" altLang="zh-CN" dirty="0">
              <a:latin typeface="Arial" panose="020B0604020202020204" pitchFamily="34" charset="0"/>
            </a:endParaRPr>
          </a:p>
          <a:p>
            <a:pPr algn="l"/>
            <a:r>
              <a:rPr lang="en-US" altLang="zh-CN" dirty="0">
                <a:latin typeface="Arial" panose="020B0604020202020204" pitchFamily="34" charset="0"/>
              </a:rPr>
              <a:t>isNAK(rcvpkt) )</a:t>
            </a:r>
            <a:endParaRPr lang="en-US" altLang="zh-CN" dirty="0">
              <a:latin typeface="Times New Roman" panose="02020603050405020304" pitchFamily="18" charset="0"/>
            </a:endParaRPr>
          </a:p>
        </p:txBody>
      </p:sp>
      <p:sp>
        <p:nvSpPr>
          <p:cNvPr id="57361" name="Line 17"/>
          <p:cNvSpPr/>
          <p:nvPr/>
        </p:nvSpPr>
        <p:spPr>
          <a:xfrm>
            <a:off x="6045200" y="2717800"/>
            <a:ext cx="1433513" cy="0"/>
          </a:xfrm>
          <a:prstGeom prst="line">
            <a:avLst/>
          </a:prstGeom>
          <a:ln w="28575" cap="flat" cmpd="sng">
            <a:solidFill>
              <a:srgbClr val="000000"/>
            </a:solidFill>
            <a:prstDash val="solid"/>
            <a:headEnd type="none" w="med" len="med"/>
            <a:tailEnd type="none" w="med" len="med"/>
          </a:ln>
        </p:spPr>
      </p:sp>
      <p:sp>
        <p:nvSpPr>
          <p:cNvPr id="57362" name="Freeform 18"/>
          <p:cNvSpPr/>
          <p:nvPr/>
        </p:nvSpPr>
        <p:spPr>
          <a:xfrm rot="-5400000" flipV="1">
            <a:off x="2201863" y="3492500"/>
            <a:ext cx="1266825" cy="123825"/>
          </a:xfrm>
          <a:custGeom>
            <a:avLst/>
            <a:gdLst>
              <a:gd name="txL" fmla="*/ 0 w 2835"/>
              <a:gd name="txT" fmla="*/ 0 h 525"/>
              <a:gd name="txR" fmla="*/ 2835 w 2835"/>
              <a:gd name="txB" fmla="*/ 525 h 525"/>
            </a:gdLst>
            <a:ahLst/>
            <a:cxnLst>
              <a:cxn ang="0">
                <a:pos x="0" y="0"/>
              </a:cxn>
              <a:cxn ang="0">
                <a:pos x="2147483647" y="0"/>
              </a:cxn>
            </a:cxnLst>
            <a:rect l="txL" t="txT" r="txR" b="txB"/>
            <a:pathLst>
              <a:path w="2835" h="525">
                <a:moveTo>
                  <a:pt x="0" y="0"/>
                </a:moveTo>
                <a:cubicBezTo>
                  <a:pt x="60" y="525"/>
                  <a:pt x="2835" y="495"/>
                  <a:pt x="2835" y="0"/>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57363" name="Freeform 19"/>
          <p:cNvSpPr/>
          <p:nvPr/>
        </p:nvSpPr>
        <p:spPr>
          <a:xfrm>
            <a:off x="3600450" y="4779963"/>
            <a:ext cx="1606550" cy="247650"/>
          </a:xfrm>
          <a:custGeom>
            <a:avLst/>
            <a:gdLst>
              <a:gd name="txL" fmla="*/ 0 w 2835"/>
              <a:gd name="txT" fmla="*/ 0 h 525"/>
              <a:gd name="txR" fmla="*/ 2835 w 2835"/>
              <a:gd name="txB" fmla="*/ 525 h 525"/>
            </a:gdLst>
            <a:ahLst/>
            <a:cxnLst>
              <a:cxn ang="0">
                <a:pos x="0" y="0"/>
              </a:cxn>
              <a:cxn ang="0">
                <a:pos x="2147483647" y="0"/>
              </a:cxn>
            </a:cxnLst>
            <a:rect l="txL" t="txT" r="txR" b="txB"/>
            <a:pathLst>
              <a:path w="2835" h="525">
                <a:moveTo>
                  <a:pt x="0" y="0"/>
                </a:moveTo>
                <a:cubicBezTo>
                  <a:pt x="60" y="525"/>
                  <a:pt x="2835" y="495"/>
                  <a:pt x="2835" y="0"/>
                </a:cubicBezTo>
              </a:path>
            </a:pathLst>
          </a:custGeom>
          <a:noFill/>
          <a:ln w="19050" cap="flat" cmpd="sng">
            <a:solidFill>
              <a:srgbClr val="000000">
                <a:alpha val="100000"/>
              </a:srgbClr>
            </a:solidFill>
            <a:prstDash val="solid"/>
            <a:round/>
            <a:headEnd type="triangle" w="med" len="med"/>
            <a:tailEnd type="none" w="med" len="med"/>
          </a:ln>
        </p:spPr>
        <p:txBody>
          <a:bodyPr/>
          <a:p>
            <a:endParaRPr lang="zh-CN" altLang="en-US"/>
          </a:p>
        </p:txBody>
      </p:sp>
      <p:sp>
        <p:nvSpPr>
          <p:cNvPr id="57364" name="Freeform 20"/>
          <p:cNvSpPr/>
          <p:nvPr/>
        </p:nvSpPr>
        <p:spPr>
          <a:xfrm rot="5400000" flipH="1" flipV="1">
            <a:off x="4970463" y="3440113"/>
            <a:ext cx="1363662" cy="204787"/>
          </a:xfrm>
          <a:custGeom>
            <a:avLst/>
            <a:gdLst>
              <a:gd name="txL" fmla="*/ 0 w 2835"/>
              <a:gd name="txT" fmla="*/ 0 h 525"/>
              <a:gd name="txR" fmla="*/ 2835 w 2835"/>
              <a:gd name="txB" fmla="*/ 525 h 525"/>
            </a:gdLst>
            <a:ahLst/>
            <a:cxnLst>
              <a:cxn ang="0">
                <a:pos x="0" y="0"/>
              </a:cxn>
              <a:cxn ang="0">
                <a:pos x="2147483647" y="0"/>
              </a:cxn>
            </a:cxnLst>
            <a:rect l="txL" t="txT" r="txR" b="txB"/>
            <a:pathLst>
              <a:path w="2835" h="525">
                <a:moveTo>
                  <a:pt x="0" y="0"/>
                </a:moveTo>
                <a:cubicBezTo>
                  <a:pt x="60" y="525"/>
                  <a:pt x="2835" y="495"/>
                  <a:pt x="2835" y="0"/>
                </a:cubicBezTo>
              </a:path>
            </a:pathLst>
          </a:custGeom>
          <a:noFill/>
          <a:ln w="19050" cap="flat" cmpd="sng">
            <a:solidFill>
              <a:srgbClr val="000000">
                <a:alpha val="100000"/>
              </a:srgbClr>
            </a:solidFill>
            <a:prstDash val="solid"/>
            <a:round/>
            <a:headEnd type="triangle" w="med" len="med"/>
            <a:tailEnd type="none" w="med" len="med"/>
          </a:ln>
        </p:spPr>
        <p:txBody>
          <a:bodyPr/>
          <a:p>
            <a:endParaRPr lang="zh-CN" altLang="en-US"/>
          </a:p>
        </p:txBody>
      </p:sp>
      <p:sp>
        <p:nvSpPr>
          <p:cNvPr id="57365" name="Text Box 21"/>
          <p:cNvSpPr txBox="1"/>
          <p:nvPr/>
        </p:nvSpPr>
        <p:spPr>
          <a:xfrm>
            <a:off x="3365500" y="5364163"/>
            <a:ext cx="3763963" cy="400050"/>
          </a:xfrm>
          <a:prstGeom prst="rect">
            <a:avLst/>
          </a:prstGeom>
          <a:noFill/>
          <a:ln w="9525">
            <a:noFill/>
          </a:ln>
        </p:spPr>
        <p:txBody>
          <a:bodyPr/>
          <a:p>
            <a:pPr algn="l"/>
            <a:r>
              <a:rPr lang="en-US" altLang="zh-CN" dirty="0">
                <a:latin typeface="Arial" panose="020B0604020202020204" pitchFamily="34" charset="0"/>
              </a:rPr>
              <a:t>sndpkt = make_pkt(1, data, checksum)</a:t>
            </a:r>
            <a:endParaRPr lang="en-US" altLang="zh-CN" dirty="0">
              <a:latin typeface="Arial" panose="020B0604020202020204" pitchFamily="34" charset="0"/>
            </a:endParaRPr>
          </a:p>
          <a:p>
            <a:pPr algn="l"/>
            <a:r>
              <a:rPr lang="en-US" altLang="zh-CN" dirty="0">
                <a:latin typeface="Arial" panose="020B0604020202020204" pitchFamily="34" charset="0"/>
              </a:rPr>
              <a:t>udt_send(sndpkt)</a:t>
            </a:r>
            <a:endParaRPr lang="en-US" altLang="zh-CN" dirty="0">
              <a:latin typeface="Times New Roman" panose="02020603050405020304" pitchFamily="18" charset="0"/>
            </a:endParaRPr>
          </a:p>
        </p:txBody>
      </p:sp>
      <p:sp>
        <p:nvSpPr>
          <p:cNvPr id="57366" name="Text Box 22"/>
          <p:cNvSpPr txBox="1"/>
          <p:nvPr/>
        </p:nvSpPr>
        <p:spPr>
          <a:xfrm>
            <a:off x="3435350" y="5026025"/>
            <a:ext cx="2389188" cy="285750"/>
          </a:xfrm>
          <a:prstGeom prst="rect">
            <a:avLst/>
          </a:prstGeom>
          <a:noFill/>
          <a:ln w="9525">
            <a:noFill/>
          </a:ln>
        </p:spPr>
        <p:txBody>
          <a:bodyPr/>
          <a:p>
            <a:pPr algn="l"/>
            <a:r>
              <a:rPr lang="en-US" altLang="zh-CN" dirty="0">
                <a:latin typeface="Arial" panose="020B0604020202020204" pitchFamily="34" charset="0"/>
              </a:rPr>
              <a:t>rdt_send(data)</a:t>
            </a:r>
            <a:endParaRPr lang="en-US" altLang="zh-CN" dirty="0">
              <a:latin typeface="Times New Roman" panose="02020603050405020304" pitchFamily="18" charset="0"/>
            </a:endParaRPr>
          </a:p>
        </p:txBody>
      </p:sp>
      <p:sp>
        <p:nvSpPr>
          <p:cNvPr id="57367" name="Line 23"/>
          <p:cNvSpPr/>
          <p:nvPr/>
        </p:nvSpPr>
        <p:spPr>
          <a:xfrm>
            <a:off x="3482975" y="5378450"/>
            <a:ext cx="2903538" cy="0"/>
          </a:xfrm>
          <a:prstGeom prst="line">
            <a:avLst/>
          </a:prstGeom>
          <a:ln w="28575" cap="flat" cmpd="sng">
            <a:solidFill>
              <a:srgbClr val="000000"/>
            </a:solidFill>
            <a:prstDash val="solid"/>
            <a:headEnd type="none" w="med" len="med"/>
            <a:tailEnd type="none" w="med" len="med"/>
          </a:ln>
        </p:spPr>
      </p:sp>
      <p:sp>
        <p:nvSpPr>
          <p:cNvPr id="57368" name="Text Box 24"/>
          <p:cNvSpPr txBox="1"/>
          <p:nvPr/>
        </p:nvSpPr>
        <p:spPr>
          <a:xfrm>
            <a:off x="5692775" y="3173413"/>
            <a:ext cx="2995613" cy="571500"/>
          </a:xfrm>
          <a:prstGeom prst="rect">
            <a:avLst/>
          </a:prstGeom>
          <a:noFill/>
          <a:ln w="9525">
            <a:noFill/>
          </a:ln>
        </p:spPr>
        <p:txBody>
          <a:bodyPr/>
          <a:p>
            <a:pPr algn="l"/>
            <a:r>
              <a:rPr lang="en-US" altLang="zh-CN" dirty="0">
                <a:latin typeface="Arial" panose="020B0604020202020204" pitchFamily="34" charset="0"/>
              </a:rPr>
              <a:t>rdt_rcv(rcvpkt)   </a:t>
            </a:r>
            <a:endParaRPr lang="en-US" altLang="zh-CN" dirty="0">
              <a:latin typeface="Arial" panose="020B0604020202020204" pitchFamily="34" charset="0"/>
            </a:endParaRPr>
          </a:p>
          <a:p>
            <a:pPr algn="l"/>
            <a:r>
              <a:rPr lang="en-US" altLang="zh-CN" dirty="0">
                <a:latin typeface="Arial" panose="020B0604020202020204" pitchFamily="34" charset="0"/>
              </a:rPr>
              <a:t>&amp;&amp; notcorrupt(rcvpkt) </a:t>
            </a:r>
            <a:endParaRPr lang="en-US" altLang="zh-CN" dirty="0">
              <a:latin typeface="Arial" panose="020B0604020202020204" pitchFamily="34" charset="0"/>
            </a:endParaRPr>
          </a:p>
          <a:p>
            <a:pPr algn="l"/>
            <a:r>
              <a:rPr lang="en-US" altLang="zh-CN" dirty="0">
                <a:latin typeface="Arial" panose="020B0604020202020204" pitchFamily="34" charset="0"/>
              </a:rPr>
              <a:t>&amp;&amp; isACK(rcvpkt) </a:t>
            </a:r>
            <a:endParaRPr lang="en-US" altLang="zh-CN" dirty="0">
              <a:latin typeface="Arial" panose="020B0604020202020204" pitchFamily="34" charset="0"/>
            </a:endParaRPr>
          </a:p>
        </p:txBody>
      </p:sp>
      <p:sp>
        <p:nvSpPr>
          <p:cNvPr id="57369" name="Line 25"/>
          <p:cNvSpPr/>
          <p:nvPr/>
        </p:nvSpPr>
        <p:spPr>
          <a:xfrm>
            <a:off x="5821363" y="3984625"/>
            <a:ext cx="990600" cy="0"/>
          </a:xfrm>
          <a:prstGeom prst="line">
            <a:avLst/>
          </a:prstGeom>
          <a:ln w="28575" cap="flat" cmpd="sng">
            <a:solidFill>
              <a:srgbClr val="000000"/>
            </a:solidFill>
            <a:prstDash val="solid"/>
            <a:headEnd type="none" w="med" len="med"/>
            <a:tailEnd type="none" w="med" len="med"/>
          </a:ln>
        </p:spPr>
      </p:sp>
      <p:sp>
        <p:nvSpPr>
          <p:cNvPr id="57370" name="Text Box 26"/>
          <p:cNvSpPr txBox="1"/>
          <p:nvPr/>
        </p:nvSpPr>
        <p:spPr>
          <a:xfrm>
            <a:off x="720725" y="5435600"/>
            <a:ext cx="1819275" cy="276225"/>
          </a:xfrm>
          <a:prstGeom prst="rect">
            <a:avLst/>
          </a:prstGeom>
          <a:noFill/>
          <a:ln w="9525">
            <a:noFill/>
          </a:ln>
        </p:spPr>
        <p:txBody>
          <a:bodyPr/>
          <a:p>
            <a:pPr algn="l"/>
            <a:r>
              <a:rPr lang="en-US" altLang="zh-CN" dirty="0">
                <a:latin typeface="Arial" panose="020B0604020202020204" pitchFamily="34" charset="0"/>
              </a:rPr>
              <a:t>udt_send(sndpkt)</a:t>
            </a:r>
            <a:endParaRPr lang="en-US" altLang="zh-CN" dirty="0">
              <a:latin typeface="Times New Roman" panose="02020603050405020304" pitchFamily="18" charset="0"/>
            </a:endParaRPr>
          </a:p>
        </p:txBody>
      </p:sp>
      <p:sp>
        <p:nvSpPr>
          <p:cNvPr id="57371" name="Text Box 27"/>
          <p:cNvSpPr txBox="1"/>
          <p:nvPr/>
        </p:nvSpPr>
        <p:spPr>
          <a:xfrm>
            <a:off x="695325" y="4618038"/>
            <a:ext cx="2011363" cy="571500"/>
          </a:xfrm>
          <a:prstGeom prst="rect">
            <a:avLst/>
          </a:prstGeom>
          <a:noFill/>
          <a:ln w="9525">
            <a:noFill/>
          </a:ln>
        </p:spPr>
        <p:txBody>
          <a:bodyPr/>
          <a:p>
            <a:pPr algn="l"/>
            <a:r>
              <a:rPr lang="en-US" altLang="zh-CN" dirty="0">
                <a:latin typeface="Arial" panose="020B0604020202020204" pitchFamily="34" charset="0"/>
              </a:rPr>
              <a:t>rdt_rcv(rcvpkt) &amp;&amp;  </a:t>
            </a:r>
            <a:endParaRPr lang="en-US" altLang="zh-CN" dirty="0">
              <a:latin typeface="Arial" panose="020B0604020202020204" pitchFamily="34" charset="0"/>
            </a:endParaRPr>
          </a:p>
          <a:p>
            <a:pPr algn="l"/>
            <a:r>
              <a:rPr lang="en-US" altLang="zh-CN" dirty="0">
                <a:latin typeface="Arial" panose="020B0604020202020204" pitchFamily="34" charset="0"/>
              </a:rPr>
              <a:t>( corrupt(rcvpkt) ||</a:t>
            </a:r>
            <a:endParaRPr lang="en-US" altLang="zh-CN" dirty="0">
              <a:latin typeface="Arial" panose="020B0604020202020204" pitchFamily="34" charset="0"/>
            </a:endParaRPr>
          </a:p>
          <a:p>
            <a:pPr algn="l"/>
            <a:r>
              <a:rPr lang="en-US" altLang="zh-CN" dirty="0">
                <a:latin typeface="Arial" panose="020B0604020202020204" pitchFamily="34" charset="0"/>
              </a:rPr>
              <a:t>isNAK(rcvpkt) )</a:t>
            </a:r>
            <a:endParaRPr lang="en-US" altLang="zh-CN" dirty="0">
              <a:latin typeface="Times New Roman" panose="02020603050405020304" pitchFamily="18" charset="0"/>
            </a:endParaRPr>
          </a:p>
        </p:txBody>
      </p:sp>
      <p:sp>
        <p:nvSpPr>
          <p:cNvPr id="57372" name="Line 28"/>
          <p:cNvSpPr/>
          <p:nvPr/>
        </p:nvSpPr>
        <p:spPr>
          <a:xfrm>
            <a:off x="811213" y="5443538"/>
            <a:ext cx="1557337" cy="0"/>
          </a:xfrm>
          <a:prstGeom prst="line">
            <a:avLst/>
          </a:prstGeom>
          <a:ln w="28575" cap="flat" cmpd="sng">
            <a:solidFill>
              <a:srgbClr val="000000"/>
            </a:solidFill>
            <a:prstDash val="solid"/>
            <a:headEnd type="none" w="med" len="med"/>
            <a:tailEnd type="none" w="med" len="med"/>
          </a:ln>
        </p:spPr>
      </p:sp>
      <p:sp>
        <p:nvSpPr>
          <p:cNvPr id="57373" name="Text Box 29"/>
          <p:cNvSpPr txBox="1"/>
          <p:nvPr/>
        </p:nvSpPr>
        <p:spPr>
          <a:xfrm>
            <a:off x="638175" y="3016250"/>
            <a:ext cx="2109788" cy="571500"/>
          </a:xfrm>
          <a:prstGeom prst="rect">
            <a:avLst/>
          </a:prstGeom>
          <a:noFill/>
          <a:ln w="9525">
            <a:noFill/>
          </a:ln>
        </p:spPr>
        <p:txBody>
          <a:bodyPr/>
          <a:p>
            <a:pPr algn="l"/>
            <a:r>
              <a:rPr lang="en-US" altLang="zh-CN" dirty="0">
                <a:latin typeface="Arial" panose="020B0604020202020204" pitchFamily="34" charset="0"/>
              </a:rPr>
              <a:t>rdt_rcv(rcvpkt)   </a:t>
            </a:r>
            <a:endParaRPr lang="en-US" altLang="zh-CN" dirty="0">
              <a:latin typeface="Arial" panose="020B0604020202020204" pitchFamily="34" charset="0"/>
            </a:endParaRPr>
          </a:p>
          <a:p>
            <a:pPr algn="l"/>
            <a:r>
              <a:rPr lang="en-US" altLang="zh-CN" dirty="0">
                <a:latin typeface="Arial" panose="020B0604020202020204" pitchFamily="34" charset="0"/>
              </a:rPr>
              <a:t>&amp;&amp; notcorrupt(rcvpkt) </a:t>
            </a:r>
            <a:endParaRPr lang="en-US" altLang="zh-CN" dirty="0">
              <a:latin typeface="Arial" panose="020B0604020202020204" pitchFamily="34" charset="0"/>
            </a:endParaRPr>
          </a:p>
          <a:p>
            <a:pPr algn="l"/>
            <a:r>
              <a:rPr lang="en-US" altLang="zh-CN" dirty="0">
                <a:latin typeface="Arial" panose="020B0604020202020204" pitchFamily="34" charset="0"/>
              </a:rPr>
              <a:t>&amp;&amp; isACK(rcvpkt)</a:t>
            </a:r>
            <a:r>
              <a:rPr lang="en-US" altLang="zh-CN" sz="1000" dirty="0">
                <a:latin typeface="Arial" panose="020B0604020202020204" pitchFamily="34" charset="0"/>
              </a:rPr>
              <a:t> </a:t>
            </a:r>
            <a:endParaRPr lang="en-US" altLang="zh-CN" sz="2400" dirty="0">
              <a:latin typeface="Times New Roman" panose="02020603050405020304" pitchFamily="18" charset="0"/>
            </a:endParaRPr>
          </a:p>
        </p:txBody>
      </p:sp>
      <p:sp>
        <p:nvSpPr>
          <p:cNvPr id="57374" name="Line 30"/>
          <p:cNvSpPr/>
          <p:nvPr/>
        </p:nvSpPr>
        <p:spPr>
          <a:xfrm>
            <a:off x="782638" y="3854450"/>
            <a:ext cx="1738312" cy="0"/>
          </a:xfrm>
          <a:prstGeom prst="line">
            <a:avLst/>
          </a:prstGeom>
          <a:ln w="28575" cap="flat" cmpd="sng">
            <a:solidFill>
              <a:srgbClr val="000000"/>
            </a:solidFill>
            <a:prstDash val="solid"/>
            <a:headEnd type="none" w="med" len="med"/>
            <a:tailEnd type="none" w="med" len="med"/>
          </a:ln>
        </p:spPr>
      </p:sp>
      <p:grpSp>
        <p:nvGrpSpPr>
          <p:cNvPr id="57375" name="Group 31"/>
          <p:cNvGrpSpPr/>
          <p:nvPr/>
        </p:nvGrpSpPr>
        <p:grpSpPr>
          <a:xfrm>
            <a:off x="4852988" y="4200525"/>
            <a:ext cx="1117600" cy="823913"/>
            <a:chOff x="4156" y="2812"/>
            <a:chExt cx="704" cy="519"/>
          </a:xfrm>
        </p:grpSpPr>
        <p:sp>
          <p:nvSpPr>
            <p:cNvPr id="57381" name="Oval 32"/>
            <p:cNvSpPr/>
            <p:nvPr/>
          </p:nvSpPr>
          <p:spPr>
            <a:xfrm>
              <a:off x="4242" y="2812"/>
              <a:ext cx="567" cy="519"/>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57382" name="Text Box 33"/>
            <p:cNvSpPr txBox="1"/>
            <p:nvPr/>
          </p:nvSpPr>
          <p:spPr>
            <a:xfrm>
              <a:off x="4156" y="2870"/>
              <a:ext cx="704" cy="384"/>
            </a:xfrm>
            <a:prstGeom prst="rect">
              <a:avLst/>
            </a:prstGeom>
            <a:noFill/>
            <a:ln w="9525">
              <a:noFill/>
            </a:ln>
          </p:spPr>
          <p:txBody>
            <a:bodyPr/>
            <a:p>
              <a:r>
                <a:rPr lang="zh-CN" altLang="en-US" dirty="0">
                  <a:latin typeface="Comic Sans MS" panose="030F0702030302020204" pitchFamily="66" charset="0"/>
                </a:rPr>
                <a:t>等待来自上面的调用</a:t>
              </a:r>
              <a:r>
                <a:rPr lang="en-US" altLang="zh-CN" dirty="0">
                  <a:latin typeface="Comic Sans MS" panose="030F0702030302020204" pitchFamily="66" charset="0"/>
                </a:rPr>
                <a:t>1</a:t>
              </a:r>
              <a:endParaRPr lang="en-US" altLang="zh-CN" dirty="0">
                <a:latin typeface="Comic Sans MS" panose="030F0702030302020204" pitchFamily="66" charset="0"/>
              </a:endParaRPr>
            </a:p>
          </p:txBody>
        </p:sp>
      </p:grpSp>
      <p:grpSp>
        <p:nvGrpSpPr>
          <p:cNvPr id="57376" name="Group 34"/>
          <p:cNvGrpSpPr/>
          <p:nvPr/>
        </p:nvGrpSpPr>
        <p:grpSpPr>
          <a:xfrm>
            <a:off x="2663825" y="4146550"/>
            <a:ext cx="1046163" cy="823913"/>
            <a:chOff x="4916" y="3266"/>
            <a:chExt cx="659" cy="519"/>
          </a:xfrm>
        </p:grpSpPr>
        <p:sp>
          <p:nvSpPr>
            <p:cNvPr id="57379" name="Oval 35"/>
            <p:cNvSpPr/>
            <p:nvPr/>
          </p:nvSpPr>
          <p:spPr>
            <a:xfrm>
              <a:off x="4957" y="3266"/>
              <a:ext cx="567" cy="519"/>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57380" name="Text Box 36"/>
            <p:cNvSpPr txBox="1"/>
            <p:nvPr/>
          </p:nvSpPr>
          <p:spPr>
            <a:xfrm>
              <a:off x="4916" y="3319"/>
              <a:ext cx="659" cy="384"/>
            </a:xfrm>
            <a:prstGeom prst="rect">
              <a:avLst/>
            </a:prstGeom>
            <a:noFill/>
            <a:ln w="9525">
              <a:noFill/>
            </a:ln>
          </p:spPr>
          <p:txBody>
            <a:bodyPr/>
            <a:p>
              <a:r>
                <a:rPr lang="zh-CN" altLang="en-US" sz="1400" dirty="0">
                  <a:latin typeface="Arial" panose="020B0604020202020204" pitchFamily="34" charset="0"/>
                </a:rPr>
                <a:t>等待 </a:t>
              </a:r>
              <a:r>
                <a:rPr lang="en-US" altLang="zh-CN" sz="1400" dirty="0">
                  <a:latin typeface="Arial" panose="020B0604020202020204" pitchFamily="34" charset="0"/>
                </a:rPr>
                <a:t>ACK </a:t>
              </a:r>
              <a:r>
                <a:rPr lang="zh-CN" altLang="en-US" sz="1400" dirty="0">
                  <a:latin typeface="Arial" panose="020B0604020202020204" pitchFamily="34" charset="0"/>
                </a:rPr>
                <a:t>或</a:t>
              </a:r>
              <a:r>
                <a:rPr lang="en-US" altLang="zh-CN" sz="1400" dirty="0">
                  <a:latin typeface="Arial" panose="020B0604020202020204" pitchFamily="34" charset="0"/>
                </a:rPr>
                <a:t>NAK 1</a:t>
              </a:r>
              <a:endParaRPr lang="en-US" altLang="zh-CN" sz="1400" dirty="0">
                <a:latin typeface="Times New Roman" panose="02020603050405020304" pitchFamily="18" charset="0"/>
              </a:endParaRPr>
            </a:p>
          </p:txBody>
        </p:sp>
      </p:grpSp>
      <p:sp>
        <p:nvSpPr>
          <p:cNvPr id="57377" name="Text Box 37"/>
          <p:cNvSpPr txBox="1"/>
          <p:nvPr/>
        </p:nvSpPr>
        <p:spPr>
          <a:xfrm>
            <a:off x="6203950" y="3994150"/>
            <a:ext cx="323850" cy="336550"/>
          </a:xfrm>
          <a:prstGeom prst="rect">
            <a:avLst/>
          </a:prstGeom>
          <a:noFill/>
          <a:ln w="9525">
            <a:noFill/>
          </a:ln>
        </p:spPr>
        <p:txBody>
          <a:bodyPr wrap="none">
            <a:spAutoFit/>
          </a:bodyPr>
          <a:p>
            <a:r>
              <a:rPr lang="en-US" altLang="zh-CN" dirty="0">
                <a:latin typeface="Symbol" panose="05050102010706020507" pitchFamily="18" charset="2"/>
              </a:rPr>
              <a:t>L</a:t>
            </a:r>
            <a:endParaRPr lang="en-US" altLang="zh-CN" dirty="0">
              <a:latin typeface="Symbol" panose="05050102010706020507" pitchFamily="18" charset="2"/>
            </a:endParaRPr>
          </a:p>
        </p:txBody>
      </p:sp>
      <p:sp>
        <p:nvSpPr>
          <p:cNvPr id="57378" name="Text Box 38"/>
          <p:cNvSpPr txBox="1"/>
          <p:nvPr/>
        </p:nvSpPr>
        <p:spPr>
          <a:xfrm>
            <a:off x="1354138" y="3868738"/>
            <a:ext cx="323850" cy="336550"/>
          </a:xfrm>
          <a:prstGeom prst="rect">
            <a:avLst/>
          </a:prstGeom>
          <a:noFill/>
          <a:ln w="9525">
            <a:noFill/>
          </a:ln>
        </p:spPr>
        <p:txBody>
          <a:bodyPr wrap="none">
            <a:spAutoFit/>
          </a:bodyPr>
          <a:p>
            <a:r>
              <a:rPr lang="en-US" altLang="zh-CN" dirty="0">
                <a:latin typeface="Symbol" panose="05050102010706020507" pitchFamily="18" charset="2"/>
              </a:rPr>
              <a:t>L</a:t>
            </a:r>
            <a:endParaRPr lang="en-US" altLang="zh-CN" dirty="0">
              <a:latin typeface="Symbol" panose="05050102010706020507" pitchFamily="18" charset="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39939"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30724" name="Rectangle 2"/>
          <p:cNvSpPr>
            <a:spLocks noGrp="1"/>
          </p:cNvSpPr>
          <p:nvPr>
            <p:ph type="title"/>
          </p:nvPr>
        </p:nvSpPr>
        <p:spPr/>
        <p:txBody>
          <a:bodyPr vert="horz" wrap="square" lIns="91440" tIns="45720" rIns="91440" bIns="45720" anchor="ctr" anchorCtr="0"/>
          <a:p>
            <a:r>
              <a:rPr lang="zh-CN" altLang="en-US" dirty="0"/>
              <a:t>运输层 </a:t>
            </a:r>
            <a:r>
              <a:rPr lang="en-US" altLang="zh-CN" dirty="0"/>
              <a:t>vs. </a:t>
            </a:r>
            <a:r>
              <a:rPr lang="zh-CN" altLang="en-US" dirty="0"/>
              <a:t>网络层</a:t>
            </a:r>
            <a:endParaRPr lang="zh-CN" altLang="en-US" dirty="0"/>
          </a:p>
        </p:txBody>
      </p:sp>
      <p:sp>
        <p:nvSpPr>
          <p:cNvPr id="30725" name="Rectangle 3"/>
          <p:cNvSpPr>
            <a:spLocks noGrp="1"/>
          </p:cNvSpPr>
          <p:nvPr>
            <p:ph sz="half" idx="1"/>
          </p:nvPr>
        </p:nvSpPr>
        <p:spPr/>
        <p:txBody>
          <a:bodyPr vert="horz" wrap="square" lIns="91440" tIns="45720" rIns="91440" bIns="45720" anchor="t" anchorCtr="0"/>
          <a:p>
            <a:pPr eaLnBrk="1">
              <a:buSzPct val="85000"/>
            </a:pPr>
            <a:r>
              <a:rPr lang="zh-CN" altLang="en-US" sz="2400" i="1" dirty="0">
                <a:solidFill>
                  <a:schemeClr val="accent2"/>
                </a:solidFill>
                <a:latin typeface="+mn-lt"/>
                <a:ea typeface="+mn-ea"/>
                <a:cs typeface="+mn-cs"/>
              </a:rPr>
              <a:t>网络层</a:t>
            </a:r>
            <a:r>
              <a:rPr lang="en-US" altLang="zh-CN" sz="2400" i="1" dirty="0">
                <a:solidFill>
                  <a:schemeClr val="accent2"/>
                </a:solidFill>
                <a:latin typeface="+mn-lt"/>
                <a:ea typeface="+mn-ea"/>
                <a:cs typeface="+mn-cs"/>
              </a:rPr>
              <a:t>:</a:t>
            </a:r>
            <a:r>
              <a:rPr lang="en-US" altLang="zh-CN" sz="2400" b="1" dirty="0">
                <a:solidFill>
                  <a:schemeClr val="accent2"/>
                </a:solidFill>
                <a:latin typeface="+mn-lt"/>
                <a:ea typeface="+mn-ea"/>
                <a:cs typeface="+mn-cs"/>
              </a:rPr>
              <a:t> </a:t>
            </a:r>
            <a:r>
              <a:rPr lang="zh-CN" altLang="en-US" sz="2400" b="1" dirty="0">
                <a:solidFill>
                  <a:schemeClr val="accent2"/>
                </a:solidFill>
                <a:latin typeface="+mn-lt"/>
                <a:ea typeface="+mn-ea"/>
                <a:cs typeface="+mn-cs"/>
              </a:rPr>
              <a:t>主机</a:t>
            </a:r>
            <a:r>
              <a:rPr lang="zh-CN" altLang="en-US" sz="2400" dirty="0">
                <a:latin typeface="+mn-lt"/>
                <a:ea typeface="+mn-ea"/>
                <a:cs typeface="+mn-cs"/>
              </a:rPr>
              <a:t>间的逻辑通信</a:t>
            </a:r>
            <a:endParaRPr lang="en-US" altLang="zh-CN" sz="2400" dirty="0">
              <a:latin typeface="+mn-lt"/>
              <a:ea typeface="+mn-ea"/>
              <a:cs typeface="+mn-cs"/>
            </a:endParaRPr>
          </a:p>
          <a:p>
            <a:pPr eaLnBrk="1">
              <a:buSzPct val="85000"/>
            </a:pPr>
            <a:r>
              <a:rPr lang="zh-CN" altLang="en-US" sz="2400" i="1" dirty="0">
                <a:solidFill>
                  <a:schemeClr val="accent2"/>
                </a:solidFill>
                <a:latin typeface="+mn-lt"/>
                <a:ea typeface="+mn-ea"/>
                <a:cs typeface="+mn-cs"/>
              </a:rPr>
              <a:t>运输层</a:t>
            </a:r>
            <a:r>
              <a:rPr lang="en-US" altLang="zh-CN" sz="2400" i="1" dirty="0">
                <a:solidFill>
                  <a:schemeClr val="accent2"/>
                </a:solidFill>
                <a:latin typeface="+mn-lt"/>
                <a:ea typeface="+mn-ea"/>
                <a:cs typeface="+mn-cs"/>
              </a:rPr>
              <a:t>:</a:t>
            </a:r>
            <a:r>
              <a:rPr lang="en-US" altLang="zh-CN" sz="2400" dirty="0">
                <a:latin typeface="+mn-lt"/>
                <a:ea typeface="+mn-ea"/>
                <a:cs typeface="+mn-cs"/>
              </a:rPr>
              <a:t> </a:t>
            </a:r>
            <a:r>
              <a:rPr lang="zh-CN" altLang="en-US" sz="2400" b="1" dirty="0">
                <a:solidFill>
                  <a:schemeClr val="accent2"/>
                </a:solidFill>
                <a:latin typeface="+mn-lt"/>
                <a:ea typeface="+mn-ea"/>
                <a:cs typeface="+mn-cs"/>
              </a:rPr>
              <a:t>进程</a:t>
            </a:r>
            <a:r>
              <a:rPr lang="zh-CN" altLang="en-US" sz="2400" dirty="0">
                <a:latin typeface="+mn-lt"/>
                <a:ea typeface="+mn-ea"/>
                <a:cs typeface="+mn-cs"/>
              </a:rPr>
              <a:t>间的逻辑通信</a:t>
            </a:r>
            <a:endParaRPr lang="en-US" altLang="zh-CN" sz="2400" dirty="0">
              <a:latin typeface="+mn-lt"/>
              <a:ea typeface="+mn-ea"/>
              <a:cs typeface="+mn-cs"/>
            </a:endParaRPr>
          </a:p>
          <a:p>
            <a:pPr lvl="1" eaLnBrk="1">
              <a:buSzPct val="75000"/>
            </a:pPr>
            <a:r>
              <a:rPr lang="zh-CN" altLang="en-US" sz="2000" dirty="0">
                <a:latin typeface="+mn-lt"/>
                <a:ea typeface="+mn-ea"/>
              </a:rPr>
              <a:t>依赖、强化网络层服务</a:t>
            </a:r>
            <a:endParaRPr lang="en-US" altLang="zh-CN" sz="1800" dirty="0">
              <a:latin typeface="+mn-lt"/>
              <a:ea typeface="+mn-ea"/>
            </a:endParaRPr>
          </a:p>
        </p:txBody>
      </p:sp>
      <p:sp>
        <p:nvSpPr>
          <p:cNvPr id="30726" name="Rectangle 4"/>
          <p:cNvSpPr>
            <a:spLocks noGrp="1"/>
          </p:cNvSpPr>
          <p:nvPr>
            <p:ph sz="half" idx="2"/>
          </p:nvPr>
        </p:nvSpPr>
        <p:spPr>
          <a:xfrm>
            <a:off x="4760913" y="1524000"/>
            <a:ext cx="3810000" cy="4552950"/>
          </a:xfrm>
          <a:ln w="19050">
            <a:solidFill>
              <a:srgbClr val="FF0000">
                <a:alpha val="100000"/>
              </a:srgbClr>
            </a:solidFill>
            <a:miter/>
          </a:ln>
        </p:spPr>
        <p:txBody>
          <a:bodyPr vert="horz" wrap="square" lIns="91440" tIns="45720" rIns="91440" bIns="45720" anchor="t" anchorCtr="0"/>
          <a:p>
            <a:pPr eaLnBrk="1">
              <a:buSzPct val="85000"/>
              <a:buFont typeface="ZapfDingbats" pitchFamily="82" charset="2"/>
              <a:buNone/>
            </a:pPr>
            <a:r>
              <a:rPr lang="zh-CN" altLang="en-US" sz="2400" u="sng" dirty="0">
                <a:solidFill>
                  <a:srgbClr val="FF0000"/>
                </a:solidFill>
                <a:latin typeface="+mn-lt"/>
                <a:ea typeface="+mn-ea"/>
                <a:cs typeface="+mn-cs"/>
              </a:rPr>
              <a:t>家庭类比</a:t>
            </a:r>
            <a:r>
              <a:rPr lang="en-US" altLang="zh-CN" sz="2400" u="sng" dirty="0">
                <a:solidFill>
                  <a:srgbClr val="FF0000"/>
                </a:solidFill>
                <a:latin typeface="+mn-lt"/>
                <a:ea typeface="+mn-ea"/>
                <a:cs typeface="+mn-cs"/>
              </a:rPr>
              <a:t>:</a:t>
            </a:r>
            <a:endParaRPr lang="en-US" altLang="zh-CN" sz="2400" dirty="0">
              <a:latin typeface="+mn-lt"/>
              <a:ea typeface="+mn-ea"/>
              <a:cs typeface="+mn-cs"/>
            </a:endParaRPr>
          </a:p>
          <a:p>
            <a:pPr eaLnBrk="1">
              <a:buSzPct val="85000"/>
              <a:buFont typeface="ZapfDingbats" pitchFamily="82" charset="2"/>
              <a:buNone/>
            </a:pPr>
            <a:r>
              <a:rPr lang="en-US" altLang="zh-CN" sz="2400" i="1" dirty="0">
                <a:latin typeface="+mn-lt"/>
                <a:ea typeface="+mn-ea"/>
                <a:cs typeface="+mn-cs"/>
              </a:rPr>
              <a:t>12</a:t>
            </a:r>
            <a:r>
              <a:rPr lang="zh-CN" altLang="en-US" sz="2400" i="1" dirty="0">
                <a:latin typeface="+mn-lt"/>
                <a:ea typeface="+mn-ea"/>
                <a:cs typeface="+mn-cs"/>
              </a:rPr>
              <a:t>个孩子向</a:t>
            </a:r>
            <a:r>
              <a:rPr lang="en-US" altLang="zh-CN" sz="2400" i="1" dirty="0">
                <a:latin typeface="+mn-lt"/>
                <a:ea typeface="+mn-ea"/>
                <a:cs typeface="+mn-cs"/>
              </a:rPr>
              <a:t>12</a:t>
            </a:r>
            <a:r>
              <a:rPr lang="zh-CN" altLang="en-US" sz="2400" i="1" dirty="0">
                <a:latin typeface="+mn-lt"/>
                <a:ea typeface="+mn-ea"/>
                <a:cs typeface="+mn-cs"/>
              </a:rPr>
              <a:t>个孩子发信</a:t>
            </a:r>
            <a:endParaRPr lang="en-US" altLang="zh-CN" sz="2400" dirty="0">
              <a:latin typeface="+mn-lt"/>
              <a:ea typeface="+mn-ea"/>
              <a:cs typeface="+mn-cs"/>
            </a:endParaRPr>
          </a:p>
          <a:p>
            <a:pPr eaLnBrk="1">
              <a:buSzPct val="85000"/>
            </a:pPr>
            <a:r>
              <a:rPr lang="zh-CN" altLang="en-US" sz="2400" dirty="0">
                <a:latin typeface="+mn-lt"/>
                <a:ea typeface="+mn-ea"/>
                <a:cs typeface="+mn-cs"/>
              </a:rPr>
              <a:t>进程</a:t>
            </a:r>
            <a:r>
              <a:rPr lang="en-US" altLang="zh-CN" sz="2400" dirty="0">
                <a:latin typeface="+mn-lt"/>
                <a:ea typeface="+mn-ea"/>
                <a:cs typeface="+mn-cs"/>
              </a:rPr>
              <a:t> = </a:t>
            </a:r>
            <a:r>
              <a:rPr lang="zh-CN" altLang="en-US" sz="2400" dirty="0">
                <a:latin typeface="+mn-lt"/>
                <a:ea typeface="+mn-ea"/>
                <a:cs typeface="+mn-cs"/>
              </a:rPr>
              <a:t>孩子</a:t>
            </a:r>
            <a:endParaRPr lang="zh-CN" altLang="en-US" sz="2400" dirty="0">
              <a:latin typeface="+mn-lt"/>
              <a:ea typeface="+mn-ea"/>
              <a:cs typeface="+mn-cs"/>
            </a:endParaRPr>
          </a:p>
          <a:p>
            <a:pPr eaLnBrk="1">
              <a:buSzPct val="85000"/>
            </a:pPr>
            <a:r>
              <a:rPr lang="zh-CN" altLang="en-US" sz="2400" dirty="0">
                <a:latin typeface="+mn-lt"/>
                <a:ea typeface="+mn-ea"/>
                <a:cs typeface="+mn-cs"/>
              </a:rPr>
              <a:t>应用报文</a:t>
            </a:r>
            <a:r>
              <a:rPr lang="en-US" altLang="zh-CN" sz="2400" dirty="0">
                <a:latin typeface="+mn-lt"/>
                <a:ea typeface="+mn-ea"/>
                <a:cs typeface="+mn-cs"/>
              </a:rPr>
              <a:t>= </a:t>
            </a:r>
            <a:r>
              <a:rPr lang="zh-CN" altLang="en-US" sz="2400" dirty="0">
                <a:latin typeface="+mn-lt"/>
                <a:ea typeface="+mn-ea"/>
                <a:cs typeface="+mn-cs"/>
              </a:rPr>
              <a:t>信封中的信</a:t>
            </a:r>
            <a:endParaRPr lang="en-US" altLang="zh-CN" sz="2400" dirty="0">
              <a:latin typeface="+mn-lt"/>
              <a:ea typeface="+mn-ea"/>
              <a:cs typeface="+mn-cs"/>
            </a:endParaRPr>
          </a:p>
          <a:p>
            <a:pPr eaLnBrk="1">
              <a:buSzPct val="85000"/>
            </a:pPr>
            <a:r>
              <a:rPr lang="zh-CN" altLang="en-US" sz="2400" dirty="0">
                <a:latin typeface="+mn-lt"/>
                <a:ea typeface="+mn-ea"/>
                <a:cs typeface="+mn-cs"/>
              </a:rPr>
              <a:t>主机 </a:t>
            </a:r>
            <a:r>
              <a:rPr lang="en-US" altLang="zh-CN" sz="2400" dirty="0">
                <a:latin typeface="+mn-lt"/>
                <a:ea typeface="+mn-ea"/>
                <a:cs typeface="+mn-cs"/>
              </a:rPr>
              <a:t>= </a:t>
            </a:r>
            <a:r>
              <a:rPr lang="zh-CN" altLang="en-US" sz="2400" dirty="0">
                <a:latin typeface="+mn-lt"/>
                <a:ea typeface="+mn-ea"/>
                <a:cs typeface="+mn-cs"/>
              </a:rPr>
              <a:t>家庭</a:t>
            </a:r>
            <a:endParaRPr lang="zh-CN" altLang="en-US" sz="2400" dirty="0">
              <a:latin typeface="+mn-lt"/>
              <a:ea typeface="+mn-ea"/>
              <a:cs typeface="+mn-cs"/>
            </a:endParaRPr>
          </a:p>
          <a:p>
            <a:pPr eaLnBrk="1">
              <a:buSzPct val="85000"/>
            </a:pPr>
            <a:r>
              <a:rPr lang="zh-CN" altLang="en-US" sz="2400" dirty="0">
                <a:latin typeface="+mn-lt"/>
                <a:ea typeface="+mn-ea"/>
                <a:cs typeface="+mn-cs"/>
              </a:rPr>
              <a:t>运输协议 </a:t>
            </a:r>
            <a:r>
              <a:rPr lang="en-US" altLang="zh-CN" sz="2400" dirty="0">
                <a:latin typeface="+mn-lt"/>
                <a:ea typeface="+mn-ea"/>
                <a:cs typeface="+mn-cs"/>
              </a:rPr>
              <a:t>= Ann</a:t>
            </a:r>
            <a:r>
              <a:rPr lang="zh-CN" altLang="en-US" sz="2400" dirty="0">
                <a:latin typeface="+mn-lt"/>
                <a:ea typeface="+mn-ea"/>
                <a:cs typeface="+mn-cs"/>
              </a:rPr>
              <a:t>和</a:t>
            </a:r>
            <a:r>
              <a:rPr lang="en-US" altLang="zh-CN" sz="2400" dirty="0">
                <a:latin typeface="+mn-lt"/>
                <a:ea typeface="+mn-ea"/>
                <a:cs typeface="+mn-cs"/>
              </a:rPr>
              <a:t>Bill</a:t>
            </a:r>
            <a:endParaRPr lang="en-US" altLang="zh-CN" sz="2400" dirty="0">
              <a:latin typeface="+mn-lt"/>
              <a:ea typeface="+mn-ea"/>
              <a:cs typeface="+mn-cs"/>
            </a:endParaRPr>
          </a:p>
          <a:p>
            <a:pPr eaLnBrk="1">
              <a:buSzPct val="85000"/>
            </a:pPr>
            <a:r>
              <a:rPr lang="zh-CN" altLang="en-US" sz="2400" dirty="0">
                <a:latin typeface="+mn-lt"/>
                <a:ea typeface="+mn-ea"/>
                <a:cs typeface="+mn-cs"/>
              </a:rPr>
              <a:t>网络层协议</a:t>
            </a:r>
            <a:r>
              <a:rPr lang="en-US" altLang="zh-CN" sz="2400" dirty="0">
                <a:latin typeface="+mn-lt"/>
                <a:ea typeface="+mn-ea"/>
                <a:cs typeface="+mn-cs"/>
              </a:rPr>
              <a:t>= </a:t>
            </a:r>
            <a:r>
              <a:rPr lang="zh-CN" altLang="en-US" sz="2400" dirty="0">
                <a:latin typeface="+mn-lt"/>
                <a:ea typeface="+mn-ea"/>
                <a:cs typeface="+mn-cs"/>
              </a:rPr>
              <a:t>邮政服务</a:t>
            </a:r>
            <a:endParaRPr lang="zh-CN" altLang="en-US" sz="2400" dirty="0">
              <a:latin typeface="+mn-lt"/>
              <a:ea typeface="+mn-ea"/>
              <a:cs typeface="+mn-cs"/>
            </a:endParaRPr>
          </a:p>
          <a:p>
            <a:pPr eaLnBrk="1">
              <a:buSzPct val="85000"/>
              <a:buFont typeface="ZapfDingbats" pitchFamily="82" charset="2"/>
              <a:buNone/>
            </a:pPr>
            <a:endParaRPr lang="zh-CN" altLang="en-US" sz="2400" dirty="0">
              <a:latin typeface="+mn-lt"/>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页脚占位符 3"/>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68611" name="灯片编号占位符 4"/>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58372" name="Rectangle 2"/>
          <p:cNvSpPr>
            <a:spLocks noGrp="1"/>
          </p:cNvSpPr>
          <p:nvPr>
            <p:ph type="title"/>
          </p:nvPr>
        </p:nvSpPr>
        <p:spPr>
          <a:xfrm>
            <a:off x="419100" y="228600"/>
            <a:ext cx="8324850" cy="1143000"/>
          </a:xfrm>
        </p:spPr>
        <p:txBody>
          <a:bodyPr vert="horz" wrap="square" lIns="91440" tIns="45720" rIns="91440" bIns="45720" anchor="ctr" anchorCtr="0"/>
          <a:p>
            <a:r>
              <a:rPr lang="en-US" altLang="zh-CN" sz="3200" dirty="0"/>
              <a:t>rdt2.1: </a:t>
            </a:r>
            <a:r>
              <a:rPr lang="zh-CN" altLang="en-US" sz="3200" dirty="0"/>
              <a:t>接收方</a:t>
            </a:r>
            <a:r>
              <a:rPr lang="en-US" altLang="zh-CN" sz="3200" dirty="0"/>
              <a:t>,</a:t>
            </a:r>
            <a:r>
              <a:rPr lang="zh-CN" altLang="en-US" sz="3600" dirty="0"/>
              <a:t>处理受损的</a:t>
            </a:r>
            <a:r>
              <a:rPr lang="en-US" altLang="zh-CN" sz="3600" dirty="0"/>
              <a:t>ACK/NAK</a:t>
            </a:r>
            <a:endParaRPr lang="en-US" altLang="zh-CN" sz="3600" dirty="0"/>
          </a:p>
        </p:txBody>
      </p:sp>
      <p:grpSp>
        <p:nvGrpSpPr>
          <p:cNvPr id="58373" name="Group 3"/>
          <p:cNvGrpSpPr/>
          <p:nvPr/>
        </p:nvGrpSpPr>
        <p:grpSpPr>
          <a:xfrm>
            <a:off x="3038475" y="3352800"/>
            <a:ext cx="923925" cy="838200"/>
            <a:chOff x="963" y="1131"/>
            <a:chExt cx="515" cy="501"/>
          </a:xfrm>
        </p:grpSpPr>
        <p:sp>
          <p:nvSpPr>
            <p:cNvPr id="58402" name="Oval 4"/>
            <p:cNvSpPr/>
            <p:nvPr/>
          </p:nvSpPr>
          <p:spPr>
            <a:xfrm>
              <a:off x="963" y="1131"/>
              <a:ext cx="490" cy="501"/>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58403" name="Text Box 5"/>
            <p:cNvSpPr txBox="1"/>
            <p:nvPr/>
          </p:nvSpPr>
          <p:spPr>
            <a:xfrm>
              <a:off x="974" y="1153"/>
              <a:ext cx="504" cy="384"/>
            </a:xfrm>
            <a:prstGeom prst="rect">
              <a:avLst/>
            </a:prstGeom>
            <a:noFill/>
            <a:ln w="9525">
              <a:noFill/>
            </a:ln>
          </p:spPr>
          <p:txBody>
            <a:bodyPr/>
            <a:p>
              <a:r>
                <a:rPr lang="zh-CN" altLang="en-US" sz="1400" dirty="0">
                  <a:latin typeface="Comic Sans MS" panose="030F0702030302020204" pitchFamily="66" charset="0"/>
                </a:rPr>
                <a:t>等待来自下面的调用</a:t>
              </a:r>
              <a:r>
                <a:rPr lang="en-US" altLang="zh-CN" sz="1400" dirty="0">
                  <a:latin typeface="Comic Sans MS" panose="030F0702030302020204" pitchFamily="66" charset="0"/>
                </a:rPr>
                <a:t>0</a:t>
              </a:r>
              <a:endParaRPr lang="en-US" altLang="zh-CN" sz="1400" dirty="0">
                <a:latin typeface="Comic Sans MS" panose="030F0702030302020204" pitchFamily="66" charset="0"/>
              </a:endParaRPr>
            </a:p>
            <a:p>
              <a:endParaRPr lang="en-US" altLang="zh-CN" sz="1200" dirty="0">
                <a:latin typeface="Times New Roman" panose="02020603050405020304" pitchFamily="18" charset="0"/>
              </a:endParaRPr>
            </a:p>
          </p:txBody>
        </p:sp>
      </p:grpSp>
      <p:sp>
        <p:nvSpPr>
          <p:cNvPr id="58374" name="Line 6"/>
          <p:cNvSpPr/>
          <p:nvPr/>
        </p:nvSpPr>
        <p:spPr>
          <a:xfrm>
            <a:off x="2874963" y="2282825"/>
            <a:ext cx="419100" cy="1079500"/>
          </a:xfrm>
          <a:prstGeom prst="line">
            <a:avLst/>
          </a:prstGeom>
          <a:ln w="28575" cap="flat" cmpd="sng">
            <a:solidFill>
              <a:srgbClr val="000000"/>
            </a:solidFill>
            <a:prstDash val="dash"/>
            <a:headEnd type="none" w="med" len="med"/>
            <a:tailEnd type="triangle" w="med" len="med"/>
          </a:ln>
        </p:spPr>
      </p:sp>
      <p:sp>
        <p:nvSpPr>
          <p:cNvPr id="58375" name="Freeform 7"/>
          <p:cNvSpPr/>
          <p:nvPr/>
        </p:nvSpPr>
        <p:spPr>
          <a:xfrm flipV="1">
            <a:off x="3556000" y="2600325"/>
            <a:ext cx="1590675" cy="785813"/>
          </a:xfrm>
          <a:custGeom>
            <a:avLst/>
            <a:gdLst>
              <a:gd name="txL" fmla="*/ 0 w 2835"/>
              <a:gd name="txT" fmla="*/ 0 h 525"/>
              <a:gd name="txR" fmla="*/ 2835 w 2835"/>
              <a:gd name="txB" fmla="*/ 525 h 525"/>
            </a:gdLst>
            <a:ahLst/>
            <a:cxnLst>
              <a:cxn ang="0">
                <a:pos x="0" y="0"/>
              </a:cxn>
              <a:cxn ang="0">
                <a:pos x="2147483647" y="0"/>
              </a:cxn>
            </a:cxnLst>
            <a:rect l="txL" t="txT" r="txR" b="txB"/>
            <a:pathLst>
              <a:path w="2835" h="525">
                <a:moveTo>
                  <a:pt x="0" y="0"/>
                </a:moveTo>
                <a:cubicBezTo>
                  <a:pt x="60" y="525"/>
                  <a:pt x="2835" y="495"/>
                  <a:pt x="2835" y="0"/>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58376" name="Text Box 8"/>
          <p:cNvSpPr txBox="1"/>
          <p:nvPr/>
        </p:nvSpPr>
        <p:spPr>
          <a:xfrm>
            <a:off x="6116638" y="2959100"/>
            <a:ext cx="3027362" cy="409575"/>
          </a:xfrm>
          <a:prstGeom prst="rect">
            <a:avLst/>
          </a:prstGeom>
          <a:noFill/>
          <a:ln w="9525">
            <a:noFill/>
          </a:ln>
        </p:spPr>
        <p:txBody>
          <a:bodyPr/>
          <a:p>
            <a:pPr algn="l"/>
            <a:r>
              <a:rPr lang="en-US" altLang="zh-CN" sz="1400" dirty="0">
                <a:latin typeface="Arial" panose="020B0604020202020204" pitchFamily="34" charset="0"/>
              </a:rPr>
              <a:t>sndpkt = make_pkt(NAK, chksum)</a:t>
            </a:r>
            <a:endParaRPr lang="en-US" altLang="zh-CN" sz="1400" dirty="0">
              <a:latin typeface="Arial" panose="020B0604020202020204" pitchFamily="34" charset="0"/>
            </a:endParaRPr>
          </a:p>
          <a:p>
            <a:pPr algn="l"/>
            <a:r>
              <a:rPr lang="en-US" altLang="zh-CN" sz="1400" dirty="0">
                <a:latin typeface="Arial" panose="020B0604020202020204" pitchFamily="34" charset="0"/>
              </a:rPr>
              <a:t>udt_send(sndpkt)</a:t>
            </a:r>
            <a:endParaRPr lang="en-US" altLang="zh-CN" sz="1400" dirty="0">
              <a:latin typeface="Times New Roman" panose="02020603050405020304" pitchFamily="18" charset="0"/>
            </a:endParaRPr>
          </a:p>
        </p:txBody>
      </p:sp>
      <p:sp>
        <p:nvSpPr>
          <p:cNvPr id="58377" name="Text Box 9"/>
          <p:cNvSpPr txBox="1"/>
          <p:nvPr/>
        </p:nvSpPr>
        <p:spPr>
          <a:xfrm>
            <a:off x="6119813" y="3671888"/>
            <a:ext cx="2624137" cy="609600"/>
          </a:xfrm>
          <a:prstGeom prst="rect">
            <a:avLst/>
          </a:prstGeom>
          <a:noFill/>
          <a:ln w="9525">
            <a:noFill/>
          </a:ln>
        </p:spPr>
        <p:txBody>
          <a:bodyPr/>
          <a:p>
            <a:pPr algn="l"/>
            <a:r>
              <a:rPr lang="en-US" altLang="zh-CN" sz="1400" dirty="0">
                <a:latin typeface="Arial" panose="020B0604020202020204" pitchFamily="34" charset="0"/>
              </a:rPr>
              <a:t>rdt_rcv(rcvpkt) &amp;&amp; </a:t>
            </a:r>
            <a:endParaRPr lang="en-US" altLang="zh-CN" sz="1400" dirty="0">
              <a:latin typeface="Arial" panose="020B0604020202020204" pitchFamily="34" charset="0"/>
            </a:endParaRPr>
          </a:p>
          <a:p>
            <a:pPr algn="l"/>
            <a:r>
              <a:rPr lang="en-US" altLang="zh-CN" sz="1400" dirty="0">
                <a:latin typeface="Arial" panose="020B0604020202020204" pitchFamily="34" charset="0"/>
              </a:rPr>
              <a:t>   not corrupt(rcvpkt) &amp;&amp;</a:t>
            </a:r>
            <a:endParaRPr lang="en-US" altLang="zh-CN" sz="1400" dirty="0">
              <a:latin typeface="Arial" panose="020B0604020202020204" pitchFamily="34" charset="0"/>
            </a:endParaRPr>
          </a:p>
          <a:p>
            <a:pPr algn="l"/>
            <a:r>
              <a:rPr lang="en-US" altLang="zh-CN" sz="1400" dirty="0">
                <a:latin typeface="Arial" panose="020B0604020202020204" pitchFamily="34" charset="0"/>
              </a:rPr>
              <a:t>   has_seq0(rcvpkt)</a:t>
            </a:r>
            <a:endParaRPr lang="en-US" altLang="zh-CN" sz="1400" dirty="0">
              <a:latin typeface="Arial" panose="020B0604020202020204" pitchFamily="34" charset="0"/>
            </a:endParaRPr>
          </a:p>
          <a:p>
            <a:endParaRPr lang="zh-CN" altLang="en-US" dirty="0">
              <a:latin typeface="Times New Roman" panose="02020603050405020304" pitchFamily="18" charset="0"/>
            </a:endParaRPr>
          </a:p>
        </p:txBody>
      </p:sp>
      <p:sp>
        <p:nvSpPr>
          <p:cNvPr id="58378" name="Line 10"/>
          <p:cNvSpPr/>
          <p:nvPr/>
        </p:nvSpPr>
        <p:spPr>
          <a:xfrm>
            <a:off x="6203950" y="4370388"/>
            <a:ext cx="1938338" cy="0"/>
          </a:xfrm>
          <a:prstGeom prst="line">
            <a:avLst/>
          </a:prstGeom>
          <a:ln w="28575" cap="flat" cmpd="sng">
            <a:solidFill>
              <a:srgbClr val="000000"/>
            </a:solidFill>
            <a:prstDash val="solid"/>
            <a:headEnd type="none" w="med" len="med"/>
            <a:tailEnd type="none" w="med" len="med"/>
          </a:ln>
        </p:spPr>
      </p:sp>
      <p:sp>
        <p:nvSpPr>
          <p:cNvPr id="58379" name="Freeform 11"/>
          <p:cNvSpPr/>
          <p:nvPr/>
        </p:nvSpPr>
        <p:spPr>
          <a:xfrm>
            <a:off x="3573463" y="4168775"/>
            <a:ext cx="1590675" cy="688975"/>
          </a:xfrm>
          <a:custGeom>
            <a:avLst/>
            <a:gdLst>
              <a:gd name="txL" fmla="*/ 0 w 2835"/>
              <a:gd name="txT" fmla="*/ 0 h 525"/>
              <a:gd name="txR" fmla="*/ 2835 w 2835"/>
              <a:gd name="txB" fmla="*/ 525 h 525"/>
            </a:gdLst>
            <a:ahLst/>
            <a:cxnLst>
              <a:cxn ang="0">
                <a:pos x="0" y="0"/>
              </a:cxn>
              <a:cxn ang="0">
                <a:pos x="2147483647" y="0"/>
              </a:cxn>
            </a:cxnLst>
            <a:rect l="txL" t="txT" r="txR" b="txB"/>
            <a:pathLst>
              <a:path w="2835" h="525">
                <a:moveTo>
                  <a:pt x="0" y="0"/>
                </a:moveTo>
                <a:cubicBezTo>
                  <a:pt x="60" y="525"/>
                  <a:pt x="2835" y="495"/>
                  <a:pt x="2835" y="0"/>
                </a:cubicBezTo>
              </a:path>
            </a:pathLst>
          </a:custGeom>
          <a:noFill/>
          <a:ln w="19050" cap="flat" cmpd="sng">
            <a:solidFill>
              <a:srgbClr val="000000">
                <a:alpha val="100000"/>
              </a:srgbClr>
            </a:solidFill>
            <a:prstDash val="solid"/>
            <a:round/>
            <a:headEnd type="triangle" w="med" len="med"/>
            <a:tailEnd type="none" w="med" len="med"/>
          </a:ln>
        </p:spPr>
        <p:txBody>
          <a:bodyPr/>
          <a:p>
            <a:endParaRPr lang="zh-CN" altLang="en-US"/>
          </a:p>
        </p:txBody>
      </p:sp>
      <p:sp>
        <p:nvSpPr>
          <p:cNvPr id="58380" name="Text Box 12"/>
          <p:cNvSpPr txBox="1"/>
          <p:nvPr/>
        </p:nvSpPr>
        <p:spPr>
          <a:xfrm>
            <a:off x="2962275" y="4749800"/>
            <a:ext cx="3581400" cy="571500"/>
          </a:xfrm>
          <a:prstGeom prst="rect">
            <a:avLst/>
          </a:prstGeom>
          <a:noFill/>
          <a:ln w="9525">
            <a:noFill/>
          </a:ln>
        </p:spPr>
        <p:txBody>
          <a:bodyPr/>
          <a:p>
            <a:pPr algn="l"/>
            <a:r>
              <a:rPr lang="en-US" altLang="zh-CN" sz="1400" dirty="0">
                <a:latin typeface="Arial" panose="020B0604020202020204" pitchFamily="34" charset="0"/>
              </a:rPr>
              <a:t>rdt_rcv(rcvpkt) &amp;&amp; notcorrupt(rcvpkt) </a:t>
            </a:r>
            <a:endParaRPr lang="en-US" altLang="zh-CN" sz="1400" dirty="0">
              <a:latin typeface="Arial" panose="020B0604020202020204" pitchFamily="34" charset="0"/>
            </a:endParaRPr>
          </a:p>
          <a:p>
            <a:pPr algn="l"/>
            <a:r>
              <a:rPr lang="en-US" altLang="zh-CN" sz="1400" dirty="0">
                <a:latin typeface="Arial" panose="020B0604020202020204" pitchFamily="34" charset="0"/>
              </a:rPr>
              <a:t>  &amp;&amp; has_seq1(rcvpkt)</a:t>
            </a:r>
            <a:r>
              <a:rPr lang="en-US" altLang="zh-CN" dirty="0">
                <a:latin typeface="Arial" panose="020B0604020202020204" pitchFamily="34" charset="0"/>
              </a:rPr>
              <a:t> </a:t>
            </a:r>
            <a:endParaRPr lang="en-US" altLang="zh-CN" dirty="0">
              <a:latin typeface="Times New Roman" panose="02020603050405020304" pitchFamily="18" charset="0"/>
            </a:endParaRPr>
          </a:p>
        </p:txBody>
      </p:sp>
      <p:sp>
        <p:nvSpPr>
          <p:cNvPr id="58381" name="Line 13"/>
          <p:cNvSpPr/>
          <p:nvPr/>
        </p:nvSpPr>
        <p:spPr>
          <a:xfrm>
            <a:off x="3028950" y="5307013"/>
            <a:ext cx="2898775" cy="0"/>
          </a:xfrm>
          <a:prstGeom prst="line">
            <a:avLst/>
          </a:prstGeom>
          <a:ln w="28575" cap="flat" cmpd="sng">
            <a:solidFill>
              <a:srgbClr val="000000"/>
            </a:solidFill>
            <a:prstDash val="solid"/>
            <a:headEnd type="none" w="med" len="med"/>
            <a:tailEnd type="none" w="med" len="med"/>
          </a:ln>
        </p:spPr>
      </p:sp>
      <p:sp>
        <p:nvSpPr>
          <p:cNvPr id="58382" name="Text Box 14"/>
          <p:cNvSpPr txBox="1"/>
          <p:nvPr/>
        </p:nvSpPr>
        <p:spPr>
          <a:xfrm>
            <a:off x="2971800" y="5362575"/>
            <a:ext cx="3852863" cy="993775"/>
          </a:xfrm>
          <a:prstGeom prst="rect">
            <a:avLst/>
          </a:prstGeom>
          <a:noFill/>
          <a:ln w="9525">
            <a:noFill/>
          </a:ln>
        </p:spPr>
        <p:txBody>
          <a:bodyPr/>
          <a:p>
            <a:pPr algn="l"/>
            <a:r>
              <a:rPr lang="en-US" altLang="zh-CN" sz="1400" dirty="0">
                <a:latin typeface="Arial" panose="020B0604020202020204" pitchFamily="34" charset="0"/>
              </a:rPr>
              <a:t>extract(rcvpkt,data)</a:t>
            </a:r>
            <a:endParaRPr lang="en-US" altLang="zh-CN" sz="1400" dirty="0">
              <a:latin typeface="Arial" panose="020B0604020202020204" pitchFamily="34" charset="0"/>
            </a:endParaRPr>
          </a:p>
          <a:p>
            <a:pPr algn="l"/>
            <a:r>
              <a:rPr lang="en-US" altLang="zh-CN" sz="1400" dirty="0">
                <a:latin typeface="Arial" panose="020B0604020202020204" pitchFamily="34" charset="0"/>
              </a:rPr>
              <a:t>deliver_data(data)</a:t>
            </a:r>
            <a:endParaRPr lang="en-US" altLang="zh-CN" sz="1400" dirty="0">
              <a:latin typeface="Arial" panose="020B0604020202020204" pitchFamily="34" charset="0"/>
            </a:endParaRPr>
          </a:p>
          <a:p>
            <a:pPr algn="l"/>
            <a:r>
              <a:rPr lang="en-US" altLang="zh-CN" sz="1400" dirty="0">
                <a:latin typeface="Arial" panose="020B0604020202020204" pitchFamily="34" charset="0"/>
              </a:rPr>
              <a:t>sndpkt = make_pkt(ACK, chksum)</a:t>
            </a:r>
            <a:endParaRPr lang="en-US" altLang="zh-CN" sz="1400" dirty="0">
              <a:latin typeface="Arial" panose="020B0604020202020204" pitchFamily="34" charset="0"/>
            </a:endParaRPr>
          </a:p>
          <a:p>
            <a:pPr algn="l"/>
            <a:r>
              <a:rPr lang="en-US" altLang="zh-CN" sz="1400" dirty="0">
                <a:latin typeface="Arial" panose="020B0604020202020204" pitchFamily="34" charset="0"/>
              </a:rPr>
              <a:t>udt_send(sndpkt)</a:t>
            </a:r>
            <a:endParaRPr lang="en-US" altLang="zh-CN" sz="1400" dirty="0">
              <a:latin typeface="Times New Roman" panose="02020603050405020304" pitchFamily="18" charset="0"/>
            </a:endParaRPr>
          </a:p>
        </p:txBody>
      </p:sp>
      <p:grpSp>
        <p:nvGrpSpPr>
          <p:cNvPr id="58383" name="Group 15"/>
          <p:cNvGrpSpPr/>
          <p:nvPr/>
        </p:nvGrpSpPr>
        <p:grpSpPr>
          <a:xfrm>
            <a:off x="4737100" y="3387725"/>
            <a:ext cx="825500" cy="796925"/>
            <a:chOff x="4398" y="3133"/>
            <a:chExt cx="520" cy="502"/>
          </a:xfrm>
        </p:grpSpPr>
        <p:sp>
          <p:nvSpPr>
            <p:cNvPr id="58400" name="Oval 16"/>
            <p:cNvSpPr/>
            <p:nvPr/>
          </p:nvSpPr>
          <p:spPr>
            <a:xfrm>
              <a:off x="4398" y="3133"/>
              <a:ext cx="507" cy="502"/>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58401" name="Text Box 17"/>
            <p:cNvSpPr txBox="1"/>
            <p:nvPr/>
          </p:nvSpPr>
          <p:spPr>
            <a:xfrm>
              <a:off x="4414" y="3163"/>
              <a:ext cx="504" cy="384"/>
            </a:xfrm>
            <a:prstGeom prst="rect">
              <a:avLst/>
            </a:prstGeom>
            <a:noFill/>
            <a:ln w="9525">
              <a:noFill/>
            </a:ln>
          </p:spPr>
          <p:txBody>
            <a:bodyPr/>
            <a:p>
              <a:r>
                <a:rPr lang="zh-CN" altLang="en-US" sz="1400" dirty="0">
                  <a:latin typeface="Comic Sans MS" panose="030F0702030302020204" pitchFamily="66" charset="0"/>
                </a:rPr>
                <a:t>等待来自上面的调用</a:t>
              </a:r>
              <a:r>
                <a:rPr lang="en-US" altLang="zh-CN" sz="1400" dirty="0">
                  <a:latin typeface="Comic Sans MS" panose="030F0702030302020204" pitchFamily="66" charset="0"/>
                </a:rPr>
                <a:t>1</a:t>
              </a:r>
              <a:endParaRPr lang="en-US" altLang="zh-CN" sz="1400" dirty="0">
                <a:latin typeface="Comic Sans MS" panose="030F0702030302020204" pitchFamily="66" charset="0"/>
              </a:endParaRPr>
            </a:p>
          </p:txBody>
        </p:sp>
      </p:grpSp>
      <p:sp>
        <p:nvSpPr>
          <p:cNvPr id="58384" name="Freeform 18"/>
          <p:cNvSpPr/>
          <p:nvPr/>
        </p:nvSpPr>
        <p:spPr>
          <a:xfrm rot="-1361013">
            <a:off x="5437188" y="2979738"/>
            <a:ext cx="839787" cy="863600"/>
          </a:xfrm>
          <a:custGeom>
            <a:avLst/>
            <a:gdLst>
              <a:gd name="txL" fmla="*/ 0 w 619"/>
              <a:gd name="txT" fmla="*/ 0 h 1815"/>
              <a:gd name="txR" fmla="*/ 619 w 619"/>
              <a:gd name="txB" fmla="*/ 1815 h 1815"/>
            </a:gdLst>
            <a:ahLst/>
            <a:cxnLst>
              <a:cxn ang="0">
                <a:pos x="2147483647" y="2147483647"/>
              </a:cxn>
              <a:cxn ang="0">
                <a:pos x="0" y="2147483647"/>
              </a:cxn>
            </a:cxnLst>
            <a:rect l="txL" t="txT" r="txR" b="txB"/>
            <a:pathLst>
              <a:path w="619" h="1815">
                <a:moveTo>
                  <a:pt x="39" y="1136"/>
                </a:moveTo>
                <a:cubicBezTo>
                  <a:pt x="619" y="1815"/>
                  <a:pt x="484" y="0"/>
                  <a:pt x="0" y="773"/>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58385" name="Text Box 19"/>
          <p:cNvSpPr txBox="1"/>
          <p:nvPr/>
        </p:nvSpPr>
        <p:spPr>
          <a:xfrm>
            <a:off x="3124200" y="1284288"/>
            <a:ext cx="3981450" cy="571500"/>
          </a:xfrm>
          <a:prstGeom prst="rect">
            <a:avLst/>
          </a:prstGeom>
          <a:noFill/>
          <a:ln w="9525">
            <a:noFill/>
          </a:ln>
        </p:spPr>
        <p:txBody>
          <a:bodyPr/>
          <a:p>
            <a:pPr algn="l"/>
            <a:r>
              <a:rPr lang="en-US" altLang="zh-CN" sz="1400" dirty="0">
                <a:latin typeface="Arial" panose="020B0604020202020204" pitchFamily="34" charset="0"/>
              </a:rPr>
              <a:t>rdt_rcv(rcvpkt) &amp;&amp; notcorrupt(rcvpkt) </a:t>
            </a:r>
            <a:endParaRPr lang="en-US" altLang="zh-CN" sz="1400" dirty="0">
              <a:latin typeface="Arial" panose="020B0604020202020204" pitchFamily="34" charset="0"/>
            </a:endParaRPr>
          </a:p>
          <a:p>
            <a:pPr algn="l"/>
            <a:r>
              <a:rPr lang="en-US" altLang="zh-CN" sz="1400" dirty="0">
                <a:latin typeface="Arial" panose="020B0604020202020204" pitchFamily="34" charset="0"/>
              </a:rPr>
              <a:t>  &amp;&amp; has_seq0(rcvpkt) </a:t>
            </a:r>
            <a:endParaRPr lang="en-US" altLang="zh-CN" sz="1400" dirty="0">
              <a:latin typeface="Times New Roman" panose="02020603050405020304" pitchFamily="18" charset="0"/>
            </a:endParaRPr>
          </a:p>
        </p:txBody>
      </p:sp>
      <p:sp>
        <p:nvSpPr>
          <p:cNvPr id="58386" name="Line 20"/>
          <p:cNvSpPr/>
          <p:nvPr/>
        </p:nvSpPr>
        <p:spPr>
          <a:xfrm>
            <a:off x="3233738" y="1854200"/>
            <a:ext cx="1914525" cy="0"/>
          </a:xfrm>
          <a:prstGeom prst="line">
            <a:avLst/>
          </a:prstGeom>
          <a:ln w="28575" cap="flat" cmpd="sng">
            <a:solidFill>
              <a:srgbClr val="000000"/>
            </a:solidFill>
            <a:prstDash val="solid"/>
            <a:headEnd type="none" w="med" len="med"/>
            <a:tailEnd type="none" w="med" len="med"/>
          </a:ln>
        </p:spPr>
      </p:sp>
      <p:sp>
        <p:nvSpPr>
          <p:cNvPr id="58387" name="Text Box 21"/>
          <p:cNvSpPr txBox="1"/>
          <p:nvPr/>
        </p:nvSpPr>
        <p:spPr>
          <a:xfrm>
            <a:off x="3136900" y="1811338"/>
            <a:ext cx="3475038" cy="704850"/>
          </a:xfrm>
          <a:prstGeom prst="rect">
            <a:avLst/>
          </a:prstGeom>
          <a:noFill/>
          <a:ln w="9525">
            <a:noFill/>
          </a:ln>
        </p:spPr>
        <p:txBody>
          <a:bodyPr/>
          <a:p>
            <a:pPr algn="l"/>
            <a:r>
              <a:rPr lang="en-US" altLang="zh-CN" sz="1400" dirty="0">
                <a:latin typeface="Arial" panose="020B0604020202020204" pitchFamily="34" charset="0"/>
              </a:rPr>
              <a:t>extract(rcvpkt,data)</a:t>
            </a:r>
            <a:endParaRPr lang="en-US" altLang="zh-CN" sz="1400" dirty="0">
              <a:latin typeface="Arial" panose="020B0604020202020204" pitchFamily="34" charset="0"/>
            </a:endParaRPr>
          </a:p>
          <a:p>
            <a:pPr algn="l"/>
            <a:r>
              <a:rPr lang="en-US" altLang="zh-CN" sz="1400" dirty="0">
                <a:latin typeface="Arial" panose="020B0604020202020204" pitchFamily="34" charset="0"/>
              </a:rPr>
              <a:t>deliver_data(data)</a:t>
            </a:r>
            <a:endParaRPr lang="en-US" altLang="zh-CN" sz="1400" dirty="0">
              <a:latin typeface="Arial" panose="020B0604020202020204" pitchFamily="34" charset="0"/>
            </a:endParaRPr>
          </a:p>
          <a:p>
            <a:pPr algn="l"/>
            <a:r>
              <a:rPr lang="en-US" altLang="zh-CN" sz="1400" dirty="0">
                <a:latin typeface="Arial" panose="020B0604020202020204" pitchFamily="34" charset="0"/>
              </a:rPr>
              <a:t>sndpkt = make_pkt(ACK, chksum)</a:t>
            </a:r>
            <a:endParaRPr lang="en-US" altLang="zh-CN" sz="1400" dirty="0">
              <a:latin typeface="Arial" panose="020B0604020202020204" pitchFamily="34" charset="0"/>
            </a:endParaRPr>
          </a:p>
          <a:p>
            <a:pPr algn="l"/>
            <a:r>
              <a:rPr lang="en-US" altLang="zh-CN" sz="1400" dirty="0">
                <a:latin typeface="Arial" panose="020B0604020202020204" pitchFamily="34" charset="0"/>
              </a:rPr>
              <a:t>udt_send(sndpkt)</a:t>
            </a:r>
            <a:endParaRPr lang="en-US" altLang="zh-CN" sz="1400" dirty="0">
              <a:latin typeface="Times New Roman" panose="02020603050405020304" pitchFamily="18" charset="0"/>
            </a:endParaRPr>
          </a:p>
        </p:txBody>
      </p:sp>
      <p:sp>
        <p:nvSpPr>
          <p:cNvPr id="58388" name="Freeform 22"/>
          <p:cNvSpPr/>
          <p:nvPr/>
        </p:nvSpPr>
        <p:spPr>
          <a:xfrm rot="1020547">
            <a:off x="5461000" y="3703638"/>
            <a:ext cx="839788" cy="863600"/>
          </a:xfrm>
          <a:custGeom>
            <a:avLst/>
            <a:gdLst>
              <a:gd name="txL" fmla="*/ 0 w 619"/>
              <a:gd name="txT" fmla="*/ 0 h 1815"/>
              <a:gd name="txR" fmla="*/ 619 w 619"/>
              <a:gd name="txB" fmla="*/ 1815 h 1815"/>
            </a:gdLst>
            <a:ahLst/>
            <a:cxnLst>
              <a:cxn ang="0">
                <a:pos x="2147483647" y="2147483647"/>
              </a:cxn>
              <a:cxn ang="0">
                <a:pos x="0" y="2147483647"/>
              </a:cxn>
            </a:cxnLst>
            <a:rect l="txL" t="txT" r="txR" b="txB"/>
            <a:pathLst>
              <a:path w="619" h="1815">
                <a:moveTo>
                  <a:pt x="39" y="1136"/>
                </a:moveTo>
                <a:cubicBezTo>
                  <a:pt x="619" y="1815"/>
                  <a:pt x="484" y="0"/>
                  <a:pt x="0" y="773"/>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58389" name="Text Box 23"/>
          <p:cNvSpPr txBox="1"/>
          <p:nvPr/>
        </p:nvSpPr>
        <p:spPr>
          <a:xfrm>
            <a:off x="6067425" y="2662238"/>
            <a:ext cx="2871788" cy="609600"/>
          </a:xfrm>
          <a:prstGeom prst="rect">
            <a:avLst/>
          </a:prstGeom>
          <a:noFill/>
          <a:ln w="9525">
            <a:noFill/>
          </a:ln>
        </p:spPr>
        <p:txBody>
          <a:bodyPr/>
          <a:p>
            <a:pPr algn="l"/>
            <a:r>
              <a:rPr lang="en-US" altLang="zh-CN" sz="1400" dirty="0">
                <a:latin typeface="Arial" panose="020B0604020202020204" pitchFamily="34" charset="0"/>
              </a:rPr>
              <a:t>rdt_rcv(rcvpkt) &amp;&amp; (corrupt(rcvpkt)</a:t>
            </a:r>
            <a:endParaRPr lang="en-US" altLang="zh-CN" sz="1400" dirty="0">
              <a:latin typeface="Times New Roman" panose="02020603050405020304" pitchFamily="18" charset="0"/>
            </a:endParaRPr>
          </a:p>
        </p:txBody>
      </p:sp>
      <p:sp>
        <p:nvSpPr>
          <p:cNvPr id="58390" name="Line 24"/>
          <p:cNvSpPr/>
          <p:nvPr/>
        </p:nvSpPr>
        <p:spPr>
          <a:xfrm>
            <a:off x="6205538" y="2973388"/>
            <a:ext cx="1938337" cy="0"/>
          </a:xfrm>
          <a:prstGeom prst="line">
            <a:avLst/>
          </a:prstGeom>
          <a:ln w="28575" cap="flat" cmpd="sng">
            <a:solidFill>
              <a:srgbClr val="000000"/>
            </a:solidFill>
            <a:prstDash val="solid"/>
            <a:headEnd type="none" w="med" len="med"/>
            <a:tailEnd type="none" w="med" len="med"/>
          </a:ln>
        </p:spPr>
      </p:sp>
      <p:sp>
        <p:nvSpPr>
          <p:cNvPr id="58391" name="Text Box 25"/>
          <p:cNvSpPr txBox="1"/>
          <p:nvPr/>
        </p:nvSpPr>
        <p:spPr>
          <a:xfrm>
            <a:off x="6075363" y="4424363"/>
            <a:ext cx="2940050" cy="409575"/>
          </a:xfrm>
          <a:prstGeom prst="rect">
            <a:avLst/>
          </a:prstGeom>
          <a:noFill/>
          <a:ln w="9525">
            <a:noFill/>
          </a:ln>
        </p:spPr>
        <p:txBody>
          <a:bodyPr/>
          <a:p>
            <a:pPr algn="l"/>
            <a:r>
              <a:rPr lang="en-US" altLang="zh-CN" sz="1400" dirty="0">
                <a:latin typeface="Arial" panose="020B0604020202020204" pitchFamily="34" charset="0"/>
              </a:rPr>
              <a:t>sndpkt = make_pkt(ACK, chksum)</a:t>
            </a:r>
            <a:endParaRPr lang="en-US" altLang="zh-CN" sz="1400" dirty="0">
              <a:latin typeface="Arial" panose="020B0604020202020204" pitchFamily="34" charset="0"/>
            </a:endParaRPr>
          </a:p>
          <a:p>
            <a:pPr algn="l"/>
            <a:r>
              <a:rPr lang="en-US" altLang="zh-CN" sz="1400" dirty="0">
                <a:latin typeface="Arial" panose="020B0604020202020204" pitchFamily="34" charset="0"/>
              </a:rPr>
              <a:t>udt_send(sndpkt)</a:t>
            </a:r>
            <a:endParaRPr lang="en-US" altLang="zh-CN" sz="1400" dirty="0">
              <a:latin typeface="Times New Roman" panose="02020603050405020304" pitchFamily="18" charset="0"/>
            </a:endParaRPr>
          </a:p>
        </p:txBody>
      </p:sp>
      <p:sp>
        <p:nvSpPr>
          <p:cNvPr id="58392" name="Text Box 26"/>
          <p:cNvSpPr txBox="1"/>
          <p:nvPr/>
        </p:nvSpPr>
        <p:spPr>
          <a:xfrm>
            <a:off x="193675" y="3651250"/>
            <a:ext cx="2624138" cy="609600"/>
          </a:xfrm>
          <a:prstGeom prst="rect">
            <a:avLst/>
          </a:prstGeom>
          <a:noFill/>
          <a:ln w="9525">
            <a:noFill/>
          </a:ln>
        </p:spPr>
        <p:txBody>
          <a:bodyPr/>
          <a:p>
            <a:pPr algn="l"/>
            <a:r>
              <a:rPr lang="en-US" altLang="zh-CN" sz="1400" dirty="0">
                <a:latin typeface="Arial" panose="020B0604020202020204" pitchFamily="34" charset="0"/>
              </a:rPr>
              <a:t>rdt_rcv(rcvpkt) &amp;&amp; </a:t>
            </a:r>
            <a:endParaRPr lang="en-US" altLang="zh-CN" sz="1400" dirty="0">
              <a:latin typeface="Arial" panose="020B0604020202020204" pitchFamily="34" charset="0"/>
            </a:endParaRPr>
          </a:p>
          <a:p>
            <a:pPr algn="l"/>
            <a:r>
              <a:rPr lang="en-US" altLang="zh-CN" sz="1400" dirty="0">
                <a:latin typeface="Arial" panose="020B0604020202020204" pitchFamily="34" charset="0"/>
              </a:rPr>
              <a:t>   not corrupt(rcvpkt) &amp;&amp;</a:t>
            </a:r>
            <a:endParaRPr lang="en-US" altLang="zh-CN" sz="1400" dirty="0">
              <a:latin typeface="Arial" panose="020B0604020202020204" pitchFamily="34" charset="0"/>
            </a:endParaRPr>
          </a:p>
          <a:p>
            <a:pPr algn="l"/>
            <a:r>
              <a:rPr lang="en-US" altLang="zh-CN" sz="1400" dirty="0">
                <a:latin typeface="Arial" panose="020B0604020202020204" pitchFamily="34" charset="0"/>
              </a:rPr>
              <a:t>   has_seq1(rcvpkt)</a:t>
            </a:r>
            <a:endParaRPr lang="en-US" altLang="zh-CN" sz="1400" dirty="0">
              <a:latin typeface="Arial" panose="020B0604020202020204" pitchFamily="34" charset="0"/>
            </a:endParaRPr>
          </a:p>
          <a:p>
            <a:endParaRPr lang="zh-CN" altLang="en-US" dirty="0">
              <a:latin typeface="Times New Roman" panose="02020603050405020304" pitchFamily="18" charset="0"/>
            </a:endParaRPr>
          </a:p>
        </p:txBody>
      </p:sp>
      <p:sp>
        <p:nvSpPr>
          <p:cNvPr id="58393" name="Line 27"/>
          <p:cNvSpPr/>
          <p:nvPr/>
        </p:nvSpPr>
        <p:spPr>
          <a:xfrm>
            <a:off x="277813" y="4359275"/>
            <a:ext cx="1938337" cy="0"/>
          </a:xfrm>
          <a:prstGeom prst="line">
            <a:avLst/>
          </a:prstGeom>
          <a:ln w="28575" cap="flat" cmpd="sng">
            <a:solidFill>
              <a:srgbClr val="000000"/>
            </a:solidFill>
            <a:prstDash val="solid"/>
            <a:headEnd type="none" w="med" len="med"/>
            <a:tailEnd type="none" w="med" len="med"/>
          </a:ln>
        </p:spPr>
      </p:sp>
      <p:sp>
        <p:nvSpPr>
          <p:cNvPr id="58394" name="Text Box 28"/>
          <p:cNvSpPr txBox="1"/>
          <p:nvPr/>
        </p:nvSpPr>
        <p:spPr>
          <a:xfrm>
            <a:off x="141288" y="2598738"/>
            <a:ext cx="2871787" cy="609600"/>
          </a:xfrm>
          <a:prstGeom prst="rect">
            <a:avLst/>
          </a:prstGeom>
          <a:noFill/>
          <a:ln w="9525">
            <a:noFill/>
          </a:ln>
        </p:spPr>
        <p:txBody>
          <a:bodyPr/>
          <a:p>
            <a:pPr algn="l"/>
            <a:r>
              <a:rPr lang="en-US" altLang="zh-CN" sz="1400" dirty="0">
                <a:latin typeface="Arial" panose="020B0604020202020204" pitchFamily="34" charset="0"/>
              </a:rPr>
              <a:t>rdt_rcv(rcvpkt) &amp;&amp; (corrupt(rcvpkt)</a:t>
            </a:r>
            <a:endParaRPr lang="en-US" altLang="zh-CN" sz="1400" dirty="0">
              <a:latin typeface="Times New Roman" panose="02020603050405020304" pitchFamily="18" charset="0"/>
            </a:endParaRPr>
          </a:p>
        </p:txBody>
      </p:sp>
      <p:sp>
        <p:nvSpPr>
          <p:cNvPr id="58395" name="Line 29"/>
          <p:cNvSpPr/>
          <p:nvPr/>
        </p:nvSpPr>
        <p:spPr>
          <a:xfrm>
            <a:off x="279400" y="2973388"/>
            <a:ext cx="1938338" cy="0"/>
          </a:xfrm>
          <a:prstGeom prst="line">
            <a:avLst/>
          </a:prstGeom>
          <a:ln w="28575" cap="flat" cmpd="sng">
            <a:solidFill>
              <a:srgbClr val="000000"/>
            </a:solidFill>
            <a:prstDash val="solid"/>
            <a:headEnd type="none" w="med" len="med"/>
            <a:tailEnd type="none" w="med" len="med"/>
          </a:ln>
        </p:spPr>
      </p:sp>
      <p:sp>
        <p:nvSpPr>
          <p:cNvPr id="58396" name="Text Box 30"/>
          <p:cNvSpPr txBox="1"/>
          <p:nvPr/>
        </p:nvSpPr>
        <p:spPr>
          <a:xfrm>
            <a:off x="225425" y="4381500"/>
            <a:ext cx="2940050" cy="409575"/>
          </a:xfrm>
          <a:prstGeom prst="rect">
            <a:avLst/>
          </a:prstGeom>
          <a:noFill/>
          <a:ln w="9525">
            <a:noFill/>
          </a:ln>
        </p:spPr>
        <p:txBody>
          <a:bodyPr/>
          <a:p>
            <a:pPr algn="l"/>
            <a:r>
              <a:rPr lang="en-US" altLang="zh-CN" sz="1400" dirty="0">
                <a:latin typeface="Arial" panose="020B0604020202020204" pitchFamily="34" charset="0"/>
              </a:rPr>
              <a:t>sndpkt = make_pkt(ACK, chksum)</a:t>
            </a:r>
            <a:endParaRPr lang="en-US" altLang="zh-CN" sz="1400" dirty="0">
              <a:latin typeface="Arial" panose="020B0604020202020204" pitchFamily="34" charset="0"/>
            </a:endParaRPr>
          </a:p>
          <a:p>
            <a:pPr algn="l"/>
            <a:r>
              <a:rPr lang="en-US" altLang="zh-CN" sz="1400" dirty="0">
                <a:latin typeface="Arial" panose="020B0604020202020204" pitchFamily="34" charset="0"/>
              </a:rPr>
              <a:t>udt_send(sndpkt)</a:t>
            </a:r>
            <a:endParaRPr lang="en-US" altLang="zh-CN" sz="1400" dirty="0">
              <a:latin typeface="Times New Roman" panose="02020603050405020304" pitchFamily="18" charset="0"/>
            </a:endParaRPr>
          </a:p>
        </p:txBody>
      </p:sp>
      <p:sp>
        <p:nvSpPr>
          <p:cNvPr id="58397" name="Text Box 31"/>
          <p:cNvSpPr txBox="1"/>
          <p:nvPr/>
        </p:nvSpPr>
        <p:spPr>
          <a:xfrm>
            <a:off x="201613" y="2940050"/>
            <a:ext cx="3027362" cy="409575"/>
          </a:xfrm>
          <a:prstGeom prst="rect">
            <a:avLst/>
          </a:prstGeom>
          <a:noFill/>
          <a:ln w="9525">
            <a:noFill/>
          </a:ln>
        </p:spPr>
        <p:txBody>
          <a:bodyPr/>
          <a:p>
            <a:pPr algn="l"/>
            <a:r>
              <a:rPr lang="en-US" altLang="zh-CN" sz="1400" dirty="0">
                <a:latin typeface="Arial" panose="020B0604020202020204" pitchFamily="34" charset="0"/>
              </a:rPr>
              <a:t>sndpkt = make_pkt(NAK, chksum)</a:t>
            </a:r>
            <a:endParaRPr lang="en-US" altLang="zh-CN" sz="1400" dirty="0">
              <a:latin typeface="Arial" panose="020B0604020202020204" pitchFamily="34" charset="0"/>
            </a:endParaRPr>
          </a:p>
          <a:p>
            <a:pPr algn="l"/>
            <a:r>
              <a:rPr lang="en-US" altLang="zh-CN" sz="1400" dirty="0">
                <a:latin typeface="Arial" panose="020B0604020202020204" pitchFamily="34" charset="0"/>
              </a:rPr>
              <a:t>udt_send(sndpkt)</a:t>
            </a:r>
            <a:endParaRPr lang="en-US" altLang="zh-CN" sz="1400" dirty="0">
              <a:latin typeface="Times New Roman" panose="02020603050405020304" pitchFamily="18" charset="0"/>
            </a:endParaRPr>
          </a:p>
        </p:txBody>
      </p:sp>
      <p:sp>
        <p:nvSpPr>
          <p:cNvPr id="58398" name="Freeform 32"/>
          <p:cNvSpPr/>
          <p:nvPr/>
        </p:nvSpPr>
        <p:spPr>
          <a:xfrm rot="-1020547" flipH="1">
            <a:off x="2235200" y="3640138"/>
            <a:ext cx="839788" cy="863600"/>
          </a:xfrm>
          <a:custGeom>
            <a:avLst/>
            <a:gdLst>
              <a:gd name="txL" fmla="*/ 0 w 619"/>
              <a:gd name="txT" fmla="*/ 0 h 1815"/>
              <a:gd name="txR" fmla="*/ 619 w 619"/>
              <a:gd name="txB" fmla="*/ 1815 h 1815"/>
            </a:gdLst>
            <a:ahLst/>
            <a:cxnLst>
              <a:cxn ang="0">
                <a:pos x="2147483647" y="2147483647"/>
              </a:cxn>
              <a:cxn ang="0">
                <a:pos x="0" y="2147483647"/>
              </a:cxn>
            </a:cxnLst>
            <a:rect l="txL" t="txT" r="txR" b="txB"/>
            <a:pathLst>
              <a:path w="619" h="1815">
                <a:moveTo>
                  <a:pt x="39" y="1136"/>
                </a:moveTo>
                <a:cubicBezTo>
                  <a:pt x="619" y="1815"/>
                  <a:pt x="484" y="0"/>
                  <a:pt x="0" y="773"/>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58399" name="Freeform 33"/>
          <p:cNvSpPr/>
          <p:nvPr/>
        </p:nvSpPr>
        <p:spPr>
          <a:xfrm rot="1361013" flipH="1">
            <a:off x="2222500" y="2992438"/>
            <a:ext cx="839788" cy="863600"/>
          </a:xfrm>
          <a:custGeom>
            <a:avLst/>
            <a:gdLst>
              <a:gd name="txL" fmla="*/ 0 w 619"/>
              <a:gd name="txT" fmla="*/ 0 h 1815"/>
              <a:gd name="txR" fmla="*/ 619 w 619"/>
              <a:gd name="txB" fmla="*/ 1815 h 1815"/>
            </a:gdLst>
            <a:ahLst/>
            <a:cxnLst>
              <a:cxn ang="0">
                <a:pos x="2147483647" y="2147483647"/>
              </a:cxn>
              <a:cxn ang="0">
                <a:pos x="0" y="2147483647"/>
              </a:cxn>
            </a:cxnLst>
            <a:rect l="txL" t="txT" r="txR" b="txB"/>
            <a:pathLst>
              <a:path w="619" h="1815">
                <a:moveTo>
                  <a:pt x="39" y="1136"/>
                </a:moveTo>
                <a:cubicBezTo>
                  <a:pt x="619" y="1815"/>
                  <a:pt x="484" y="0"/>
                  <a:pt x="0" y="773"/>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69635"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59396" name="Rectangle 2"/>
          <p:cNvSpPr>
            <a:spLocks noGrp="1"/>
          </p:cNvSpPr>
          <p:nvPr>
            <p:ph type="title"/>
          </p:nvPr>
        </p:nvSpPr>
        <p:spPr/>
        <p:txBody>
          <a:bodyPr vert="horz" wrap="square" lIns="91440" tIns="45720" rIns="91440" bIns="45720" anchor="ctr" anchorCtr="0"/>
          <a:p>
            <a:r>
              <a:rPr lang="en-US" altLang="zh-CN" dirty="0"/>
              <a:t>rdt2.1: </a:t>
            </a:r>
            <a:r>
              <a:rPr lang="zh-CN" altLang="en-US" dirty="0"/>
              <a:t>讨论</a:t>
            </a:r>
            <a:endParaRPr lang="zh-CN" altLang="en-US" dirty="0"/>
          </a:p>
        </p:txBody>
      </p:sp>
      <p:sp>
        <p:nvSpPr>
          <p:cNvPr id="59397" name="Rectangle 3"/>
          <p:cNvSpPr>
            <a:spLocks noGrp="1"/>
          </p:cNvSpPr>
          <p:nvPr>
            <p:ph sz="half" idx="1"/>
          </p:nvPr>
        </p:nvSpPr>
        <p:spPr/>
        <p:txBody>
          <a:bodyPr vert="horz" wrap="square" lIns="91440" tIns="45720" rIns="91440" bIns="45720" anchor="t" anchorCtr="0"/>
          <a:p>
            <a:pPr eaLnBrk="1">
              <a:buSzPct val="85000"/>
              <a:buFont typeface="ZapfDingbats" pitchFamily="82" charset="2"/>
              <a:buNone/>
            </a:pPr>
            <a:r>
              <a:rPr lang="zh-CN" altLang="en-US" sz="2400" u="sng" dirty="0">
                <a:solidFill>
                  <a:srgbClr val="FF0000"/>
                </a:solidFill>
                <a:latin typeface="+mn-lt"/>
                <a:ea typeface="+mn-ea"/>
                <a:cs typeface="+mn-cs"/>
              </a:rPr>
              <a:t>发送方</a:t>
            </a:r>
            <a:r>
              <a:rPr lang="en-US" altLang="zh-CN" sz="2400" u="sng" dirty="0">
                <a:solidFill>
                  <a:srgbClr val="FF0000"/>
                </a:solidFill>
                <a:latin typeface="+mn-lt"/>
                <a:ea typeface="+mn-ea"/>
                <a:cs typeface="+mn-cs"/>
              </a:rPr>
              <a:t>:</a:t>
            </a:r>
            <a:endParaRPr lang="en-US" altLang="zh-CN" sz="2400" dirty="0">
              <a:latin typeface="+mn-lt"/>
              <a:ea typeface="+mn-ea"/>
              <a:cs typeface="+mn-cs"/>
            </a:endParaRPr>
          </a:p>
          <a:p>
            <a:pPr eaLnBrk="1">
              <a:buSzPct val="85000"/>
            </a:pPr>
            <a:r>
              <a:rPr lang="zh-CN" altLang="en-US" sz="2400" dirty="0">
                <a:latin typeface="+mn-lt"/>
                <a:ea typeface="+mn-ea"/>
                <a:cs typeface="+mn-cs"/>
              </a:rPr>
              <a:t>序号</a:t>
            </a:r>
            <a:r>
              <a:rPr lang="en-US" altLang="zh-CN" sz="2400" dirty="0">
                <a:latin typeface="+mn-lt"/>
                <a:ea typeface="+mn-ea"/>
                <a:cs typeface="+mn-cs"/>
              </a:rPr>
              <a:t>seq #</a:t>
            </a:r>
            <a:r>
              <a:rPr lang="zh-CN" altLang="en-US" sz="2400" dirty="0">
                <a:latin typeface="+mn-lt"/>
                <a:ea typeface="+mn-ea"/>
                <a:cs typeface="+mn-cs"/>
              </a:rPr>
              <a:t>被加入分组中</a:t>
            </a:r>
            <a:endParaRPr lang="zh-CN" altLang="en-US" sz="2400" dirty="0">
              <a:latin typeface="+mn-lt"/>
              <a:ea typeface="+mn-ea"/>
              <a:cs typeface="+mn-cs"/>
            </a:endParaRPr>
          </a:p>
          <a:p>
            <a:pPr eaLnBrk="1">
              <a:buSzPct val="85000"/>
            </a:pPr>
            <a:r>
              <a:rPr lang="zh-CN" altLang="en-US" sz="2400" dirty="0">
                <a:latin typeface="+mn-lt"/>
                <a:ea typeface="+mn-ea"/>
                <a:cs typeface="+mn-cs"/>
              </a:rPr>
              <a:t>两个序号</a:t>
            </a:r>
            <a:r>
              <a:rPr lang="en-US" altLang="zh-CN" sz="2400" dirty="0">
                <a:latin typeface="+mn-lt"/>
                <a:ea typeface="+mn-ea"/>
                <a:cs typeface="+mn-cs"/>
              </a:rPr>
              <a:t>seq. #</a:t>
            </a:r>
            <a:r>
              <a:rPr lang="en-US" altLang="zh-CN" sz="2400" dirty="0">
                <a:latin typeface="Comic Sans MS" panose="030F0702030302020204" pitchFamily="66" charset="0"/>
                <a:ea typeface="+mn-ea"/>
                <a:cs typeface="+mn-cs"/>
              </a:rPr>
              <a:t>’</a:t>
            </a:r>
            <a:r>
              <a:rPr lang="en-US" altLang="zh-CN" sz="2400" dirty="0">
                <a:latin typeface="+mn-lt"/>
                <a:ea typeface="+mn-ea"/>
                <a:cs typeface="+mn-cs"/>
              </a:rPr>
              <a:t>s (0,1) </a:t>
            </a:r>
            <a:r>
              <a:rPr lang="zh-CN" altLang="en-US" sz="2400" dirty="0">
                <a:latin typeface="+mn-lt"/>
                <a:ea typeface="+mn-ea"/>
                <a:cs typeface="+mn-cs"/>
              </a:rPr>
              <a:t>够用吗？</a:t>
            </a:r>
            <a:r>
              <a:rPr lang="en-US" altLang="zh-CN" sz="2400" dirty="0">
                <a:latin typeface="+mn-lt"/>
                <a:ea typeface="+mn-ea"/>
                <a:cs typeface="+mn-cs"/>
              </a:rPr>
              <a:t> ( </a:t>
            </a:r>
            <a:r>
              <a:rPr lang="zh-CN" altLang="en-US" sz="2400" dirty="0">
                <a:latin typeface="+mn-lt"/>
                <a:ea typeface="+mn-ea"/>
                <a:cs typeface="+mn-cs"/>
              </a:rPr>
              <a:t>为什么</a:t>
            </a:r>
            <a:r>
              <a:rPr lang="en-US" altLang="zh-CN" sz="2400" dirty="0">
                <a:latin typeface="+mn-lt"/>
                <a:ea typeface="+mn-ea"/>
                <a:cs typeface="+mn-cs"/>
              </a:rPr>
              <a:t>?)</a:t>
            </a:r>
            <a:endParaRPr lang="en-US" altLang="zh-CN" sz="2400" dirty="0">
              <a:latin typeface="+mn-lt"/>
              <a:ea typeface="+mn-ea"/>
              <a:cs typeface="+mn-cs"/>
            </a:endParaRPr>
          </a:p>
          <a:p>
            <a:pPr eaLnBrk="1">
              <a:buSzPct val="85000"/>
            </a:pPr>
            <a:r>
              <a:rPr lang="zh-CN" altLang="en-US" sz="2400" dirty="0">
                <a:latin typeface="+mn-lt"/>
                <a:ea typeface="+mn-ea"/>
                <a:cs typeface="+mn-cs"/>
              </a:rPr>
              <a:t>必须检查是否收到的</a:t>
            </a:r>
            <a:r>
              <a:rPr lang="en-US" altLang="zh-CN" sz="2400" dirty="0">
                <a:latin typeface="+mn-lt"/>
                <a:ea typeface="+mn-ea"/>
                <a:cs typeface="+mn-cs"/>
              </a:rPr>
              <a:t>ACK/NAK</a:t>
            </a:r>
            <a:r>
              <a:rPr lang="zh-CN" altLang="en-US" sz="2400" dirty="0">
                <a:latin typeface="+mn-lt"/>
                <a:ea typeface="+mn-ea"/>
                <a:cs typeface="+mn-cs"/>
              </a:rPr>
              <a:t>受损 </a:t>
            </a:r>
            <a:endParaRPr lang="zh-CN" altLang="en-US" sz="2400" dirty="0">
              <a:latin typeface="+mn-lt"/>
              <a:ea typeface="+mn-ea"/>
              <a:cs typeface="+mn-cs"/>
            </a:endParaRPr>
          </a:p>
          <a:p>
            <a:pPr eaLnBrk="1">
              <a:buSzPct val="85000"/>
            </a:pPr>
            <a:r>
              <a:rPr lang="zh-CN" altLang="en-US" sz="2400" dirty="0">
                <a:latin typeface="+mn-lt"/>
                <a:ea typeface="+mn-ea"/>
                <a:cs typeface="+mn-cs"/>
              </a:rPr>
              <a:t>状态增加一倍</a:t>
            </a:r>
            <a:endParaRPr lang="en-US" altLang="zh-CN" sz="2400" dirty="0">
              <a:latin typeface="+mn-lt"/>
              <a:ea typeface="+mn-ea"/>
              <a:cs typeface="+mn-cs"/>
            </a:endParaRPr>
          </a:p>
          <a:p>
            <a:pPr lvl="1" eaLnBrk="1">
              <a:buSzPct val="75000"/>
            </a:pPr>
            <a:r>
              <a:rPr lang="zh-CN" altLang="en-US" sz="2000" dirty="0">
                <a:latin typeface="+mn-lt"/>
                <a:ea typeface="+mn-ea"/>
              </a:rPr>
              <a:t>状态必须反映当前的分组</a:t>
            </a:r>
            <a:r>
              <a:rPr lang="en-US" altLang="zh-CN" sz="2000" dirty="0">
                <a:latin typeface="+mn-lt"/>
                <a:ea typeface="+mn-ea"/>
              </a:rPr>
              <a:t>/</a:t>
            </a:r>
            <a:r>
              <a:rPr lang="zh-CN" altLang="en-US" sz="2000" dirty="0">
                <a:latin typeface="+mn-lt"/>
                <a:ea typeface="+mn-ea"/>
              </a:rPr>
              <a:t>或者希望接收到的分组是</a:t>
            </a:r>
            <a:r>
              <a:rPr lang="en-US" altLang="zh-CN" sz="2000" dirty="0">
                <a:latin typeface="+mn-lt"/>
                <a:ea typeface="+mn-ea"/>
              </a:rPr>
              <a:t>0</a:t>
            </a:r>
            <a:r>
              <a:rPr lang="zh-CN" altLang="en-US" sz="2000" dirty="0">
                <a:latin typeface="+mn-lt"/>
                <a:ea typeface="+mn-ea"/>
              </a:rPr>
              <a:t>还是</a:t>
            </a:r>
            <a:r>
              <a:rPr lang="en-US" altLang="zh-CN" sz="2000" dirty="0">
                <a:latin typeface="+mn-lt"/>
                <a:ea typeface="+mn-ea"/>
              </a:rPr>
              <a:t>1</a:t>
            </a:r>
            <a:r>
              <a:rPr lang="zh-CN" altLang="en-US" sz="2000" dirty="0">
                <a:latin typeface="+mn-lt"/>
                <a:ea typeface="+mn-ea"/>
              </a:rPr>
              <a:t>。</a:t>
            </a:r>
            <a:endParaRPr lang="zh-CN" altLang="en-US" sz="2000" dirty="0">
              <a:latin typeface="+mn-lt"/>
              <a:ea typeface="+mn-ea"/>
            </a:endParaRPr>
          </a:p>
        </p:txBody>
      </p:sp>
      <p:sp>
        <p:nvSpPr>
          <p:cNvPr id="59398" name="Rectangle 4"/>
          <p:cNvSpPr>
            <a:spLocks noGrp="1"/>
          </p:cNvSpPr>
          <p:nvPr>
            <p:ph sz="half" idx="2"/>
          </p:nvPr>
        </p:nvSpPr>
        <p:spPr/>
        <p:txBody>
          <a:bodyPr vert="horz" wrap="square" lIns="91440" tIns="45720" rIns="91440" bIns="45720" anchor="t" anchorCtr="0"/>
          <a:p>
            <a:pPr eaLnBrk="1">
              <a:buSzPct val="85000"/>
              <a:buFont typeface="ZapfDingbats" pitchFamily="82" charset="2"/>
              <a:buNone/>
            </a:pPr>
            <a:r>
              <a:rPr lang="zh-CN" altLang="en-US" sz="2400" u="sng" dirty="0">
                <a:solidFill>
                  <a:srgbClr val="FF0000"/>
                </a:solidFill>
                <a:latin typeface="+mn-lt"/>
                <a:ea typeface="+mn-ea"/>
                <a:cs typeface="+mn-cs"/>
              </a:rPr>
              <a:t>接收方</a:t>
            </a:r>
            <a:r>
              <a:rPr lang="en-US" altLang="zh-CN" sz="2400" u="sng" dirty="0">
                <a:solidFill>
                  <a:srgbClr val="FF0000"/>
                </a:solidFill>
                <a:latin typeface="+mn-lt"/>
                <a:ea typeface="+mn-ea"/>
                <a:cs typeface="+mn-cs"/>
              </a:rPr>
              <a:t>:</a:t>
            </a:r>
            <a:endParaRPr lang="en-US" altLang="zh-CN" sz="2400" dirty="0">
              <a:latin typeface="+mn-lt"/>
              <a:ea typeface="+mn-ea"/>
              <a:cs typeface="+mn-cs"/>
            </a:endParaRPr>
          </a:p>
          <a:p>
            <a:pPr eaLnBrk="1">
              <a:buSzPct val="85000"/>
            </a:pPr>
            <a:r>
              <a:rPr lang="zh-CN" altLang="en-US" sz="2400" dirty="0">
                <a:latin typeface="+mn-lt"/>
                <a:ea typeface="+mn-ea"/>
                <a:cs typeface="+mn-cs"/>
              </a:rPr>
              <a:t>必须检查是否接收到的分组是冗余的</a:t>
            </a:r>
            <a:endParaRPr lang="en-US" altLang="zh-CN" sz="2400" dirty="0">
              <a:latin typeface="+mn-lt"/>
              <a:ea typeface="+mn-ea"/>
              <a:cs typeface="+mn-cs"/>
            </a:endParaRPr>
          </a:p>
          <a:p>
            <a:pPr lvl="1" eaLnBrk="1">
              <a:buSzPct val="75000"/>
            </a:pPr>
            <a:r>
              <a:rPr lang="zh-CN" altLang="en-US" sz="2000" dirty="0">
                <a:latin typeface="+mn-lt"/>
                <a:ea typeface="+mn-ea"/>
              </a:rPr>
              <a:t>状态指示是否</a:t>
            </a:r>
            <a:r>
              <a:rPr lang="en-US" altLang="zh-CN" sz="2000" dirty="0">
                <a:latin typeface="+mn-lt"/>
                <a:ea typeface="+mn-ea"/>
              </a:rPr>
              <a:t>0</a:t>
            </a:r>
            <a:r>
              <a:rPr lang="zh-CN" altLang="en-US" sz="2000" dirty="0">
                <a:latin typeface="+mn-lt"/>
                <a:ea typeface="+mn-ea"/>
              </a:rPr>
              <a:t>或</a:t>
            </a:r>
            <a:r>
              <a:rPr lang="en-US" altLang="zh-CN" sz="2000" dirty="0">
                <a:latin typeface="+mn-lt"/>
                <a:ea typeface="+mn-ea"/>
              </a:rPr>
              <a:t>1</a:t>
            </a:r>
            <a:r>
              <a:rPr lang="zh-CN" altLang="en-US" sz="2000" dirty="0">
                <a:latin typeface="+mn-lt"/>
                <a:ea typeface="+mn-ea"/>
              </a:rPr>
              <a:t>是所期待的分组序号</a:t>
            </a:r>
            <a:r>
              <a:rPr lang="en-US" altLang="zh-CN" sz="2000" dirty="0">
                <a:latin typeface="+mn-lt"/>
                <a:ea typeface="+mn-ea"/>
              </a:rPr>
              <a:t>seq #</a:t>
            </a:r>
            <a:endParaRPr lang="en-US" altLang="zh-CN" sz="2000" dirty="0">
              <a:latin typeface="+mn-lt"/>
              <a:ea typeface="+mn-ea"/>
            </a:endParaRPr>
          </a:p>
          <a:p>
            <a:pPr marL="0" indent="0" eaLnBrk="1">
              <a:buSzPct val="85000"/>
              <a:buNone/>
            </a:pPr>
            <a:r>
              <a:rPr lang="en-US" altLang="zh-CN" sz="2400" dirty="0">
                <a:latin typeface="+mn-lt"/>
                <a:ea typeface="+mn-ea"/>
                <a:cs typeface="+mn-cs"/>
              </a:rPr>
              <a:t> </a:t>
            </a:r>
            <a:endParaRPr lang="en-US" altLang="zh-CN" sz="2400" dirty="0">
              <a:latin typeface="+mn-lt"/>
              <a:ea typeface="+mn-ea"/>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70659"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60420" name="Rectangle 2"/>
          <p:cNvSpPr>
            <a:spLocks noGrp="1"/>
          </p:cNvSpPr>
          <p:nvPr>
            <p:ph type="title"/>
          </p:nvPr>
        </p:nvSpPr>
        <p:spPr/>
        <p:txBody>
          <a:bodyPr vert="horz" wrap="square" lIns="91440" tIns="45720" rIns="91440" bIns="45720" anchor="ctr" anchorCtr="0"/>
          <a:p>
            <a:r>
              <a:rPr lang="en-US" altLang="zh-CN" sz="3600" dirty="0"/>
              <a:t>rdt2.2: </a:t>
            </a:r>
            <a:r>
              <a:rPr lang="zh-CN" altLang="en-US" sz="3600" dirty="0"/>
              <a:t>一种无</a:t>
            </a:r>
            <a:r>
              <a:rPr lang="en-US" altLang="zh-CN" sz="3600" dirty="0"/>
              <a:t>NAK</a:t>
            </a:r>
            <a:r>
              <a:rPr lang="zh-CN" altLang="en-US" sz="3600" dirty="0"/>
              <a:t>的协议</a:t>
            </a:r>
            <a:endParaRPr lang="zh-CN" altLang="en-US" dirty="0"/>
          </a:p>
        </p:txBody>
      </p:sp>
      <p:sp>
        <p:nvSpPr>
          <p:cNvPr id="60421" name="Rectangle 3"/>
          <p:cNvSpPr>
            <a:spLocks noGrp="1"/>
          </p:cNvSpPr>
          <p:nvPr>
            <p:ph sz="half" idx="1"/>
          </p:nvPr>
        </p:nvSpPr>
        <p:spPr>
          <a:xfrm>
            <a:off x="419100" y="1581150"/>
            <a:ext cx="8064500" cy="2749550"/>
          </a:xfrm>
        </p:spPr>
        <p:txBody>
          <a:bodyPr vert="horz" wrap="square" lIns="91440" tIns="45720" rIns="91440" bIns="45720" anchor="t" anchorCtr="0"/>
          <a:p>
            <a:pPr eaLnBrk="1">
              <a:buSzPct val="85000"/>
            </a:pPr>
            <a:r>
              <a:rPr lang="zh-CN" altLang="en-US" sz="2400" dirty="0">
                <a:latin typeface="+mn-lt"/>
                <a:ea typeface="+mn-ea"/>
                <a:cs typeface="+mn-cs"/>
              </a:rPr>
              <a:t>与</a:t>
            </a:r>
            <a:r>
              <a:rPr lang="en-US" altLang="zh-CN" sz="2400" dirty="0">
                <a:latin typeface="+mn-lt"/>
                <a:ea typeface="+mn-ea"/>
                <a:cs typeface="+mn-cs"/>
              </a:rPr>
              <a:t>rdt2.1</a:t>
            </a:r>
            <a:r>
              <a:rPr lang="zh-CN" altLang="en-US" sz="2400" dirty="0">
                <a:latin typeface="+mn-lt"/>
                <a:ea typeface="+mn-ea"/>
                <a:cs typeface="+mn-cs"/>
              </a:rPr>
              <a:t>一样的功能，仅使用</a:t>
            </a:r>
            <a:r>
              <a:rPr lang="en-US" altLang="zh-CN" sz="2400" dirty="0">
                <a:latin typeface="+mn-lt"/>
                <a:ea typeface="+mn-ea"/>
                <a:cs typeface="+mn-cs"/>
              </a:rPr>
              <a:t>ACK</a:t>
            </a:r>
            <a:endParaRPr lang="en-US" altLang="zh-CN" sz="2400" dirty="0">
              <a:latin typeface="+mn-lt"/>
              <a:ea typeface="+mn-ea"/>
              <a:cs typeface="+mn-cs"/>
            </a:endParaRPr>
          </a:p>
          <a:p>
            <a:pPr eaLnBrk="1">
              <a:buSzPct val="85000"/>
            </a:pPr>
            <a:r>
              <a:rPr lang="zh-CN" altLang="en-US" sz="2400" dirty="0">
                <a:latin typeface="+mn-lt"/>
                <a:ea typeface="+mn-ea"/>
                <a:cs typeface="+mn-cs"/>
              </a:rPr>
              <a:t>代替</a:t>
            </a:r>
            <a:r>
              <a:rPr lang="en-US" altLang="zh-CN" sz="2400" dirty="0">
                <a:latin typeface="+mn-lt"/>
                <a:ea typeface="+mn-ea"/>
                <a:cs typeface="+mn-cs"/>
              </a:rPr>
              <a:t>NAK,</a:t>
            </a:r>
            <a:r>
              <a:rPr lang="zh-CN" altLang="en-US" sz="2400" dirty="0">
                <a:latin typeface="+mn-lt"/>
                <a:ea typeface="+mn-ea"/>
                <a:cs typeface="+mn-cs"/>
              </a:rPr>
              <a:t>接收方对最后正确接收的分组发送</a:t>
            </a:r>
            <a:r>
              <a:rPr lang="en-US" altLang="zh-CN" sz="2400" dirty="0">
                <a:latin typeface="+mn-lt"/>
                <a:ea typeface="+mn-ea"/>
                <a:cs typeface="+mn-cs"/>
              </a:rPr>
              <a:t>ACK</a:t>
            </a:r>
            <a:endParaRPr lang="en-US" altLang="zh-CN" sz="2400" dirty="0">
              <a:latin typeface="+mn-lt"/>
              <a:ea typeface="+mn-ea"/>
              <a:cs typeface="+mn-cs"/>
            </a:endParaRPr>
          </a:p>
          <a:p>
            <a:pPr lvl="1" eaLnBrk="1">
              <a:buSzPct val="75000"/>
            </a:pPr>
            <a:r>
              <a:rPr lang="zh-CN" altLang="en-US" sz="2000" dirty="0">
                <a:latin typeface="+mn-lt"/>
                <a:ea typeface="+mn-ea"/>
              </a:rPr>
              <a:t>接收方必须明确地包括被确认分组的序号</a:t>
            </a:r>
            <a:endParaRPr lang="en-US" altLang="zh-CN" sz="2000" dirty="0">
              <a:latin typeface="+mn-lt"/>
              <a:ea typeface="+mn-ea"/>
            </a:endParaRPr>
          </a:p>
          <a:p>
            <a:pPr eaLnBrk="1">
              <a:buSzPct val="85000"/>
            </a:pPr>
            <a:r>
              <a:rPr lang="zh-CN" altLang="en-US" sz="2400" dirty="0">
                <a:latin typeface="+mn-lt"/>
                <a:ea typeface="+mn-ea"/>
                <a:cs typeface="+mn-cs"/>
              </a:rPr>
              <a:t>在发送方冗余的</a:t>
            </a:r>
            <a:r>
              <a:rPr lang="en-US" altLang="zh-CN" sz="2400" dirty="0">
                <a:latin typeface="+mn-lt"/>
                <a:ea typeface="+mn-ea"/>
                <a:cs typeface="+mn-cs"/>
              </a:rPr>
              <a:t>ACK</a:t>
            </a:r>
            <a:r>
              <a:rPr lang="zh-CN" altLang="en-US" sz="2400" dirty="0">
                <a:latin typeface="+mn-lt"/>
                <a:ea typeface="+mn-ea"/>
                <a:cs typeface="+mn-cs"/>
              </a:rPr>
              <a:t>导致如同</a:t>
            </a:r>
            <a:r>
              <a:rPr lang="en-US" altLang="zh-CN" sz="2400" dirty="0">
                <a:latin typeface="+mn-lt"/>
                <a:ea typeface="+mn-ea"/>
                <a:cs typeface="+mn-cs"/>
              </a:rPr>
              <a:t>NAK</a:t>
            </a:r>
            <a:r>
              <a:rPr lang="zh-CN" altLang="en-US" sz="2400" dirty="0">
                <a:latin typeface="+mn-lt"/>
                <a:ea typeface="+mn-ea"/>
                <a:cs typeface="+mn-cs"/>
              </a:rPr>
              <a:t>相同的动作：</a:t>
            </a:r>
            <a:r>
              <a:rPr lang="zh-CN" altLang="en-US" sz="2400" i="1" dirty="0">
                <a:latin typeface="+mn-lt"/>
                <a:ea typeface="+mn-ea"/>
                <a:cs typeface="+mn-cs"/>
              </a:rPr>
              <a:t>重传当前分组</a:t>
            </a:r>
            <a:endParaRPr lang="en-US" altLang="zh-CN" sz="2400" i="1" dirty="0">
              <a:latin typeface="+mn-lt"/>
              <a:ea typeface="+mn-ea"/>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 name="页脚占位符 4"/>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71683" name="灯片编号占位符 5"/>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61444" name="Rectangle 2"/>
          <p:cNvSpPr>
            <a:spLocks noGrp="1"/>
          </p:cNvSpPr>
          <p:nvPr>
            <p:ph type="title"/>
          </p:nvPr>
        </p:nvSpPr>
        <p:spPr>
          <a:xfrm>
            <a:off x="449263" y="173038"/>
            <a:ext cx="7772400" cy="1143000"/>
          </a:xfrm>
        </p:spPr>
        <p:txBody>
          <a:bodyPr vert="horz" wrap="square" lIns="91440" tIns="45720" rIns="91440" bIns="45720" anchor="ctr" anchorCtr="0"/>
          <a:p>
            <a:r>
              <a:rPr lang="en-US" altLang="zh-CN" sz="3600" dirty="0"/>
              <a:t>rdt2.2: </a:t>
            </a:r>
            <a:r>
              <a:rPr lang="zh-CN" altLang="en-US" sz="3600" dirty="0"/>
              <a:t>发送方</a:t>
            </a:r>
            <a:r>
              <a:rPr lang="en-US" altLang="zh-CN" sz="3600" dirty="0"/>
              <a:t>, </a:t>
            </a:r>
            <a:r>
              <a:rPr lang="zh-CN" altLang="en-US" sz="3600" dirty="0"/>
              <a:t>接收方片段</a:t>
            </a:r>
            <a:endParaRPr lang="zh-CN" altLang="en-US" sz="3600" dirty="0"/>
          </a:p>
        </p:txBody>
      </p:sp>
      <p:grpSp>
        <p:nvGrpSpPr>
          <p:cNvPr id="61445" name="Group 3"/>
          <p:cNvGrpSpPr/>
          <p:nvPr/>
        </p:nvGrpSpPr>
        <p:grpSpPr>
          <a:xfrm>
            <a:off x="2620963" y="2220913"/>
            <a:ext cx="1062037" cy="838200"/>
            <a:chOff x="1441" y="2062"/>
            <a:chExt cx="669" cy="528"/>
          </a:xfrm>
        </p:grpSpPr>
        <p:sp>
          <p:nvSpPr>
            <p:cNvPr id="61477" name="Oval 4"/>
            <p:cNvSpPr/>
            <p:nvPr/>
          </p:nvSpPr>
          <p:spPr>
            <a:xfrm>
              <a:off x="1483" y="2062"/>
              <a:ext cx="578" cy="528"/>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61478" name="Text Box 5"/>
            <p:cNvSpPr txBox="1"/>
            <p:nvPr/>
          </p:nvSpPr>
          <p:spPr>
            <a:xfrm>
              <a:off x="1441" y="2110"/>
              <a:ext cx="669" cy="384"/>
            </a:xfrm>
            <a:prstGeom prst="rect">
              <a:avLst/>
            </a:prstGeom>
            <a:noFill/>
            <a:ln w="9525">
              <a:noFill/>
            </a:ln>
          </p:spPr>
          <p:txBody>
            <a:bodyPr/>
            <a:p>
              <a:r>
                <a:rPr lang="zh-CN" altLang="en-US" sz="1400" dirty="0">
                  <a:latin typeface="Comic Sans MS" panose="030F0702030302020204" pitchFamily="66" charset="0"/>
                </a:rPr>
                <a:t>等待来自上面的调用</a:t>
              </a:r>
              <a:r>
                <a:rPr lang="en-US" altLang="zh-CN" sz="1400" dirty="0">
                  <a:latin typeface="Comic Sans MS" panose="030F0702030302020204" pitchFamily="66" charset="0"/>
                </a:rPr>
                <a:t>0</a:t>
              </a:r>
              <a:endParaRPr lang="en-US" altLang="zh-CN" sz="1400" dirty="0">
                <a:latin typeface="Comic Sans MS" panose="030F0702030302020204" pitchFamily="66" charset="0"/>
              </a:endParaRPr>
            </a:p>
          </p:txBody>
        </p:sp>
      </p:grpSp>
      <p:sp>
        <p:nvSpPr>
          <p:cNvPr id="61446" name="Text Box 6"/>
          <p:cNvSpPr txBox="1"/>
          <p:nvPr/>
        </p:nvSpPr>
        <p:spPr>
          <a:xfrm>
            <a:off x="2957513" y="1519238"/>
            <a:ext cx="3722687" cy="400050"/>
          </a:xfrm>
          <a:prstGeom prst="rect">
            <a:avLst/>
          </a:prstGeom>
          <a:noFill/>
          <a:ln w="9525">
            <a:noFill/>
          </a:ln>
        </p:spPr>
        <p:txBody>
          <a:bodyPr/>
          <a:p>
            <a:pPr algn="l"/>
            <a:r>
              <a:rPr lang="en-US" altLang="zh-CN" dirty="0">
                <a:latin typeface="Arial" panose="020B0604020202020204" pitchFamily="34" charset="0"/>
              </a:rPr>
              <a:t>sndpkt = make_pkt(0, data, checksum)</a:t>
            </a:r>
            <a:endParaRPr lang="en-US" altLang="zh-CN" dirty="0">
              <a:latin typeface="Arial" panose="020B0604020202020204" pitchFamily="34" charset="0"/>
            </a:endParaRPr>
          </a:p>
          <a:p>
            <a:pPr algn="l"/>
            <a:r>
              <a:rPr lang="en-US" altLang="zh-CN" dirty="0">
                <a:latin typeface="Arial" panose="020B0604020202020204" pitchFamily="34" charset="0"/>
              </a:rPr>
              <a:t>udt_send(sndpkt)</a:t>
            </a:r>
            <a:endParaRPr lang="en-US" altLang="zh-CN" dirty="0">
              <a:latin typeface="Times New Roman" panose="02020603050405020304" pitchFamily="18" charset="0"/>
            </a:endParaRPr>
          </a:p>
        </p:txBody>
      </p:sp>
      <p:sp>
        <p:nvSpPr>
          <p:cNvPr id="61447" name="Text Box 7"/>
          <p:cNvSpPr txBox="1"/>
          <p:nvPr/>
        </p:nvSpPr>
        <p:spPr>
          <a:xfrm>
            <a:off x="2970213" y="1238250"/>
            <a:ext cx="1724025" cy="285750"/>
          </a:xfrm>
          <a:prstGeom prst="rect">
            <a:avLst/>
          </a:prstGeom>
          <a:noFill/>
          <a:ln w="9525">
            <a:noFill/>
          </a:ln>
        </p:spPr>
        <p:txBody>
          <a:bodyPr/>
          <a:p>
            <a:pPr algn="l"/>
            <a:r>
              <a:rPr lang="en-US" altLang="zh-CN" dirty="0">
                <a:latin typeface="Arial" panose="020B0604020202020204" pitchFamily="34" charset="0"/>
              </a:rPr>
              <a:t>rdt_send(data)</a:t>
            </a:r>
            <a:endParaRPr lang="en-US" altLang="zh-CN" dirty="0">
              <a:latin typeface="Times New Roman" panose="02020603050405020304" pitchFamily="18" charset="0"/>
            </a:endParaRPr>
          </a:p>
        </p:txBody>
      </p:sp>
      <p:sp>
        <p:nvSpPr>
          <p:cNvPr id="61448" name="Line 8"/>
          <p:cNvSpPr/>
          <p:nvPr/>
        </p:nvSpPr>
        <p:spPr>
          <a:xfrm>
            <a:off x="3032125" y="1574800"/>
            <a:ext cx="3552825" cy="0"/>
          </a:xfrm>
          <a:prstGeom prst="line">
            <a:avLst/>
          </a:prstGeom>
          <a:ln w="28575" cap="flat" cmpd="sng">
            <a:solidFill>
              <a:srgbClr val="000000"/>
            </a:solidFill>
            <a:prstDash val="solid"/>
            <a:headEnd type="none" w="med" len="med"/>
            <a:tailEnd type="none" w="med" len="med"/>
          </a:ln>
        </p:spPr>
      </p:sp>
      <p:sp>
        <p:nvSpPr>
          <p:cNvPr id="61449" name="Line 9"/>
          <p:cNvSpPr/>
          <p:nvPr/>
        </p:nvSpPr>
        <p:spPr>
          <a:xfrm>
            <a:off x="2427288" y="2084388"/>
            <a:ext cx="419100" cy="230187"/>
          </a:xfrm>
          <a:prstGeom prst="line">
            <a:avLst/>
          </a:prstGeom>
          <a:ln w="19050" cap="flat" cmpd="sng">
            <a:solidFill>
              <a:srgbClr val="000000"/>
            </a:solidFill>
            <a:prstDash val="dash"/>
            <a:headEnd type="none" w="med" len="med"/>
            <a:tailEnd type="triangle" w="med" len="med"/>
          </a:ln>
        </p:spPr>
      </p:sp>
      <p:sp>
        <p:nvSpPr>
          <p:cNvPr id="61450" name="Freeform 10"/>
          <p:cNvSpPr/>
          <p:nvPr/>
        </p:nvSpPr>
        <p:spPr>
          <a:xfrm flipV="1">
            <a:off x="3327400" y="2019300"/>
            <a:ext cx="1897063" cy="206375"/>
          </a:xfrm>
          <a:custGeom>
            <a:avLst/>
            <a:gdLst>
              <a:gd name="txL" fmla="*/ 0 w 2835"/>
              <a:gd name="txT" fmla="*/ 0 h 525"/>
              <a:gd name="txR" fmla="*/ 2835 w 2835"/>
              <a:gd name="txB" fmla="*/ 525 h 525"/>
            </a:gdLst>
            <a:ahLst/>
            <a:cxnLst>
              <a:cxn ang="0">
                <a:pos x="0" y="0"/>
              </a:cxn>
              <a:cxn ang="0">
                <a:pos x="2147483647" y="0"/>
              </a:cxn>
            </a:cxnLst>
            <a:rect l="txL" t="txT" r="txR" b="txB"/>
            <a:pathLst>
              <a:path w="2835" h="525">
                <a:moveTo>
                  <a:pt x="0" y="0"/>
                </a:moveTo>
                <a:cubicBezTo>
                  <a:pt x="60" y="525"/>
                  <a:pt x="2835" y="495"/>
                  <a:pt x="2835" y="0"/>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61451" name="Freeform 11"/>
          <p:cNvSpPr/>
          <p:nvPr/>
        </p:nvSpPr>
        <p:spPr>
          <a:xfrm rot="-1357180">
            <a:off x="5802313" y="1944688"/>
            <a:ext cx="452437" cy="860425"/>
          </a:xfrm>
          <a:custGeom>
            <a:avLst/>
            <a:gdLst>
              <a:gd name="txL" fmla="*/ 0 w 735"/>
              <a:gd name="txT" fmla="*/ 0 h 1080"/>
              <a:gd name="txR" fmla="*/ 735 w 735"/>
              <a:gd name="txB" fmla="*/ 1080 h 1080"/>
            </a:gdLst>
            <a:ahLst/>
            <a:cxnLst>
              <a:cxn ang="0">
                <a:pos x="0" y="2147483647"/>
              </a:cxn>
              <a:cxn ang="0">
                <a:pos x="0" y="2147483647"/>
              </a:cxn>
            </a:cxnLst>
            <a:rect l="txL" t="txT" r="txR" b="txB"/>
            <a:pathLst>
              <a:path w="735" h="1080">
                <a:moveTo>
                  <a:pt x="0" y="195"/>
                </a:moveTo>
                <a:cubicBezTo>
                  <a:pt x="690" y="0"/>
                  <a:pt x="735" y="1080"/>
                  <a:pt x="0" y="855"/>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61452" name="Text Box 12"/>
          <p:cNvSpPr txBox="1"/>
          <p:nvPr/>
        </p:nvSpPr>
        <p:spPr>
          <a:xfrm>
            <a:off x="6315075" y="2651125"/>
            <a:ext cx="2124075" cy="400050"/>
          </a:xfrm>
          <a:prstGeom prst="rect">
            <a:avLst/>
          </a:prstGeom>
          <a:noFill/>
          <a:ln w="9525">
            <a:noFill/>
          </a:ln>
        </p:spPr>
        <p:txBody>
          <a:bodyPr/>
          <a:p>
            <a:pPr algn="l"/>
            <a:r>
              <a:rPr lang="en-US" altLang="zh-CN" b="1" dirty="0">
                <a:solidFill>
                  <a:srgbClr val="FF0000"/>
                </a:solidFill>
                <a:latin typeface="Arial" panose="020B0604020202020204" pitchFamily="34" charset="0"/>
              </a:rPr>
              <a:t>udt_send(sndpkt)</a:t>
            </a:r>
            <a:endParaRPr lang="en-US" altLang="zh-CN" b="1" dirty="0">
              <a:solidFill>
                <a:srgbClr val="FF0000"/>
              </a:solidFill>
              <a:latin typeface="Times New Roman" panose="02020603050405020304" pitchFamily="18" charset="0"/>
            </a:endParaRPr>
          </a:p>
        </p:txBody>
      </p:sp>
      <p:sp>
        <p:nvSpPr>
          <p:cNvPr id="61453" name="Text Box 13"/>
          <p:cNvSpPr txBox="1"/>
          <p:nvPr/>
        </p:nvSpPr>
        <p:spPr>
          <a:xfrm>
            <a:off x="6218238" y="1863725"/>
            <a:ext cx="2717800" cy="571500"/>
          </a:xfrm>
          <a:prstGeom prst="rect">
            <a:avLst/>
          </a:prstGeom>
          <a:noFill/>
          <a:ln w="9525">
            <a:noFill/>
          </a:ln>
        </p:spPr>
        <p:txBody>
          <a:bodyPr/>
          <a:p>
            <a:pPr algn="l"/>
            <a:r>
              <a:rPr lang="en-US" altLang="zh-CN" dirty="0">
                <a:latin typeface="Arial" panose="020B0604020202020204" pitchFamily="34" charset="0"/>
              </a:rPr>
              <a:t>rdt_rcv(rcvpkt) &amp;&amp;  </a:t>
            </a:r>
            <a:endParaRPr lang="en-US" altLang="zh-CN" dirty="0">
              <a:latin typeface="Arial" panose="020B0604020202020204" pitchFamily="34" charset="0"/>
            </a:endParaRPr>
          </a:p>
          <a:p>
            <a:pPr algn="l"/>
            <a:r>
              <a:rPr lang="en-US" altLang="zh-CN" dirty="0">
                <a:latin typeface="Arial" panose="020B0604020202020204" pitchFamily="34" charset="0"/>
              </a:rPr>
              <a:t>( corrupt(rcvpkt) ||</a:t>
            </a:r>
            <a:endParaRPr lang="en-US" altLang="zh-CN" dirty="0">
              <a:latin typeface="Arial" panose="020B0604020202020204" pitchFamily="34" charset="0"/>
            </a:endParaRPr>
          </a:p>
          <a:p>
            <a:pPr algn="l"/>
            <a:r>
              <a:rPr lang="en-US" altLang="zh-CN" dirty="0">
                <a:latin typeface="Arial" panose="020B0604020202020204" pitchFamily="34" charset="0"/>
              </a:rPr>
              <a:t>  </a:t>
            </a:r>
            <a:r>
              <a:rPr lang="en-US" altLang="zh-CN" b="1" dirty="0">
                <a:solidFill>
                  <a:srgbClr val="FF0000"/>
                </a:solidFill>
                <a:latin typeface="Arial" panose="020B0604020202020204" pitchFamily="34" charset="0"/>
              </a:rPr>
              <a:t>isACK(rcvpkt,1)</a:t>
            </a:r>
            <a:r>
              <a:rPr lang="en-US" altLang="zh-CN" dirty="0">
                <a:latin typeface="Arial" panose="020B0604020202020204" pitchFamily="34" charset="0"/>
              </a:rPr>
              <a:t> )</a:t>
            </a:r>
            <a:endParaRPr lang="en-US" altLang="zh-CN" dirty="0">
              <a:latin typeface="Times New Roman" panose="02020603050405020304" pitchFamily="18" charset="0"/>
            </a:endParaRPr>
          </a:p>
        </p:txBody>
      </p:sp>
      <p:sp>
        <p:nvSpPr>
          <p:cNvPr id="61454" name="Line 14"/>
          <p:cNvSpPr/>
          <p:nvPr/>
        </p:nvSpPr>
        <p:spPr>
          <a:xfrm flipV="1">
            <a:off x="6418263" y="2644775"/>
            <a:ext cx="1420812" cy="1588"/>
          </a:xfrm>
          <a:prstGeom prst="line">
            <a:avLst/>
          </a:prstGeom>
          <a:ln w="28575" cap="flat" cmpd="sng">
            <a:solidFill>
              <a:srgbClr val="000000"/>
            </a:solidFill>
            <a:prstDash val="solid"/>
            <a:headEnd type="none" w="med" len="med"/>
            <a:tailEnd type="none" w="med" len="med"/>
          </a:ln>
        </p:spPr>
      </p:sp>
      <p:sp>
        <p:nvSpPr>
          <p:cNvPr id="61455" name="Freeform 15"/>
          <p:cNvSpPr/>
          <p:nvPr/>
        </p:nvSpPr>
        <p:spPr>
          <a:xfrm>
            <a:off x="5948363" y="2844800"/>
            <a:ext cx="203200" cy="1228725"/>
          </a:xfrm>
          <a:custGeom>
            <a:avLst/>
            <a:gdLst>
              <a:gd name="txL" fmla="*/ 0 w 128"/>
              <a:gd name="txT" fmla="*/ 0 h 774"/>
              <a:gd name="txR" fmla="*/ 128 w 128"/>
              <a:gd name="txB" fmla="*/ 774 h 774"/>
            </a:gdLst>
            <a:ahLst/>
            <a:cxnLst>
              <a:cxn ang="0">
                <a:pos x="2147483647" y="2147483647"/>
              </a:cxn>
              <a:cxn ang="0">
                <a:pos x="0" y="0"/>
              </a:cxn>
            </a:cxnLst>
            <a:rect l="txL" t="txT" r="txR" b="txB"/>
            <a:pathLst>
              <a:path w="128" h="774">
                <a:moveTo>
                  <a:pt x="67" y="774"/>
                </a:moveTo>
                <a:cubicBezTo>
                  <a:pt x="128" y="425"/>
                  <a:pt x="81" y="0"/>
                  <a:pt x="0" y="0"/>
                </a:cubicBezTo>
              </a:path>
            </a:pathLst>
          </a:custGeom>
          <a:noFill/>
          <a:ln w="19050" cap="flat" cmpd="sng">
            <a:solidFill>
              <a:srgbClr val="000000">
                <a:alpha val="100000"/>
              </a:srgbClr>
            </a:solidFill>
            <a:prstDash val="solid"/>
            <a:round/>
            <a:headEnd type="triangle" w="med" len="med"/>
            <a:tailEnd type="none" w="med" len="med"/>
          </a:ln>
        </p:spPr>
        <p:txBody>
          <a:bodyPr/>
          <a:p>
            <a:endParaRPr lang="zh-CN" altLang="en-US"/>
          </a:p>
        </p:txBody>
      </p:sp>
      <p:sp>
        <p:nvSpPr>
          <p:cNvPr id="61456" name="Text Box 16"/>
          <p:cNvSpPr txBox="1"/>
          <p:nvPr/>
        </p:nvSpPr>
        <p:spPr>
          <a:xfrm>
            <a:off x="6092825" y="3255963"/>
            <a:ext cx="2413000" cy="571500"/>
          </a:xfrm>
          <a:prstGeom prst="rect">
            <a:avLst/>
          </a:prstGeom>
          <a:noFill/>
          <a:ln w="9525">
            <a:noFill/>
          </a:ln>
        </p:spPr>
        <p:txBody>
          <a:bodyPr/>
          <a:p>
            <a:pPr algn="l"/>
            <a:r>
              <a:rPr lang="en-US" altLang="zh-CN" dirty="0">
                <a:latin typeface="Arial" panose="020B0604020202020204" pitchFamily="34" charset="0"/>
              </a:rPr>
              <a:t>rdt_rcv(rcvpkt)   </a:t>
            </a:r>
            <a:endParaRPr lang="en-US" altLang="zh-CN" dirty="0">
              <a:latin typeface="Arial" panose="020B0604020202020204" pitchFamily="34" charset="0"/>
            </a:endParaRPr>
          </a:p>
          <a:p>
            <a:pPr algn="l"/>
            <a:r>
              <a:rPr lang="en-US" altLang="zh-CN" dirty="0">
                <a:latin typeface="Arial" panose="020B0604020202020204" pitchFamily="34" charset="0"/>
              </a:rPr>
              <a:t>&amp;&amp; notcorrupt(rcvpkt) </a:t>
            </a:r>
            <a:endParaRPr lang="en-US" altLang="zh-CN" dirty="0">
              <a:latin typeface="Arial" panose="020B0604020202020204" pitchFamily="34" charset="0"/>
            </a:endParaRPr>
          </a:p>
          <a:p>
            <a:pPr algn="l"/>
            <a:r>
              <a:rPr lang="en-US" altLang="zh-CN" dirty="0">
                <a:latin typeface="Arial" panose="020B0604020202020204" pitchFamily="34" charset="0"/>
              </a:rPr>
              <a:t>&amp;&amp; </a:t>
            </a:r>
            <a:r>
              <a:rPr lang="en-US" altLang="zh-CN" b="1" dirty="0">
                <a:solidFill>
                  <a:srgbClr val="FF0000"/>
                </a:solidFill>
                <a:latin typeface="Arial" panose="020B0604020202020204" pitchFamily="34" charset="0"/>
              </a:rPr>
              <a:t>isACK(rcvpkt,0)</a:t>
            </a:r>
            <a:r>
              <a:rPr lang="en-US" altLang="zh-CN" sz="1000" dirty="0">
                <a:latin typeface="Arial" panose="020B0604020202020204" pitchFamily="34" charset="0"/>
              </a:rPr>
              <a:t> </a:t>
            </a:r>
            <a:endParaRPr lang="en-US" altLang="zh-CN" sz="2400" dirty="0">
              <a:latin typeface="Times New Roman" panose="02020603050405020304" pitchFamily="18" charset="0"/>
            </a:endParaRPr>
          </a:p>
        </p:txBody>
      </p:sp>
      <p:sp>
        <p:nvSpPr>
          <p:cNvPr id="61457" name="Line 17"/>
          <p:cNvSpPr/>
          <p:nvPr/>
        </p:nvSpPr>
        <p:spPr>
          <a:xfrm>
            <a:off x="6181725" y="4079875"/>
            <a:ext cx="1863725" cy="0"/>
          </a:xfrm>
          <a:prstGeom prst="line">
            <a:avLst/>
          </a:prstGeom>
          <a:ln w="28575" cap="flat" cmpd="sng">
            <a:solidFill>
              <a:srgbClr val="000000"/>
            </a:solidFill>
            <a:prstDash val="solid"/>
            <a:headEnd type="none" w="med" len="med"/>
            <a:tailEnd type="none" w="med" len="med"/>
          </a:ln>
        </p:spPr>
      </p:sp>
      <p:grpSp>
        <p:nvGrpSpPr>
          <p:cNvPr id="61458" name="Group 18"/>
          <p:cNvGrpSpPr/>
          <p:nvPr/>
        </p:nvGrpSpPr>
        <p:grpSpPr>
          <a:xfrm>
            <a:off x="4976813" y="2166938"/>
            <a:ext cx="1062037" cy="838200"/>
            <a:chOff x="1441" y="2062"/>
            <a:chExt cx="669" cy="528"/>
          </a:xfrm>
        </p:grpSpPr>
        <p:sp>
          <p:nvSpPr>
            <p:cNvPr id="61475" name="Oval 19"/>
            <p:cNvSpPr/>
            <p:nvPr/>
          </p:nvSpPr>
          <p:spPr>
            <a:xfrm>
              <a:off x="1483" y="2062"/>
              <a:ext cx="578" cy="528"/>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61476" name="Text Box 20"/>
            <p:cNvSpPr txBox="1"/>
            <p:nvPr/>
          </p:nvSpPr>
          <p:spPr>
            <a:xfrm>
              <a:off x="1441" y="2110"/>
              <a:ext cx="669" cy="384"/>
            </a:xfrm>
            <a:prstGeom prst="rect">
              <a:avLst/>
            </a:prstGeom>
            <a:noFill/>
            <a:ln w="9525">
              <a:noFill/>
            </a:ln>
          </p:spPr>
          <p:txBody>
            <a:bodyPr/>
            <a:p>
              <a:r>
                <a:rPr lang="zh-CN" altLang="en-US" sz="1400" dirty="0">
                  <a:latin typeface="Arial" panose="020B0604020202020204" pitchFamily="34" charset="0"/>
                </a:rPr>
                <a:t> 等待</a:t>
              </a:r>
              <a:r>
                <a:rPr lang="en-US" altLang="zh-CN" sz="1400" dirty="0">
                  <a:latin typeface="Arial" panose="020B0604020202020204" pitchFamily="34" charset="0"/>
                </a:rPr>
                <a:t>ACK</a:t>
              </a:r>
              <a:endParaRPr lang="en-US" altLang="zh-CN" sz="1400" dirty="0">
                <a:latin typeface="Arial" panose="020B0604020202020204" pitchFamily="34" charset="0"/>
              </a:endParaRPr>
            </a:p>
            <a:p>
              <a:r>
                <a:rPr lang="en-US" altLang="zh-CN" sz="1400" dirty="0">
                  <a:latin typeface="Arial" panose="020B0604020202020204" pitchFamily="34" charset="0"/>
                </a:rPr>
                <a:t>0</a:t>
              </a:r>
              <a:endParaRPr lang="en-US" altLang="zh-CN" sz="1400" dirty="0">
                <a:latin typeface="Times New Roman" panose="02020603050405020304" pitchFamily="18" charset="0"/>
              </a:endParaRPr>
            </a:p>
          </p:txBody>
        </p:sp>
      </p:grpSp>
      <p:sp>
        <p:nvSpPr>
          <p:cNvPr id="61459" name="Text Box 21"/>
          <p:cNvSpPr txBox="1"/>
          <p:nvPr/>
        </p:nvSpPr>
        <p:spPr>
          <a:xfrm>
            <a:off x="3744913" y="2884488"/>
            <a:ext cx="1500187" cy="701675"/>
          </a:xfrm>
          <a:prstGeom prst="rect">
            <a:avLst/>
          </a:prstGeom>
          <a:noFill/>
          <a:ln w="9525">
            <a:noFill/>
          </a:ln>
        </p:spPr>
        <p:txBody>
          <a:bodyPr wrap="none">
            <a:spAutoFit/>
          </a:bodyPr>
          <a:p>
            <a:r>
              <a:rPr lang="zh-CN" altLang="en-US" sz="2000" dirty="0">
                <a:solidFill>
                  <a:schemeClr val="accent2"/>
                </a:solidFill>
                <a:latin typeface="Comic Sans MS" panose="030F0702030302020204" pitchFamily="66" charset="0"/>
              </a:rPr>
              <a:t>发送方</a:t>
            </a:r>
            <a:r>
              <a:rPr lang="en-US" altLang="zh-CN" sz="2000" dirty="0">
                <a:solidFill>
                  <a:schemeClr val="accent2"/>
                </a:solidFill>
                <a:latin typeface="Comic Sans MS" panose="030F0702030302020204" pitchFamily="66" charset="0"/>
              </a:rPr>
              <a:t>FSM</a:t>
            </a:r>
            <a:endParaRPr lang="en-US" altLang="zh-CN" sz="2000" dirty="0">
              <a:solidFill>
                <a:schemeClr val="accent2"/>
              </a:solidFill>
              <a:latin typeface="Comic Sans MS" panose="030F0702030302020204" pitchFamily="66" charset="0"/>
            </a:endParaRPr>
          </a:p>
          <a:p>
            <a:r>
              <a:rPr lang="zh-CN" altLang="en-US" sz="2000" dirty="0">
                <a:solidFill>
                  <a:schemeClr val="accent2"/>
                </a:solidFill>
                <a:latin typeface="Comic Sans MS" panose="030F0702030302020204" pitchFamily="66" charset="0"/>
              </a:rPr>
              <a:t>片段</a:t>
            </a:r>
            <a:endParaRPr lang="zh-CN" altLang="en-US" sz="2000" dirty="0">
              <a:solidFill>
                <a:schemeClr val="accent2"/>
              </a:solidFill>
              <a:latin typeface="Comic Sans MS" panose="030F0702030302020204" pitchFamily="66" charset="0"/>
            </a:endParaRPr>
          </a:p>
        </p:txBody>
      </p:sp>
      <p:grpSp>
        <p:nvGrpSpPr>
          <p:cNvPr id="61460" name="Group 22"/>
          <p:cNvGrpSpPr/>
          <p:nvPr/>
        </p:nvGrpSpPr>
        <p:grpSpPr>
          <a:xfrm>
            <a:off x="2427288" y="4265613"/>
            <a:ext cx="847725" cy="804862"/>
            <a:chOff x="3570" y="3063"/>
            <a:chExt cx="534" cy="507"/>
          </a:xfrm>
        </p:grpSpPr>
        <p:sp>
          <p:nvSpPr>
            <p:cNvPr id="61473" name="Oval 23"/>
            <p:cNvSpPr/>
            <p:nvPr/>
          </p:nvSpPr>
          <p:spPr>
            <a:xfrm>
              <a:off x="3570" y="3063"/>
              <a:ext cx="534" cy="501"/>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61474" name="Text Box 24"/>
            <p:cNvSpPr txBox="1"/>
            <p:nvPr/>
          </p:nvSpPr>
          <p:spPr>
            <a:xfrm>
              <a:off x="3587" y="3095"/>
              <a:ext cx="504" cy="475"/>
            </a:xfrm>
            <a:prstGeom prst="rect">
              <a:avLst/>
            </a:prstGeom>
            <a:noFill/>
            <a:ln w="9525">
              <a:noFill/>
            </a:ln>
          </p:spPr>
          <p:txBody>
            <a:bodyPr/>
            <a:p>
              <a:r>
                <a:rPr lang="zh-CN" altLang="en-US" sz="1200" dirty="0">
                  <a:latin typeface="Comic Sans MS" panose="030F0702030302020204" pitchFamily="66" charset="0"/>
                </a:rPr>
                <a:t>等待来自下面的调用</a:t>
              </a:r>
              <a:r>
                <a:rPr lang="en-US" altLang="zh-CN" sz="1200" dirty="0">
                  <a:latin typeface="Comic Sans MS" panose="030F0702030302020204" pitchFamily="66" charset="0"/>
                </a:rPr>
                <a:t>0</a:t>
              </a:r>
              <a:endParaRPr lang="en-US" altLang="zh-CN" sz="1200" dirty="0">
                <a:latin typeface="Comic Sans MS" panose="030F0702030302020204" pitchFamily="66" charset="0"/>
              </a:endParaRPr>
            </a:p>
          </p:txBody>
        </p:sp>
      </p:grpSp>
      <p:sp>
        <p:nvSpPr>
          <p:cNvPr id="61461" name="Freeform 25"/>
          <p:cNvSpPr/>
          <p:nvPr/>
        </p:nvSpPr>
        <p:spPr>
          <a:xfrm>
            <a:off x="3055938" y="4156075"/>
            <a:ext cx="825500" cy="185738"/>
          </a:xfrm>
          <a:custGeom>
            <a:avLst/>
            <a:gdLst>
              <a:gd name="txL" fmla="*/ 0 w 520"/>
              <a:gd name="txT" fmla="*/ 0 h 117"/>
              <a:gd name="txR" fmla="*/ 520 w 520"/>
              <a:gd name="txB" fmla="*/ 117 h 117"/>
            </a:gdLst>
            <a:ahLst/>
            <a:cxnLst>
              <a:cxn ang="0">
                <a:pos x="0" y="2147483647"/>
              </a:cxn>
              <a:cxn ang="0">
                <a:pos x="2147483647" y="2147483647"/>
              </a:cxn>
            </a:cxnLst>
            <a:rect l="txL" t="txT" r="txR" b="txB"/>
            <a:pathLst>
              <a:path w="520" h="117">
                <a:moveTo>
                  <a:pt x="0" y="117"/>
                </a:moveTo>
                <a:cubicBezTo>
                  <a:pt x="136" y="17"/>
                  <a:pt x="276" y="0"/>
                  <a:pt x="520" y="17"/>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61462" name="Freeform 26"/>
          <p:cNvSpPr/>
          <p:nvPr/>
        </p:nvSpPr>
        <p:spPr>
          <a:xfrm>
            <a:off x="3168650" y="4960938"/>
            <a:ext cx="2403475" cy="206375"/>
          </a:xfrm>
          <a:custGeom>
            <a:avLst/>
            <a:gdLst>
              <a:gd name="txL" fmla="*/ 0 w 1514"/>
              <a:gd name="txT" fmla="*/ 0 h 130"/>
              <a:gd name="txR" fmla="*/ 1514 w 1514"/>
              <a:gd name="txB" fmla="*/ 130 h 130"/>
            </a:gdLst>
            <a:ahLst/>
            <a:cxnLst>
              <a:cxn ang="0">
                <a:pos x="0" y="0"/>
              </a:cxn>
              <a:cxn ang="0">
                <a:pos x="2147483647" y="2147483647"/>
              </a:cxn>
            </a:cxnLst>
            <a:rect l="txL" t="txT" r="txR" b="txB"/>
            <a:pathLst>
              <a:path w="1514" h="130">
                <a:moveTo>
                  <a:pt x="0" y="0"/>
                </a:moveTo>
                <a:cubicBezTo>
                  <a:pt x="266" y="130"/>
                  <a:pt x="1322" y="113"/>
                  <a:pt x="1514" y="17"/>
                </a:cubicBezTo>
              </a:path>
            </a:pathLst>
          </a:custGeom>
          <a:noFill/>
          <a:ln w="19050" cap="flat" cmpd="sng">
            <a:solidFill>
              <a:srgbClr val="000000">
                <a:alpha val="100000"/>
              </a:srgbClr>
            </a:solidFill>
            <a:prstDash val="solid"/>
            <a:round/>
            <a:headEnd type="triangle" w="med" len="med"/>
            <a:tailEnd type="none" w="med" len="med"/>
          </a:ln>
        </p:spPr>
        <p:txBody>
          <a:bodyPr/>
          <a:p>
            <a:endParaRPr lang="zh-CN" altLang="en-US"/>
          </a:p>
        </p:txBody>
      </p:sp>
      <p:sp>
        <p:nvSpPr>
          <p:cNvPr id="61463" name="Text Box 27"/>
          <p:cNvSpPr txBox="1"/>
          <p:nvPr/>
        </p:nvSpPr>
        <p:spPr>
          <a:xfrm>
            <a:off x="2935288" y="5106988"/>
            <a:ext cx="3940175" cy="571500"/>
          </a:xfrm>
          <a:prstGeom prst="rect">
            <a:avLst/>
          </a:prstGeom>
          <a:noFill/>
          <a:ln w="9525">
            <a:noFill/>
          </a:ln>
        </p:spPr>
        <p:txBody>
          <a:bodyPr/>
          <a:p>
            <a:pPr algn="l"/>
            <a:r>
              <a:rPr lang="en-US" altLang="zh-CN" dirty="0">
                <a:latin typeface="Arial" panose="020B0604020202020204" pitchFamily="34" charset="0"/>
              </a:rPr>
              <a:t>rdt_rcv(rcvpkt) &amp;&amp; notcorrupt(rcvpkt) </a:t>
            </a:r>
            <a:endParaRPr lang="en-US" altLang="zh-CN" dirty="0">
              <a:latin typeface="Arial" panose="020B0604020202020204" pitchFamily="34" charset="0"/>
            </a:endParaRPr>
          </a:p>
          <a:p>
            <a:pPr algn="l"/>
            <a:r>
              <a:rPr lang="en-US" altLang="zh-CN" dirty="0">
                <a:latin typeface="Arial" panose="020B0604020202020204" pitchFamily="34" charset="0"/>
              </a:rPr>
              <a:t>  &amp;&amp; has_seq1(rcvpkt) </a:t>
            </a:r>
            <a:endParaRPr lang="en-US" altLang="zh-CN" dirty="0">
              <a:latin typeface="Times New Roman" panose="02020603050405020304" pitchFamily="18" charset="0"/>
            </a:endParaRPr>
          </a:p>
        </p:txBody>
      </p:sp>
      <p:sp>
        <p:nvSpPr>
          <p:cNvPr id="61464" name="Line 28"/>
          <p:cNvSpPr/>
          <p:nvPr/>
        </p:nvSpPr>
        <p:spPr>
          <a:xfrm>
            <a:off x="3046413" y="5678488"/>
            <a:ext cx="1914525" cy="0"/>
          </a:xfrm>
          <a:prstGeom prst="line">
            <a:avLst/>
          </a:prstGeom>
          <a:ln w="28575" cap="flat" cmpd="sng">
            <a:solidFill>
              <a:srgbClr val="000000"/>
            </a:solidFill>
            <a:prstDash val="solid"/>
            <a:headEnd type="none" w="med" len="med"/>
            <a:tailEnd type="none" w="med" len="med"/>
          </a:ln>
        </p:spPr>
      </p:sp>
      <p:sp>
        <p:nvSpPr>
          <p:cNvPr id="61465" name="Text Box 29"/>
          <p:cNvSpPr txBox="1"/>
          <p:nvPr/>
        </p:nvSpPr>
        <p:spPr>
          <a:xfrm>
            <a:off x="2903538" y="5664200"/>
            <a:ext cx="4175125" cy="695325"/>
          </a:xfrm>
          <a:prstGeom prst="rect">
            <a:avLst/>
          </a:prstGeom>
          <a:noFill/>
          <a:ln w="9525">
            <a:noFill/>
          </a:ln>
        </p:spPr>
        <p:txBody>
          <a:bodyPr/>
          <a:p>
            <a:pPr algn="l"/>
            <a:r>
              <a:rPr lang="en-US" altLang="zh-CN" dirty="0">
                <a:latin typeface="Arial" panose="020B0604020202020204" pitchFamily="34" charset="0"/>
              </a:rPr>
              <a:t>extract(rcvpkt,data)</a:t>
            </a:r>
            <a:endParaRPr lang="en-US" altLang="zh-CN" dirty="0">
              <a:latin typeface="Arial" panose="020B0604020202020204" pitchFamily="34" charset="0"/>
            </a:endParaRPr>
          </a:p>
          <a:p>
            <a:pPr algn="l"/>
            <a:r>
              <a:rPr lang="en-US" altLang="zh-CN" dirty="0">
                <a:latin typeface="Arial" panose="020B0604020202020204" pitchFamily="34" charset="0"/>
              </a:rPr>
              <a:t>deliver_data(data)</a:t>
            </a:r>
            <a:endParaRPr lang="en-US" altLang="zh-CN" dirty="0">
              <a:latin typeface="Arial" panose="020B0604020202020204" pitchFamily="34" charset="0"/>
            </a:endParaRPr>
          </a:p>
          <a:p>
            <a:pPr algn="l"/>
            <a:r>
              <a:rPr lang="en-US" altLang="zh-CN" b="1" dirty="0">
                <a:solidFill>
                  <a:srgbClr val="FF0000"/>
                </a:solidFill>
                <a:latin typeface="Arial" panose="020B0604020202020204" pitchFamily="34" charset="0"/>
              </a:rPr>
              <a:t>sndpkt = make_pkt(ACK1, chksum)</a:t>
            </a:r>
            <a:endParaRPr lang="en-US" altLang="zh-CN" b="1" dirty="0">
              <a:solidFill>
                <a:srgbClr val="FF0000"/>
              </a:solidFill>
              <a:latin typeface="Arial" panose="020B0604020202020204" pitchFamily="34" charset="0"/>
            </a:endParaRPr>
          </a:p>
          <a:p>
            <a:pPr algn="l"/>
            <a:r>
              <a:rPr lang="en-US" altLang="zh-CN" dirty="0">
                <a:latin typeface="Arial" panose="020B0604020202020204" pitchFamily="34" charset="0"/>
              </a:rPr>
              <a:t>udt_send(sndpkt)</a:t>
            </a:r>
            <a:endParaRPr lang="en-US" altLang="zh-CN" dirty="0">
              <a:latin typeface="Times New Roman" panose="02020603050405020304" pitchFamily="18" charset="0"/>
            </a:endParaRPr>
          </a:p>
        </p:txBody>
      </p:sp>
      <p:sp>
        <p:nvSpPr>
          <p:cNvPr id="61466" name="Freeform 30"/>
          <p:cNvSpPr/>
          <p:nvPr/>
        </p:nvSpPr>
        <p:spPr>
          <a:xfrm flipH="1">
            <a:off x="1963738" y="3917950"/>
            <a:ext cx="490537" cy="1358900"/>
          </a:xfrm>
          <a:custGeom>
            <a:avLst/>
            <a:gdLst>
              <a:gd name="txL" fmla="*/ 0 w 619"/>
              <a:gd name="txT" fmla="*/ 0 h 1815"/>
              <a:gd name="txR" fmla="*/ 619 w 619"/>
              <a:gd name="txB" fmla="*/ 1815 h 1815"/>
            </a:gdLst>
            <a:ahLst/>
            <a:cxnLst>
              <a:cxn ang="0">
                <a:pos x="2147483647" y="2147483647"/>
              </a:cxn>
              <a:cxn ang="0">
                <a:pos x="0" y="2147483647"/>
              </a:cxn>
            </a:cxnLst>
            <a:rect l="txL" t="txT" r="txR" b="txB"/>
            <a:pathLst>
              <a:path w="619" h="1815">
                <a:moveTo>
                  <a:pt x="39" y="1136"/>
                </a:moveTo>
                <a:cubicBezTo>
                  <a:pt x="619" y="1815"/>
                  <a:pt x="484" y="0"/>
                  <a:pt x="0" y="773"/>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61467" name="Line 31"/>
          <p:cNvSpPr/>
          <p:nvPr/>
        </p:nvSpPr>
        <p:spPr>
          <a:xfrm>
            <a:off x="90488" y="4660900"/>
            <a:ext cx="1924050" cy="0"/>
          </a:xfrm>
          <a:prstGeom prst="line">
            <a:avLst/>
          </a:prstGeom>
          <a:ln w="28575" cap="flat" cmpd="sng">
            <a:solidFill>
              <a:srgbClr val="000000"/>
            </a:solidFill>
            <a:prstDash val="solid"/>
            <a:headEnd type="none" w="med" len="med"/>
            <a:tailEnd type="none" w="med" len="med"/>
          </a:ln>
        </p:spPr>
      </p:sp>
      <p:sp>
        <p:nvSpPr>
          <p:cNvPr id="61468" name="Text Box 32"/>
          <p:cNvSpPr txBox="1"/>
          <p:nvPr/>
        </p:nvSpPr>
        <p:spPr>
          <a:xfrm>
            <a:off x="9525" y="3824288"/>
            <a:ext cx="2360613" cy="638175"/>
          </a:xfrm>
          <a:prstGeom prst="rect">
            <a:avLst/>
          </a:prstGeom>
          <a:noFill/>
          <a:ln w="9525">
            <a:noFill/>
          </a:ln>
        </p:spPr>
        <p:txBody>
          <a:bodyPr/>
          <a:p>
            <a:pPr algn="l"/>
            <a:r>
              <a:rPr lang="en-US" altLang="zh-CN" dirty="0">
                <a:latin typeface="Arial" panose="020B0604020202020204" pitchFamily="34" charset="0"/>
              </a:rPr>
              <a:t>rdt_rcv(rcvpkt) &amp;&amp; </a:t>
            </a:r>
            <a:endParaRPr lang="en-US" altLang="zh-CN" dirty="0">
              <a:latin typeface="Arial" panose="020B0604020202020204" pitchFamily="34" charset="0"/>
            </a:endParaRPr>
          </a:p>
          <a:p>
            <a:pPr algn="l"/>
            <a:r>
              <a:rPr lang="en-US" altLang="zh-CN" dirty="0">
                <a:latin typeface="Arial" panose="020B0604020202020204" pitchFamily="34" charset="0"/>
              </a:rPr>
              <a:t>   (corrupt(rcvpkt) ||</a:t>
            </a:r>
            <a:endParaRPr lang="en-US" altLang="zh-CN" dirty="0">
              <a:latin typeface="Arial" panose="020B0604020202020204" pitchFamily="34" charset="0"/>
            </a:endParaRPr>
          </a:p>
          <a:p>
            <a:pPr algn="l"/>
            <a:r>
              <a:rPr lang="en-US" altLang="zh-CN" dirty="0">
                <a:latin typeface="Arial" panose="020B0604020202020204" pitchFamily="34" charset="0"/>
              </a:rPr>
              <a:t>     </a:t>
            </a:r>
            <a:r>
              <a:rPr lang="en-US" altLang="zh-CN" b="1" dirty="0">
                <a:solidFill>
                  <a:srgbClr val="FF0000"/>
                </a:solidFill>
                <a:latin typeface="Arial" panose="020B0604020202020204" pitchFamily="34" charset="0"/>
              </a:rPr>
              <a:t>has_seq1(rcvpkt))</a:t>
            </a:r>
            <a:endParaRPr lang="en-US" altLang="zh-CN" b="1" dirty="0">
              <a:solidFill>
                <a:srgbClr val="FF0000"/>
              </a:solidFill>
              <a:latin typeface="Times New Roman" panose="02020603050405020304" pitchFamily="18" charset="0"/>
            </a:endParaRPr>
          </a:p>
        </p:txBody>
      </p:sp>
      <p:sp>
        <p:nvSpPr>
          <p:cNvPr id="61469" name="Text Box 33"/>
          <p:cNvSpPr txBox="1"/>
          <p:nvPr/>
        </p:nvSpPr>
        <p:spPr>
          <a:xfrm>
            <a:off x="0" y="4689475"/>
            <a:ext cx="2038350" cy="409575"/>
          </a:xfrm>
          <a:prstGeom prst="rect">
            <a:avLst/>
          </a:prstGeom>
          <a:noFill/>
          <a:ln w="9525">
            <a:noFill/>
          </a:ln>
        </p:spPr>
        <p:txBody>
          <a:bodyPr/>
          <a:p>
            <a:pPr algn="l"/>
            <a:r>
              <a:rPr lang="en-US" altLang="zh-CN" b="1" dirty="0">
                <a:solidFill>
                  <a:srgbClr val="FF0000"/>
                </a:solidFill>
                <a:latin typeface="Arial" panose="020B0604020202020204" pitchFamily="34" charset="0"/>
              </a:rPr>
              <a:t>udt_send(sndpkt)</a:t>
            </a:r>
            <a:endParaRPr lang="en-US" altLang="zh-CN" b="1" dirty="0">
              <a:solidFill>
                <a:srgbClr val="FF0000"/>
              </a:solidFill>
              <a:latin typeface="Times New Roman" panose="02020603050405020304" pitchFamily="18" charset="0"/>
            </a:endParaRPr>
          </a:p>
        </p:txBody>
      </p:sp>
      <p:sp>
        <p:nvSpPr>
          <p:cNvPr id="61470" name="Text Box 34"/>
          <p:cNvSpPr txBox="1"/>
          <p:nvPr/>
        </p:nvSpPr>
        <p:spPr>
          <a:xfrm>
            <a:off x="3498850" y="4311650"/>
            <a:ext cx="1500188" cy="701675"/>
          </a:xfrm>
          <a:prstGeom prst="rect">
            <a:avLst/>
          </a:prstGeom>
          <a:noFill/>
          <a:ln w="9525">
            <a:noFill/>
          </a:ln>
        </p:spPr>
        <p:txBody>
          <a:bodyPr wrap="none">
            <a:spAutoFit/>
          </a:bodyPr>
          <a:p>
            <a:r>
              <a:rPr lang="zh-CN" altLang="en-US" sz="2000" dirty="0">
                <a:solidFill>
                  <a:schemeClr val="accent2"/>
                </a:solidFill>
                <a:latin typeface="Comic Sans MS" panose="030F0702030302020204" pitchFamily="66" charset="0"/>
              </a:rPr>
              <a:t>接收方</a:t>
            </a:r>
            <a:r>
              <a:rPr lang="en-US" altLang="zh-CN" sz="2000" dirty="0">
                <a:solidFill>
                  <a:schemeClr val="accent2"/>
                </a:solidFill>
                <a:latin typeface="Comic Sans MS" panose="030F0702030302020204" pitchFamily="66" charset="0"/>
              </a:rPr>
              <a:t>FSM</a:t>
            </a:r>
            <a:endParaRPr lang="en-US" altLang="zh-CN" sz="2000" dirty="0">
              <a:solidFill>
                <a:schemeClr val="accent2"/>
              </a:solidFill>
              <a:latin typeface="Comic Sans MS" panose="030F0702030302020204" pitchFamily="66" charset="0"/>
            </a:endParaRPr>
          </a:p>
          <a:p>
            <a:r>
              <a:rPr lang="zh-CN" altLang="en-US" sz="2000" dirty="0">
                <a:solidFill>
                  <a:schemeClr val="accent2"/>
                </a:solidFill>
                <a:latin typeface="Comic Sans MS" panose="030F0702030302020204" pitchFamily="66" charset="0"/>
              </a:rPr>
              <a:t>片段</a:t>
            </a:r>
            <a:endParaRPr lang="zh-CN" altLang="en-US" sz="2000" dirty="0">
              <a:solidFill>
                <a:schemeClr val="accent2"/>
              </a:solidFill>
              <a:latin typeface="Comic Sans MS" panose="030F0702030302020204" pitchFamily="66" charset="0"/>
            </a:endParaRPr>
          </a:p>
        </p:txBody>
      </p:sp>
      <p:sp>
        <p:nvSpPr>
          <p:cNvPr id="61471" name="Line 35"/>
          <p:cNvSpPr/>
          <p:nvPr/>
        </p:nvSpPr>
        <p:spPr>
          <a:xfrm>
            <a:off x="665163" y="2603500"/>
            <a:ext cx="7883525" cy="2757488"/>
          </a:xfrm>
          <a:prstGeom prst="line">
            <a:avLst/>
          </a:prstGeom>
          <a:ln w="9525" cap="flat" cmpd="sng">
            <a:solidFill>
              <a:schemeClr val="tx1"/>
            </a:solidFill>
            <a:prstDash val="sysDot"/>
            <a:headEnd type="none" w="med" len="med"/>
            <a:tailEnd type="none" w="med" len="med"/>
          </a:ln>
        </p:spPr>
      </p:sp>
      <p:sp>
        <p:nvSpPr>
          <p:cNvPr id="61472" name="Text Box 36"/>
          <p:cNvSpPr txBox="1"/>
          <p:nvPr/>
        </p:nvSpPr>
        <p:spPr>
          <a:xfrm>
            <a:off x="6854825" y="4103688"/>
            <a:ext cx="379413" cy="336550"/>
          </a:xfrm>
          <a:prstGeom prst="rect">
            <a:avLst/>
          </a:prstGeom>
          <a:noFill/>
          <a:ln w="9525">
            <a:noFill/>
          </a:ln>
        </p:spPr>
        <p:txBody>
          <a:bodyPr>
            <a:spAutoFit/>
          </a:bodyPr>
          <a:p>
            <a:r>
              <a:rPr lang="en-US" altLang="zh-CN" dirty="0">
                <a:latin typeface="Symbol" panose="05050102010706020507" pitchFamily="18" charset="2"/>
              </a:rPr>
              <a:t>L</a:t>
            </a:r>
            <a:endParaRPr lang="en-US" altLang="zh-CN" dirty="0">
              <a:latin typeface="Symbol" panose="05050102010706020507" pitchFamily="18" charset="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73731"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63492" name="Rectangle 2"/>
          <p:cNvSpPr>
            <a:spLocks noGrp="1"/>
          </p:cNvSpPr>
          <p:nvPr>
            <p:ph type="title"/>
          </p:nvPr>
        </p:nvSpPr>
        <p:spPr/>
        <p:txBody>
          <a:bodyPr vert="horz" wrap="square" lIns="91440" tIns="45720" rIns="91440" bIns="45720" anchor="ctr" anchorCtr="0"/>
          <a:p>
            <a:r>
              <a:rPr lang="en-US" altLang="zh-CN" sz="3600" dirty="0"/>
              <a:t>rdt3.0: </a:t>
            </a:r>
            <a:r>
              <a:rPr lang="zh-CN" altLang="en-US" sz="3600" dirty="0"/>
              <a:t>具有差错和丢包的信道</a:t>
            </a:r>
            <a:endParaRPr lang="en-US" altLang="zh-CN" sz="4400" dirty="0"/>
          </a:p>
        </p:txBody>
      </p:sp>
      <p:sp>
        <p:nvSpPr>
          <p:cNvPr id="63493" name="Rectangle 3"/>
          <p:cNvSpPr>
            <a:spLocks noGrp="1"/>
          </p:cNvSpPr>
          <p:nvPr>
            <p:ph sz="half" idx="1"/>
          </p:nvPr>
        </p:nvSpPr>
        <p:spPr/>
        <p:txBody>
          <a:bodyPr vert="horz" wrap="square" lIns="91440" tIns="45720" rIns="91440" bIns="45720" anchor="t" anchorCtr="0"/>
          <a:p>
            <a:pPr eaLnBrk="1">
              <a:buSzPct val="85000"/>
              <a:buFont typeface="ZapfDingbats" pitchFamily="82" charset="2"/>
              <a:buNone/>
            </a:pPr>
            <a:r>
              <a:rPr lang="zh-CN" altLang="en-US" sz="2400" u="sng" dirty="0">
                <a:solidFill>
                  <a:srgbClr val="FF0000"/>
                </a:solidFill>
                <a:latin typeface="+mn-lt"/>
                <a:ea typeface="+mn-ea"/>
                <a:cs typeface="+mn-cs"/>
              </a:rPr>
              <a:t>新假设</a:t>
            </a:r>
            <a:r>
              <a:rPr lang="en-US" altLang="zh-CN" sz="2400" u="sng" dirty="0">
                <a:solidFill>
                  <a:srgbClr val="FF0000"/>
                </a:solidFill>
                <a:latin typeface="+mn-lt"/>
                <a:ea typeface="+mn-ea"/>
                <a:cs typeface="+mn-cs"/>
              </a:rPr>
              <a:t>:</a:t>
            </a:r>
            <a:r>
              <a:rPr lang="en-US" altLang="zh-CN" sz="2400" dirty="0">
                <a:latin typeface="+mn-lt"/>
                <a:ea typeface="+mn-ea"/>
                <a:cs typeface="+mn-cs"/>
              </a:rPr>
              <a:t> </a:t>
            </a:r>
            <a:r>
              <a:rPr lang="zh-CN" altLang="en-US" sz="2400" dirty="0">
                <a:latin typeface="+mn-lt"/>
                <a:ea typeface="+mn-ea"/>
                <a:cs typeface="+mn-cs"/>
              </a:rPr>
              <a:t>下面的信道也能丢失分组</a:t>
            </a:r>
            <a:r>
              <a:rPr lang="en-US" altLang="zh-CN" sz="2400" dirty="0">
                <a:latin typeface="+mn-lt"/>
                <a:ea typeface="+mn-ea"/>
                <a:cs typeface="+mn-cs"/>
              </a:rPr>
              <a:t>(</a:t>
            </a:r>
            <a:r>
              <a:rPr lang="zh-CN" altLang="en-US" sz="2400" dirty="0">
                <a:latin typeface="+mn-lt"/>
                <a:ea typeface="+mn-ea"/>
                <a:cs typeface="+mn-cs"/>
              </a:rPr>
              <a:t>数据或</a:t>
            </a:r>
            <a:r>
              <a:rPr lang="en-US" altLang="zh-CN" sz="2400" dirty="0">
                <a:latin typeface="+mn-lt"/>
                <a:ea typeface="+mn-ea"/>
                <a:cs typeface="+mn-cs"/>
              </a:rPr>
              <a:t>ACK)</a:t>
            </a:r>
            <a:endParaRPr lang="en-US" altLang="zh-CN" sz="2400" dirty="0">
              <a:latin typeface="+mn-lt"/>
              <a:ea typeface="+mn-ea"/>
              <a:cs typeface="+mn-cs"/>
            </a:endParaRPr>
          </a:p>
          <a:p>
            <a:pPr lvl="1" eaLnBrk="1">
              <a:buSzPct val="75000"/>
            </a:pPr>
            <a:r>
              <a:rPr lang="zh-CN" altLang="en-US" sz="2000" dirty="0">
                <a:latin typeface="+mn-lt"/>
                <a:ea typeface="+mn-ea"/>
              </a:rPr>
              <a:t>校验和、序号、重传将是有帮助的，但不充分</a:t>
            </a:r>
            <a:endParaRPr lang="en-US" altLang="zh-CN" sz="2000" dirty="0">
              <a:latin typeface="+mn-lt"/>
              <a:ea typeface="+mn-ea"/>
            </a:endParaRPr>
          </a:p>
        </p:txBody>
      </p:sp>
      <p:sp>
        <p:nvSpPr>
          <p:cNvPr id="63494" name="Rectangle 4"/>
          <p:cNvSpPr>
            <a:spLocks noGrp="1"/>
          </p:cNvSpPr>
          <p:nvPr>
            <p:ph sz="half" idx="2"/>
          </p:nvPr>
        </p:nvSpPr>
        <p:spPr>
          <a:xfrm>
            <a:off x="4495800" y="1600200"/>
            <a:ext cx="4095750" cy="4648200"/>
          </a:xfrm>
        </p:spPr>
        <p:txBody>
          <a:bodyPr vert="horz" wrap="square" lIns="91440" tIns="45720" rIns="91440" bIns="45720" anchor="t" anchorCtr="0"/>
          <a:p>
            <a:pPr eaLnBrk="1">
              <a:buSzPct val="85000"/>
              <a:buFont typeface="ZapfDingbats" pitchFamily="82" charset="2"/>
              <a:buNone/>
            </a:pPr>
            <a:r>
              <a:rPr lang="zh-CN" altLang="en-US" sz="2400" u="sng" dirty="0">
                <a:solidFill>
                  <a:srgbClr val="FF0000"/>
                </a:solidFill>
                <a:latin typeface="+mn-lt"/>
                <a:ea typeface="+mn-ea"/>
                <a:cs typeface="+mn-cs"/>
              </a:rPr>
              <a:t>方法</a:t>
            </a:r>
            <a:r>
              <a:rPr lang="en-US" altLang="zh-CN" sz="2400" u="sng" dirty="0">
                <a:solidFill>
                  <a:srgbClr val="FF0000"/>
                </a:solidFill>
                <a:latin typeface="+mn-lt"/>
                <a:ea typeface="+mn-ea"/>
                <a:cs typeface="+mn-cs"/>
              </a:rPr>
              <a:t>:</a:t>
            </a:r>
            <a:r>
              <a:rPr lang="en-US" altLang="zh-CN" sz="2400" dirty="0">
                <a:latin typeface="+mn-lt"/>
                <a:ea typeface="+mn-ea"/>
                <a:cs typeface="+mn-cs"/>
              </a:rPr>
              <a:t> </a:t>
            </a:r>
            <a:r>
              <a:rPr lang="zh-CN" altLang="en-US" sz="2400" dirty="0">
                <a:latin typeface="+mn-lt"/>
                <a:ea typeface="+mn-ea"/>
                <a:cs typeface="+mn-cs"/>
              </a:rPr>
              <a:t>发送方等待</a:t>
            </a:r>
            <a:r>
              <a:rPr lang="en-US" altLang="zh-CN" sz="2400" dirty="0">
                <a:latin typeface="+mn-lt"/>
                <a:ea typeface="+mn-ea"/>
                <a:cs typeface="+mn-cs"/>
              </a:rPr>
              <a:t>ACK</a:t>
            </a:r>
            <a:r>
              <a:rPr lang="zh-CN" altLang="en-US" sz="2400" dirty="0">
                <a:latin typeface="+mn-lt"/>
                <a:ea typeface="+mn-ea"/>
                <a:cs typeface="+mn-cs"/>
              </a:rPr>
              <a:t>一段</a:t>
            </a:r>
            <a:r>
              <a:rPr lang="zh-CN" altLang="en-US" sz="2400" dirty="0">
                <a:latin typeface="Comic Sans MS" panose="030F0702030302020204" pitchFamily="66" charset="0"/>
                <a:ea typeface="+mn-ea"/>
                <a:cs typeface="+mn-cs"/>
              </a:rPr>
              <a:t>“</a:t>
            </a:r>
            <a:r>
              <a:rPr lang="zh-CN" altLang="en-US" sz="2400" dirty="0">
                <a:latin typeface="+mn-lt"/>
                <a:ea typeface="+mn-ea"/>
                <a:cs typeface="+mn-cs"/>
              </a:rPr>
              <a:t>合理的</a:t>
            </a:r>
            <a:r>
              <a:rPr lang="zh-CN" altLang="en-US" sz="2400" dirty="0">
                <a:latin typeface="Comic Sans MS" panose="030F0702030302020204" pitchFamily="66" charset="0"/>
                <a:ea typeface="+mn-ea"/>
                <a:cs typeface="+mn-cs"/>
              </a:rPr>
              <a:t>”</a:t>
            </a:r>
            <a:r>
              <a:rPr lang="zh-CN" altLang="en-US" sz="2400" dirty="0">
                <a:latin typeface="+mn-lt"/>
                <a:ea typeface="+mn-ea"/>
                <a:cs typeface="+mn-cs"/>
              </a:rPr>
              <a:t>时间</a:t>
            </a:r>
            <a:endParaRPr lang="zh-CN" altLang="en-US" sz="2400" dirty="0">
              <a:latin typeface="+mn-lt"/>
              <a:ea typeface="+mn-ea"/>
              <a:cs typeface="+mn-cs"/>
            </a:endParaRPr>
          </a:p>
          <a:p>
            <a:pPr eaLnBrk="1">
              <a:buSzPct val="85000"/>
            </a:pPr>
            <a:r>
              <a:rPr lang="zh-CN" altLang="en-US" sz="2000" dirty="0">
                <a:latin typeface="+mn-lt"/>
                <a:ea typeface="+mn-ea"/>
                <a:cs typeface="+mn-cs"/>
              </a:rPr>
              <a:t>如在这段时间没有收到</a:t>
            </a:r>
            <a:r>
              <a:rPr lang="en-US" altLang="zh-CN" sz="2000" dirty="0">
                <a:latin typeface="+mn-lt"/>
                <a:ea typeface="+mn-ea"/>
                <a:cs typeface="+mn-cs"/>
              </a:rPr>
              <a:t>ACK</a:t>
            </a:r>
            <a:r>
              <a:rPr lang="zh-CN" altLang="en-US" sz="2000" dirty="0">
                <a:latin typeface="+mn-lt"/>
                <a:ea typeface="+mn-ea"/>
                <a:cs typeface="+mn-cs"/>
              </a:rPr>
              <a:t>则重传</a:t>
            </a:r>
            <a:endParaRPr lang="zh-CN" altLang="en-US" sz="2000" dirty="0">
              <a:latin typeface="+mn-lt"/>
              <a:ea typeface="+mn-ea"/>
              <a:cs typeface="+mn-cs"/>
            </a:endParaRPr>
          </a:p>
          <a:p>
            <a:pPr eaLnBrk="1">
              <a:buSzPct val="85000"/>
            </a:pPr>
            <a:r>
              <a:rPr lang="zh-CN" altLang="en-US" sz="2000" dirty="0">
                <a:latin typeface="+mn-lt"/>
                <a:ea typeface="+mn-ea"/>
                <a:cs typeface="+mn-cs"/>
              </a:rPr>
              <a:t>如果分组</a:t>
            </a:r>
            <a:r>
              <a:rPr lang="en-US" altLang="zh-CN" sz="2000" dirty="0">
                <a:latin typeface="+mn-lt"/>
                <a:ea typeface="+mn-ea"/>
                <a:cs typeface="+mn-cs"/>
              </a:rPr>
              <a:t>(</a:t>
            </a:r>
            <a:r>
              <a:rPr lang="zh-CN" altLang="en-US" sz="2000" dirty="0">
                <a:latin typeface="+mn-lt"/>
                <a:ea typeface="+mn-ea"/>
                <a:cs typeface="+mn-cs"/>
              </a:rPr>
              <a:t>或</a:t>
            </a:r>
            <a:r>
              <a:rPr lang="en-US" altLang="zh-CN" sz="2000" dirty="0">
                <a:latin typeface="+mn-lt"/>
                <a:ea typeface="+mn-ea"/>
                <a:cs typeface="+mn-cs"/>
              </a:rPr>
              <a:t>ACK)</a:t>
            </a:r>
            <a:r>
              <a:rPr lang="zh-CN" altLang="en-US" sz="2000" dirty="0">
                <a:latin typeface="+mn-lt"/>
                <a:ea typeface="+mn-ea"/>
                <a:cs typeface="+mn-cs"/>
              </a:rPr>
              <a:t>只是延迟</a:t>
            </a:r>
            <a:r>
              <a:rPr lang="en-US" altLang="zh-CN" sz="2000" dirty="0">
                <a:latin typeface="+mn-lt"/>
                <a:ea typeface="+mn-ea"/>
                <a:cs typeface="+mn-cs"/>
              </a:rPr>
              <a:t>(</a:t>
            </a:r>
            <a:r>
              <a:rPr lang="zh-CN" altLang="en-US" sz="2000" dirty="0">
                <a:latin typeface="+mn-lt"/>
                <a:ea typeface="+mn-ea"/>
                <a:cs typeface="+mn-cs"/>
              </a:rPr>
              <a:t>没有丢失</a:t>
            </a:r>
            <a:r>
              <a:rPr lang="en-US" altLang="zh-CN" sz="2000" dirty="0">
                <a:latin typeface="+mn-lt"/>
                <a:ea typeface="+mn-ea"/>
                <a:cs typeface="+mn-cs"/>
              </a:rPr>
              <a:t>)</a:t>
            </a:r>
            <a:r>
              <a:rPr lang="zh-CN" altLang="en-US" sz="2000" dirty="0">
                <a:latin typeface="+mn-lt"/>
                <a:ea typeface="+mn-ea"/>
                <a:cs typeface="+mn-cs"/>
              </a:rPr>
              <a:t>：</a:t>
            </a:r>
            <a:endParaRPr lang="en-US" altLang="zh-CN" sz="2000" dirty="0">
              <a:latin typeface="+mn-lt"/>
              <a:ea typeface="+mn-ea"/>
              <a:cs typeface="+mn-cs"/>
            </a:endParaRPr>
          </a:p>
          <a:p>
            <a:pPr lvl="1" eaLnBrk="1">
              <a:buSzPct val="75000"/>
            </a:pPr>
            <a:r>
              <a:rPr lang="zh-CN" altLang="en-US" sz="2000" dirty="0">
                <a:latin typeface="+mn-lt"/>
                <a:ea typeface="+mn-ea"/>
              </a:rPr>
              <a:t>重传将是冗余的，但序号的使用已经处理了该情况</a:t>
            </a:r>
            <a:endParaRPr lang="zh-CN" altLang="en-US" sz="2000" dirty="0">
              <a:latin typeface="+mn-lt"/>
              <a:ea typeface="+mn-ea"/>
            </a:endParaRPr>
          </a:p>
          <a:p>
            <a:pPr lvl="1" eaLnBrk="1">
              <a:buSzPct val="75000"/>
            </a:pPr>
            <a:r>
              <a:rPr lang="zh-CN" altLang="en-US" sz="2000" dirty="0">
                <a:latin typeface="+mn-lt"/>
                <a:ea typeface="+mn-ea"/>
              </a:rPr>
              <a:t>接收方必须定义被确认的分组序号</a:t>
            </a:r>
            <a:endParaRPr lang="en-US" altLang="zh-CN" sz="1800" dirty="0">
              <a:latin typeface="+mn-lt"/>
              <a:ea typeface="+mn-ea"/>
            </a:endParaRPr>
          </a:p>
          <a:p>
            <a:pPr eaLnBrk="1">
              <a:buSzPct val="85000"/>
            </a:pPr>
            <a:r>
              <a:rPr lang="zh-CN" altLang="en-US" sz="2000" dirty="0">
                <a:latin typeface="+mn-lt"/>
                <a:ea typeface="+mn-ea"/>
                <a:cs typeface="+mn-cs"/>
              </a:rPr>
              <a:t>需要倒计时定时器</a:t>
            </a:r>
            <a:endParaRPr lang="en-US" altLang="zh-CN" sz="2000" dirty="0">
              <a:latin typeface="+mn-lt"/>
              <a:ea typeface="+mn-ea"/>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 name="页脚占位符 3"/>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74755" name="灯片编号占位符 4"/>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64516" name="Rectangle 2"/>
          <p:cNvSpPr>
            <a:spLocks noGrp="1"/>
          </p:cNvSpPr>
          <p:nvPr>
            <p:ph type="title"/>
          </p:nvPr>
        </p:nvSpPr>
        <p:spPr>
          <a:xfrm>
            <a:off x="339725" y="242888"/>
            <a:ext cx="3560763" cy="893762"/>
          </a:xfrm>
        </p:spPr>
        <p:txBody>
          <a:bodyPr vert="horz" wrap="square" lIns="91440" tIns="45720" rIns="91440" bIns="45720" anchor="ctr" anchorCtr="0"/>
          <a:p>
            <a:r>
              <a:rPr lang="en-US" altLang="zh-CN" sz="3600" dirty="0"/>
              <a:t>rdt3.0</a:t>
            </a:r>
            <a:r>
              <a:rPr lang="zh-CN" altLang="en-US" sz="3600" dirty="0"/>
              <a:t>发送方</a:t>
            </a:r>
            <a:endParaRPr lang="zh-CN" altLang="en-US" dirty="0"/>
          </a:p>
        </p:txBody>
      </p:sp>
      <p:sp>
        <p:nvSpPr>
          <p:cNvPr id="64517" name="Text Box 3"/>
          <p:cNvSpPr txBox="1"/>
          <p:nvPr/>
        </p:nvSpPr>
        <p:spPr>
          <a:xfrm>
            <a:off x="3019425" y="1384300"/>
            <a:ext cx="3860800" cy="561975"/>
          </a:xfrm>
          <a:prstGeom prst="rect">
            <a:avLst/>
          </a:prstGeom>
          <a:noFill/>
          <a:ln w="9525">
            <a:noFill/>
          </a:ln>
        </p:spPr>
        <p:txBody>
          <a:bodyPr/>
          <a:p>
            <a:pPr algn="l"/>
            <a:r>
              <a:rPr lang="en-US" altLang="zh-CN" sz="1400" dirty="0">
                <a:latin typeface="Arial" panose="020B0604020202020204" pitchFamily="34" charset="0"/>
              </a:rPr>
              <a:t>sndpkt = make_pkt(0, data, checksum)</a:t>
            </a:r>
            <a:endParaRPr lang="en-US" altLang="zh-CN" sz="1400" dirty="0">
              <a:latin typeface="Arial" panose="020B0604020202020204" pitchFamily="34" charset="0"/>
            </a:endParaRPr>
          </a:p>
          <a:p>
            <a:pPr algn="l"/>
            <a:r>
              <a:rPr lang="en-US" altLang="zh-CN" sz="1400" dirty="0">
                <a:latin typeface="Arial" panose="020B0604020202020204" pitchFamily="34" charset="0"/>
              </a:rPr>
              <a:t>udt_send(sndpkt)</a:t>
            </a:r>
            <a:endParaRPr lang="en-US" altLang="zh-CN" sz="1400" dirty="0">
              <a:latin typeface="Arial" panose="020B0604020202020204" pitchFamily="34" charset="0"/>
            </a:endParaRPr>
          </a:p>
          <a:p>
            <a:pPr algn="l"/>
            <a:r>
              <a:rPr lang="en-US" altLang="zh-CN" sz="1400" dirty="0">
                <a:latin typeface="Arial" panose="020B0604020202020204" pitchFamily="34" charset="0"/>
              </a:rPr>
              <a:t>start_timer</a:t>
            </a:r>
            <a:endParaRPr lang="en-US" altLang="zh-CN" sz="1400" dirty="0">
              <a:latin typeface="Times New Roman" panose="02020603050405020304" pitchFamily="18" charset="0"/>
            </a:endParaRPr>
          </a:p>
        </p:txBody>
      </p:sp>
      <p:sp>
        <p:nvSpPr>
          <p:cNvPr id="64518" name="Text Box 4"/>
          <p:cNvSpPr txBox="1"/>
          <p:nvPr/>
        </p:nvSpPr>
        <p:spPr>
          <a:xfrm>
            <a:off x="3060700" y="1090613"/>
            <a:ext cx="1724025" cy="285750"/>
          </a:xfrm>
          <a:prstGeom prst="rect">
            <a:avLst/>
          </a:prstGeom>
          <a:noFill/>
          <a:ln w="9525">
            <a:noFill/>
          </a:ln>
        </p:spPr>
        <p:txBody>
          <a:bodyPr/>
          <a:p>
            <a:pPr algn="l"/>
            <a:r>
              <a:rPr lang="en-US" altLang="zh-CN" sz="1400" dirty="0">
                <a:latin typeface="Arial" panose="020B0604020202020204" pitchFamily="34" charset="0"/>
              </a:rPr>
              <a:t>rdt_send(data)</a:t>
            </a:r>
            <a:endParaRPr lang="en-US" altLang="zh-CN" sz="1400" dirty="0">
              <a:latin typeface="Times New Roman" panose="02020603050405020304" pitchFamily="18" charset="0"/>
            </a:endParaRPr>
          </a:p>
        </p:txBody>
      </p:sp>
      <p:sp>
        <p:nvSpPr>
          <p:cNvPr id="64519" name="Line 5"/>
          <p:cNvSpPr/>
          <p:nvPr/>
        </p:nvSpPr>
        <p:spPr>
          <a:xfrm>
            <a:off x="3162300" y="1428750"/>
            <a:ext cx="990600" cy="0"/>
          </a:xfrm>
          <a:prstGeom prst="line">
            <a:avLst/>
          </a:prstGeom>
          <a:ln w="28575" cap="flat" cmpd="sng">
            <a:solidFill>
              <a:srgbClr val="000000"/>
            </a:solidFill>
            <a:prstDash val="solid"/>
            <a:headEnd type="none" w="med" len="med"/>
            <a:tailEnd type="none" w="med" len="med"/>
          </a:ln>
        </p:spPr>
      </p:sp>
      <p:sp>
        <p:nvSpPr>
          <p:cNvPr id="64520" name="Line 6"/>
          <p:cNvSpPr/>
          <p:nvPr/>
        </p:nvSpPr>
        <p:spPr>
          <a:xfrm>
            <a:off x="2749550" y="1544638"/>
            <a:ext cx="157163" cy="576262"/>
          </a:xfrm>
          <a:prstGeom prst="line">
            <a:avLst/>
          </a:prstGeom>
          <a:ln w="28575" cap="flat" cmpd="sng">
            <a:solidFill>
              <a:srgbClr val="000000"/>
            </a:solidFill>
            <a:prstDash val="dash"/>
            <a:headEnd type="none" w="med" len="med"/>
            <a:tailEnd type="triangle" w="med" len="med"/>
          </a:ln>
        </p:spPr>
      </p:sp>
      <p:grpSp>
        <p:nvGrpSpPr>
          <p:cNvPr id="64521" name="Group 7"/>
          <p:cNvGrpSpPr/>
          <p:nvPr/>
        </p:nvGrpSpPr>
        <p:grpSpPr>
          <a:xfrm>
            <a:off x="5360988" y="2090738"/>
            <a:ext cx="889000" cy="865187"/>
            <a:chOff x="445" y="1273"/>
            <a:chExt cx="560" cy="545"/>
          </a:xfrm>
        </p:grpSpPr>
        <p:sp>
          <p:nvSpPr>
            <p:cNvPr id="64568" name="Oval 8"/>
            <p:cNvSpPr/>
            <p:nvPr/>
          </p:nvSpPr>
          <p:spPr>
            <a:xfrm>
              <a:off x="445" y="1273"/>
              <a:ext cx="560" cy="545"/>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64569" name="Text Box 9"/>
            <p:cNvSpPr txBox="1"/>
            <p:nvPr/>
          </p:nvSpPr>
          <p:spPr>
            <a:xfrm>
              <a:off x="499" y="1309"/>
              <a:ext cx="450" cy="282"/>
            </a:xfrm>
            <a:prstGeom prst="rect">
              <a:avLst/>
            </a:prstGeom>
            <a:noFill/>
            <a:ln w="9525">
              <a:noFill/>
            </a:ln>
          </p:spPr>
          <p:txBody>
            <a:bodyPr/>
            <a:p>
              <a:r>
                <a:rPr lang="zh-CN" altLang="en-US" sz="1400" dirty="0">
                  <a:latin typeface="Arial" panose="020B0604020202020204" pitchFamily="34" charset="0"/>
                </a:rPr>
                <a:t>等待 </a:t>
              </a:r>
              <a:r>
                <a:rPr lang="en-US" altLang="zh-CN" sz="1400" dirty="0">
                  <a:latin typeface="Arial" panose="020B0604020202020204" pitchFamily="34" charset="0"/>
                </a:rPr>
                <a:t>ACK0</a:t>
              </a:r>
              <a:endParaRPr lang="en-US" altLang="zh-CN" sz="1400" dirty="0">
                <a:latin typeface="Times New Roman" panose="02020603050405020304" pitchFamily="18" charset="0"/>
              </a:endParaRPr>
            </a:p>
          </p:txBody>
        </p:sp>
      </p:grpSp>
      <p:sp>
        <p:nvSpPr>
          <p:cNvPr id="64522" name="Freeform 10"/>
          <p:cNvSpPr/>
          <p:nvPr/>
        </p:nvSpPr>
        <p:spPr>
          <a:xfrm flipV="1">
            <a:off x="3384550" y="2071688"/>
            <a:ext cx="2090738" cy="163512"/>
          </a:xfrm>
          <a:custGeom>
            <a:avLst/>
            <a:gdLst>
              <a:gd name="txL" fmla="*/ 0 w 2835"/>
              <a:gd name="txT" fmla="*/ 0 h 525"/>
              <a:gd name="txR" fmla="*/ 2835 w 2835"/>
              <a:gd name="txB" fmla="*/ 525 h 525"/>
            </a:gdLst>
            <a:ahLst/>
            <a:cxnLst>
              <a:cxn ang="0">
                <a:pos x="0" y="0"/>
              </a:cxn>
              <a:cxn ang="0">
                <a:pos x="2147483647" y="0"/>
              </a:cxn>
            </a:cxnLst>
            <a:rect l="txL" t="txT" r="txR" b="txB"/>
            <a:pathLst>
              <a:path w="2835" h="525">
                <a:moveTo>
                  <a:pt x="0" y="0"/>
                </a:moveTo>
                <a:cubicBezTo>
                  <a:pt x="60" y="525"/>
                  <a:pt x="2835" y="495"/>
                  <a:pt x="2835" y="0"/>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64523" name="Freeform 11"/>
          <p:cNvSpPr/>
          <p:nvPr/>
        </p:nvSpPr>
        <p:spPr>
          <a:xfrm>
            <a:off x="6069013" y="1674813"/>
            <a:ext cx="871537" cy="666750"/>
          </a:xfrm>
          <a:custGeom>
            <a:avLst/>
            <a:gdLst>
              <a:gd name="txL" fmla="*/ 0 w 549"/>
              <a:gd name="txT" fmla="*/ 0 h 420"/>
              <a:gd name="txR" fmla="*/ 549 w 549"/>
              <a:gd name="txB" fmla="*/ 420 h 420"/>
            </a:gdLst>
            <a:ahLst/>
            <a:cxnLst>
              <a:cxn ang="0">
                <a:pos x="0" y="2147483647"/>
              </a:cxn>
              <a:cxn ang="0">
                <a:pos x="2147483647" y="2147483647"/>
              </a:cxn>
            </a:cxnLst>
            <a:rect l="txL" t="txT" r="txR" b="txB"/>
            <a:pathLst>
              <a:path w="549" h="420">
                <a:moveTo>
                  <a:pt x="0" y="306"/>
                </a:moveTo>
                <a:cubicBezTo>
                  <a:pt x="78" y="0"/>
                  <a:pt x="549" y="315"/>
                  <a:pt x="87" y="420"/>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64524" name="Text Box 12"/>
          <p:cNvSpPr txBox="1"/>
          <p:nvPr/>
        </p:nvSpPr>
        <p:spPr>
          <a:xfrm>
            <a:off x="6481763" y="1196975"/>
            <a:ext cx="1704975" cy="571500"/>
          </a:xfrm>
          <a:prstGeom prst="rect">
            <a:avLst/>
          </a:prstGeom>
          <a:noFill/>
          <a:ln w="9525">
            <a:noFill/>
          </a:ln>
        </p:spPr>
        <p:txBody>
          <a:bodyPr/>
          <a:p>
            <a:pPr algn="l"/>
            <a:r>
              <a:rPr lang="en-US" altLang="zh-CN" sz="1400" dirty="0">
                <a:latin typeface="Arial" panose="020B0604020202020204" pitchFamily="34" charset="0"/>
              </a:rPr>
              <a:t>rdt_rcv(rcvpkt) &amp;&amp;  </a:t>
            </a:r>
            <a:endParaRPr lang="en-US" altLang="zh-CN" sz="1400" dirty="0">
              <a:latin typeface="Arial" panose="020B0604020202020204" pitchFamily="34" charset="0"/>
            </a:endParaRPr>
          </a:p>
          <a:p>
            <a:pPr algn="l"/>
            <a:r>
              <a:rPr lang="en-US" altLang="zh-CN" sz="1400" dirty="0">
                <a:latin typeface="Arial" panose="020B0604020202020204" pitchFamily="34" charset="0"/>
              </a:rPr>
              <a:t>( corrupt(rcvpkt) ||</a:t>
            </a:r>
            <a:endParaRPr lang="en-US" altLang="zh-CN" sz="1400" dirty="0">
              <a:latin typeface="Arial" panose="020B0604020202020204" pitchFamily="34" charset="0"/>
            </a:endParaRPr>
          </a:p>
          <a:p>
            <a:pPr algn="l"/>
            <a:r>
              <a:rPr lang="en-US" altLang="zh-CN" sz="1400" dirty="0">
                <a:latin typeface="Arial" panose="020B0604020202020204" pitchFamily="34" charset="0"/>
              </a:rPr>
              <a:t>isACK(rcvpkt,1) )</a:t>
            </a:r>
            <a:endParaRPr lang="en-US" altLang="zh-CN" sz="1400" dirty="0">
              <a:latin typeface="Times New Roman" panose="02020603050405020304" pitchFamily="18" charset="0"/>
            </a:endParaRPr>
          </a:p>
        </p:txBody>
      </p:sp>
      <p:sp>
        <p:nvSpPr>
          <p:cNvPr id="64525" name="Line 13"/>
          <p:cNvSpPr/>
          <p:nvPr/>
        </p:nvSpPr>
        <p:spPr>
          <a:xfrm>
            <a:off x="6691313" y="1898650"/>
            <a:ext cx="1350962" cy="0"/>
          </a:xfrm>
          <a:prstGeom prst="line">
            <a:avLst/>
          </a:prstGeom>
          <a:ln w="28575" cap="flat" cmpd="sng">
            <a:solidFill>
              <a:srgbClr val="000000"/>
            </a:solidFill>
            <a:prstDash val="solid"/>
            <a:headEnd type="none" w="med" len="med"/>
            <a:tailEnd type="none" w="med" len="med"/>
          </a:ln>
        </p:spPr>
      </p:sp>
      <p:grpSp>
        <p:nvGrpSpPr>
          <p:cNvPr id="64526" name="Group 14"/>
          <p:cNvGrpSpPr/>
          <p:nvPr/>
        </p:nvGrpSpPr>
        <p:grpSpPr>
          <a:xfrm>
            <a:off x="5453063" y="4005263"/>
            <a:ext cx="1189037" cy="850900"/>
            <a:chOff x="4090" y="3230"/>
            <a:chExt cx="749" cy="536"/>
          </a:xfrm>
        </p:grpSpPr>
        <p:sp>
          <p:nvSpPr>
            <p:cNvPr id="64566" name="Oval 15"/>
            <p:cNvSpPr/>
            <p:nvPr/>
          </p:nvSpPr>
          <p:spPr>
            <a:xfrm>
              <a:off x="4159" y="3230"/>
              <a:ext cx="595" cy="536"/>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64567" name="Text Box 16"/>
            <p:cNvSpPr txBox="1"/>
            <p:nvPr/>
          </p:nvSpPr>
          <p:spPr>
            <a:xfrm>
              <a:off x="4090" y="3270"/>
              <a:ext cx="749" cy="384"/>
            </a:xfrm>
            <a:prstGeom prst="rect">
              <a:avLst/>
            </a:prstGeom>
            <a:noFill/>
            <a:ln w="9525">
              <a:noFill/>
            </a:ln>
          </p:spPr>
          <p:txBody>
            <a:bodyPr/>
            <a:p>
              <a:r>
                <a:rPr lang="zh-CN" altLang="en-US" sz="1400" dirty="0">
                  <a:latin typeface="Comic Sans MS" panose="030F0702030302020204" pitchFamily="66" charset="0"/>
                </a:rPr>
                <a:t>等待来自</a:t>
              </a:r>
              <a:endParaRPr lang="zh-CN" altLang="en-US" sz="1400" dirty="0">
                <a:latin typeface="Comic Sans MS" panose="030F0702030302020204" pitchFamily="66" charset="0"/>
              </a:endParaRPr>
            </a:p>
            <a:p>
              <a:r>
                <a:rPr lang="zh-CN" altLang="en-US" sz="1400" dirty="0">
                  <a:latin typeface="Comic Sans MS" panose="030F0702030302020204" pitchFamily="66" charset="0"/>
                </a:rPr>
                <a:t>上面的调</a:t>
              </a:r>
              <a:endParaRPr lang="zh-CN" altLang="en-US" sz="1400" dirty="0">
                <a:latin typeface="Comic Sans MS" panose="030F0702030302020204" pitchFamily="66" charset="0"/>
              </a:endParaRPr>
            </a:p>
            <a:p>
              <a:r>
                <a:rPr lang="zh-CN" altLang="en-US" sz="1400" dirty="0">
                  <a:latin typeface="Comic Sans MS" panose="030F0702030302020204" pitchFamily="66" charset="0"/>
                </a:rPr>
                <a:t>用</a:t>
              </a:r>
              <a:r>
                <a:rPr lang="en-US" altLang="zh-CN" sz="1400" dirty="0">
                  <a:latin typeface="Comic Sans MS" panose="030F0702030302020204" pitchFamily="66" charset="0"/>
                </a:rPr>
                <a:t>1</a:t>
              </a:r>
              <a:endParaRPr lang="en-US" altLang="zh-CN" sz="1400" dirty="0">
                <a:latin typeface="Comic Sans MS" panose="030F0702030302020204" pitchFamily="66" charset="0"/>
              </a:endParaRPr>
            </a:p>
            <a:p>
              <a:endParaRPr lang="en-US" altLang="zh-CN" sz="1200" dirty="0">
                <a:latin typeface="Times New Roman" panose="02020603050405020304" pitchFamily="18" charset="0"/>
              </a:endParaRPr>
            </a:p>
          </p:txBody>
        </p:sp>
      </p:grpSp>
      <p:sp>
        <p:nvSpPr>
          <p:cNvPr id="64527" name="Freeform 17"/>
          <p:cNvSpPr/>
          <p:nvPr/>
        </p:nvSpPr>
        <p:spPr>
          <a:xfrm rot="-5400000" flipV="1">
            <a:off x="2139950" y="3402013"/>
            <a:ext cx="1254125" cy="150812"/>
          </a:xfrm>
          <a:custGeom>
            <a:avLst/>
            <a:gdLst>
              <a:gd name="txL" fmla="*/ 0 w 2835"/>
              <a:gd name="txT" fmla="*/ 0 h 525"/>
              <a:gd name="txR" fmla="*/ 2835 w 2835"/>
              <a:gd name="txB" fmla="*/ 525 h 525"/>
            </a:gdLst>
            <a:ahLst/>
            <a:cxnLst>
              <a:cxn ang="0">
                <a:pos x="0" y="0"/>
              </a:cxn>
              <a:cxn ang="0">
                <a:pos x="2147483647" y="0"/>
              </a:cxn>
            </a:cxnLst>
            <a:rect l="txL" t="txT" r="txR" b="txB"/>
            <a:pathLst>
              <a:path w="2835" h="525">
                <a:moveTo>
                  <a:pt x="0" y="0"/>
                </a:moveTo>
                <a:cubicBezTo>
                  <a:pt x="60" y="525"/>
                  <a:pt x="2835" y="495"/>
                  <a:pt x="2835" y="0"/>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64528" name="Freeform 18"/>
          <p:cNvSpPr/>
          <p:nvPr/>
        </p:nvSpPr>
        <p:spPr>
          <a:xfrm>
            <a:off x="3370263" y="4738688"/>
            <a:ext cx="2312987" cy="274637"/>
          </a:xfrm>
          <a:custGeom>
            <a:avLst/>
            <a:gdLst>
              <a:gd name="txL" fmla="*/ 0 w 2835"/>
              <a:gd name="txT" fmla="*/ 0 h 525"/>
              <a:gd name="txR" fmla="*/ 2835 w 2835"/>
              <a:gd name="txB" fmla="*/ 525 h 525"/>
            </a:gdLst>
            <a:ahLst/>
            <a:cxnLst>
              <a:cxn ang="0">
                <a:pos x="0" y="0"/>
              </a:cxn>
              <a:cxn ang="0">
                <a:pos x="2147483647" y="0"/>
              </a:cxn>
            </a:cxnLst>
            <a:rect l="txL" t="txT" r="txR" b="txB"/>
            <a:pathLst>
              <a:path w="2835" h="525">
                <a:moveTo>
                  <a:pt x="0" y="0"/>
                </a:moveTo>
                <a:cubicBezTo>
                  <a:pt x="60" y="525"/>
                  <a:pt x="2835" y="495"/>
                  <a:pt x="2835" y="0"/>
                </a:cubicBezTo>
              </a:path>
            </a:pathLst>
          </a:custGeom>
          <a:noFill/>
          <a:ln w="19050" cap="flat" cmpd="sng">
            <a:solidFill>
              <a:srgbClr val="000000">
                <a:alpha val="100000"/>
              </a:srgbClr>
            </a:solidFill>
            <a:prstDash val="solid"/>
            <a:round/>
            <a:headEnd type="triangle" w="med" len="med"/>
            <a:tailEnd type="none" w="med" len="med"/>
          </a:ln>
        </p:spPr>
        <p:txBody>
          <a:bodyPr/>
          <a:p>
            <a:endParaRPr lang="zh-CN" altLang="en-US"/>
          </a:p>
        </p:txBody>
      </p:sp>
      <p:sp>
        <p:nvSpPr>
          <p:cNvPr id="64529" name="Freeform 19"/>
          <p:cNvSpPr/>
          <p:nvPr/>
        </p:nvSpPr>
        <p:spPr>
          <a:xfrm rot="5400000" flipH="1" flipV="1">
            <a:off x="5610225" y="3327400"/>
            <a:ext cx="1184275" cy="166688"/>
          </a:xfrm>
          <a:custGeom>
            <a:avLst/>
            <a:gdLst>
              <a:gd name="txL" fmla="*/ 0 w 2835"/>
              <a:gd name="txT" fmla="*/ 0 h 525"/>
              <a:gd name="txR" fmla="*/ 2835 w 2835"/>
              <a:gd name="txB" fmla="*/ 525 h 525"/>
            </a:gdLst>
            <a:ahLst/>
            <a:cxnLst>
              <a:cxn ang="0">
                <a:pos x="0" y="0"/>
              </a:cxn>
              <a:cxn ang="0">
                <a:pos x="2147483647" y="0"/>
              </a:cxn>
            </a:cxnLst>
            <a:rect l="txL" t="txT" r="txR" b="txB"/>
            <a:pathLst>
              <a:path w="2835" h="525">
                <a:moveTo>
                  <a:pt x="0" y="0"/>
                </a:moveTo>
                <a:cubicBezTo>
                  <a:pt x="60" y="525"/>
                  <a:pt x="2835" y="495"/>
                  <a:pt x="2835" y="0"/>
                </a:cubicBezTo>
              </a:path>
            </a:pathLst>
          </a:custGeom>
          <a:noFill/>
          <a:ln w="19050" cap="flat" cmpd="sng">
            <a:solidFill>
              <a:srgbClr val="000000">
                <a:alpha val="100000"/>
              </a:srgbClr>
            </a:solidFill>
            <a:prstDash val="solid"/>
            <a:round/>
            <a:headEnd type="triangle" w="med" len="med"/>
            <a:tailEnd type="none" w="med" len="med"/>
          </a:ln>
        </p:spPr>
        <p:txBody>
          <a:bodyPr/>
          <a:p>
            <a:endParaRPr lang="zh-CN" altLang="en-US"/>
          </a:p>
        </p:txBody>
      </p:sp>
      <p:sp>
        <p:nvSpPr>
          <p:cNvPr id="64530" name="Text Box 20"/>
          <p:cNvSpPr txBox="1"/>
          <p:nvPr/>
        </p:nvSpPr>
        <p:spPr>
          <a:xfrm>
            <a:off x="3316288" y="5224463"/>
            <a:ext cx="3444875" cy="552450"/>
          </a:xfrm>
          <a:prstGeom prst="rect">
            <a:avLst/>
          </a:prstGeom>
          <a:noFill/>
          <a:ln w="9525">
            <a:noFill/>
          </a:ln>
        </p:spPr>
        <p:txBody>
          <a:bodyPr/>
          <a:p>
            <a:pPr algn="l"/>
            <a:r>
              <a:rPr lang="en-US" altLang="zh-CN" sz="1400" dirty="0">
                <a:latin typeface="Arial" panose="020B0604020202020204" pitchFamily="34" charset="0"/>
              </a:rPr>
              <a:t>sndpkt = make_pkt(1, data, checksum)</a:t>
            </a:r>
            <a:endParaRPr lang="en-US" altLang="zh-CN" sz="1400" dirty="0">
              <a:latin typeface="Arial" panose="020B0604020202020204" pitchFamily="34" charset="0"/>
            </a:endParaRPr>
          </a:p>
          <a:p>
            <a:pPr algn="l"/>
            <a:r>
              <a:rPr lang="en-US" altLang="zh-CN" sz="1400" dirty="0">
                <a:latin typeface="Arial" panose="020B0604020202020204" pitchFamily="34" charset="0"/>
              </a:rPr>
              <a:t>udt_send(sndpkt)</a:t>
            </a:r>
            <a:endParaRPr lang="en-US" altLang="zh-CN" sz="1400" dirty="0">
              <a:latin typeface="Arial" panose="020B0604020202020204" pitchFamily="34" charset="0"/>
            </a:endParaRPr>
          </a:p>
          <a:p>
            <a:pPr algn="l"/>
            <a:r>
              <a:rPr lang="en-US" altLang="zh-CN" sz="1400" dirty="0">
                <a:latin typeface="Arial" panose="020B0604020202020204" pitchFamily="34" charset="0"/>
              </a:rPr>
              <a:t>start_timer</a:t>
            </a:r>
            <a:endParaRPr lang="en-US" altLang="zh-CN" sz="1400" dirty="0">
              <a:latin typeface="Times New Roman" panose="02020603050405020304" pitchFamily="18" charset="0"/>
            </a:endParaRPr>
          </a:p>
        </p:txBody>
      </p:sp>
      <p:sp>
        <p:nvSpPr>
          <p:cNvPr id="64531" name="Text Box 21"/>
          <p:cNvSpPr txBox="1"/>
          <p:nvPr/>
        </p:nvSpPr>
        <p:spPr>
          <a:xfrm>
            <a:off x="3316288" y="4941888"/>
            <a:ext cx="1724025" cy="285750"/>
          </a:xfrm>
          <a:prstGeom prst="rect">
            <a:avLst/>
          </a:prstGeom>
          <a:noFill/>
          <a:ln w="9525">
            <a:noFill/>
          </a:ln>
        </p:spPr>
        <p:txBody>
          <a:bodyPr/>
          <a:p>
            <a:pPr algn="l"/>
            <a:r>
              <a:rPr lang="en-US" altLang="zh-CN" sz="1400" dirty="0">
                <a:latin typeface="Arial" panose="020B0604020202020204" pitchFamily="34" charset="0"/>
              </a:rPr>
              <a:t>rdt_send(data)</a:t>
            </a:r>
            <a:endParaRPr lang="en-US" altLang="zh-CN" sz="1400" dirty="0">
              <a:latin typeface="Times New Roman" panose="02020603050405020304" pitchFamily="18" charset="0"/>
            </a:endParaRPr>
          </a:p>
        </p:txBody>
      </p:sp>
      <p:sp>
        <p:nvSpPr>
          <p:cNvPr id="64532" name="Line 22"/>
          <p:cNvSpPr/>
          <p:nvPr/>
        </p:nvSpPr>
        <p:spPr>
          <a:xfrm>
            <a:off x="3435350" y="5253038"/>
            <a:ext cx="2598738" cy="0"/>
          </a:xfrm>
          <a:prstGeom prst="line">
            <a:avLst/>
          </a:prstGeom>
          <a:ln w="28575" cap="flat" cmpd="sng">
            <a:solidFill>
              <a:srgbClr val="000000"/>
            </a:solidFill>
            <a:prstDash val="solid"/>
            <a:headEnd type="none" w="med" len="med"/>
            <a:tailEnd type="none" w="med" len="med"/>
          </a:ln>
        </p:spPr>
      </p:sp>
      <p:sp>
        <p:nvSpPr>
          <p:cNvPr id="64533" name="Text Box 23"/>
          <p:cNvSpPr txBox="1"/>
          <p:nvPr/>
        </p:nvSpPr>
        <p:spPr>
          <a:xfrm>
            <a:off x="6280150" y="3106738"/>
            <a:ext cx="2149475" cy="571500"/>
          </a:xfrm>
          <a:prstGeom prst="rect">
            <a:avLst/>
          </a:prstGeom>
          <a:noFill/>
          <a:ln w="9525">
            <a:noFill/>
          </a:ln>
        </p:spPr>
        <p:txBody>
          <a:bodyPr/>
          <a:p>
            <a:pPr algn="l"/>
            <a:r>
              <a:rPr lang="en-US" altLang="zh-CN" sz="1400" dirty="0">
                <a:latin typeface="Arial" panose="020B0604020202020204" pitchFamily="34" charset="0"/>
              </a:rPr>
              <a:t>rdt_rcv(rcvpkt)   </a:t>
            </a:r>
            <a:endParaRPr lang="en-US" altLang="zh-CN" sz="1400" dirty="0">
              <a:latin typeface="Arial" panose="020B0604020202020204" pitchFamily="34" charset="0"/>
            </a:endParaRPr>
          </a:p>
          <a:p>
            <a:pPr algn="l"/>
            <a:r>
              <a:rPr lang="en-US" altLang="zh-CN" sz="1400" dirty="0">
                <a:latin typeface="Arial" panose="020B0604020202020204" pitchFamily="34" charset="0"/>
              </a:rPr>
              <a:t>&amp;&amp; notcorrupt(rcvpkt) </a:t>
            </a:r>
            <a:endParaRPr lang="en-US" altLang="zh-CN" sz="1400" dirty="0">
              <a:latin typeface="Arial" panose="020B0604020202020204" pitchFamily="34" charset="0"/>
            </a:endParaRPr>
          </a:p>
          <a:p>
            <a:pPr algn="l"/>
            <a:r>
              <a:rPr lang="en-US" altLang="zh-CN" sz="1400" dirty="0">
                <a:latin typeface="Arial" panose="020B0604020202020204" pitchFamily="34" charset="0"/>
              </a:rPr>
              <a:t>&amp;&amp; isACK(rcvpkt,0)</a:t>
            </a:r>
            <a:r>
              <a:rPr lang="en-US" altLang="zh-CN" sz="1000" dirty="0">
                <a:latin typeface="Arial" panose="020B0604020202020204" pitchFamily="34" charset="0"/>
              </a:rPr>
              <a:t> </a:t>
            </a:r>
            <a:endParaRPr lang="en-US" altLang="zh-CN" sz="2400" dirty="0">
              <a:latin typeface="Times New Roman" panose="02020603050405020304" pitchFamily="18" charset="0"/>
            </a:endParaRPr>
          </a:p>
        </p:txBody>
      </p:sp>
      <p:sp>
        <p:nvSpPr>
          <p:cNvPr id="64534" name="Line 24"/>
          <p:cNvSpPr/>
          <p:nvPr/>
        </p:nvSpPr>
        <p:spPr>
          <a:xfrm>
            <a:off x="6396038" y="3817938"/>
            <a:ext cx="1419225" cy="0"/>
          </a:xfrm>
          <a:prstGeom prst="line">
            <a:avLst/>
          </a:prstGeom>
          <a:ln w="28575" cap="flat" cmpd="sng">
            <a:solidFill>
              <a:srgbClr val="000000"/>
            </a:solidFill>
            <a:prstDash val="solid"/>
            <a:headEnd type="none" w="med" len="med"/>
            <a:tailEnd type="none" w="med" len="med"/>
          </a:ln>
        </p:spPr>
      </p:sp>
      <p:sp>
        <p:nvSpPr>
          <p:cNvPr id="64535" name="Text Box 25"/>
          <p:cNvSpPr txBox="1"/>
          <p:nvPr/>
        </p:nvSpPr>
        <p:spPr>
          <a:xfrm>
            <a:off x="1290638" y="5062538"/>
            <a:ext cx="1622425" cy="571500"/>
          </a:xfrm>
          <a:prstGeom prst="rect">
            <a:avLst/>
          </a:prstGeom>
          <a:noFill/>
          <a:ln w="9525">
            <a:noFill/>
          </a:ln>
        </p:spPr>
        <p:txBody>
          <a:bodyPr/>
          <a:p>
            <a:pPr algn="l"/>
            <a:r>
              <a:rPr lang="en-US" altLang="zh-CN" sz="1400" dirty="0">
                <a:latin typeface="Arial" panose="020B0604020202020204" pitchFamily="34" charset="0"/>
              </a:rPr>
              <a:t>rdt_rcv(rcvpkt) &amp;&amp;  </a:t>
            </a:r>
            <a:endParaRPr lang="en-US" altLang="zh-CN" sz="1400" dirty="0">
              <a:latin typeface="Arial" panose="020B0604020202020204" pitchFamily="34" charset="0"/>
            </a:endParaRPr>
          </a:p>
          <a:p>
            <a:pPr algn="l"/>
            <a:r>
              <a:rPr lang="en-US" altLang="zh-CN" sz="1400" dirty="0">
                <a:latin typeface="Arial" panose="020B0604020202020204" pitchFamily="34" charset="0"/>
              </a:rPr>
              <a:t>( corrupt(rcvpkt) ||</a:t>
            </a:r>
            <a:endParaRPr lang="en-US" altLang="zh-CN" sz="1400" dirty="0">
              <a:latin typeface="Arial" panose="020B0604020202020204" pitchFamily="34" charset="0"/>
            </a:endParaRPr>
          </a:p>
          <a:p>
            <a:pPr algn="l"/>
            <a:r>
              <a:rPr lang="en-US" altLang="zh-CN" sz="1400" dirty="0">
                <a:latin typeface="Arial" panose="020B0604020202020204" pitchFamily="34" charset="0"/>
              </a:rPr>
              <a:t>isACK(rcvpkt,0) )</a:t>
            </a:r>
            <a:endParaRPr lang="en-US" altLang="zh-CN" sz="1400" dirty="0">
              <a:latin typeface="Times New Roman" panose="02020603050405020304" pitchFamily="18" charset="0"/>
            </a:endParaRPr>
          </a:p>
        </p:txBody>
      </p:sp>
      <p:sp>
        <p:nvSpPr>
          <p:cNvPr id="64536" name="Line 26"/>
          <p:cNvSpPr/>
          <p:nvPr/>
        </p:nvSpPr>
        <p:spPr>
          <a:xfrm>
            <a:off x="1393825" y="5788025"/>
            <a:ext cx="1254125" cy="0"/>
          </a:xfrm>
          <a:prstGeom prst="line">
            <a:avLst/>
          </a:prstGeom>
          <a:ln w="28575" cap="flat" cmpd="sng">
            <a:solidFill>
              <a:srgbClr val="000000"/>
            </a:solidFill>
            <a:prstDash val="solid"/>
            <a:headEnd type="none" w="med" len="med"/>
            <a:tailEnd type="none" w="med" len="med"/>
          </a:ln>
        </p:spPr>
      </p:sp>
      <p:sp>
        <p:nvSpPr>
          <p:cNvPr id="64537" name="Text Box 27"/>
          <p:cNvSpPr txBox="1"/>
          <p:nvPr/>
        </p:nvSpPr>
        <p:spPr>
          <a:xfrm>
            <a:off x="908050" y="2865438"/>
            <a:ext cx="1912938" cy="571500"/>
          </a:xfrm>
          <a:prstGeom prst="rect">
            <a:avLst/>
          </a:prstGeom>
          <a:noFill/>
          <a:ln w="9525">
            <a:noFill/>
          </a:ln>
        </p:spPr>
        <p:txBody>
          <a:bodyPr/>
          <a:p>
            <a:pPr algn="l"/>
            <a:r>
              <a:rPr lang="en-US" altLang="zh-CN" sz="1400" dirty="0">
                <a:latin typeface="Arial" panose="020B0604020202020204" pitchFamily="34" charset="0"/>
              </a:rPr>
              <a:t>rdt_rcv(rcvpkt)   </a:t>
            </a:r>
            <a:endParaRPr lang="en-US" altLang="zh-CN" sz="1400" dirty="0">
              <a:latin typeface="Arial" panose="020B0604020202020204" pitchFamily="34" charset="0"/>
            </a:endParaRPr>
          </a:p>
          <a:p>
            <a:pPr algn="l"/>
            <a:r>
              <a:rPr lang="en-US" altLang="zh-CN" sz="1400" dirty="0">
                <a:latin typeface="Arial" panose="020B0604020202020204" pitchFamily="34" charset="0"/>
              </a:rPr>
              <a:t>&amp;&amp; notcorrupt(rcvpkt) </a:t>
            </a:r>
            <a:endParaRPr lang="en-US" altLang="zh-CN" sz="1400" dirty="0">
              <a:latin typeface="Arial" panose="020B0604020202020204" pitchFamily="34" charset="0"/>
            </a:endParaRPr>
          </a:p>
          <a:p>
            <a:pPr algn="l"/>
            <a:r>
              <a:rPr lang="en-US" altLang="zh-CN" sz="1400" dirty="0">
                <a:latin typeface="Arial" panose="020B0604020202020204" pitchFamily="34" charset="0"/>
              </a:rPr>
              <a:t>&amp;&amp; isACK(rcvpkt,1)</a:t>
            </a:r>
            <a:r>
              <a:rPr lang="en-US" altLang="zh-CN" sz="1000" dirty="0">
                <a:latin typeface="Arial" panose="020B0604020202020204" pitchFamily="34" charset="0"/>
              </a:rPr>
              <a:t> </a:t>
            </a:r>
            <a:endParaRPr lang="en-US" altLang="zh-CN" sz="2400" dirty="0">
              <a:latin typeface="Times New Roman" panose="02020603050405020304" pitchFamily="18" charset="0"/>
            </a:endParaRPr>
          </a:p>
        </p:txBody>
      </p:sp>
      <p:sp>
        <p:nvSpPr>
          <p:cNvPr id="64538" name="Line 28"/>
          <p:cNvSpPr/>
          <p:nvPr/>
        </p:nvSpPr>
        <p:spPr>
          <a:xfrm>
            <a:off x="1035050" y="3605213"/>
            <a:ext cx="1517650" cy="0"/>
          </a:xfrm>
          <a:prstGeom prst="line">
            <a:avLst/>
          </a:prstGeom>
          <a:ln w="28575" cap="flat" cmpd="sng">
            <a:solidFill>
              <a:srgbClr val="000000"/>
            </a:solidFill>
            <a:prstDash val="solid"/>
            <a:headEnd type="none" w="med" len="med"/>
            <a:tailEnd type="none" w="med" len="med"/>
          </a:ln>
        </p:spPr>
      </p:sp>
      <p:sp>
        <p:nvSpPr>
          <p:cNvPr id="64539" name="Text Box 29"/>
          <p:cNvSpPr txBox="1"/>
          <p:nvPr/>
        </p:nvSpPr>
        <p:spPr>
          <a:xfrm>
            <a:off x="6300788" y="3798888"/>
            <a:ext cx="1514475" cy="179387"/>
          </a:xfrm>
          <a:prstGeom prst="rect">
            <a:avLst/>
          </a:prstGeom>
          <a:noFill/>
          <a:ln w="9525">
            <a:noFill/>
          </a:ln>
        </p:spPr>
        <p:txBody>
          <a:bodyPr/>
          <a:p>
            <a:pPr algn="l"/>
            <a:r>
              <a:rPr lang="en-US" altLang="zh-CN" sz="1400" dirty="0">
                <a:latin typeface="Arial" panose="020B0604020202020204" pitchFamily="34" charset="0"/>
              </a:rPr>
              <a:t>stop_timer</a:t>
            </a:r>
            <a:endParaRPr lang="en-US" altLang="zh-CN" sz="1400" dirty="0">
              <a:latin typeface="Times New Roman" panose="02020603050405020304" pitchFamily="18" charset="0"/>
            </a:endParaRPr>
          </a:p>
        </p:txBody>
      </p:sp>
      <p:sp>
        <p:nvSpPr>
          <p:cNvPr id="64540" name="Text Box 30"/>
          <p:cNvSpPr txBox="1"/>
          <p:nvPr/>
        </p:nvSpPr>
        <p:spPr>
          <a:xfrm>
            <a:off x="900113" y="3578225"/>
            <a:ext cx="1514475" cy="400050"/>
          </a:xfrm>
          <a:prstGeom prst="rect">
            <a:avLst/>
          </a:prstGeom>
          <a:noFill/>
          <a:ln w="9525">
            <a:noFill/>
          </a:ln>
        </p:spPr>
        <p:txBody>
          <a:bodyPr/>
          <a:p>
            <a:pPr algn="l"/>
            <a:r>
              <a:rPr lang="en-US" altLang="zh-CN" sz="1400" dirty="0">
                <a:latin typeface="Arial" panose="020B0604020202020204" pitchFamily="34" charset="0"/>
              </a:rPr>
              <a:t>stop_timer</a:t>
            </a:r>
            <a:endParaRPr lang="en-US" altLang="zh-CN" sz="1400" dirty="0">
              <a:latin typeface="Times New Roman" panose="02020603050405020304" pitchFamily="18" charset="0"/>
            </a:endParaRPr>
          </a:p>
        </p:txBody>
      </p:sp>
      <p:sp>
        <p:nvSpPr>
          <p:cNvPr id="64541" name="Freeform 31"/>
          <p:cNvSpPr/>
          <p:nvPr/>
        </p:nvSpPr>
        <p:spPr>
          <a:xfrm>
            <a:off x="6238875" y="2338388"/>
            <a:ext cx="461963" cy="682625"/>
          </a:xfrm>
          <a:custGeom>
            <a:avLst/>
            <a:gdLst>
              <a:gd name="txL" fmla="*/ 0 w 291"/>
              <a:gd name="txT" fmla="*/ 0 h 430"/>
              <a:gd name="txR" fmla="*/ 291 w 291"/>
              <a:gd name="txB" fmla="*/ 430 h 430"/>
            </a:gdLst>
            <a:ahLst/>
            <a:cxnLst>
              <a:cxn ang="0">
                <a:pos x="0" y="2147483647"/>
              </a:cxn>
              <a:cxn ang="0">
                <a:pos x="2147483647" y="2147483647"/>
              </a:cxn>
            </a:cxnLst>
            <a:rect l="txL" t="txT" r="txR" b="txB"/>
            <a:pathLst>
              <a:path w="291" h="430">
                <a:moveTo>
                  <a:pt x="0" y="120"/>
                </a:moveTo>
                <a:cubicBezTo>
                  <a:pt x="291" y="0"/>
                  <a:pt x="259" y="430"/>
                  <a:pt x="15" y="255"/>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64542" name="Text Box 32"/>
          <p:cNvSpPr txBox="1"/>
          <p:nvPr/>
        </p:nvSpPr>
        <p:spPr>
          <a:xfrm>
            <a:off x="6570663" y="2516188"/>
            <a:ext cx="2116137" cy="428625"/>
          </a:xfrm>
          <a:prstGeom prst="rect">
            <a:avLst/>
          </a:prstGeom>
          <a:noFill/>
          <a:ln w="9525">
            <a:noFill/>
          </a:ln>
        </p:spPr>
        <p:txBody>
          <a:bodyPr/>
          <a:p>
            <a:pPr algn="l"/>
            <a:r>
              <a:rPr lang="en-US" altLang="zh-CN" sz="1400" dirty="0">
                <a:latin typeface="Arial" panose="020B0604020202020204" pitchFamily="34" charset="0"/>
              </a:rPr>
              <a:t>udt_send(sndpkt)</a:t>
            </a:r>
            <a:endParaRPr lang="en-US" altLang="zh-CN" sz="1400" dirty="0">
              <a:latin typeface="Arial" panose="020B0604020202020204" pitchFamily="34" charset="0"/>
            </a:endParaRPr>
          </a:p>
          <a:p>
            <a:pPr algn="l"/>
            <a:r>
              <a:rPr lang="en-US" altLang="zh-CN" sz="1400" dirty="0">
                <a:latin typeface="Arial" panose="020B0604020202020204" pitchFamily="34" charset="0"/>
              </a:rPr>
              <a:t>start_timer</a:t>
            </a:r>
            <a:endParaRPr lang="en-US" altLang="zh-CN" sz="1400" dirty="0">
              <a:latin typeface="Times New Roman" panose="02020603050405020304" pitchFamily="18" charset="0"/>
            </a:endParaRPr>
          </a:p>
        </p:txBody>
      </p:sp>
      <p:sp>
        <p:nvSpPr>
          <p:cNvPr id="64543" name="Text Box 33"/>
          <p:cNvSpPr txBox="1"/>
          <p:nvPr/>
        </p:nvSpPr>
        <p:spPr>
          <a:xfrm>
            <a:off x="6592888" y="2279650"/>
            <a:ext cx="1114425" cy="285750"/>
          </a:xfrm>
          <a:prstGeom prst="rect">
            <a:avLst/>
          </a:prstGeom>
          <a:noFill/>
          <a:ln w="9525">
            <a:noFill/>
          </a:ln>
        </p:spPr>
        <p:txBody>
          <a:bodyPr/>
          <a:p>
            <a:pPr algn="l"/>
            <a:r>
              <a:rPr lang="en-US" altLang="zh-CN" sz="1400" dirty="0">
                <a:latin typeface="Arial" panose="020B0604020202020204" pitchFamily="34" charset="0"/>
              </a:rPr>
              <a:t>timeout</a:t>
            </a:r>
            <a:endParaRPr lang="en-US" altLang="zh-CN" sz="1400" dirty="0">
              <a:latin typeface="Times New Roman" panose="02020603050405020304" pitchFamily="18" charset="0"/>
            </a:endParaRPr>
          </a:p>
        </p:txBody>
      </p:sp>
      <p:sp>
        <p:nvSpPr>
          <p:cNvPr id="64544" name="Line 34"/>
          <p:cNvSpPr/>
          <p:nvPr/>
        </p:nvSpPr>
        <p:spPr>
          <a:xfrm>
            <a:off x="6681788" y="2533650"/>
            <a:ext cx="990600" cy="0"/>
          </a:xfrm>
          <a:prstGeom prst="line">
            <a:avLst/>
          </a:prstGeom>
          <a:ln w="28575" cap="flat" cmpd="sng">
            <a:solidFill>
              <a:srgbClr val="000000"/>
            </a:solidFill>
            <a:prstDash val="solid"/>
            <a:headEnd type="none" w="med" len="med"/>
            <a:tailEnd type="none" w="med" len="med"/>
          </a:ln>
        </p:spPr>
      </p:sp>
      <p:sp>
        <p:nvSpPr>
          <p:cNvPr id="64545" name="Freeform 35"/>
          <p:cNvSpPr/>
          <p:nvPr/>
        </p:nvSpPr>
        <p:spPr>
          <a:xfrm>
            <a:off x="2230438" y="4702175"/>
            <a:ext cx="692150" cy="631825"/>
          </a:xfrm>
          <a:custGeom>
            <a:avLst/>
            <a:gdLst>
              <a:gd name="txL" fmla="*/ 0 w 436"/>
              <a:gd name="txT" fmla="*/ 0 h 398"/>
              <a:gd name="txR" fmla="*/ 436 w 436"/>
              <a:gd name="txB" fmla="*/ 398 h 398"/>
            </a:gdLst>
            <a:ahLst/>
            <a:cxnLst>
              <a:cxn ang="0">
                <a:pos x="2147483647" y="2147483647"/>
              </a:cxn>
              <a:cxn ang="0">
                <a:pos x="2147483647" y="0"/>
              </a:cxn>
            </a:cxnLst>
            <a:rect l="txL" t="txT" r="txR" b="txB"/>
            <a:pathLst>
              <a:path w="436" h="398">
                <a:moveTo>
                  <a:pt x="436" y="101"/>
                </a:moveTo>
                <a:cubicBezTo>
                  <a:pt x="367" y="398"/>
                  <a:pt x="0" y="31"/>
                  <a:pt x="300" y="0"/>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64546" name="Freeform 36"/>
          <p:cNvSpPr/>
          <p:nvPr/>
        </p:nvSpPr>
        <p:spPr>
          <a:xfrm>
            <a:off x="2030413" y="4413250"/>
            <a:ext cx="571500" cy="420688"/>
          </a:xfrm>
          <a:custGeom>
            <a:avLst/>
            <a:gdLst>
              <a:gd name="txL" fmla="*/ 0 w 900"/>
              <a:gd name="txT" fmla="*/ 0 h 662"/>
              <a:gd name="txR" fmla="*/ 900 w 900"/>
              <a:gd name="txB" fmla="*/ 662 h 662"/>
            </a:gdLst>
            <a:ahLst/>
            <a:cxnLst>
              <a:cxn ang="0">
                <a:pos x="2147483647" y="2147483647"/>
              </a:cxn>
              <a:cxn ang="0">
                <a:pos x="2147483647" y="2147483647"/>
              </a:cxn>
            </a:cxnLst>
            <a:rect l="txL" t="txT" r="txR" b="txB"/>
            <a:pathLst>
              <a:path w="900" h="662">
                <a:moveTo>
                  <a:pt x="900" y="360"/>
                </a:moveTo>
                <a:cubicBezTo>
                  <a:pt x="171" y="662"/>
                  <a:pt x="0" y="0"/>
                  <a:pt x="825" y="15"/>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64547" name="Text Box 37"/>
          <p:cNvSpPr txBox="1"/>
          <p:nvPr/>
        </p:nvSpPr>
        <p:spPr>
          <a:xfrm>
            <a:off x="628650" y="4460875"/>
            <a:ext cx="1824038" cy="428625"/>
          </a:xfrm>
          <a:prstGeom prst="rect">
            <a:avLst/>
          </a:prstGeom>
          <a:noFill/>
          <a:ln w="9525">
            <a:noFill/>
          </a:ln>
        </p:spPr>
        <p:txBody>
          <a:bodyPr/>
          <a:p>
            <a:pPr algn="l"/>
            <a:r>
              <a:rPr lang="en-US" altLang="zh-CN" sz="1400" dirty="0">
                <a:latin typeface="Arial" panose="020B0604020202020204" pitchFamily="34" charset="0"/>
              </a:rPr>
              <a:t>udt_send(sndpkt)</a:t>
            </a:r>
            <a:endParaRPr lang="en-US" altLang="zh-CN" sz="1400" dirty="0">
              <a:latin typeface="Arial" panose="020B0604020202020204" pitchFamily="34" charset="0"/>
            </a:endParaRPr>
          </a:p>
          <a:p>
            <a:pPr algn="l"/>
            <a:r>
              <a:rPr lang="en-US" altLang="zh-CN" sz="1400" dirty="0">
                <a:latin typeface="Arial" panose="020B0604020202020204" pitchFamily="34" charset="0"/>
              </a:rPr>
              <a:t>start_timer</a:t>
            </a:r>
            <a:endParaRPr lang="en-US" altLang="zh-CN" sz="1400" dirty="0">
              <a:latin typeface="Times New Roman" panose="02020603050405020304" pitchFamily="18" charset="0"/>
            </a:endParaRPr>
          </a:p>
        </p:txBody>
      </p:sp>
      <p:sp>
        <p:nvSpPr>
          <p:cNvPr id="64548" name="Text Box 38"/>
          <p:cNvSpPr txBox="1"/>
          <p:nvPr/>
        </p:nvSpPr>
        <p:spPr>
          <a:xfrm>
            <a:off x="642938" y="4206875"/>
            <a:ext cx="1114425" cy="285750"/>
          </a:xfrm>
          <a:prstGeom prst="rect">
            <a:avLst/>
          </a:prstGeom>
          <a:noFill/>
          <a:ln w="9525">
            <a:noFill/>
          </a:ln>
        </p:spPr>
        <p:txBody>
          <a:bodyPr/>
          <a:p>
            <a:pPr algn="l"/>
            <a:r>
              <a:rPr lang="en-US" altLang="zh-CN" sz="1400" dirty="0">
                <a:latin typeface="Arial" panose="020B0604020202020204" pitchFamily="34" charset="0"/>
              </a:rPr>
              <a:t>timeout</a:t>
            </a:r>
            <a:endParaRPr lang="en-US" altLang="zh-CN" sz="1400" dirty="0">
              <a:latin typeface="Times New Roman" panose="02020603050405020304" pitchFamily="18" charset="0"/>
            </a:endParaRPr>
          </a:p>
        </p:txBody>
      </p:sp>
      <p:sp>
        <p:nvSpPr>
          <p:cNvPr id="64549" name="Line 39"/>
          <p:cNvSpPr/>
          <p:nvPr/>
        </p:nvSpPr>
        <p:spPr>
          <a:xfrm>
            <a:off x="746125" y="4489450"/>
            <a:ext cx="990600" cy="0"/>
          </a:xfrm>
          <a:prstGeom prst="line">
            <a:avLst/>
          </a:prstGeom>
          <a:ln w="28575" cap="flat" cmpd="sng">
            <a:solidFill>
              <a:srgbClr val="000000"/>
            </a:solidFill>
            <a:prstDash val="solid"/>
            <a:headEnd type="none" w="med" len="med"/>
            <a:tailEnd type="none" w="med" len="med"/>
          </a:ln>
        </p:spPr>
      </p:sp>
      <p:sp>
        <p:nvSpPr>
          <p:cNvPr id="64550" name="Freeform 40"/>
          <p:cNvSpPr/>
          <p:nvPr/>
        </p:nvSpPr>
        <p:spPr>
          <a:xfrm>
            <a:off x="6426200" y="4373563"/>
            <a:ext cx="579438" cy="890587"/>
          </a:xfrm>
          <a:custGeom>
            <a:avLst/>
            <a:gdLst>
              <a:gd name="txL" fmla="*/ 0 w 322"/>
              <a:gd name="txT" fmla="*/ 0 h 483"/>
              <a:gd name="txR" fmla="*/ 322 w 322"/>
              <a:gd name="txB" fmla="*/ 483 h 483"/>
            </a:gdLst>
            <a:ahLst/>
            <a:cxnLst>
              <a:cxn ang="0">
                <a:pos x="2147483647" y="2147483647"/>
              </a:cxn>
              <a:cxn ang="0">
                <a:pos x="0" y="2147483647"/>
              </a:cxn>
            </a:cxnLst>
            <a:rect l="txL" t="txT" r="txR" b="txB"/>
            <a:pathLst>
              <a:path w="322" h="483">
                <a:moveTo>
                  <a:pt x="31" y="120"/>
                </a:moveTo>
                <a:cubicBezTo>
                  <a:pt x="322" y="0"/>
                  <a:pt x="64" y="483"/>
                  <a:pt x="0" y="183"/>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64551" name="Text Box 41"/>
          <p:cNvSpPr txBox="1"/>
          <p:nvPr/>
        </p:nvSpPr>
        <p:spPr>
          <a:xfrm>
            <a:off x="1036638" y="1874838"/>
            <a:ext cx="1428750" cy="571500"/>
          </a:xfrm>
          <a:prstGeom prst="rect">
            <a:avLst/>
          </a:prstGeom>
          <a:noFill/>
          <a:ln w="9525">
            <a:noFill/>
          </a:ln>
        </p:spPr>
        <p:txBody>
          <a:bodyPr/>
          <a:p>
            <a:pPr algn="l"/>
            <a:r>
              <a:rPr lang="en-US" altLang="zh-CN" sz="1400" dirty="0">
                <a:latin typeface="Arial" panose="020B0604020202020204" pitchFamily="34" charset="0"/>
              </a:rPr>
              <a:t>rdt_rcv(rcvpkt)</a:t>
            </a:r>
            <a:endParaRPr lang="en-US" altLang="zh-CN" sz="1400" dirty="0">
              <a:latin typeface="Times New Roman" panose="02020603050405020304" pitchFamily="18" charset="0"/>
            </a:endParaRPr>
          </a:p>
        </p:txBody>
      </p:sp>
      <p:grpSp>
        <p:nvGrpSpPr>
          <p:cNvPr id="64552" name="Group 42"/>
          <p:cNvGrpSpPr/>
          <p:nvPr/>
        </p:nvGrpSpPr>
        <p:grpSpPr>
          <a:xfrm>
            <a:off x="2419350" y="2135188"/>
            <a:ext cx="1189038" cy="850900"/>
            <a:chOff x="4090" y="3230"/>
            <a:chExt cx="749" cy="536"/>
          </a:xfrm>
        </p:grpSpPr>
        <p:sp>
          <p:nvSpPr>
            <p:cNvPr id="64564" name="Oval 43"/>
            <p:cNvSpPr/>
            <p:nvPr/>
          </p:nvSpPr>
          <p:spPr>
            <a:xfrm>
              <a:off x="4159" y="3230"/>
              <a:ext cx="595" cy="536"/>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64565" name="Text Box 44"/>
            <p:cNvSpPr txBox="1"/>
            <p:nvPr/>
          </p:nvSpPr>
          <p:spPr>
            <a:xfrm>
              <a:off x="4090" y="3270"/>
              <a:ext cx="749" cy="384"/>
            </a:xfrm>
            <a:prstGeom prst="rect">
              <a:avLst/>
            </a:prstGeom>
            <a:noFill/>
            <a:ln w="9525">
              <a:noFill/>
            </a:ln>
          </p:spPr>
          <p:txBody>
            <a:bodyPr/>
            <a:p>
              <a:r>
                <a:rPr lang="zh-CN" altLang="en-US" sz="1400" dirty="0">
                  <a:latin typeface="Comic Sans MS" panose="030F0702030302020204" pitchFamily="66" charset="0"/>
                </a:rPr>
                <a:t>  等待来自</a:t>
              </a:r>
              <a:endParaRPr lang="zh-CN" altLang="en-US" sz="1400" dirty="0">
                <a:latin typeface="Comic Sans MS" panose="030F0702030302020204" pitchFamily="66" charset="0"/>
              </a:endParaRPr>
            </a:p>
            <a:p>
              <a:r>
                <a:rPr lang="zh-CN" altLang="en-US" sz="1400" dirty="0">
                  <a:latin typeface="Comic Sans MS" panose="030F0702030302020204" pitchFamily="66" charset="0"/>
                </a:rPr>
                <a:t>上面的调</a:t>
              </a:r>
              <a:endParaRPr lang="zh-CN" altLang="en-US" sz="1400" dirty="0">
                <a:latin typeface="Comic Sans MS" panose="030F0702030302020204" pitchFamily="66" charset="0"/>
              </a:endParaRPr>
            </a:p>
            <a:p>
              <a:r>
                <a:rPr lang="zh-CN" altLang="en-US" sz="1400" dirty="0">
                  <a:latin typeface="Comic Sans MS" panose="030F0702030302020204" pitchFamily="66" charset="0"/>
                </a:rPr>
                <a:t>用</a:t>
              </a:r>
              <a:r>
                <a:rPr lang="en-US" altLang="zh-CN" sz="1400" dirty="0">
                  <a:latin typeface="Comic Sans MS" panose="030F0702030302020204" pitchFamily="66" charset="0"/>
                </a:rPr>
                <a:t>0</a:t>
              </a:r>
              <a:endParaRPr lang="en-US" altLang="zh-CN" sz="1400" dirty="0">
                <a:latin typeface="Comic Sans MS" panose="030F0702030302020204" pitchFamily="66" charset="0"/>
              </a:endParaRPr>
            </a:p>
          </p:txBody>
        </p:sp>
      </p:grpSp>
      <p:sp>
        <p:nvSpPr>
          <p:cNvPr id="64553" name="Line 45"/>
          <p:cNvSpPr/>
          <p:nvPr/>
        </p:nvSpPr>
        <p:spPr>
          <a:xfrm>
            <a:off x="1123950" y="2160588"/>
            <a:ext cx="1101725" cy="0"/>
          </a:xfrm>
          <a:prstGeom prst="line">
            <a:avLst/>
          </a:prstGeom>
          <a:ln w="28575" cap="flat" cmpd="sng">
            <a:solidFill>
              <a:srgbClr val="000000"/>
            </a:solidFill>
            <a:prstDash val="solid"/>
            <a:headEnd type="none" w="med" len="med"/>
            <a:tailEnd type="none" w="med" len="med"/>
          </a:ln>
        </p:spPr>
      </p:sp>
      <p:grpSp>
        <p:nvGrpSpPr>
          <p:cNvPr id="64554" name="Group 46"/>
          <p:cNvGrpSpPr/>
          <p:nvPr/>
        </p:nvGrpSpPr>
        <p:grpSpPr>
          <a:xfrm>
            <a:off x="2630488" y="3989388"/>
            <a:ext cx="889000" cy="865187"/>
            <a:chOff x="445" y="1273"/>
            <a:chExt cx="560" cy="545"/>
          </a:xfrm>
        </p:grpSpPr>
        <p:sp>
          <p:nvSpPr>
            <p:cNvPr id="64562" name="Oval 47"/>
            <p:cNvSpPr/>
            <p:nvPr/>
          </p:nvSpPr>
          <p:spPr>
            <a:xfrm>
              <a:off x="445" y="1273"/>
              <a:ext cx="560" cy="545"/>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64563" name="Text Box 48"/>
            <p:cNvSpPr txBox="1"/>
            <p:nvPr/>
          </p:nvSpPr>
          <p:spPr>
            <a:xfrm>
              <a:off x="499" y="1309"/>
              <a:ext cx="450" cy="282"/>
            </a:xfrm>
            <a:prstGeom prst="rect">
              <a:avLst/>
            </a:prstGeom>
            <a:noFill/>
            <a:ln w="9525">
              <a:noFill/>
            </a:ln>
          </p:spPr>
          <p:txBody>
            <a:bodyPr/>
            <a:p>
              <a:r>
                <a:rPr lang="zh-CN" altLang="en-US" sz="1400" dirty="0">
                  <a:latin typeface="Arial" panose="020B0604020202020204" pitchFamily="34" charset="0"/>
                </a:rPr>
                <a:t>等待 </a:t>
              </a:r>
              <a:r>
                <a:rPr lang="en-US" altLang="zh-CN" sz="1400" dirty="0">
                  <a:latin typeface="Arial" panose="020B0604020202020204" pitchFamily="34" charset="0"/>
                </a:rPr>
                <a:t>ACK1</a:t>
              </a:r>
              <a:endParaRPr lang="en-US" altLang="zh-CN" sz="1400" dirty="0">
                <a:latin typeface="Times New Roman" panose="02020603050405020304" pitchFamily="18" charset="0"/>
              </a:endParaRPr>
            </a:p>
          </p:txBody>
        </p:sp>
      </p:grpSp>
      <p:sp>
        <p:nvSpPr>
          <p:cNvPr id="64555" name="Freeform 49"/>
          <p:cNvSpPr/>
          <p:nvPr/>
        </p:nvSpPr>
        <p:spPr>
          <a:xfrm flipH="1" flipV="1">
            <a:off x="2006600" y="1782763"/>
            <a:ext cx="579438" cy="890587"/>
          </a:xfrm>
          <a:custGeom>
            <a:avLst/>
            <a:gdLst>
              <a:gd name="txL" fmla="*/ 0 w 322"/>
              <a:gd name="txT" fmla="*/ 0 h 483"/>
              <a:gd name="txR" fmla="*/ 322 w 322"/>
              <a:gd name="txB" fmla="*/ 483 h 483"/>
            </a:gdLst>
            <a:ahLst/>
            <a:cxnLst>
              <a:cxn ang="0">
                <a:pos x="2147483647" y="2147483647"/>
              </a:cxn>
              <a:cxn ang="0">
                <a:pos x="0" y="2147483647"/>
              </a:cxn>
            </a:cxnLst>
            <a:rect l="txL" t="txT" r="txR" b="txB"/>
            <a:pathLst>
              <a:path w="322" h="483">
                <a:moveTo>
                  <a:pt x="31" y="120"/>
                </a:moveTo>
                <a:cubicBezTo>
                  <a:pt x="322" y="0"/>
                  <a:pt x="64" y="483"/>
                  <a:pt x="0" y="183"/>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64556" name="Text Box 50"/>
          <p:cNvSpPr txBox="1"/>
          <p:nvPr/>
        </p:nvSpPr>
        <p:spPr>
          <a:xfrm>
            <a:off x="7224713" y="4852988"/>
            <a:ext cx="323850" cy="336550"/>
          </a:xfrm>
          <a:prstGeom prst="rect">
            <a:avLst/>
          </a:prstGeom>
          <a:noFill/>
          <a:ln w="9525">
            <a:noFill/>
          </a:ln>
        </p:spPr>
        <p:txBody>
          <a:bodyPr wrap="none">
            <a:spAutoFit/>
          </a:bodyPr>
          <a:p>
            <a:r>
              <a:rPr lang="en-US" altLang="zh-CN" dirty="0">
                <a:latin typeface="Symbol" panose="05050102010706020507" pitchFamily="18" charset="2"/>
              </a:rPr>
              <a:t>L</a:t>
            </a:r>
            <a:endParaRPr lang="en-US" altLang="zh-CN" dirty="0">
              <a:latin typeface="Symbol" panose="05050102010706020507" pitchFamily="18" charset="2"/>
            </a:endParaRPr>
          </a:p>
        </p:txBody>
      </p:sp>
      <p:sp>
        <p:nvSpPr>
          <p:cNvPr id="64557" name="Text Box 51"/>
          <p:cNvSpPr txBox="1"/>
          <p:nvPr/>
        </p:nvSpPr>
        <p:spPr>
          <a:xfrm>
            <a:off x="6757988" y="4603750"/>
            <a:ext cx="1428750" cy="571500"/>
          </a:xfrm>
          <a:prstGeom prst="rect">
            <a:avLst/>
          </a:prstGeom>
          <a:noFill/>
          <a:ln w="9525">
            <a:noFill/>
          </a:ln>
        </p:spPr>
        <p:txBody>
          <a:bodyPr/>
          <a:p>
            <a:pPr algn="l"/>
            <a:r>
              <a:rPr lang="en-US" altLang="zh-CN" sz="1400" dirty="0">
                <a:latin typeface="Arial" panose="020B0604020202020204" pitchFamily="34" charset="0"/>
              </a:rPr>
              <a:t>rdt_rcv(rcvpkt)</a:t>
            </a:r>
            <a:endParaRPr lang="en-US" altLang="zh-CN" sz="1400" dirty="0">
              <a:latin typeface="Times New Roman" panose="02020603050405020304" pitchFamily="18" charset="0"/>
            </a:endParaRPr>
          </a:p>
        </p:txBody>
      </p:sp>
      <p:sp>
        <p:nvSpPr>
          <p:cNvPr id="64558" name="Line 52"/>
          <p:cNvSpPr/>
          <p:nvPr/>
        </p:nvSpPr>
        <p:spPr>
          <a:xfrm>
            <a:off x="6845300" y="4889500"/>
            <a:ext cx="1101725" cy="0"/>
          </a:xfrm>
          <a:prstGeom prst="line">
            <a:avLst/>
          </a:prstGeom>
          <a:ln w="28575" cap="flat" cmpd="sng">
            <a:solidFill>
              <a:srgbClr val="000000"/>
            </a:solidFill>
            <a:prstDash val="solid"/>
            <a:headEnd type="none" w="med" len="med"/>
            <a:tailEnd type="none" w="med" len="med"/>
          </a:ln>
        </p:spPr>
      </p:sp>
      <p:sp>
        <p:nvSpPr>
          <p:cNvPr id="64559" name="Text Box 53"/>
          <p:cNvSpPr txBox="1"/>
          <p:nvPr/>
        </p:nvSpPr>
        <p:spPr>
          <a:xfrm>
            <a:off x="7127875" y="1847850"/>
            <a:ext cx="323850" cy="336550"/>
          </a:xfrm>
          <a:prstGeom prst="rect">
            <a:avLst/>
          </a:prstGeom>
          <a:noFill/>
          <a:ln w="9525">
            <a:noFill/>
          </a:ln>
        </p:spPr>
        <p:txBody>
          <a:bodyPr wrap="none">
            <a:spAutoFit/>
          </a:bodyPr>
          <a:p>
            <a:r>
              <a:rPr lang="en-US" altLang="zh-CN" dirty="0">
                <a:latin typeface="Symbol" panose="05050102010706020507" pitchFamily="18" charset="2"/>
              </a:rPr>
              <a:t>L</a:t>
            </a:r>
            <a:endParaRPr lang="en-US" altLang="zh-CN" dirty="0">
              <a:latin typeface="Symbol" panose="05050102010706020507" pitchFamily="18" charset="2"/>
            </a:endParaRPr>
          </a:p>
        </p:txBody>
      </p:sp>
      <p:sp>
        <p:nvSpPr>
          <p:cNvPr id="64560" name="Text Box 54"/>
          <p:cNvSpPr txBox="1"/>
          <p:nvPr/>
        </p:nvSpPr>
        <p:spPr>
          <a:xfrm>
            <a:off x="1476375" y="2124075"/>
            <a:ext cx="323850" cy="336550"/>
          </a:xfrm>
          <a:prstGeom prst="rect">
            <a:avLst/>
          </a:prstGeom>
          <a:noFill/>
          <a:ln w="9525">
            <a:noFill/>
          </a:ln>
        </p:spPr>
        <p:txBody>
          <a:bodyPr wrap="none">
            <a:spAutoFit/>
          </a:bodyPr>
          <a:p>
            <a:r>
              <a:rPr lang="en-US" altLang="zh-CN" dirty="0">
                <a:latin typeface="Symbol" panose="05050102010706020507" pitchFamily="18" charset="2"/>
              </a:rPr>
              <a:t>L</a:t>
            </a:r>
            <a:endParaRPr lang="en-US" altLang="zh-CN" dirty="0">
              <a:latin typeface="Symbol" panose="05050102010706020507" pitchFamily="18" charset="2"/>
            </a:endParaRPr>
          </a:p>
        </p:txBody>
      </p:sp>
      <p:sp>
        <p:nvSpPr>
          <p:cNvPr id="64561" name="Text Box 55"/>
          <p:cNvSpPr txBox="1"/>
          <p:nvPr/>
        </p:nvSpPr>
        <p:spPr>
          <a:xfrm>
            <a:off x="1879600" y="5794375"/>
            <a:ext cx="323850" cy="336550"/>
          </a:xfrm>
          <a:prstGeom prst="rect">
            <a:avLst/>
          </a:prstGeom>
          <a:noFill/>
          <a:ln w="9525">
            <a:noFill/>
          </a:ln>
        </p:spPr>
        <p:txBody>
          <a:bodyPr wrap="none">
            <a:spAutoFit/>
          </a:bodyPr>
          <a:p>
            <a:r>
              <a:rPr lang="en-US" altLang="zh-CN" dirty="0">
                <a:latin typeface="Symbol" panose="05050102010706020507" pitchFamily="18" charset="2"/>
              </a:rPr>
              <a:t>L</a:t>
            </a:r>
            <a:endParaRPr lang="en-US" altLang="zh-CN" dirty="0">
              <a:latin typeface="Symbol" panose="05050102010706020507" pitchFamily="18" charset="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Footer Placeholder 3"/>
          <p:cNvSpPr txBox="1">
            <a:spLocks noGrp="1"/>
          </p:cNvSpPr>
          <p:nvPr>
            <p:ph type="ftr" sz="quarter" idx="11"/>
          </p:nvPr>
        </p:nvSpPr>
        <p:spPr/>
        <p:txBody>
          <a:bodyPr/>
          <a:p>
            <a:pPr marL="0" indent="0" algn="r">
              <a:lnSpc>
                <a:spcPct val="100000"/>
              </a:lnSpc>
              <a:spcBef>
                <a:spcPct val="0"/>
              </a:spcBef>
              <a:buClrTx/>
              <a:buSzTx/>
              <a:buFontTx/>
              <a:buNone/>
            </a:pPr>
            <a:r>
              <a:rPr lang="en-US" altLang="zh-CN" sz="1200">
                <a:latin typeface="Tahoma" panose="020B0604030504040204" charset="0"/>
              </a:rPr>
              <a:t>Transport</a:t>
            </a:r>
            <a:r>
              <a:rPr lang="en-US" altLang="zh-CN" sz="1400">
                <a:latin typeface="Tahoma" panose="020B0604030504040204" charset="0"/>
              </a:rPr>
              <a:t> </a:t>
            </a:r>
            <a:r>
              <a:rPr lang="en-US" altLang="zh-CN" sz="1200">
                <a:latin typeface="Tahoma" panose="020B0604030504040204" charset="0"/>
              </a:rPr>
              <a:t>Layer</a:t>
            </a:r>
            <a:endParaRPr lang="en-US" altLang="zh-CN" sz="1200">
              <a:latin typeface="Tahoma" panose="020B0604030504040204" charset="0"/>
            </a:endParaRPr>
          </a:p>
        </p:txBody>
      </p:sp>
      <p:sp>
        <p:nvSpPr>
          <p:cNvPr id="56322" name="Slide Number Placeholder 4"/>
          <p:cNvSpPr txBox="1">
            <a:spLocks noGrp="1"/>
          </p:cNvSpPr>
          <p:nvPr>
            <p:ph type="sldNum" sz="quarter" idx="12"/>
          </p:nvPr>
        </p:nvSpPr>
        <p:spPr/>
        <p:txBody>
          <a:bodyPr/>
          <a:p>
            <a:pPr marL="0" indent="0">
              <a:lnSpc>
                <a:spcPct val="100000"/>
              </a:lnSpc>
              <a:spcBef>
                <a:spcPct val="0"/>
              </a:spcBef>
              <a:buClrTx/>
              <a:buSzTx/>
              <a:buFontTx/>
              <a:buNone/>
            </a:pPr>
            <a:r>
              <a:rPr lang="en-US" altLang="zh-CN" sz="1200">
                <a:latin typeface="Tahoma" panose="020B0604030504040204" charset="0"/>
              </a:rPr>
              <a:t>3-</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sp>
        <p:nvSpPr>
          <p:cNvPr id="56323" name="Text Box 5"/>
          <p:cNvSpPr txBox="1"/>
          <p:nvPr/>
        </p:nvSpPr>
        <p:spPr>
          <a:xfrm>
            <a:off x="371475" y="1330325"/>
            <a:ext cx="936625" cy="396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000" i="1" u="sng">
                <a:solidFill>
                  <a:srgbClr val="000099"/>
                </a:solidFill>
                <a:latin typeface="Tahoma" panose="020B0604030504040204" charset="0"/>
              </a:rPr>
              <a:t>sender</a:t>
            </a:r>
            <a:endParaRPr lang="en-US" altLang="zh-CN" sz="2000" i="1" u="sng">
              <a:solidFill>
                <a:srgbClr val="000099"/>
              </a:solidFill>
              <a:latin typeface="Tahoma" panose="020B0604030504040204" charset="0"/>
            </a:endParaRPr>
          </a:p>
        </p:txBody>
      </p:sp>
      <p:sp>
        <p:nvSpPr>
          <p:cNvPr id="56324" name="Text Box 6"/>
          <p:cNvSpPr txBox="1"/>
          <p:nvPr/>
        </p:nvSpPr>
        <p:spPr>
          <a:xfrm>
            <a:off x="2811463" y="1325563"/>
            <a:ext cx="1071562" cy="396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000" i="1" u="sng">
                <a:solidFill>
                  <a:srgbClr val="008000"/>
                </a:solidFill>
                <a:latin typeface="Tahoma" panose="020B0604030504040204" charset="0"/>
              </a:rPr>
              <a:t>receiver</a:t>
            </a:r>
            <a:endParaRPr lang="en-US" altLang="zh-CN" sz="2000" i="1" u="sng">
              <a:solidFill>
                <a:srgbClr val="008000"/>
              </a:solidFill>
              <a:latin typeface="Tahoma" panose="020B0604030504040204" charset="0"/>
            </a:endParaRPr>
          </a:p>
        </p:txBody>
      </p:sp>
      <p:sp>
        <p:nvSpPr>
          <p:cNvPr id="368648" name="Text Box 8"/>
          <p:cNvSpPr txBox="1"/>
          <p:nvPr/>
        </p:nvSpPr>
        <p:spPr>
          <a:xfrm>
            <a:off x="2814638" y="2949575"/>
            <a:ext cx="1000125"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pkt1</a:t>
            </a:r>
            <a:endParaRPr lang="en-US" altLang="zh-CN" sz="1800">
              <a:latin typeface="Tahoma" panose="020B0604030504040204" charset="0"/>
            </a:endParaRPr>
          </a:p>
        </p:txBody>
      </p:sp>
      <p:sp>
        <p:nvSpPr>
          <p:cNvPr id="368650" name="Text Box 10"/>
          <p:cNvSpPr txBox="1"/>
          <p:nvPr/>
        </p:nvSpPr>
        <p:spPr>
          <a:xfrm>
            <a:off x="2820988" y="3805238"/>
            <a:ext cx="1000125"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pkt0</a:t>
            </a:r>
            <a:endParaRPr lang="en-US" altLang="zh-CN" sz="1800">
              <a:latin typeface="Tahoma" panose="020B0604030504040204" charset="0"/>
            </a:endParaRPr>
          </a:p>
        </p:txBody>
      </p:sp>
      <p:sp>
        <p:nvSpPr>
          <p:cNvPr id="368651" name="Text Box 11"/>
          <p:cNvSpPr txBox="1"/>
          <p:nvPr/>
        </p:nvSpPr>
        <p:spPr>
          <a:xfrm>
            <a:off x="2817813" y="2263775"/>
            <a:ext cx="1196975"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ack0</a:t>
            </a:r>
            <a:endParaRPr lang="en-US" altLang="zh-CN" sz="1800">
              <a:latin typeface="Tahoma" panose="020B0604030504040204" charset="0"/>
            </a:endParaRPr>
          </a:p>
        </p:txBody>
      </p:sp>
      <p:sp>
        <p:nvSpPr>
          <p:cNvPr id="368652" name="Text Box 12"/>
          <p:cNvSpPr txBox="1"/>
          <p:nvPr/>
        </p:nvSpPr>
        <p:spPr>
          <a:xfrm>
            <a:off x="2814638" y="3175000"/>
            <a:ext cx="1196975"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ack1</a:t>
            </a:r>
            <a:endParaRPr lang="en-US" altLang="zh-CN" sz="1800">
              <a:latin typeface="Tahoma" panose="020B0604030504040204" charset="0"/>
            </a:endParaRPr>
          </a:p>
        </p:txBody>
      </p:sp>
      <p:sp>
        <p:nvSpPr>
          <p:cNvPr id="368653" name="Text Box 13"/>
          <p:cNvSpPr txBox="1"/>
          <p:nvPr/>
        </p:nvSpPr>
        <p:spPr>
          <a:xfrm>
            <a:off x="2814638" y="4000500"/>
            <a:ext cx="1196975"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ack0</a:t>
            </a:r>
            <a:endParaRPr lang="en-US" altLang="zh-CN" sz="1800">
              <a:latin typeface="Tahoma" panose="020B0604030504040204" charset="0"/>
            </a:endParaRPr>
          </a:p>
        </p:txBody>
      </p:sp>
      <p:sp>
        <p:nvSpPr>
          <p:cNvPr id="368654" name="Text Box 14"/>
          <p:cNvSpPr txBox="1"/>
          <p:nvPr/>
        </p:nvSpPr>
        <p:spPr>
          <a:xfrm>
            <a:off x="300038" y="2513013"/>
            <a:ext cx="1022350"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ack0</a:t>
            </a:r>
            <a:endParaRPr lang="en-US" altLang="zh-CN" sz="1800">
              <a:latin typeface="Tahoma" panose="020B0604030504040204" charset="0"/>
            </a:endParaRPr>
          </a:p>
        </p:txBody>
      </p:sp>
      <p:sp>
        <p:nvSpPr>
          <p:cNvPr id="368655" name="Text Box 15"/>
          <p:cNvSpPr txBox="1"/>
          <p:nvPr/>
        </p:nvSpPr>
        <p:spPr>
          <a:xfrm>
            <a:off x="144463" y="3606800"/>
            <a:ext cx="1174750"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pkt0</a:t>
            </a:r>
            <a:endParaRPr lang="en-US" altLang="zh-CN" sz="1800">
              <a:latin typeface="Tahoma" panose="020B0604030504040204" charset="0"/>
            </a:endParaRPr>
          </a:p>
        </p:txBody>
      </p:sp>
      <p:sp>
        <p:nvSpPr>
          <p:cNvPr id="368657" name="Text Box 17"/>
          <p:cNvSpPr txBox="1"/>
          <p:nvPr/>
        </p:nvSpPr>
        <p:spPr>
          <a:xfrm>
            <a:off x="144463" y="2732088"/>
            <a:ext cx="1174750"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pkt1</a:t>
            </a:r>
            <a:endParaRPr lang="en-US" altLang="zh-CN" sz="1800">
              <a:latin typeface="Tahoma" panose="020B0604030504040204" charset="0"/>
            </a:endParaRPr>
          </a:p>
        </p:txBody>
      </p:sp>
      <p:sp>
        <p:nvSpPr>
          <p:cNvPr id="368658" name="Text Box 18"/>
          <p:cNvSpPr txBox="1"/>
          <p:nvPr/>
        </p:nvSpPr>
        <p:spPr>
          <a:xfrm>
            <a:off x="288925" y="3367088"/>
            <a:ext cx="1022350"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ack1</a:t>
            </a:r>
            <a:endParaRPr lang="en-US" altLang="zh-CN" sz="1800">
              <a:latin typeface="Tahoma" panose="020B0604030504040204" charset="0"/>
            </a:endParaRPr>
          </a:p>
        </p:txBody>
      </p:sp>
      <p:sp>
        <p:nvSpPr>
          <p:cNvPr id="56334" name="Text Box 7"/>
          <p:cNvSpPr txBox="1"/>
          <p:nvPr/>
        </p:nvSpPr>
        <p:spPr>
          <a:xfrm>
            <a:off x="133350" y="1770063"/>
            <a:ext cx="1174750"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pkt0</a:t>
            </a:r>
            <a:endParaRPr lang="en-US" altLang="zh-CN" sz="1800">
              <a:latin typeface="Tahoma" panose="020B0604030504040204" charset="0"/>
            </a:endParaRPr>
          </a:p>
        </p:txBody>
      </p:sp>
      <p:sp>
        <p:nvSpPr>
          <p:cNvPr id="368649" name="Text Box 9"/>
          <p:cNvSpPr txBox="1"/>
          <p:nvPr/>
        </p:nvSpPr>
        <p:spPr>
          <a:xfrm>
            <a:off x="2809875" y="2052638"/>
            <a:ext cx="1000125"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pkt0</a:t>
            </a:r>
            <a:endParaRPr lang="en-US" altLang="zh-CN" sz="1800">
              <a:latin typeface="Tahoma" panose="020B0604030504040204" charset="0"/>
            </a:endParaRPr>
          </a:p>
        </p:txBody>
      </p:sp>
      <p:grpSp>
        <p:nvGrpSpPr>
          <p:cNvPr id="368677" name="Group 37"/>
          <p:cNvGrpSpPr/>
          <p:nvPr/>
        </p:nvGrpSpPr>
        <p:grpSpPr>
          <a:xfrm>
            <a:off x="1349375" y="1839913"/>
            <a:ext cx="1471613" cy="512762"/>
            <a:chOff x="850" y="1159"/>
            <a:chExt cx="927" cy="323"/>
          </a:xfrm>
        </p:grpSpPr>
        <p:sp>
          <p:nvSpPr>
            <p:cNvPr id="56399" name="Line 19"/>
            <p:cNvSpPr/>
            <p:nvPr/>
          </p:nvSpPr>
          <p:spPr>
            <a:xfrm>
              <a:off x="850" y="1257"/>
              <a:ext cx="927" cy="225"/>
            </a:xfrm>
            <a:prstGeom prst="line">
              <a:avLst/>
            </a:prstGeom>
            <a:ln w="28575" cap="flat" cmpd="sng">
              <a:solidFill>
                <a:srgbClr val="000099"/>
              </a:solidFill>
              <a:prstDash val="solid"/>
              <a:headEnd type="none" w="med" len="med"/>
              <a:tailEnd type="triangle" w="med" len="med"/>
            </a:ln>
          </p:spPr>
        </p:sp>
        <p:sp>
          <p:nvSpPr>
            <p:cNvPr id="56400" name="Text Box 28"/>
            <p:cNvSpPr txBox="1"/>
            <p:nvPr/>
          </p:nvSpPr>
          <p:spPr>
            <a:xfrm>
              <a:off x="1100" y="1159"/>
              <a:ext cx="358"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0099"/>
                  </a:solidFill>
                  <a:latin typeface="Arial" panose="020B0604020202020204" pitchFamily="34" charset="0"/>
                </a:rPr>
                <a:t>pkt0</a:t>
              </a:r>
              <a:endParaRPr lang="en-US" altLang="zh-CN" sz="1600">
                <a:solidFill>
                  <a:srgbClr val="000099"/>
                </a:solidFill>
                <a:latin typeface="Arial" panose="020B0604020202020204" pitchFamily="34" charset="0"/>
              </a:endParaRPr>
            </a:p>
          </p:txBody>
        </p:sp>
      </p:grpSp>
      <p:grpSp>
        <p:nvGrpSpPr>
          <p:cNvPr id="368683" name="Group 43"/>
          <p:cNvGrpSpPr/>
          <p:nvPr/>
        </p:nvGrpSpPr>
        <p:grpSpPr>
          <a:xfrm>
            <a:off x="1343025" y="3576638"/>
            <a:ext cx="1471613" cy="487362"/>
            <a:chOff x="846" y="2253"/>
            <a:chExt cx="927" cy="307"/>
          </a:xfrm>
        </p:grpSpPr>
        <p:sp>
          <p:nvSpPr>
            <p:cNvPr id="56397" name="Line 24"/>
            <p:cNvSpPr/>
            <p:nvPr/>
          </p:nvSpPr>
          <p:spPr>
            <a:xfrm>
              <a:off x="846" y="2335"/>
              <a:ext cx="927" cy="225"/>
            </a:xfrm>
            <a:prstGeom prst="line">
              <a:avLst/>
            </a:prstGeom>
            <a:ln w="28575" cap="flat" cmpd="sng">
              <a:solidFill>
                <a:srgbClr val="000099"/>
              </a:solidFill>
              <a:prstDash val="solid"/>
              <a:headEnd type="none" w="med" len="med"/>
              <a:tailEnd type="triangle" w="med" len="med"/>
            </a:ln>
          </p:spPr>
        </p:sp>
        <p:sp>
          <p:nvSpPr>
            <p:cNvPr id="56398" name="Text Box 29"/>
            <p:cNvSpPr txBox="1"/>
            <p:nvPr/>
          </p:nvSpPr>
          <p:spPr>
            <a:xfrm>
              <a:off x="1097" y="2253"/>
              <a:ext cx="358"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0099"/>
                  </a:solidFill>
                  <a:latin typeface="Arial" panose="020B0604020202020204" pitchFamily="34" charset="0"/>
                </a:rPr>
                <a:t>pkt0</a:t>
              </a:r>
              <a:endParaRPr lang="en-US" altLang="zh-CN" sz="1600">
                <a:solidFill>
                  <a:srgbClr val="000099"/>
                </a:solidFill>
                <a:latin typeface="Arial" panose="020B0604020202020204" pitchFamily="34" charset="0"/>
              </a:endParaRPr>
            </a:p>
          </p:txBody>
        </p:sp>
      </p:grpSp>
      <p:grpSp>
        <p:nvGrpSpPr>
          <p:cNvPr id="368679" name="Group 39"/>
          <p:cNvGrpSpPr/>
          <p:nvPr/>
        </p:nvGrpSpPr>
        <p:grpSpPr>
          <a:xfrm>
            <a:off x="1357313" y="2714625"/>
            <a:ext cx="1471612" cy="504825"/>
            <a:chOff x="855" y="1710"/>
            <a:chExt cx="927" cy="318"/>
          </a:xfrm>
        </p:grpSpPr>
        <p:sp>
          <p:nvSpPr>
            <p:cNvPr id="56395" name="Line 23"/>
            <p:cNvSpPr/>
            <p:nvPr/>
          </p:nvSpPr>
          <p:spPr>
            <a:xfrm>
              <a:off x="855" y="1803"/>
              <a:ext cx="927" cy="225"/>
            </a:xfrm>
            <a:prstGeom prst="line">
              <a:avLst/>
            </a:prstGeom>
            <a:ln w="28575" cap="flat" cmpd="sng">
              <a:solidFill>
                <a:srgbClr val="000099"/>
              </a:solidFill>
              <a:prstDash val="solid"/>
              <a:headEnd type="none" w="med" len="med"/>
              <a:tailEnd type="triangle" w="med" len="med"/>
            </a:ln>
          </p:spPr>
        </p:sp>
        <p:sp>
          <p:nvSpPr>
            <p:cNvPr id="56396" name="Text Box 30"/>
            <p:cNvSpPr txBox="1"/>
            <p:nvPr/>
          </p:nvSpPr>
          <p:spPr>
            <a:xfrm>
              <a:off x="1094" y="1710"/>
              <a:ext cx="358"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0099"/>
                  </a:solidFill>
                  <a:latin typeface="Arial" panose="020B0604020202020204" pitchFamily="34" charset="0"/>
                </a:rPr>
                <a:t>pkt1</a:t>
              </a:r>
              <a:endParaRPr lang="en-US" altLang="zh-CN" sz="1600">
                <a:solidFill>
                  <a:srgbClr val="000099"/>
                </a:solidFill>
                <a:latin typeface="Arial" panose="020B0604020202020204" pitchFamily="34" charset="0"/>
              </a:endParaRPr>
            </a:p>
          </p:txBody>
        </p:sp>
      </p:grpSp>
      <p:grpSp>
        <p:nvGrpSpPr>
          <p:cNvPr id="368680" name="Group 40"/>
          <p:cNvGrpSpPr/>
          <p:nvPr/>
        </p:nvGrpSpPr>
        <p:grpSpPr>
          <a:xfrm>
            <a:off x="1343025" y="3179763"/>
            <a:ext cx="1471613" cy="471487"/>
            <a:chOff x="846" y="2003"/>
            <a:chExt cx="927" cy="297"/>
          </a:xfrm>
        </p:grpSpPr>
        <p:sp>
          <p:nvSpPr>
            <p:cNvPr id="56393" name="Line 26"/>
            <p:cNvSpPr/>
            <p:nvPr/>
          </p:nvSpPr>
          <p:spPr>
            <a:xfrm flipH="1">
              <a:off x="846" y="2075"/>
              <a:ext cx="927" cy="225"/>
            </a:xfrm>
            <a:prstGeom prst="line">
              <a:avLst/>
            </a:prstGeom>
            <a:ln w="28575" cap="flat" cmpd="sng">
              <a:solidFill>
                <a:srgbClr val="008000"/>
              </a:solidFill>
              <a:prstDash val="solid"/>
              <a:headEnd type="none" w="med" len="med"/>
              <a:tailEnd type="triangle" w="med" len="med"/>
            </a:ln>
          </p:spPr>
        </p:sp>
        <p:sp>
          <p:nvSpPr>
            <p:cNvPr id="56394" name="Text Box 31"/>
            <p:cNvSpPr txBox="1"/>
            <p:nvPr/>
          </p:nvSpPr>
          <p:spPr>
            <a:xfrm>
              <a:off x="1092" y="2003"/>
              <a:ext cx="386"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8000"/>
                  </a:solidFill>
                  <a:latin typeface="Arial" panose="020B0604020202020204" pitchFamily="34" charset="0"/>
                </a:rPr>
                <a:t>ack1</a:t>
              </a:r>
              <a:endParaRPr lang="en-US" altLang="zh-CN" sz="1600">
                <a:solidFill>
                  <a:srgbClr val="008000"/>
                </a:solidFill>
                <a:latin typeface="Arial" panose="020B0604020202020204" pitchFamily="34" charset="0"/>
              </a:endParaRPr>
            </a:p>
          </p:txBody>
        </p:sp>
      </p:grpSp>
      <p:grpSp>
        <p:nvGrpSpPr>
          <p:cNvPr id="368678" name="Group 38"/>
          <p:cNvGrpSpPr/>
          <p:nvPr/>
        </p:nvGrpSpPr>
        <p:grpSpPr>
          <a:xfrm>
            <a:off x="1335088" y="2339975"/>
            <a:ext cx="1471612" cy="455613"/>
            <a:chOff x="841" y="1474"/>
            <a:chExt cx="927" cy="287"/>
          </a:xfrm>
        </p:grpSpPr>
        <p:sp>
          <p:nvSpPr>
            <p:cNvPr id="56391" name="Line 25"/>
            <p:cNvSpPr/>
            <p:nvPr/>
          </p:nvSpPr>
          <p:spPr>
            <a:xfrm flipH="1">
              <a:off x="841" y="1536"/>
              <a:ext cx="927" cy="225"/>
            </a:xfrm>
            <a:prstGeom prst="line">
              <a:avLst/>
            </a:prstGeom>
            <a:ln w="28575" cap="flat" cmpd="sng">
              <a:solidFill>
                <a:srgbClr val="008000"/>
              </a:solidFill>
              <a:prstDash val="solid"/>
              <a:headEnd type="none" w="med" len="med"/>
              <a:tailEnd type="triangle" w="med" len="med"/>
            </a:ln>
          </p:spPr>
        </p:sp>
        <p:sp>
          <p:nvSpPr>
            <p:cNvPr id="56392" name="Text Box 32"/>
            <p:cNvSpPr txBox="1"/>
            <p:nvPr/>
          </p:nvSpPr>
          <p:spPr>
            <a:xfrm>
              <a:off x="1089" y="1474"/>
              <a:ext cx="386" cy="2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8000"/>
                  </a:solidFill>
                  <a:latin typeface="Arial" panose="020B0604020202020204" pitchFamily="34" charset="0"/>
                </a:rPr>
                <a:t>ack0</a:t>
              </a:r>
              <a:endParaRPr lang="en-US" altLang="zh-CN" sz="1600">
                <a:solidFill>
                  <a:srgbClr val="008000"/>
                </a:solidFill>
                <a:latin typeface="Arial" panose="020B0604020202020204" pitchFamily="34" charset="0"/>
              </a:endParaRPr>
            </a:p>
          </p:txBody>
        </p:sp>
      </p:grpSp>
      <p:grpSp>
        <p:nvGrpSpPr>
          <p:cNvPr id="368684" name="Group 44"/>
          <p:cNvGrpSpPr/>
          <p:nvPr/>
        </p:nvGrpSpPr>
        <p:grpSpPr>
          <a:xfrm>
            <a:off x="1328738" y="4032250"/>
            <a:ext cx="1471612" cy="461963"/>
            <a:chOff x="837" y="2540"/>
            <a:chExt cx="927" cy="291"/>
          </a:xfrm>
        </p:grpSpPr>
        <p:sp>
          <p:nvSpPr>
            <p:cNvPr id="56389" name="Line 27"/>
            <p:cNvSpPr/>
            <p:nvPr/>
          </p:nvSpPr>
          <p:spPr>
            <a:xfrm flipH="1">
              <a:off x="837" y="2606"/>
              <a:ext cx="927" cy="225"/>
            </a:xfrm>
            <a:prstGeom prst="line">
              <a:avLst/>
            </a:prstGeom>
            <a:ln w="28575" cap="flat" cmpd="sng">
              <a:solidFill>
                <a:srgbClr val="008000"/>
              </a:solidFill>
              <a:prstDash val="solid"/>
              <a:headEnd type="none" w="med" len="med"/>
              <a:tailEnd type="triangle" w="med" len="med"/>
            </a:ln>
          </p:spPr>
        </p:sp>
        <p:sp>
          <p:nvSpPr>
            <p:cNvPr id="56390" name="Text Box 33"/>
            <p:cNvSpPr txBox="1"/>
            <p:nvPr/>
          </p:nvSpPr>
          <p:spPr>
            <a:xfrm>
              <a:off x="1086" y="2540"/>
              <a:ext cx="386"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8000"/>
                  </a:solidFill>
                  <a:latin typeface="Arial" panose="020B0604020202020204" pitchFamily="34" charset="0"/>
                </a:rPr>
                <a:t>ack0</a:t>
              </a:r>
              <a:endParaRPr lang="en-US" altLang="zh-CN" sz="1600">
                <a:solidFill>
                  <a:srgbClr val="008000"/>
                </a:solidFill>
                <a:latin typeface="Arial" panose="020B0604020202020204" pitchFamily="34" charset="0"/>
              </a:endParaRPr>
            </a:p>
          </p:txBody>
        </p:sp>
      </p:grpSp>
      <p:sp>
        <p:nvSpPr>
          <p:cNvPr id="56342" name="Text Box 45"/>
          <p:cNvSpPr txBox="1"/>
          <p:nvPr/>
        </p:nvSpPr>
        <p:spPr>
          <a:xfrm>
            <a:off x="1636713" y="5111750"/>
            <a:ext cx="1252537"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(a) no loss</a:t>
            </a:r>
            <a:endParaRPr lang="en-US" altLang="zh-CN" sz="1800">
              <a:latin typeface="Tahoma" panose="020B0604030504040204" charset="0"/>
            </a:endParaRPr>
          </a:p>
        </p:txBody>
      </p:sp>
      <p:sp>
        <p:nvSpPr>
          <p:cNvPr id="56343" name="Text Box 46"/>
          <p:cNvSpPr txBox="1"/>
          <p:nvPr/>
        </p:nvSpPr>
        <p:spPr>
          <a:xfrm>
            <a:off x="4929188" y="1327150"/>
            <a:ext cx="936625" cy="396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000" i="1" u="sng">
                <a:solidFill>
                  <a:srgbClr val="000099"/>
                </a:solidFill>
                <a:latin typeface="Tahoma" panose="020B0604030504040204" charset="0"/>
              </a:rPr>
              <a:t>sender</a:t>
            </a:r>
            <a:endParaRPr lang="en-US" altLang="zh-CN" sz="2000" i="1" u="sng">
              <a:solidFill>
                <a:srgbClr val="000099"/>
              </a:solidFill>
              <a:latin typeface="Tahoma" panose="020B0604030504040204" charset="0"/>
            </a:endParaRPr>
          </a:p>
        </p:txBody>
      </p:sp>
      <p:sp>
        <p:nvSpPr>
          <p:cNvPr id="56344" name="Text Box 47"/>
          <p:cNvSpPr txBox="1"/>
          <p:nvPr/>
        </p:nvSpPr>
        <p:spPr>
          <a:xfrm>
            <a:off x="7369175" y="1322388"/>
            <a:ext cx="1071563" cy="396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000" i="1" u="sng">
                <a:solidFill>
                  <a:srgbClr val="008000"/>
                </a:solidFill>
                <a:latin typeface="Tahoma" panose="020B0604030504040204" charset="0"/>
              </a:rPr>
              <a:t>receiver</a:t>
            </a:r>
            <a:endParaRPr lang="en-US" altLang="zh-CN" sz="2000" i="1" u="sng">
              <a:solidFill>
                <a:srgbClr val="008000"/>
              </a:solidFill>
              <a:latin typeface="Tahoma" panose="020B0604030504040204" charset="0"/>
            </a:endParaRPr>
          </a:p>
        </p:txBody>
      </p:sp>
      <p:sp>
        <p:nvSpPr>
          <p:cNvPr id="368688" name="Text Box 48"/>
          <p:cNvSpPr txBox="1"/>
          <p:nvPr/>
        </p:nvSpPr>
        <p:spPr>
          <a:xfrm>
            <a:off x="7370763" y="4238625"/>
            <a:ext cx="1000125"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pkt1</a:t>
            </a:r>
            <a:endParaRPr lang="en-US" altLang="zh-CN" sz="1800">
              <a:latin typeface="Tahoma" panose="020B0604030504040204" charset="0"/>
            </a:endParaRPr>
          </a:p>
        </p:txBody>
      </p:sp>
      <p:sp>
        <p:nvSpPr>
          <p:cNvPr id="368689" name="Text Box 49"/>
          <p:cNvSpPr txBox="1"/>
          <p:nvPr/>
        </p:nvSpPr>
        <p:spPr>
          <a:xfrm>
            <a:off x="7378700" y="5080000"/>
            <a:ext cx="1000125"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pkt0</a:t>
            </a:r>
            <a:endParaRPr lang="en-US" altLang="zh-CN" sz="1800">
              <a:latin typeface="Tahoma" panose="020B0604030504040204" charset="0"/>
            </a:endParaRPr>
          </a:p>
        </p:txBody>
      </p:sp>
      <p:sp>
        <p:nvSpPr>
          <p:cNvPr id="368690" name="Text Box 50"/>
          <p:cNvSpPr txBox="1"/>
          <p:nvPr/>
        </p:nvSpPr>
        <p:spPr>
          <a:xfrm>
            <a:off x="7375525" y="2260600"/>
            <a:ext cx="1196975"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ack0</a:t>
            </a:r>
            <a:endParaRPr lang="en-US" altLang="zh-CN" sz="1800">
              <a:latin typeface="Tahoma" panose="020B0604030504040204" charset="0"/>
            </a:endParaRPr>
          </a:p>
        </p:txBody>
      </p:sp>
      <p:sp>
        <p:nvSpPr>
          <p:cNvPr id="368691" name="Text Box 51"/>
          <p:cNvSpPr txBox="1"/>
          <p:nvPr/>
        </p:nvSpPr>
        <p:spPr>
          <a:xfrm>
            <a:off x="7372350" y="4449763"/>
            <a:ext cx="1196975"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ack1</a:t>
            </a:r>
            <a:endParaRPr lang="en-US" altLang="zh-CN" sz="1800">
              <a:latin typeface="Tahoma" panose="020B0604030504040204" charset="0"/>
            </a:endParaRPr>
          </a:p>
        </p:txBody>
      </p:sp>
      <p:sp>
        <p:nvSpPr>
          <p:cNvPr id="368692" name="Text Box 52"/>
          <p:cNvSpPr txBox="1"/>
          <p:nvPr/>
        </p:nvSpPr>
        <p:spPr>
          <a:xfrm>
            <a:off x="7372350" y="5275263"/>
            <a:ext cx="1196975"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ack0</a:t>
            </a:r>
            <a:endParaRPr lang="en-US" altLang="zh-CN" sz="1800">
              <a:latin typeface="Tahoma" panose="020B0604030504040204" charset="0"/>
            </a:endParaRPr>
          </a:p>
        </p:txBody>
      </p:sp>
      <p:sp>
        <p:nvSpPr>
          <p:cNvPr id="368693" name="Text Box 53"/>
          <p:cNvSpPr txBox="1"/>
          <p:nvPr/>
        </p:nvSpPr>
        <p:spPr>
          <a:xfrm>
            <a:off x="4857750" y="2509838"/>
            <a:ext cx="1022350"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ack0</a:t>
            </a:r>
            <a:endParaRPr lang="en-US" altLang="zh-CN" sz="1800">
              <a:latin typeface="Tahoma" panose="020B0604030504040204" charset="0"/>
            </a:endParaRPr>
          </a:p>
        </p:txBody>
      </p:sp>
      <p:sp>
        <p:nvSpPr>
          <p:cNvPr id="368694" name="Text Box 54"/>
          <p:cNvSpPr txBox="1"/>
          <p:nvPr/>
        </p:nvSpPr>
        <p:spPr>
          <a:xfrm>
            <a:off x="4702175" y="4881563"/>
            <a:ext cx="1174750"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pkt0</a:t>
            </a:r>
            <a:endParaRPr lang="en-US" altLang="zh-CN" sz="1800">
              <a:latin typeface="Tahoma" panose="020B0604030504040204" charset="0"/>
            </a:endParaRPr>
          </a:p>
        </p:txBody>
      </p:sp>
      <p:sp>
        <p:nvSpPr>
          <p:cNvPr id="368695" name="Text Box 55"/>
          <p:cNvSpPr txBox="1"/>
          <p:nvPr/>
        </p:nvSpPr>
        <p:spPr>
          <a:xfrm>
            <a:off x="4702175" y="2728913"/>
            <a:ext cx="1174750"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pkt1</a:t>
            </a:r>
            <a:endParaRPr lang="en-US" altLang="zh-CN" sz="1800">
              <a:latin typeface="Tahoma" panose="020B0604030504040204" charset="0"/>
            </a:endParaRPr>
          </a:p>
        </p:txBody>
      </p:sp>
      <p:sp>
        <p:nvSpPr>
          <p:cNvPr id="368696" name="Text Box 56"/>
          <p:cNvSpPr txBox="1"/>
          <p:nvPr/>
        </p:nvSpPr>
        <p:spPr>
          <a:xfrm>
            <a:off x="4846638" y="4641850"/>
            <a:ext cx="1022350"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ack1</a:t>
            </a:r>
            <a:endParaRPr lang="en-US" altLang="zh-CN" sz="1800">
              <a:latin typeface="Tahoma" panose="020B0604030504040204" charset="0"/>
            </a:endParaRPr>
          </a:p>
        </p:txBody>
      </p:sp>
      <p:sp>
        <p:nvSpPr>
          <p:cNvPr id="56354" name="Text Box 57"/>
          <p:cNvSpPr txBox="1"/>
          <p:nvPr/>
        </p:nvSpPr>
        <p:spPr>
          <a:xfrm>
            <a:off x="4691063" y="1766888"/>
            <a:ext cx="1174750"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pkt0</a:t>
            </a:r>
            <a:endParaRPr lang="en-US" altLang="zh-CN" sz="1800">
              <a:latin typeface="Tahoma" panose="020B0604030504040204" charset="0"/>
            </a:endParaRPr>
          </a:p>
        </p:txBody>
      </p:sp>
      <p:sp>
        <p:nvSpPr>
          <p:cNvPr id="368698" name="Text Box 58"/>
          <p:cNvSpPr txBox="1"/>
          <p:nvPr/>
        </p:nvSpPr>
        <p:spPr>
          <a:xfrm>
            <a:off x="7367588" y="2049463"/>
            <a:ext cx="1000125"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pkt0</a:t>
            </a:r>
            <a:endParaRPr lang="en-US" altLang="zh-CN" sz="1800">
              <a:latin typeface="Tahoma" panose="020B0604030504040204" charset="0"/>
            </a:endParaRPr>
          </a:p>
        </p:txBody>
      </p:sp>
      <p:grpSp>
        <p:nvGrpSpPr>
          <p:cNvPr id="368699" name="Group 59"/>
          <p:cNvGrpSpPr/>
          <p:nvPr/>
        </p:nvGrpSpPr>
        <p:grpSpPr>
          <a:xfrm>
            <a:off x="5907088" y="1836738"/>
            <a:ext cx="1471612" cy="512762"/>
            <a:chOff x="850" y="1159"/>
            <a:chExt cx="927" cy="323"/>
          </a:xfrm>
        </p:grpSpPr>
        <p:sp>
          <p:nvSpPr>
            <p:cNvPr id="56387" name="Line 60"/>
            <p:cNvSpPr/>
            <p:nvPr/>
          </p:nvSpPr>
          <p:spPr>
            <a:xfrm>
              <a:off x="850" y="1257"/>
              <a:ext cx="927" cy="225"/>
            </a:xfrm>
            <a:prstGeom prst="line">
              <a:avLst/>
            </a:prstGeom>
            <a:ln w="28575" cap="flat" cmpd="sng">
              <a:solidFill>
                <a:srgbClr val="000099"/>
              </a:solidFill>
              <a:prstDash val="solid"/>
              <a:headEnd type="none" w="med" len="med"/>
              <a:tailEnd type="triangle" w="med" len="med"/>
            </a:ln>
          </p:spPr>
        </p:sp>
        <p:sp>
          <p:nvSpPr>
            <p:cNvPr id="56388" name="Text Box 61"/>
            <p:cNvSpPr txBox="1"/>
            <p:nvPr/>
          </p:nvSpPr>
          <p:spPr>
            <a:xfrm>
              <a:off x="1100" y="1159"/>
              <a:ext cx="358"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0099"/>
                  </a:solidFill>
                  <a:latin typeface="Arial" panose="020B0604020202020204" pitchFamily="34" charset="0"/>
                </a:rPr>
                <a:t>pkt0</a:t>
              </a:r>
              <a:endParaRPr lang="en-US" altLang="zh-CN" sz="1600">
                <a:solidFill>
                  <a:srgbClr val="000099"/>
                </a:solidFill>
                <a:latin typeface="Arial" panose="020B0604020202020204" pitchFamily="34" charset="0"/>
              </a:endParaRPr>
            </a:p>
          </p:txBody>
        </p:sp>
      </p:grpSp>
      <p:grpSp>
        <p:nvGrpSpPr>
          <p:cNvPr id="368702" name="Group 62"/>
          <p:cNvGrpSpPr/>
          <p:nvPr/>
        </p:nvGrpSpPr>
        <p:grpSpPr>
          <a:xfrm>
            <a:off x="5900738" y="4851400"/>
            <a:ext cx="1471612" cy="487363"/>
            <a:chOff x="846" y="2253"/>
            <a:chExt cx="927" cy="307"/>
          </a:xfrm>
        </p:grpSpPr>
        <p:sp>
          <p:nvSpPr>
            <p:cNvPr id="56385" name="Line 63"/>
            <p:cNvSpPr/>
            <p:nvPr/>
          </p:nvSpPr>
          <p:spPr>
            <a:xfrm>
              <a:off x="846" y="2335"/>
              <a:ext cx="927" cy="225"/>
            </a:xfrm>
            <a:prstGeom prst="line">
              <a:avLst/>
            </a:prstGeom>
            <a:ln w="28575" cap="flat" cmpd="sng">
              <a:solidFill>
                <a:srgbClr val="000099"/>
              </a:solidFill>
              <a:prstDash val="solid"/>
              <a:headEnd type="none" w="med" len="med"/>
              <a:tailEnd type="triangle" w="med" len="med"/>
            </a:ln>
          </p:spPr>
        </p:sp>
        <p:sp>
          <p:nvSpPr>
            <p:cNvPr id="56386" name="Text Box 64"/>
            <p:cNvSpPr txBox="1"/>
            <p:nvPr/>
          </p:nvSpPr>
          <p:spPr>
            <a:xfrm>
              <a:off x="1097" y="2253"/>
              <a:ext cx="358"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0099"/>
                  </a:solidFill>
                  <a:latin typeface="Arial" panose="020B0604020202020204" pitchFamily="34" charset="0"/>
                </a:rPr>
                <a:t>pkt0</a:t>
              </a:r>
              <a:endParaRPr lang="en-US" altLang="zh-CN" sz="1600">
                <a:solidFill>
                  <a:srgbClr val="000099"/>
                </a:solidFill>
                <a:latin typeface="Arial" panose="020B0604020202020204" pitchFamily="34" charset="0"/>
              </a:endParaRPr>
            </a:p>
          </p:txBody>
        </p:sp>
      </p:grpSp>
      <p:grpSp>
        <p:nvGrpSpPr>
          <p:cNvPr id="368708" name="Group 68"/>
          <p:cNvGrpSpPr/>
          <p:nvPr/>
        </p:nvGrpSpPr>
        <p:grpSpPr>
          <a:xfrm>
            <a:off x="5900738" y="4454525"/>
            <a:ext cx="1471612" cy="471488"/>
            <a:chOff x="846" y="2003"/>
            <a:chExt cx="927" cy="297"/>
          </a:xfrm>
        </p:grpSpPr>
        <p:sp>
          <p:nvSpPr>
            <p:cNvPr id="56383" name="Line 69"/>
            <p:cNvSpPr/>
            <p:nvPr/>
          </p:nvSpPr>
          <p:spPr>
            <a:xfrm flipH="1">
              <a:off x="846" y="2075"/>
              <a:ext cx="927" cy="225"/>
            </a:xfrm>
            <a:prstGeom prst="line">
              <a:avLst/>
            </a:prstGeom>
            <a:ln w="28575" cap="flat" cmpd="sng">
              <a:solidFill>
                <a:srgbClr val="008000"/>
              </a:solidFill>
              <a:prstDash val="solid"/>
              <a:headEnd type="none" w="med" len="med"/>
              <a:tailEnd type="triangle" w="med" len="med"/>
            </a:ln>
          </p:spPr>
        </p:sp>
        <p:sp>
          <p:nvSpPr>
            <p:cNvPr id="56384" name="Text Box 70"/>
            <p:cNvSpPr txBox="1"/>
            <p:nvPr/>
          </p:nvSpPr>
          <p:spPr>
            <a:xfrm>
              <a:off x="1092" y="2003"/>
              <a:ext cx="386"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8000"/>
                  </a:solidFill>
                  <a:latin typeface="Arial" panose="020B0604020202020204" pitchFamily="34" charset="0"/>
                </a:rPr>
                <a:t>ack1</a:t>
              </a:r>
              <a:endParaRPr lang="en-US" altLang="zh-CN" sz="1600">
                <a:solidFill>
                  <a:srgbClr val="008000"/>
                </a:solidFill>
                <a:latin typeface="Arial" panose="020B0604020202020204" pitchFamily="34" charset="0"/>
              </a:endParaRPr>
            </a:p>
          </p:txBody>
        </p:sp>
      </p:grpSp>
      <p:grpSp>
        <p:nvGrpSpPr>
          <p:cNvPr id="368711" name="Group 71"/>
          <p:cNvGrpSpPr/>
          <p:nvPr/>
        </p:nvGrpSpPr>
        <p:grpSpPr>
          <a:xfrm>
            <a:off x="5892800" y="2336800"/>
            <a:ext cx="1471613" cy="455613"/>
            <a:chOff x="841" y="1474"/>
            <a:chExt cx="927" cy="287"/>
          </a:xfrm>
        </p:grpSpPr>
        <p:sp>
          <p:nvSpPr>
            <p:cNvPr id="56381" name="Line 72"/>
            <p:cNvSpPr/>
            <p:nvPr/>
          </p:nvSpPr>
          <p:spPr>
            <a:xfrm flipH="1">
              <a:off x="841" y="1536"/>
              <a:ext cx="927" cy="225"/>
            </a:xfrm>
            <a:prstGeom prst="line">
              <a:avLst/>
            </a:prstGeom>
            <a:ln w="28575" cap="flat" cmpd="sng">
              <a:solidFill>
                <a:srgbClr val="008000"/>
              </a:solidFill>
              <a:prstDash val="solid"/>
              <a:headEnd type="none" w="med" len="med"/>
              <a:tailEnd type="triangle" w="med" len="med"/>
            </a:ln>
          </p:spPr>
        </p:sp>
        <p:sp>
          <p:nvSpPr>
            <p:cNvPr id="56382" name="Text Box 73"/>
            <p:cNvSpPr txBox="1"/>
            <p:nvPr/>
          </p:nvSpPr>
          <p:spPr>
            <a:xfrm>
              <a:off x="1089" y="1474"/>
              <a:ext cx="386"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8000"/>
                  </a:solidFill>
                  <a:latin typeface="Arial" panose="020B0604020202020204" pitchFamily="34" charset="0"/>
                </a:rPr>
                <a:t>ack0</a:t>
              </a:r>
              <a:endParaRPr lang="en-US" altLang="zh-CN" sz="1600">
                <a:solidFill>
                  <a:srgbClr val="008000"/>
                </a:solidFill>
                <a:latin typeface="Arial" panose="020B0604020202020204" pitchFamily="34" charset="0"/>
              </a:endParaRPr>
            </a:p>
          </p:txBody>
        </p:sp>
      </p:grpSp>
      <p:grpSp>
        <p:nvGrpSpPr>
          <p:cNvPr id="368714" name="Group 74"/>
          <p:cNvGrpSpPr/>
          <p:nvPr/>
        </p:nvGrpSpPr>
        <p:grpSpPr>
          <a:xfrm>
            <a:off x="5886450" y="5302250"/>
            <a:ext cx="1471613" cy="466725"/>
            <a:chOff x="837" y="2537"/>
            <a:chExt cx="927" cy="294"/>
          </a:xfrm>
        </p:grpSpPr>
        <p:sp>
          <p:nvSpPr>
            <p:cNvPr id="56379" name="Line 75"/>
            <p:cNvSpPr/>
            <p:nvPr/>
          </p:nvSpPr>
          <p:spPr>
            <a:xfrm flipH="1">
              <a:off x="837" y="2606"/>
              <a:ext cx="927" cy="225"/>
            </a:xfrm>
            <a:prstGeom prst="line">
              <a:avLst/>
            </a:prstGeom>
            <a:ln w="28575" cap="flat" cmpd="sng">
              <a:solidFill>
                <a:srgbClr val="008000"/>
              </a:solidFill>
              <a:prstDash val="solid"/>
              <a:headEnd type="none" w="med" len="med"/>
              <a:tailEnd type="triangle" w="med" len="med"/>
            </a:ln>
          </p:spPr>
        </p:sp>
        <p:sp>
          <p:nvSpPr>
            <p:cNvPr id="56380" name="Text Box 76"/>
            <p:cNvSpPr txBox="1"/>
            <p:nvPr/>
          </p:nvSpPr>
          <p:spPr>
            <a:xfrm>
              <a:off x="1091" y="2537"/>
              <a:ext cx="376"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8000"/>
                  </a:solidFill>
                  <a:latin typeface="Tahoma" panose="020B0604030504040204" charset="0"/>
                </a:rPr>
                <a:t>ack0</a:t>
              </a:r>
              <a:endParaRPr lang="en-US" altLang="zh-CN" sz="1600">
                <a:solidFill>
                  <a:srgbClr val="008000"/>
                </a:solidFill>
                <a:latin typeface="Tahoma" panose="020B0604030504040204" charset="0"/>
              </a:endParaRPr>
            </a:p>
          </p:txBody>
        </p:sp>
      </p:grpSp>
      <p:sp>
        <p:nvSpPr>
          <p:cNvPr id="56361" name="Text Box 78"/>
          <p:cNvSpPr txBox="1"/>
          <p:nvPr/>
        </p:nvSpPr>
        <p:spPr>
          <a:xfrm>
            <a:off x="5980113" y="6019800"/>
            <a:ext cx="1671637"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(b) packet loss</a:t>
            </a:r>
            <a:endParaRPr lang="en-US" altLang="zh-CN" sz="1800">
              <a:latin typeface="Tahoma" panose="020B0604030504040204" charset="0"/>
            </a:endParaRPr>
          </a:p>
        </p:txBody>
      </p:sp>
      <p:grpSp>
        <p:nvGrpSpPr>
          <p:cNvPr id="368721" name="Group 81"/>
          <p:cNvGrpSpPr/>
          <p:nvPr/>
        </p:nvGrpSpPr>
        <p:grpSpPr>
          <a:xfrm>
            <a:off x="5915025" y="2711450"/>
            <a:ext cx="1157288" cy="738188"/>
            <a:chOff x="3726" y="1687"/>
            <a:chExt cx="729" cy="465"/>
          </a:xfrm>
        </p:grpSpPr>
        <p:sp>
          <p:nvSpPr>
            <p:cNvPr id="56375" name="Line 66"/>
            <p:cNvSpPr/>
            <p:nvPr/>
          </p:nvSpPr>
          <p:spPr>
            <a:xfrm>
              <a:off x="3726" y="1780"/>
              <a:ext cx="548" cy="148"/>
            </a:xfrm>
            <a:prstGeom prst="line">
              <a:avLst/>
            </a:prstGeom>
            <a:ln w="28575" cap="flat" cmpd="sng">
              <a:solidFill>
                <a:srgbClr val="000099"/>
              </a:solidFill>
              <a:prstDash val="solid"/>
              <a:headEnd type="none" w="med" len="med"/>
              <a:tailEnd type="triangle" w="med" len="med"/>
            </a:ln>
          </p:spPr>
        </p:sp>
        <p:sp>
          <p:nvSpPr>
            <p:cNvPr id="56376" name="Text Box 67"/>
            <p:cNvSpPr txBox="1"/>
            <p:nvPr/>
          </p:nvSpPr>
          <p:spPr>
            <a:xfrm>
              <a:off x="3965" y="1687"/>
              <a:ext cx="358"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0099"/>
                  </a:solidFill>
                  <a:latin typeface="Arial" panose="020B0604020202020204" pitchFamily="34" charset="0"/>
                </a:rPr>
                <a:t>pkt1</a:t>
              </a:r>
              <a:endParaRPr lang="en-US" altLang="zh-CN" sz="1600">
                <a:solidFill>
                  <a:srgbClr val="000099"/>
                </a:solidFill>
                <a:latin typeface="Arial" panose="020B0604020202020204" pitchFamily="34" charset="0"/>
              </a:endParaRPr>
            </a:p>
          </p:txBody>
        </p:sp>
        <p:sp>
          <p:nvSpPr>
            <p:cNvPr id="56377" name="Text Box 79"/>
            <p:cNvSpPr txBox="1"/>
            <p:nvPr/>
          </p:nvSpPr>
          <p:spPr>
            <a:xfrm>
              <a:off x="4185" y="1808"/>
              <a:ext cx="215" cy="23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b="1">
                  <a:solidFill>
                    <a:srgbClr val="FF0000"/>
                  </a:solidFill>
                  <a:latin typeface="Tahoma" panose="020B0604030504040204" charset="0"/>
                </a:rPr>
                <a:t>X</a:t>
              </a:r>
              <a:endParaRPr lang="en-US" altLang="zh-CN" sz="1800" b="1">
                <a:solidFill>
                  <a:srgbClr val="FF0000"/>
                </a:solidFill>
                <a:latin typeface="Tahoma" panose="020B0604030504040204" charset="0"/>
              </a:endParaRPr>
            </a:p>
          </p:txBody>
        </p:sp>
        <p:sp>
          <p:nvSpPr>
            <p:cNvPr id="56378" name="Text Box 80"/>
            <p:cNvSpPr txBox="1"/>
            <p:nvPr/>
          </p:nvSpPr>
          <p:spPr>
            <a:xfrm>
              <a:off x="4126" y="1940"/>
              <a:ext cx="329"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i="1">
                  <a:solidFill>
                    <a:srgbClr val="FF0000"/>
                  </a:solidFill>
                  <a:latin typeface="Tahoma" panose="020B0604030504040204" charset="0"/>
                </a:rPr>
                <a:t>loss</a:t>
              </a:r>
              <a:endParaRPr lang="en-US" altLang="zh-CN" sz="1600" i="1">
                <a:solidFill>
                  <a:srgbClr val="FF0000"/>
                </a:solidFill>
                <a:latin typeface="Tahoma" panose="020B0604030504040204" charset="0"/>
              </a:endParaRPr>
            </a:p>
          </p:txBody>
        </p:sp>
      </p:grpSp>
      <p:grpSp>
        <p:nvGrpSpPr>
          <p:cNvPr id="368726" name="Group 86"/>
          <p:cNvGrpSpPr/>
          <p:nvPr/>
        </p:nvGrpSpPr>
        <p:grpSpPr>
          <a:xfrm>
            <a:off x="5795963" y="3014663"/>
            <a:ext cx="122237" cy="1033462"/>
            <a:chOff x="3651" y="1878"/>
            <a:chExt cx="78" cy="963"/>
          </a:xfrm>
        </p:grpSpPr>
        <p:sp>
          <p:nvSpPr>
            <p:cNvPr id="56372" name="Line 82"/>
            <p:cNvSpPr/>
            <p:nvPr/>
          </p:nvSpPr>
          <p:spPr>
            <a:xfrm>
              <a:off x="3729" y="1879"/>
              <a:ext cx="0" cy="962"/>
            </a:xfrm>
            <a:prstGeom prst="line">
              <a:avLst/>
            </a:prstGeom>
            <a:ln w="28575" cap="flat" cmpd="sng">
              <a:solidFill>
                <a:schemeClr val="tx1"/>
              </a:solidFill>
              <a:prstDash val="solid"/>
              <a:headEnd type="none" w="med" len="med"/>
              <a:tailEnd type="none" w="med" len="med"/>
            </a:ln>
          </p:spPr>
        </p:sp>
        <p:sp>
          <p:nvSpPr>
            <p:cNvPr id="56373" name="Line 84"/>
            <p:cNvSpPr/>
            <p:nvPr/>
          </p:nvSpPr>
          <p:spPr>
            <a:xfrm flipH="1">
              <a:off x="3651" y="1878"/>
              <a:ext cx="75" cy="0"/>
            </a:xfrm>
            <a:prstGeom prst="line">
              <a:avLst/>
            </a:prstGeom>
            <a:ln w="28575" cap="flat" cmpd="sng">
              <a:solidFill>
                <a:schemeClr val="tx1"/>
              </a:solidFill>
              <a:prstDash val="solid"/>
              <a:headEnd type="none" w="med" len="med"/>
              <a:tailEnd type="none" w="med" len="med"/>
            </a:ln>
          </p:spPr>
        </p:sp>
        <p:sp>
          <p:nvSpPr>
            <p:cNvPr id="56374" name="Line 85"/>
            <p:cNvSpPr/>
            <p:nvPr/>
          </p:nvSpPr>
          <p:spPr>
            <a:xfrm flipH="1">
              <a:off x="3651" y="2841"/>
              <a:ext cx="75" cy="0"/>
            </a:xfrm>
            <a:prstGeom prst="line">
              <a:avLst/>
            </a:prstGeom>
            <a:ln w="28575" cap="flat" cmpd="sng">
              <a:solidFill>
                <a:schemeClr val="tx1"/>
              </a:solidFill>
              <a:prstDash val="solid"/>
              <a:headEnd type="none" w="med" len="med"/>
              <a:tailEnd type="none" w="med" len="med"/>
            </a:ln>
          </p:spPr>
        </p:sp>
      </p:grpSp>
      <p:grpSp>
        <p:nvGrpSpPr>
          <p:cNvPr id="368728" name="Group 88"/>
          <p:cNvGrpSpPr/>
          <p:nvPr/>
        </p:nvGrpSpPr>
        <p:grpSpPr>
          <a:xfrm>
            <a:off x="5924550" y="4003675"/>
            <a:ext cx="1471613" cy="504825"/>
            <a:chOff x="855" y="1710"/>
            <a:chExt cx="927" cy="318"/>
          </a:xfrm>
        </p:grpSpPr>
        <p:sp>
          <p:nvSpPr>
            <p:cNvPr id="56370" name="Line 89"/>
            <p:cNvSpPr/>
            <p:nvPr/>
          </p:nvSpPr>
          <p:spPr>
            <a:xfrm>
              <a:off x="855" y="1803"/>
              <a:ext cx="927" cy="225"/>
            </a:xfrm>
            <a:prstGeom prst="line">
              <a:avLst/>
            </a:prstGeom>
            <a:ln w="28575" cap="flat" cmpd="sng">
              <a:solidFill>
                <a:srgbClr val="000099"/>
              </a:solidFill>
              <a:prstDash val="solid"/>
              <a:headEnd type="none" w="med" len="med"/>
              <a:tailEnd type="triangle" w="med" len="med"/>
            </a:ln>
          </p:spPr>
        </p:sp>
        <p:sp>
          <p:nvSpPr>
            <p:cNvPr id="56371" name="Text Box 90"/>
            <p:cNvSpPr txBox="1"/>
            <p:nvPr/>
          </p:nvSpPr>
          <p:spPr>
            <a:xfrm>
              <a:off x="1094" y="1710"/>
              <a:ext cx="358"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0099"/>
                  </a:solidFill>
                  <a:latin typeface="Arial" panose="020B0604020202020204" pitchFamily="34" charset="0"/>
                </a:rPr>
                <a:t>pkt1</a:t>
              </a:r>
              <a:endParaRPr lang="en-US" altLang="zh-CN" sz="1600">
                <a:solidFill>
                  <a:srgbClr val="000099"/>
                </a:solidFill>
                <a:latin typeface="Arial" panose="020B0604020202020204" pitchFamily="34" charset="0"/>
              </a:endParaRPr>
            </a:p>
          </p:txBody>
        </p:sp>
      </p:grpSp>
      <p:grpSp>
        <p:nvGrpSpPr>
          <p:cNvPr id="368732" name="Group 92"/>
          <p:cNvGrpSpPr/>
          <p:nvPr/>
        </p:nvGrpSpPr>
        <p:grpSpPr>
          <a:xfrm>
            <a:off x="4492625" y="3627438"/>
            <a:ext cx="1377950" cy="731837"/>
            <a:chOff x="2802" y="2348"/>
            <a:chExt cx="868" cy="461"/>
          </a:xfrm>
        </p:grpSpPr>
        <p:pic>
          <p:nvPicPr>
            <p:cNvPr id="56368" name="Picture 87" descr="alarm_clock_ringing"/>
            <p:cNvPicPr>
              <a:picLocks noChangeAspect="1"/>
            </p:cNvPicPr>
            <p:nvPr/>
          </p:nvPicPr>
          <p:blipFill>
            <a:blip r:embed="rId1"/>
            <a:stretch>
              <a:fillRect/>
            </a:stretch>
          </p:blipFill>
          <p:spPr>
            <a:xfrm>
              <a:off x="2846" y="2348"/>
              <a:ext cx="275" cy="303"/>
            </a:xfrm>
            <a:prstGeom prst="rect">
              <a:avLst/>
            </a:prstGeom>
            <a:noFill/>
            <a:ln w="9525">
              <a:noFill/>
            </a:ln>
          </p:spPr>
        </p:pic>
        <p:sp>
          <p:nvSpPr>
            <p:cNvPr id="56369" name="Text Box 91"/>
            <p:cNvSpPr txBox="1"/>
            <p:nvPr/>
          </p:nvSpPr>
          <p:spPr>
            <a:xfrm>
              <a:off x="2802" y="2491"/>
              <a:ext cx="868" cy="31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r">
                <a:lnSpc>
                  <a:spcPct val="75000"/>
                </a:lnSpc>
                <a:spcBef>
                  <a:spcPct val="0"/>
                </a:spcBef>
                <a:buClrTx/>
                <a:buSzTx/>
                <a:buFontTx/>
                <a:buNone/>
              </a:pPr>
              <a:r>
                <a:rPr lang="en-US" altLang="zh-CN" sz="1800" i="1">
                  <a:solidFill>
                    <a:srgbClr val="FF0000"/>
                  </a:solidFill>
                  <a:latin typeface="Tahoma" panose="020B0604030504040204" charset="0"/>
                </a:rPr>
                <a:t>timeout</a:t>
              </a:r>
              <a:endParaRPr lang="en-US" altLang="zh-CN" sz="1800" i="1">
                <a:solidFill>
                  <a:srgbClr val="FF0000"/>
                </a:solidFill>
                <a:latin typeface="Tahoma" panose="020B0604030504040204" charset="0"/>
              </a:endParaRPr>
            </a:p>
            <a:p>
              <a:pPr marL="0" lvl="0" indent="0" algn="r">
                <a:lnSpc>
                  <a:spcPct val="75000"/>
                </a:lnSpc>
                <a:spcBef>
                  <a:spcPct val="0"/>
                </a:spcBef>
                <a:buClrTx/>
                <a:buSzTx/>
                <a:buFontTx/>
                <a:buNone/>
              </a:pPr>
              <a:r>
                <a:rPr lang="en-US" altLang="zh-CN" sz="1800">
                  <a:latin typeface="Tahoma" panose="020B0604030504040204" charset="0"/>
                </a:rPr>
                <a:t>resend pkt1</a:t>
              </a:r>
              <a:endParaRPr lang="en-US" altLang="zh-CN" sz="1800">
                <a:latin typeface="Tahoma" panose="020B0604030504040204" charset="0"/>
              </a:endParaRPr>
            </a:p>
          </p:txBody>
        </p:sp>
      </p:grpSp>
      <p:sp>
        <p:nvSpPr>
          <p:cNvPr id="41007" name="Rectangle 95"/>
          <p:cNvSpPr>
            <a:spLocks noGrp="1" noChangeArrowheads="1"/>
          </p:cNvSpPr>
          <p:nvPr>
            <p:ph type="title"/>
          </p:nvPr>
        </p:nvSpPr>
        <p:spPr>
          <a:xfrm>
            <a:off x="377825" y="252413"/>
            <a:ext cx="3937000" cy="619125"/>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4400" b="0" i="0" u="none" strike="noStrike" kern="0" cap="none" spc="0" normalizeH="0" baseline="0" noProof="0">
                <a:ln>
                  <a:noFill/>
                </a:ln>
                <a:solidFill>
                  <a:srgbClr val="000099"/>
                </a:solidFill>
                <a:effectLst/>
                <a:uLnTx/>
                <a:uFillTx/>
                <a:latin typeface="+mj-lt"/>
                <a:ea typeface="MS PGothic" panose="020B0600070205080204" charset="-128"/>
                <a:cs typeface="+mj-cs"/>
              </a:rPr>
              <a:t>rdt3.0 in action</a:t>
            </a:r>
            <a:endParaRPr kumimoji="0" lang="en-US" sz="4400" b="0" i="0" u="none" strike="noStrike" kern="0" cap="none" spc="0" normalizeH="0" baseline="0" noProof="0">
              <a:ln>
                <a:noFill/>
              </a:ln>
              <a:solidFill>
                <a:srgbClr val="000099"/>
              </a:solidFill>
              <a:effectLst/>
              <a:uLnTx/>
              <a:uFillTx/>
              <a:latin typeface="+mj-lt"/>
              <a:ea typeface="MS PGothic" panose="020B0600070205080204" charset="-128"/>
              <a:cs typeface="+mj-cs"/>
            </a:endParaRPr>
          </a:p>
        </p:txBody>
      </p:sp>
      <p:pic>
        <p:nvPicPr>
          <p:cNvPr id="56367" name="Picture 96" descr="underline_base"/>
          <p:cNvPicPr/>
          <p:nvPr/>
        </p:nvPicPr>
        <p:blipFill>
          <a:blip r:embed="rId2"/>
          <a:stretch>
            <a:fillRect/>
          </a:stretch>
        </p:blipFill>
        <p:spPr>
          <a:xfrm>
            <a:off x="422275" y="768350"/>
            <a:ext cx="3382963" cy="1381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8677"/>
                                        </p:tgtEl>
                                        <p:attrNameLst>
                                          <p:attrName>style.visibility</p:attrName>
                                        </p:attrNameLst>
                                      </p:cBhvr>
                                      <p:to>
                                        <p:strVal val="visible"/>
                                      </p:to>
                                    </p:set>
                                    <p:animEffect transition="in" filter="wipe(left)">
                                      <p:cBhvr>
                                        <p:cTn id="7" dur="500"/>
                                        <p:tgtEl>
                                          <p:spTgt spid="36867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68649">
                                            <p:txEl>
                                              <p:charRg st="0" end="9"/>
                                            </p:txEl>
                                          </p:spTgt>
                                        </p:tgtEl>
                                        <p:attrNameLst>
                                          <p:attrName>style.visibility</p:attrName>
                                        </p:attrNameLst>
                                      </p:cBhvr>
                                      <p:to>
                                        <p:strVal val="visible"/>
                                      </p:to>
                                    </p:set>
                                    <p:animEffect transition="in" filter="dissolve">
                                      <p:cBhvr>
                                        <p:cTn id="11" dur="500"/>
                                        <p:tgtEl>
                                          <p:spTgt spid="368649">
                                            <p:txEl>
                                              <p:charRg st="0" end="9"/>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68651"/>
                                        </p:tgtEl>
                                        <p:attrNameLst>
                                          <p:attrName>style.visibility</p:attrName>
                                        </p:attrNameLst>
                                      </p:cBhvr>
                                      <p:to>
                                        <p:strVal val="visible"/>
                                      </p:to>
                                    </p:set>
                                    <p:animEffect transition="in" filter="dissolve">
                                      <p:cBhvr>
                                        <p:cTn id="16" dur="500"/>
                                        <p:tgtEl>
                                          <p:spTgt spid="36865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368678"/>
                                        </p:tgtEl>
                                        <p:attrNameLst>
                                          <p:attrName>style.visibility</p:attrName>
                                        </p:attrNameLst>
                                      </p:cBhvr>
                                      <p:to>
                                        <p:strVal val="visible"/>
                                      </p:to>
                                    </p:set>
                                    <p:animEffect transition="in" filter="wipe(right)">
                                      <p:cBhvr>
                                        <p:cTn id="20" dur="500"/>
                                        <p:tgtEl>
                                          <p:spTgt spid="368678"/>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368654"/>
                                        </p:tgtEl>
                                        <p:attrNameLst>
                                          <p:attrName>style.visibility</p:attrName>
                                        </p:attrNameLst>
                                      </p:cBhvr>
                                      <p:to>
                                        <p:strVal val="visible"/>
                                      </p:to>
                                    </p:set>
                                    <p:animEffect transition="in" filter="dissolve">
                                      <p:cBhvr>
                                        <p:cTn id="24" dur="500"/>
                                        <p:tgtEl>
                                          <p:spTgt spid="36865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68657"/>
                                        </p:tgtEl>
                                        <p:attrNameLst>
                                          <p:attrName>style.visibility</p:attrName>
                                        </p:attrNameLst>
                                      </p:cBhvr>
                                      <p:to>
                                        <p:strVal val="visible"/>
                                      </p:to>
                                    </p:set>
                                    <p:animEffect transition="in" filter="dissolve">
                                      <p:cBhvr>
                                        <p:cTn id="29" dur="500"/>
                                        <p:tgtEl>
                                          <p:spTgt spid="368657"/>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368679"/>
                                        </p:tgtEl>
                                        <p:attrNameLst>
                                          <p:attrName>style.visibility</p:attrName>
                                        </p:attrNameLst>
                                      </p:cBhvr>
                                      <p:to>
                                        <p:strVal val="visible"/>
                                      </p:to>
                                    </p:set>
                                    <p:animEffect transition="in" filter="wipe(left)">
                                      <p:cBhvr>
                                        <p:cTn id="33" dur="500"/>
                                        <p:tgtEl>
                                          <p:spTgt spid="368679"/>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368648">
                                            <p:txEl>
                                              <p:charRg st="0" end="9"/>
                                            </p:txEl>
                                          </p:spTgt>
                                        </p:tgtEl>
                                        <p:attrNameLst>
                                          <p:attrName>style.visibility</p:attrName>
                                        </p:attrNameLst>
                                      </p:cBhvr>
                                      <p:to>
                                        <p:strVal val="visible"/>
                                      </p:to>
                                    </p:set>
                                    <p:animEffect transition="in" filter="dissolve">
                                      <p:cBhvr>
                                        <p:cTn id="37" dur="500"/>
                                        <p:tgtEl>
                                          <p:spTgt spid="368648">
                                            <p:txEl>
                                              <p:charRg st="0" end="9"/>
                                            </p:txEl>
                                          </p:spTgt>
                                        </p:tgtEl>
                                      </p:cBhvr>
                                    </p:animEffect>
                                  </p:childTnLst>
                                </p:cTn>
                              </p:par>
                            </p:childTnLst>
                          </p:cTn>
                        </p:par>
                        <p:par>
                          <p:cTn id="38" fill="hold">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368652"/>
                                        </p:tgtEl>
                                        <p:attrNameLst>
                                          <p:attrName>style.visibility</p:attrName>
                                        </p:attrNameLst>
                                      </p:cBhvr>
                                      <p:to>
                                        <p:strVal val="visible"/>
                                      </p:to>
                                    </p:set>
                                    <p:animEffect transition="in" filter="dissolve">
                                      <p:cBhvr>
                                        <p:cTn id="41" dur="500"/>
                                        <p:tgtEl>
                                          <p:spTgt spid="368652"/>
                                        </p:tgtEl>
                                      </p:cBhvr>
                                    </p:animEffect>
                                  </p:childTnLst>
                                </p:cTn>
                              </p:par>
                            </p:childTnLst>
                          </p:cTn>
                        </p:par>
                        <p:par>
                          <p:cTn id="42" fill="hold">
                            <p:stCondLst>
                              <p:cond delay="2000"/>
                            </p:stCondLst>
                            <p:childTnLst>
                              <p:par>
                                <p:cTn id="43" presetID="22" presetClass="entr" presetSubtype="2" fill="hold" nodeType="afterEffect">
                                  <p:stCondLst>
                                    <p:cond delay="0"/>
                                  </p:stCondLst>
                                  <p:childTnLst>
                                    <p:set>
                                      <p:cBhvr>
                                        <p:cTn id="44" dur="1" fill="hold">
                                          <p:stCondLst>
                                            <p:cond delay="0"/>
                                          </p:stCondLst>
                                        </p:cTn>
                                        <p:tgtEl>
                                          <p:spTgt spid="368680"/>
                                        </p:tgtEl>
                                        <p:attrNameLst>
                                          <p:attrName>style.visibility</p:attrName>
                                        </p:attrNameLst>
                                      </p:cBhvr>
                                      <p:to>
                                        <p:strVal val="visible"/>
                                      </p:to>
                                    </p:set>
                                    <p:animEffect transition="in" filter="wipe(right)">
                                      <p:cBhvr>
                                        <p:cTn id="45" dur="500"/>
                                        <p:tgtEl>
                                          <p:spTgt spid="368680"/>
                                        </p:tgtEl>
                                      </p:cBhvr>
                                    </p:animEffect>
                                  </p:childTnLst>
                                </p:cTn>
                              </p:par>
                            </p:childTnLst>
                          </p:cTn>
                        </p:par>
                        <p:par>
                          <p:cTn id="46" fill="hold">
                            <p:stCondLst>
                              <p:cond delay="2500"/>
                            </p:stCondLst>
                            <p:childTnLst>
                              <p:par>
                                <p:cTn id="47" presetID="9" presetClass="entr" presetSubtype="0" fill="hold" grpId="0" nodeType="afterEffect">
                                  <p:stCondLst>
                                    <p:cond delay="0"/>
                                  </p:stCondLst>
                                  <p:childTnLst>
                                    <p:set>
                                      <p:cBhvr>
                                        <p:cTn id="48" dur="1" fill="hold">
                                          <p:stCondLst>
                                            <p:cond delay="0"/>
                                          </p:stCondLst>
                                        </p:cTn>
                                        <p:tgtEl>
                                          <p:spTgt spid="368658"/>
                                        </p:tgtEl>
                                        <p:attrNameLst>
                                          <p:attrName>style.visibility</p:attrName>
                                        </p:attrNameLst>
                                      </p:cBhvr>
                                      <p:to>
                                        <p:strVal val="visible"/>
                                      </p:to>
                                    </p:set>
                                    <p:animEffect transition="in" filter="dissolve">
                                      <p:cBhvr>
                                        <p:cTn id="49" dur="500"/>
                                        <p:tgtEl>
                                          <p:spTgt spid="368658"/>
                                        </p:tgtEl>
                                      </p:cBhvr>
                                    </p:animEffect>
                                  </p:childTnLst>
                                </p:cTn>
                              </p:par>
                            </p:childTnLst>
                          </p:cTn>
                        </p:par>
                        <p:par>
                          <p:cTn id="50" fill="hold">
                            <p:stCondLst>
                              <p:cond delay="3000"/>
                            </p:stCondLst>
                            <p:childTnLst>
                              <p:par>
                                <p:cTn id="51" presetID="9" presetClass="entr" presetSubtype="0" fill="hold" grpId="0" nodeType="afterEffect">
                                  <p:stCondLst>
                                    <p:cond delay="0"/>
                                  </p:stCondLst>
                                  <p:childTnLst>
                                    <p:set>
                                      <p:cBhvr>
                                        <p:cTn id="52" dur="1" fill="hold">
                                          <p:stCondLst>
                                            <p:cond delay="0"/>
                                          </p:stCondLst>
                                        </p:cTn>
                                        <p:tgtEl>
                                          <p:spTgt spid="368655"/>
                                        </p:tgtEl>
                                        <p:attrNameLst>
                                          <p:attrName>style.visibility</p:attrName>
                                        </p:attrNameLst>
                                      </p:cBhvr>
                                      <p:to>
                                        <p:strVal val="visible"/>
                                      </p:to>
                                    </p:set>
                                    <p:animEffect transition="in" filter="dissolve">
                                      <p:cBhvr>
                                        <p:cTn id="53" dur="500"/>
                                        <p:tgtEl>
                                          <p:spTgt spid="368655"/>
                                        </p:tgtEl>
                                      </p:cBhvr>
                                    </p:animEffect>
                                  </p:childTnLst>
                                </p:cTn>
                              </p:par>
                            </p:childTnLst>
                          </p:cTn>
                        </p:par>
                        <p:par>
                          <p:cTn id="54" fill="hold">
                            <p:stCondLst>
                              <p:cond delay="3500"/>
                            </p:stCondLst>
                            <p:childTnLst>
                              <p:par>
                                <p:cTn id="55" presetID="22" presetClass="entr" presetSubtype="8" fill="hold" nodeType="afterEffect">
                                  <p:stCondLst>
                                    <p:cond delay="0"/>
                                  </p:stCondLst>
                                  <p:childTnLst>
                                    <p:set>
                                      <p:cBhvr>
                                        <p:cTn id="56" dur="1" fill="hold">
                                          <p:stCondLst>
                                            <p:cond delay="0"/>
                                          </p:stCondLst>
                                        </p:cTn>
                                        <p:tgtEl>
                                          <p:spTgt spid="368683"/>
                                        </p:tgtEl>
                                        <p:attrNameLst>
                                          <p:attrName>style.visibility</p:attrName>
                                        </p:attrNameLst>
                                      </p:cBhvr>
                                      <p:to>
                                        <p:strVal val="visible"/>
                                      </p:to>
                                    </p:set>
                                    <p:animEffect transition="in" filter="wipe(left)">
                                      <p:cBhvr>
                                        <p:cTn id="57" dur="500"/>
                                        <p:tgtEl>
                                          <p:spTgt spid="368683"/>
                                        </p:tgtEl>
                                      </p:cBhvr>
                                    </p:animEffect>
                                  </p:childTnLst>
                                </p:cTn>
                              </p:par>
                            </p:childTnLst>
                          </p:cTn>
                        </p:par>
                        <p:par>
                          <p:cTn id="58" fill="hold">
                            <p:stCondLst>
                              <p:cond delay="4000"/>
                            </p:stCondLst>
                            <p:childTnLst>
                              <p:par>
                                <p:cTn id="59" presetID="9" presetClass="entr" presetSubtype="0" fill="hold" grpId="0" nodeType="afterEffect">
                                  <p:stCondLst>
                                    <p:cond delay="0"/>
                                  </p:stCondLst>
                                  <p:childTnLst>
                                    <p:set>
                                      <p:cBhvr>
                                        <p:cTn id="60" dur="1" fill="hold">
                                          <p:stCondLst>
                                            <p:cond delay="0"/>
                                          </p:stCondLst>
                                        </p:cTn>
                                        <p:tgtEl>
                                          <p:spTgt spid="368650"/>
                                        </p:tgtEl>
                                        <p:attrNameLst>
                                          <p:attrName>style.visibility</p:attrName>
                                        </p:attrNameLst>
                                      </p:cBhvr>
                                      <p:to>
                                        <p:strVal val="visible"/>
                                      </p:to>
                                    </p:set>
                                    <p:animEffect transition="in" filter="dissolve">
                                      <p:cBhvr>
                                        <p:cTn id="61" dur="500"/>
                                        <p:tgtEl>
                                          <p:spTgt spid="368650"/>
                                        </p:tgtEl>
                                      </p:cBhvr>
                                    </p:animEffect>
                                  </p:childTnLst>
                                </p:cTn>
                              </p:par>
                            </p:childTnLst>
                          </p:cTn>
                        </p:par>
                        <p:par>
                          <p:cTn id="62" fill="hold">
                            <p:stCondLst>
                              <p:cond delay="4500"/>
                            </p:stCondLst>
                            <p:childTnLst>
                              <p:par>
                                <p:cTn id="63" presetID="9" presetClass="entr" presetSubtype="0" fill="hold" nodeType="afterEffect">
                                  <p:stCondLst>
                                    <p:cond delay="0"/>
                                  </p:stCondLst>
                                  <p:childTnLst>
                                    <p:set>
                                      <p:cBhvr>
                                        <p:cTn id="64" dur="1" fill="hold">
                                          <p:stCondLst>
                                            <p:cond delay="0"/>
                                          </p:stCondLst>
                                        </p:cTn>
                                        <p:tgtEl>
                                          <p:spTgt spid="368653">
                                            <p:txEl>
                                              <p:charRg st="0" end="10"/>
                                            </p:txEl>
                                          </p:spTgt>
                                        </p:tgtEl>
                                        <p:attrNameLst>
                                          <p:attrName>style.visibility</p:attrName>
                                        </p:attrNameLst>
                                      </p:cBhvr>
                                      <p:to>
                                        <p:strVal val="visible"/>
                                      </p:to>
                                    </p:set>
                                    <p:animEffect transition="in" filter="dissolve">
                                      <p:cBhvr>
                                        <p:cTn id="65" dur="500"/>
                                        <p:tgtEl>
                                          <p:spTgt spid="368653">
                                            <p:txEl>
                                              <p:charRg st="0" end="10"/>
                                            </p:txEl>
                                          </p:spTgt>
                                        </p:tgtEl>
                                      </p:cBhvr>
                                    </p:animEffect>
                                  </p:childTnLst>
                                </p:cTn>
                              </p:par>
                            </p:childTnLst>
                          </p:cTn>
                        </p:par>
                        <p:par>
                          <p:cTn id="66" fill="hold">
                            <p:stCondLst>
                              <p:cond delay="5000"/>
                            </p:stCondLst>
                            <p:childTnLst>
                              <p:par>
                                <p:cTn id="67" presetID="22" presetClass="entr" presetSubtype="2" fill="hold" nodeType="afterEffect">
                                  <p:stCondLst>
                                    <p:cond delay="0"/>
                                  </p:stCondLst>
                                  <p:childTnLst>
                                    <p:set>
                                      <p:cBhvr>
                                        <p:cTn id="68" dur="1" fill="hold">
                                          <p:stCondLst>
                                            <p:cond delay="0"/>
                                          </p:stCondLst>
                                        </p:cTn>
                                        <p:tgtEl>
                                          <p:spTgt spid="368684"/>
                                        </p:tgtEl>
                                        <p:attrNameLst>
                                          <p:attrName>style.visibility</p:attrName>
                                        </p:attrNameLst>
                                      </p:cBhvr>
                                      <p:to>
                                        <p:strVal val="visible"/>
                                      </p:to>
                                    </p:set>
                                    <p:animEffect transition="in" filter="wipe(right)">
                                      <p:cBhvr>
                                        <p:cTn id="69" dur="500"/>
                                        <p:tgtEl>
                                          <p:spTgt spid="36868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368699"/>
                                        </p:tgtEl>
                                        <p:attrNameLst>
                                          <p:attrName>style.visibility</p:attrName>
                                        </p:attrNameLst>
                                      </p:cBhvr>
                                      <p:to>
                                        <p:strVal val="visible"/>
                                      </p:to>
                                    </p:set>
                                    <p:animEffect transition="in" filter="wipe(left)">
                                      <p:cBhvr>
                                        <p:cTn id="74" dur="500"/>
                                        <p:tgtEl>
                                          <p:spTgt spid="368699"/>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68698">
                                            <p:txEl>
                                              <p:charRg st="0" end="9"/>
                                            </p:txEl>
                                          </p:spTgt>
                                        </p:tgtEl>
                                        <p:attrNameLst>
                                          <p:attrName>style.visibility</p:attrName>
                                        </p:attrNameLst>
                                      </p:cBhvr>
                                      <p:to>
                                        <p:strVal val="visible"/>
                                      </p:to>
                                    </p:set>
                                    <p:animEffect transition="in" filter="dissolve">
                                      <p:cBhvr>
                                        <p:cTn id="78" dur="500"/>
                                        <p:tgtEl>
                                          <p:spTgt spid="368698">
                                            <p:txEl>
                                              <p:charRg st="0" end="9"/>
                                            </p:txEl>
                                          </p:spTgt>
                                        </p:tgtEl>
                                      </p:cBhvr>
                                    </p:animEffect>
                                  </p:childTnLst>
                                </p:cTn>
                              </p:par>
                            </p:childTnLst>
                          </p:cTn>
                        </p:par>
                        <p:par>
                          <p:cTn id="79" fill="hold">
                            <p:stCondLst>
                              <p:cond delay="1000"/>
                            </p:stCondLst>
                            <p:childTnLst>
                              <p:par>
                                <p:cTn id="80" presetID="9" presetClass="entr" presetSubtype="0" fill="hold" grpId="0" nodeType="afterEffect">
                                  <p:stCondLst>
                                    <p:cond delay="0"/>
                                  </p:stCondLst>
                                  <p:childTnLst>
                                    <p:set>
                                      <p:cBhvr>
                                        <p:cTn id="81" dur="1" fill="hold">
                                          <p:stCondLst>
                                            <p:cond delay="0"/>
                                          </p:stCondLst>
                                        </p:cTn>
                                        <p:tgtEl>
                                          <p:spTgt spid="368690"/>
                                        </p:tgtEl>
                                        <p:attrNameLst>
                                          <p:attrName>style.visibility</p:attrName>
                                        </p:attrNameLst>
                                      </p:cBhvr>
                                      <p:to>
                                        <p:strVal val="visible"/>
                                      </p:to>
                                    </p:set>
                                    <p:animEffect transition="in" filter="dissolve">
                                      <p:cBhvr>
                                        <p:cTn id="82" dur="500"/>
                                        <p:tgtEl>
                                          <p:spTgt spid="368690"/>
                                        </p:tgtEl>
                                      </p:cBhvr>
                                    </p:animEffect>
                                  </p:childTnLst>
                                </p:cTn>
                              </p:par>
                            </p:childTnLst>
                          </p:cTn>
                        </p:par>
                        <p:par>
                          <p:cTn id="83" fill="hold">
                            <p:stCondLst>
                              <p:cond delay="1500"/>
                            </p:stCondLst>
                            <p:childTnLst>
                              <p:par>
                                <p:cTn id="84" presetID="22" presetClass="entr" presetSubtype="2" fill="hold" nodeType="afterEffect">
                                  <p:stCondLst>
                                    <p:cond delay="0"/>
                                  </p:stCondLst>
                                  <p:childTnLst>
                                    <p:set>
                                      <p:cBhvr>
                                        <p:cTn id="85" dur="1" fill="hold">
                                          <p:stCondLst>
                                            <p:cond delay="0"/>
                                          </p:stCondLst>
                                        </p:cTn>
                                        <p:tgtEl>
                                          <p:spTgt spid="368711"/>
                                        </p:tgtEl>
                                        <p:attrNameLst>
                                          <p:attrName>style.visibility</p:attrName>
                                        </p:attrNameLst>
                                      </p:cBhvr>
                                      <p:to>
                                        <p:strVal val="visible"/>
                                      </p:to>
                                    </p:set>
                                    <p:animEffect transition="in" filter="wipe(right)">
                                      <p:cBhvr>
                                        <p:cTn id="86" dur="500"/>
                                        <p:tgtEl>
                                          <p:spTgt spid="368711"/>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368693"/>
                                        </p:tgtEl>
                                        <p:attrNameLst>
                                          <p:attrName>style.visibility</p:attrName>
                                        </p:attrNameLst>
                                      </p:cBhvr>
                                      <p:to>
                                        <p:strVal val="visible"/>
                                      </p:to>
                                    </p:set>
                                    <p:animEffect transition="in" filter="dissolve">
                                      <p:cBhvr>
                                        <p:cTn id="90" dur="500"/>
                                        <p:tgtEl>
                                          <p:spTgt spid="368693"/>
                                        </p:tgtEl>
                                      </p:cBhvr>
                                    </p:animEffect>
                                  </p:childTnLst>
                                </p:cTn>
                              </p:par>
                            </p:childTnLst>
                          </p:cTn>
                        </p:par>
                        <p:par>
                          <p:cTn id="91" fill="hold">
                            <p:stCondLst>
                              <p:cond delay="2500"/>
                            </p:stCondLst>
                            <p:childTnLst>
                              <p:par>
                                <p:cTn id="92" presetID="9" presetClass="entr" presetSubtype="0" fill="hold" grpId="0" nodeType="afterEffect">
                                  <p:stCondLst>
                                    <p:cond delay="0"/>
                                  </p:stCondLst>
                                  <p:childTnLst>
                                    <p:set>
                                      <p:cBhvr>
                                        <p:cTn id="93" dur="1" fill="hold">
                                          <p:stCondLst>
                                            <p:cond delay="0"/>
                                          </p:stCondLst>
                                        </p:cTn>
                                        <p:tgtEl>
                                          <p:spTgt spid="368695"/>
                                        </p:tgtEl>
                                        <p:attrNameLst>
                                          <p:attrName>style.visibility</p:attrName>
                                        </p:attrNameLst>
                                      </p:cBhvr>
                                      <p:to>
                                        <p:strVal val="visible"/>
                                      </p:to>
                                    </p:set>
                                    <p:animEffect transition="in" filter="dissolve">
                                      <p:cBhvr>
                                        <p:cTn id="94" dur="500"/>
                                        <p:tgtEl>
                                          <p:spTgt spid="368695"/>
                                        </p:tgtEl>
                                      </p:cBhvr>
                                    </p:animEffect>
                                  </p:childTnLst>
                                </p:cTn>
                              </p:par>
                            </p:childTnLst>
                          </p:cTn>
                        </p:par>
                        <p:par>
                          <p:cTn id="95" fill="hold">
                            <p:stCondLst>
                              <p:cond delay="3000"/>
                            </p:stCondLst>
                            <p:childTnLst>
                              <p:par>
                                <p:cTn id="96" presetID="22" presetClass="entr" presetSubtype="8" fill="hold" nodeType="afterEffect">
                                  <p:stCondLst>
                                    <p:cond delay="0"/>
                                  </p:stCondLst>
                                  <p:childTnLst>
                                    <p:set>
                                      <p:cBhvr>
                                        <p:cTn id="97" dur="1" fill="hold">
                                          <p:stCondLst>
                                            <p:cond delay="0"/>
                                          </p:stCondLst>
                                        </p:cTn>
                                        <p:tgtEl>
                                          <p:spTgt spid="368721"/>
                                        </p:tgtEl>
                                        <p:attrNameLst>
                                          <p:attrName>style.visibility</p:attrName>
                                        </p:attrNameLst>
                                      </p:cBhvr>
                                      <p:to>
                                        <p:strVal val="visible"/>
                                      </p:to>
                                    </p:set>
                                    <p:animEffect transition="in" filter="wipe(left)">
                                      <p:cBhvr>
                                        <p:cTn id="98" dur="500"/>
                                        <p:tgtEl>
                                          <p:spTgt spid="36872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368726"/>
                                        </p:tgtEl>
                                        <p:attrNameLst>
                                          <p:attrName>style.visibility</p:attrName>
                                        </p:attrNameLst>
                                      </p:cBhvr>
                                      <p:to>
                                        <p:strVal val="visible"/>
                                      </p:to>
                                    </p:set>
                                    <p:animEffect transition="in" filter="wipe(up)">
                                      <p:cBhvr>
                                        <p:cTn id="103" dur="1000"/>
                                        <p:tgtEl>
                                          <p:spTgt spid="368726"/>
                                        </p:tgtEl>
                                      </p:cBhvr>
                                    </p:animEffect>
                                  </p:childTnLst>
                                </p:cTn>
                              </p:par>
                            </p:childTnLst>
                          </p:cTn>
                        </p:par>
                        <p:par>
                          <p:cTn id="104" fill="hold">
                            <p:stCondLst>
                              <p:cond delay="1000"/>
                            </p:stCondLst>
                            <p:childTnLst>
                              <p:par>
                                <p:cTn id="105" presetID="9" presetClass="entr" presetSubtype="0" fill="hold" nodeType="afterEffect">
                                  <p:stCondLst>
                                    <p:cond delay="0"/>
                                  </p:stCondLst>
                                  <p:childTnLst>
                                    <p:set>
                                      <p:cBhvr>
                                        <p:cTn id="106" dur="1" fill="hold">
                                          <p:stCondLst>
                                            <p:cond delay="0"/>
                                          </p:stCondLst>
                                        </p:cTn>
                                        <p:tgtEl>
                                          <p:spTgt spid="368732"/>
                                        </p:tgtEl>
                                        <p:attrNameLst>
                                          <p:attrName>style.visibility</p:attrName>
                                        </p:attrNameLst>
                                      </p:cBhvr>
                                      <p:to>
                                        <p:strVal val="visible"/>
                                      </p:to>
                                    </p:set>
                                    <p:animEffect transition="in" filter="dissolve">
                                      <p:cBhvr>
                                        <p:cTn id="107" dur="500"/>
                                        <p:tgtEl>
                                          <p:spTgt spid="36873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368728"/>
                                        </p:tgtEl>
                                        <p:attrNameLst>
                                          <p:attrName>style.visibility</p:attrName>
                                        </p:attrNameLst>
                                      </p:cBhvr>
                                      <p:to>
                                        <p:strVal val="visible"/>
                                      </p:to>
                                    </p:set>
                                    <p:animEffect transition="in" filter="wipe(left)">
                                      <p:cBhvr>
                                        <p:cTn id="112" dur="500"/>
                                        <p:tgtEl>
                                          <p:spTgt spid="368728"/>
                                        </p:tgtEl>
                                      </p:cBhvr>
                                    </p:animEffect>
                                  </p:childTnLst>
                                </p:cTn>
                              </p:par>
                            </p:childTnLst>
                          </p:cTn>
                        </p:par>
                        <p:par>
                          <p:cTn id="113" fill="hold">
                            <p:stCondLst>
                              <p:cond delay="500"/>
                            </p:stCondLst>
                            <p:childTnLst>
                              <p:par>
                                <p:cTn id="114" presetID="9" presetClass="entr" presetSubtype="0" fill="hold" nodeType="afterEffect">
                                  <p:stCondLst>
                                    <p:cond delay="0"/>
                                  </p:stCondLst>
                                  <p:childTnLst>
                                    <p:set>
                                      <p:cBhvr>
                                        <p:cTn id="115" dur="1" fill="hold">
                                          <p:stCondLst>
                                            <p:cond delay="0"/>
                                          </p:stCondLst>
                                        </p:cTn>
                                        <p:tgtEl>
                                          <p:spTgt spid="368688">
                                            <p:txEl>
                                              <p:charRg st="0" end="9"/>
                                            </p:txEl>
                                          </p:spTgt>
                                        </p:tgtEl>
                                        <p:attrNameLst>
                                          <p:attrName>style.visibility</p:attrName>
                                        </p:attrNameLst>
                                      </p:cBhvr>
                                      <p:to>
                                        <p:strVal val="visible"/>
                                      </p:to>
                                    </p:set>
                                    <p:animEffect transition="in" filter="dissolve">
                                      <p:cBhvr>
                                        <p:cTn id="116" dur="500"/>
                                        <p:tgtEl>
                                          <p:spTgt spid="368688">
                                            <p:txEl>
                                              <p:charRg st="0" end="9"/>
                                            </p:txEl>
                                          </p:spTgt>
                                        </p:tgtEl>
                                      </p:cBhvr>
                                    </p:animEffect>
                                  </p:childTnLst>
                                </p:cTn>
                              </p:par>
                            </p:childTnLst>
                          </p:cTn>
                        </p:par>
                        <p:par>
                          <p:cTn id="117" fill="hold">
                            <p:stCondLst>
                              <p:cond delay="1000"/>
                            </p:stCondLst>
                            <p:childTnLst>
                              <p:par>
                                <p:cTn id="118" presetID="9" presetClass="entr" presetSubtype="0" fill="hold" grpId="0" nodeType="afterEffect">
                                  <p:stCondLst>
                                    <p:cond delay="0"/>
                                  </p:stCondLst>
                                  <p:childTnLst>
                                    <p:set>
                                      <p:cBhvr>
                                        <p:cTn id="119" dur="1" fill="hold">
                                          <p:stCondLst>
                                            <p:cond delay="0"/>
                                          </p:stCondLst>
                                        </p:cTn>
                                        <p:tgtEl>
                                          <p:spTgt spid="368691"/>
                                        </p:tgtEl>
                                        <p:attrNameLst>
                                          <p:attrName>style.visibility</p:attrName>
                                        </p:attrNameLst>
                                      </p:cBhvr>
                                      <p:to>
                                        <p:strVal val="visible"/>
                                      </p:to>
                                    </p:set>
                                    <p:animEffect transition="in" filter="dissolve">
                                      <p:cBhvr>
                                        <p:cTn id="120" dur="500"/>
                                        <p:tgtEl>
                                          <p:spTgt spid="368691"/>
                                        </p:tgtEl>
                                      </p:cBhvr>
                                    </p:animEffect>
                                  </p:childTnLst>
                                </p:cTn>
                              </p:par>
                            </p:childTnLst>
                          </p:cTn>
                        </p:par>
                        <p:par>
                          <p:cTn id="121" fill="hold">
                            <p:stCondLst>
                              <p:cond delay="1500"/>
                            </p:stCondLst>
                            <p:childTnLst>
                              <p:par>
                                <p:cTn id="122" presetID="22" presetClass="entr" presetSubtype="2" fill="hold" nodeType="afterEffect">
                                  <p:stCondLst>
                                    <p:cond delay="0"/>
                                  </p:stCondLst>
                                  <p:childTnLst>
                                    <p:set>
                                      <p:cBhvr>
                                        <p:cTn id="123" dur="1" fill="hold">
                                          <p:stCondLst>
                                            <p:cond delay="0"/>
                                          </p:stCondLst>
                                        </p:cTn>
                                        <p:tgtEl>
                                          <p:spTgt spid="368708"/>
                                        </p:tgtEl>
                                        <p:attrNameLst>
                                          <p:attrName>style.visibility</p:attrName>
                                        </p:attrNameLst>
                                      </p:cBhvr>
                                      <p:to>
                                        <p:strVal val="visible"/>
                                      </p:to>
                                    </p:set>
                                    <p:animEffect transition="in" filter="wipe(right)">
                                      <p:cBhvr>
                                        <p:cTn id="124" dur="500"/>
                                        <p:tgtEl>
                                          <p:spTgt spid="368708"/>
                                        </p:tgtEl>
                                      </p:cBhvr>
                                    </p:animEffect>
                                  </p:childTnLst>
                                </p:cTn>
                              </p:par>
                            </p:childTnLst>
                          </p:cTn>
                        </p:par>
                        <p:par>
                          <p:cTn id="125" fill="hold">
                            <p:stCondLst>
                              <p:cond delay="2000"/>
                            </p:stCondLst>
                            <p:childTnLst>
                              <p:par>
                                <p:cTn id="126" presetID="9" presetClass="entr" presetSubtype="0" fill="hold" grpId="0" nodeType="afterEffect">
                                  <p:stCondLst>
                                    <p:cond delay="0"/>
                                  </p:stCondLst>
                                  <p:childTnLst>
                                    <p:set>
                                      <p:cBhvr>
                                        <p:cTn id="127" dur="1" fill="hold">
                                          <p:stCondLst>
                                            <p:cond delay="0"/>
                                          </p:stCondLst>
                                        </p:cTn>
                                        <p:tgtEl>
                                          <p:spTgt spid="368696"/>
                                        </p:tgtEl>
                                        <p:attrNameLst>
                                          <p:attrName>style.visibility</p:attrName>
                                        </p:attrNameLst>
                                      </p:cBhvr>
                                      <p:to>
                                        <p:strVal val="visible"/>
                                      </p:to>
                                    </p:set>
                                    <p:animEffect transition="in" filter="dissolve">
                                      <p:cBhvr>
                                        <p:cTn id="128" dur="500"/>
                                        <p:tgtEl>
                                          <p:spTgt spid="368696"/>
                                        </p:tgtEl>
                                      </p:cBhvr>
                                    </p:animEffect>
                                  </p:childTnLst>
                                </p:cTn>
                              </p:par>
                            </p:childTnLst>
                          </p:cTn>
                        </p:par>
                        <p:par>
                          <p:cTn id="129" fill="hold">
                            <p:stCondLst>
                              <p:cond delay="2500"/>
                            </p:stCondLst>
                            <p:childTnLst>
                              <p:par>
                                <p:cTn id="130" presetID="9" presetClass="entr" presetSubtype="0" fill="hold" grpId="0" nodeType="afterEffect">
                                  <p:stCondLst>
                                    <p:cond delay="0"/>
                                  </p:stCondLst>
                                  <p:childTnLst>
                                    <p:set>
                                      <p:cBhvr>
                                        <p:cTn id="131" dur="1" fill="hold">
                                          <p:stCondLst>
                                            <p:cond delay="0"/>
                                          </p:stCondLst>
                                        </p:cTn>
                                        <p:tgtEl>
                                          <p:spTgt spid="368694"/>
                                        </p:tgtEl>
                                        <p:attrNameLst>
                                          <p:attrName>style.visibility</p:attrName>
                                        </p:attrNameLst>
                                      </p:cBhvr>
                                      <p:to>
                                        <p:strVal val="visible"/>
                                      </p:to>
                                    </p:set>
                                    <p:animEffect transition="in" filter="dissolve">
                                      <p:cBhvr>
                                        <p:cTn id="132" dur="500"/>
                                        <p:tgtEl>
                                          <p:spTgt spid="368694"/>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368702"/>
                                        </p:tgtEl>
                                        <p:attrNameLst>
                                          <p:attrName>style.visibility</p:attrName>
                                        </p:attrNameLst>
                                      </p:cBhvr>
                                      <p:to>
                                        <p:strVal val="visible"/>
                                      </p:to>
                                    </p:set>
                                    <p:animEffect transition="in" filter="wipe(left)">
                                      <p:cBhvr>
                                        <p:cTn id="136" dur="500"/>
                                        <p:tgtEl>
                                          <p:spTgt spid="368702"/>
                                        </p:tgtEl>
                                      </p:cBhvr>
                                    </p:animEffect>
                                  </p:childTnLst>
                                </p:cTn>
                              </p:par>
                            </p:childTnLst>
                          </p:cTn>
                        </p:par>
                        <p:par>
                          <p:cTn id="137" fill="hold">
                            <p:stCondLst>
                              <p:cond delay="3500"/>
                            </p:stCondLst>
                            <p:childTnLst>
                              <p:par>
                                <p:cTn id="138" presetID="9" presetClass="entr" presetSubtype="0" fill="hold" grpId="0" nodeType="afterEffect">
                                  <p:stCondLst>
                                    <p:cond delay="0"/>
                                  </p:stCondLst>
                                  <p:childTnLst>
                                    <p:set>
                                      <p:cBhvr>
                                        <p:cTn id="139" dur="1" fill="hold">
                                          <p:stCondLst>
                                            <p:cond delay="0"/>
                                          </p:stCondLst>
                                        </p:cTn>
                                        <p:tgtEl>
                                          <p:spTgt spid="368689"/>
                                        </p:tgtEl>
                                        <p:attrNameLst>
                                          <p:attrName>style.visibility</p:attrName>
                                        </p:attrNameLst>
                                      </p:cBhvr>
                                      <p:to>
                                        <p:strVal val="visible"/>
                                      </p:to>
                                    </p:set>
                                    <p:animEffect transition="in" filter="dissolve">
                                      <p:cBhvr>
                                        <p:cTn id="140" dur="500"/>
                                        <p:tgtEl>
                                          <p:spTgt spid="368689"/>
                                        </p:tgtEl>
                                      </p:cBhvr>
                                    </p:animEffect>
                                  </p:childTnLst>
                                </p:cTn>
                              </p:par>
                            </p:childTnLst>
                          </p:cTn>
                        </p:par>
                        <p:par>
                          <p:cTn id="141" fill="hold">
                            <p:stCondLst>
                              <p:cond delay="4000"/>
                            </p:stCondLst>
                            <p:childTnLst>
                              <p:par>
                                <p:cTn id="142" presetID="9" presetClass="entr" presetSubtype="0" fill="hold" nodeType="afterEffect">
                                  <p:stCondLst>
                                    <p:cond delay="0"/>
                                  </p:stCondLst>
                                  <p:childTnLst>
                                    <p:set>
                                      <p:cBhvr>
                                        <p:cTn id="143" dur="1" fill="hold">
                                          <p:stCondLst>
                                            <p:cond delay="0"/>
                                          </p:stCondLst>
                                        </p:cTn>
                                        <p:tgtEl>
                                          <p:spTgt spid="368692">
                                            <p:txEl>
                                              <p:charRg st="0" end="10"/>
                                            </p:txEl>
                                          </p:spTgt>
                                        </p:tgtEl>
                                        <p:attrNameLst>
                                          <p:attrName>style.visibility</p:attrName>
                                        </p:attrNameLst>
                                      </p:cBhvr>
                                      <p:to>
                                        <p:strVal val="visible"/>
                                      </p:to>
                                    </p:set>
                                    <p:animEffect transition="in" filter="dissolve">
                                      <p:cBhvr>
                                        <p:cTn id="144" dur="500"/>
                                        <p:tgtEl>
                                          <p:spTgt spid="368692">
                                            <p:txEl>
                                              <p:charRg st="0" end="10"/>
                                            </p:txEl>
                                          </p:spTgt>
                                        </p:tgtEl>
                                      </p:cBhvr>
                                    </p:animEffect>
                                  </p:childTnLst>
                                </p:cTn>
                              </p:par>
                            </p:childTnLst>
                          </p:cTn>
                        </p:par>
                        <p:par>
                          <p:cTn id="145" fill="hold">
                            <p:stCondLst>
                              <p:cond delay="4500"/>
                            </p:stCondLst>
                            <p:childTnLst>
                              <p:par>
                                <p:cTn id="146" presetID="22" presetClass="entr" presetSubtype="2" fill="hold" nodeType="afterEffect">
                                  <p:stCondLst>
                                    <p:cond delay="0"/>
                                  </p:stCondLst>
                                  <p:childTnLst>
                                    <p:set>
                                      <p:cBhvr>
                                        <p:cTn id="147" dur="1" fill="hold">
                                          <p:stCondLst>
                                            <p:cond delay="0"/>
                                          </p:stCondLst>
                                        </p:cTn>
                                        <p:tgtEl>
                                          <p:spTgt spid="368714"/>
                                        </p:tgtEl>
                                        <p:attrNameLst>
                                          <p:attrName>style.visibility</p:attrName>
                                        </p:attrNameLst>
                                      </p:cBhvr>
                                      <p:to>
                                        <p:strVal val="visible"/>
                                      </p:to>
                                    </p:set>
                                    <p:animEffect transition="in" filter="wipe(right)">
                                      <p:cBhvr>
                                        <p:cTn id="148" dur="500"/>
                                        <p:tgtEl>
                                          <p:spTgt spid="368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50" grpId="0"/>
      <p:bldP spid="368651" grpId="0"/>
      <p:bldP spid="368652" grpId="0"/>
      <p:bldP spid="368654" grpId="0"/>
      <p:bldP spid="368655" grpId="0"/>
      <p:bldP spid="368657" grpId="0"/>
      <p:bldP spid="368658" grpId="0"/>
      <p:bldP spid="368689" grpId="0"/>
      <p:bldP spid="368690" grpId="0"/>
      <p:bldP spid="368691" grpId="0"/>
      <p:bldP spid="368693" grpId="0"/>
      <p:bldP spid="368694" grpId="0"/>
      <p:bldP spid="368695" grpId="0"/>
      <p:bldP spid="36869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Footer Placeholder 3"/>
          <p:cNvSpPr txBox="1">
            <a:spLocks noGrp="1"/>
          </p:cNvSpPr>
          <p:nvPr>
            <p:ph type="ftr" sz="quarter" idx="11"/>
          </p:nvPr>
        </p:nvSpPr>
        <p:spPr/>
        <p:txBody>
          <a:bodyPr/>
          <a:p>
            <a:pPr marL="0" indent="0" algn="r">
              <a:lnSpc>
                <a:spcPct val="100000"/>
              </a:lnSpc>
              <a:spcBef>
                <a:spcPct val="0"/>
              </a:spcBef>
              <a:buClrTx/>
              <a:buSzTx/>
              <a:buFontTx/>
              <a:buNone/>
            </a:pPr>
            <a:r>
              <a:rPr lang="en-US" altLang="zh-CN" sz="1200">
                <a:latin typeface="Tahoma" panose="020B0604030504040204" charset="0"/>
              </a:rPr>
              <a:t>Transport</a:t>
            </a:r>
            <a:r>
              <a:rPr lang="en-US" altLang="zh-CN" sz="1400">
                <a:latin typeface="Tahoma" panose="020B0604030504040204" charset="0"/>
              </a:rPr>
              <a:t> </a:t>
            </a:r>
            <a:r>
              <a:rPr lang="en-US" altLang="zh-CN" sz="1200">
                <a:latin typeface="Tahoma" panose="020B0604030504040204" charset="0"/>
              </a:rPr>
              <a:t>Layer</a:t>
            </a:r>
            <a:endParaRPr lang="en-US" altLang="zh-CN" sz="1200">
              <a:latin typeface="Tahoma" panose="020B0604030504040204" charset="0"/>
            </a:endParaRPr>
          </a:p>
        </p:txBody>
      </p:sp>
      <p:sp>
        <p:nvSpPr>
          <p:cNvPr id="57346" name="Slide Number Placeholder 4"/>
          <p:cNvSpPr txBox="1">
            <a:spLocks noGrp="1"/>
          </p:cNvSpPr>
          <p:nvPr>
            <p:ph type="sldNum" sz="quarter" idx="12"/>
          </p:nvPr>
        </p:nvSpPr>
        <p:spPr/>
        <p:txBody>
          <a:bodyPr/>
          <a:p>
            <a:pPr marL="0" indent="0">
              <a:lnSpc>
                <a:spcPct val="100000"/>
              </a:lnSpc>
              <a:spcBef>
                <a:spcPct val="0"/>
              </a:spcBef>
              <a:buClrTx/>
              <a:buSzTx/>
              <a:buFontTx/>
              <a:buNone/>
            </a:pPr>
            <a:r>
              <a:rPr lang="en-US" altLang="zh-CN" sz="1200">
                <a:latin typeface="Tahoma" panose="020B0604030504040204" charset="0"/>
              </a:rPr>
              <a:t>3-</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sp>
        <p:nvSpPr>
          <p:cNvPr id="41988" name="Rectangle 2"/>
          <p:cNvSpPr>
            <a:spLocks noGrp="1" noChangeArrowheads="1"/>
          </p:cNvSpPr>
          <p:nvPr>
            <p:ph type="title"/>
          </p:nvPr>
        </p:nvSpPr>
        <p:spPr>
          <a:xfrm>
            <a:off x="377825" y="252413"/>
            <a:ext cx="3937000" cy="619125"/>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4000" b="0" i="0" u="none" strike="noStrike" kern="0" cap="none" spc="0" normalizeH="0" baseline="0" noProof="0">
                <a:ln>
                  <a:noFill/>
                </a:ln>
                <a:solidFill>
                  <a:srgbClr val="000099"/>
                </a:solidFill>
                <a:effectLst/>
                <a:uLnTx/>
                <a:uFillTx/>
                <a:latin typeface="+mj-lt"/>
                <a:ea typeface="MS PGothic" panose="020B0600070205080204" charset="-128"/>
                <a:cs typeface="+mj-cs"/>
              </a:rPr>
              <a:t>rdt3.0 in action</a:t>
            </a:r>
            <a:endParaRPr kumimoji="0" lang="en-US" sz="4400" b="0" i="0" u="none" strike="noStrike" kern="0" cap="none" spc="0" normalizeH="0" baseline="0" noProof="0">
              <a:ln>
                <a:noFill/>
              </a:ln>
              <a:solidFill>
                <a:srgbClr val="000099"/>
              </a:solidFill>
              <a:effectLst/>
              <a:uLnTx/>
              <a:uFillTx/>
              <a:latin typeface="+mj-lt"/>
              <a:ea typeface="MS PGothic" panose="020B0600070205080204" charset="-128"/>
              <a:cs typeface="+mj-cs"/>
            </a:endParaRPr>
          </a:p>
        </p:txBody>
      </p:sp>
      <p:pic>
        <p:nvPicPr>
          <p:cNvPr id="57348" name="Picture 3" descr="underline_base"/>
          <p:cNvPicPr/>
          <p:nvPr/>
        </p:nvPicPr>
        <p:blipFill>
          <a:blip r:embed="rId1"/>
          <a:stretch>
            <a:fillRect/>
          </a:stretch>
        </p:blipFill>
        <p:spPr>
          <a:xfrm>
            <a:off x="422275" y="768350"/>
            <a:ext cx="3382963" cy="138113"/>
          </a:xfrm>
          <a:prstGeom prst="rect">
            <a:avLst/>
          </a:prstGeom>
          <a:noFill/>
          <a:ln w="9525">
            <a:noFill/>
          </a:ln>
        </p:spPr>
      </p:pic>
      <p:sp>
        <p:nvSpPr>
          <p:cNvPr id="369670" name="Text Box 6"/>
          <p:cNvSpPr txBox="1"/>
          <p:nvPr/>
        </p:nvSpPr>
        <p:spPr>
          <a:xfrm>
            <a:off x="2892425" y="2713038"/>
            <a:ext cx="1000125"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pkt1</a:t>
            </a:r>
            <a:endParaRPr lang="en-US" altLang="zh-CN" sz="1800">
              <a:latin typeface="Tahoma" panose="020B0604030504040204" charset="0"/>
            </a:endParaRPr>
          </a:p>
        </p:txBody>
      </p:sp>
      <p:sp>
        <p:nvSpPr>
          <p:cNvPr id="369673" name="Text Box 9"/>
          <p:cNvSpPr txBox="1"/>
          <p:nvPr/>
        </p:nvSpPr>
        <p:spPr>
          <a:xfrm>
            <a:off x="2892425" y="2938463"/>
            <a:ext cx="1196975"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ack1</a:t>
            </a:r>
            <a:endParaRPr lang="en-US" altLang="zh-CN" sz="1800">
              <a:latin typeface="Tahoma" panose="020B0604030504040204" charset="0"/>
            </a:endParaRPr>
          </a:p>
        </p:txBody>
      </p:sp>
      <p:sp>
        <p:nvSpPr>
          <p:cNvPr id="369678" name="Text Box 14"/>
          <p:cNvSpPr txBox="1"/>
          <p:nvPr/>
        </p:nvSpPr>
        <p:spPr>
          <a:xfrm>
            <a:off x="2873375" y="4129088"/>
            <a:ext cx="1568450" cy="3048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latin typeface="Tahoma" panose="020B0604030504040204" charset="0"/>
              </a:rPr>
              <a:t>(detect duplicate)</a:t>
            </a:r>
            <a:endParaRPr lang="en-US" altLang="zh-CN" sz="1400">
              <a:latin typeface="Tahoma" panose="020B0604030504040204" charset="0"/>
            </a:endParaRPr>
          </a:p>
        </p:txBody>
      </p:sp>
      <p:grpSp>
        <p:nvGrpSpPr>
          <p:cNvPr id="369687" name="Group 23"/>
          <p:cNvGrpSpPr/>
          <p:nvPr/>
        </p:nvGrpSpPr>
        <p:grpSpPr>
          <a:xfrm>
            <a:off x="1423988" y="2486025"/>
            <a:ext cx="1471612" cy="504825"/>
            <a:chOff x="855" y="1710"/>
            <a:chExt cx="927" cy="318"/>
          </a:xfrm>
        </p:grpSpPr>
        <p:sp>
          <p:nvSpPr>
            <p:cNvPr id="57462" name="Line 24"/>
            <p:cNvSpPr/>
            <p:nvPr/>
          </p:nvSpPr>
          <p:spPr>
            <a:xfrm>
              <a:off x="855" y="1803"/>
              <a:ext cx="927" cy="225"/>
            </a:xfrm>
            <a:prstGeom prst="line">
              <a:avLst/>
            </a:prstGeom>
            <a:ln w="28575" cap="flat" cmpd="sng">
              <a:solidFill>
                <a:srgbClr val="000099"/>
              </a:solidFill>
              <a:prstDash val="solid"/>
              <a:headEnd type="none" w="med" len="med"/>
              <a:tailEnd type="triangle" w="med" len="med"/>
            </a:ln>
          </p:spPr>
        </p:sp>
        <p:sp>
          <p:nvSpPr>
            <p:cNvPr id="57463" name="Text Box 25"/>
            <p:cNvSpPr txBox="1"/>
            <p:nvPr/>
          </p:nvSpPr>
          <p:spPr>
            <a:xfrm>
              <a:off x="1094" y="1710"/>
              <a:ext cx="358" cy="2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0099"/>
                  </a:solidFill>
                  <a:latin typeface="Arial" panose="020B0604020202020204" pitchFamily="34" charset="0"/>
                </a:rPr>
                <a:t>pkt1</a:t>
              </a:r>
              <a:endParaRPr lang="en-US" altLang="zh-CN" sz="1600">
                <a:solidFill>
                  <a:srgbClr val="000099"/>
                </a:solidFill>
                <a:latin typeface="Arial" panose="020B0604020202020204" pitchFamily="34" charset="0"/>
              </a:endParaRPr>
            </a:p>
          </p:txBody>
        </p:sp>
      </p:grpSp>
      <p:sp>
        <p:nvSpPr>
          <p:cNvPr id="57353" name="Text Box 36"/>
          <p:cNvSpPr txBox="1"/>
          <p:nvPr/>
        </p:nvSpPr>
        <p:spPr>
          <a:xfrm>
            <a:off x="436563" y="1104900"/>
            <a:ext cx="936625" cy="396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000" i="1" u="sng">
                <a:solidFill>
                  <a:srgbClr val="000099"/>
                </a:solidFill>
                <a:latin typeface="Tahoma" panose="020B0604030504040204" charset="0"/>
              </a:rPr>
              <a:t>sender</a:t>
            </a:r>
            <a:endParaRPr lang="en-US" altLang="zh-CN" sz="2000" i="1" u="sng">
              <a:solidFill>
                <a:srgbClr val="000099"/>
              </a:solidFill>
              <a:latin typeface="Tahoma" panose="020B0604030504040204" charset="0"/>
            </a:endParaRPr>
          </a:p>
        </p:txBody>
      </p:sp>
      <p:sp>
        <p:nvSpPr>
          <p:cNvPr id="57354" name="Text Box 37"/>
          <p:cNvSpPr txBox="1"/>
          <p:nvPr/>
        </p:nvSpPr>
        <p:spPr>
          <a:xfrm>
            <a:off x="2876550" y="1100138"/>
            <a:ext cx="1071563" cy="396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000" i="1" u="sng">
                <a:solidFill>
                  <a:srgbClr val="008000"/>
                </a:solidFill>
                <a:latin typeface="Tahoma" panose="020B0604030504040204" charset="0"/>
              </a:rPr>
              <a:t>receiver</a:t>
            </a:r>
            <a:endParaRPr lang="en-US" altLang="zh-CN" sz="2000" i="1" u="sng">
              <a:solidFill>
                <a:srgbClr val="008000"/>
              </a:solidFill>
              <a:latin typeface="Tahoma" panose="020B0604030504040204" charset="0"/>
            </a:endParaRPr>
          </a:p>
        </p:txBody>
      </p:sp>
      <p:sp>
        <p:nvSpPr>
          <p:cNvPr id="369702" name="Text Box 38"/>
          <p:cNvSpPr txBox="1"/>
          <p:nvPr/>
        </p:nvSpPr>
        <p:spPr>
          <a:xfrm>
            <a:off x="2889250" y="3860800"/>
            <a:ext cx="1000125"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pkt1</a:t>
            </a:r>
            <a:endParaRPr lang="en-US" altLang="zh-CN" sz="1800">
              <a:latin typeface="Tahoma" panose="020B0604030504040204" charset="0"/>
            </a:endParaRPr>
          </a:p>
        </p:txBody>
      </p:sp>
      <p:sp>
        <p:nvSpPr>
          <p:cNvPr id="369703" name="Text Box 39"/>
          <p:cNvSpPr txBox="1"/>
          <p:nvPr/>
        </p:nvSpPr>
        <p:spPr>
          <a:xfrm>
            <a:off x="2886075" y="4857750"/>
            <a:ext cx="1000125"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pkt0</a:t>
            </a:r>
            <a:endParaRPr lang="en-US" altLang="zh-CN" sz="1800">
              <a:latin typeface="Tahoma" panose="020B0604030504040204" charset="0"/>
            </a:endParaRPr>
          </a:p>
        </p:txBody>
      </p:sp>
      <p:sp>
        <p:nvSpPr>
          <p:cNvPr id="369704" name="Text Box 40"/>
          <p:cNvSpPr txBox="1"/>
          <p:nvPr/>
        </p:nvSpPr>
        <p:spPr>
          <a:xfrm>
            <a:off x="2882900" y="2038350"/>
            <a:ext cx="1196975"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ack0</a:t>
            </a:r>
            <a:endParaRPr lang="en-US" altLang="zh-CN" sz="1800">
              <a:latin typeface="Tahoma" panose="020B0604030504040204" charset="0"/>
            </a:endParaRPr>
          </a:p>
        </p:txBody>
      </p:sp>
      <p:sp>
        <p:nvSpPr>
          <p:cNvPr id="369705" name="Text Box 41"/>
          <p:cNvSpPr txBox="1"/>
          <p:nvPr/>
        </p:nvSpPr>
        <p:spPr>
          <a:xfrm>
            <a:off x="2901950" y="4283075"/>
            <a:ext cx="1196975"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ack1</a:t>
            </a:r>
            <a:endParaRPr lang="en-US" altLang="zh-CN" sz="1800">
              <a:latin typeface="Tahoma" panose="020B0604030504040204" charset="0"/>
            </a:endParaRPr>
          </a:p>
        </p:txBody>
      </p:sp>
      <p:sp>
        <p:nvSpPr>
          <p:cNvPr id="369706" name="Text Box 42"/>
          <p:cNvSpPr txBox="1"/>
          <p:nvPr/>
        </p:nvSpPr>
        <p:spPr>
          <a:xfrm>
            <a:off x="2879725" y="5053013"/>
            <a:ext cx="1196975"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ack0</a:t>
            </a:r>
            <a:endParaRPr lang="en-US" altLang="zh-CN" sz="1800">
              <a:latin typeface="Tahoma" panose="020B0604030504040204" charset="0"/>
            </a:endParaRPr>
          </a:p>
        </p:txBody>
      </p:sp>
      <p:sp>
        <p:nvSpPr>
          <p:cNvPr id="369707" name="Text Box 43"/>
          <p:cNvSpPr txBox="1"/>
          <p:nvPr/>
        </p:nvSpPr>
        <p:spPr>
          <a:xfrm>
            <a:off x="365125" y="2287588"/>
            <a:ext cx="1022350"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ack0</a:t>
            </a:r>
            <a:endParaRPr lang="en-US" altLang="zh-CN" sz="1800">
              <a:latin typeface="Tahoma" panose="020B0604030504040204" charset="0"/>
            </a:endParaRPr>
          </a:p>
        </p:txBody>
      </p:sp>
      <p:sp>
        <p:nvSpPr>
          <p:cNvPr id="369708" name="Text Box 44"/>
          <p:cNvSpPr txBox="1"/>
          <p:nvPr/>
        </p:nvSpPr>
        <p:spPr>
          <a:xfrm>
            <a:off x="209550" y="4659313"/>
            <a:ext cx="1174750"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pkt0</a:t>
            </a:r>
            <a:endParaRPr lang="en-US" altLang="zh-CN" sz="1800">
              <a:latin typeface="Tahoma" panose="020B0604030504040204" charset="0"/>
            </a:endParaRPr>
          </a:p>
        </p:txBody>
      </p:sp>
      <p:sp>
        <p:nvSpPr>
          <p:cNvPr id="369709" name="Text Box 45"/>
          <p:cNvSpPr txBox="1"/>
          <p:nvPr/>
        </p:nvSpPr>
        <p:spPr>
          <a:xfrm>
            <a:off x="209550" y="2506663"/>
            <a:ext cx="1174750"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pkt1</a:t>
            </a:r>
            <a:endParaRPr lang="en-US" altLang="zh-CN" sz="1800">
              <a:latin typeface="Tahoma" panose="020B0604030504040204" charset="0"/>
            </a:endParaRPr>
          </a:p>
        </p:txBody>
      </p:sp>
      <p:sp>
        <p:nvSpPr>
          <p:cNvPr id="369710" name="Text Box 46"/>
          <p:cNvSpPr txBox="1"/>
          <p:nvPr/>
        </p:nvSpPr>
        <p:spPr>
          <a:xfrm>
            <a:off x="354013" y="4419600"/>
            <a:ext cx="1022350"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ack1</a:t>
            </a:r>
            <a:endParaRPr lang="en-US" altLang="zh-CN" sz="1800">
              <a:latin typeface="Tahoma" panose="020B0604030504040204" charset="0"/>
            </a:endParaRPr>
          </a:p>
        </p:txBody>
      </p:sp>
      <p:sp>
        <p:nvSpPr>
          <p:cNvPr id="57364" name="Text Box 47"/>
          <p:cNvSpPr txBox="1"/>
          <p:nvPr/>
        </p:nvSpPr>
        <p:spPr>
          <a:xfrm>
            <a:off x="198438" y="1544638"/>
            <a:ext cx="1174750"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pkt0</a:t>
            </a:r>
            <a:endParaRPr lang="en-US" altLang="zh-CN" sz="1800">
              <a:latin typeface="Tahoma" panose="020B0604030504040204" charset="0"/>
            </a:endParaRPr>
          </a:p>
        </p:txBody>
      </p:sp>
      <p:sp>
        <p:nvSpPr>
          <p:cNvPr id="369712" name="Text Box 48"/>
          <p:cNvSpPr txBox="1"/>
          <p:nvPr/>
        </p:nvSpPr>
        <p:spPr>
          <a:xfrm>
            <a:off x="2874963" y="1827213"/>
            <a:ext cx="1000125"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pkt0</a:t>
            </a:r>
            <a:endParaRPr lang="en-US" altLang="zh-CN" sz="1800">
              <a:latin typeface="Tahoma" panose="020B0604030504040204" charset="0"/>
            </a:endParaRPr>
          </a:p>
        </p:txBody>
      </p:sp>
      <p:grpSp>
        <p:nvGrpSpPr>
          <p:cNvPr id="369713" name="Group 49"/>
          <p:cNvGrpSpPr/>
          <p:nvPr/>
        </p:nvGrpSpPr>
        <p:grpSpPr>
          <a:xfrm>
            <a:off x="1414463" y="1614488"/>
            <a:ext cx="1471612" cy="512762"/>
            <a:chOff x="850" y="1159"/>
            <a:chExt cx="927" cy="323"/>
          </a:xfrm>
        </p:grpSpPr>
        <p:sp>
          <p:nvSpPr>
            <p:cNvPr id="57460" name="Line 50"/>
            <p:cNvSpPr/>
            <p:nvPr/>
          </p:nvSpPr>
          <p:spPr>
            <a:xfrm>
              <a:off x="850" y="1257"/>
              <a:ext cx="927" cy="225"/>
            </a:xfrm>
            <a:prstGeom prst="line">
              <a:avLst/>
            </a:prstGeom>
            <a:ln w="28575" cap="flat" cmpd="sng">
              <a:solidFill>
                <a:srgbClr val="000099"/>
              </a:solidFill>
              <a:prstDash val="solid"/>
              <a:headEnd type="none" w="med" len="med"/>
              <a:tailEnd type="triangle" w="med" len="med"/>
            </a:ln>
          </p:spPr>
        </p:sp>
        <p:sp>
          <p:nvSpPr>
            <p:cNvPr id="57461" name="Text Box 51"/>
            <p:cNvSpPr txBox="1"/>
            <p:nvPr/>
          </p:nvSpPr>
          <p:spPr>
            <a:xfrm>
              <a:off x="1100" y="1159"/>
              <a:ext cx="358"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0099"/>
                  </a:solidFill>
                  <a:latin typeface="Arial" panose="020B0604020202020204" pitchFamily="34" charset="0"/>
                </a:rPr>
                <a:t>pkt0</a:t>
              </a:r>
              <a:endParaRPr lang="en-US" altLang="zh-CN" sz="1600">
                <a:solidFill>
                  <a:srgbClr val="000099"/>
                </a:solidFill>
                <a:latin typeface="Arial" panose="020B0604020202020204" pitchFamily="34" charset="0"/>
              </a:endParaRPr>
            </a:p>
          </p:txBody>
        </p:sp>
      </p:grpSp>
      <p:grpSp>
        <p:nvGrpSpPr>
          <p:cNvPr id="369716" name="Group 52"/>
          <p:cNvGrpSpPr/>
          <p:nvPr/>
        </p:nvGrpSpPr>
        <p:grpSpPr>
          <a:xfrm>
            <a:off x="1408113" y="4629150"/>
            <a:ext cx="1471612" cy="487363"/>
            <a:chOff x="846" y="2253"/>
            <a:chExt cx="927" cy="307"/>
          </a:xfrm>
        </p:grpSpPr>
        <p:sp>
          <p:nvSpPr>
            <p:cNvPr id="57458" name="Line 53"/>
            <p:cNvSpPr/>
            <p:nvPr/>
          </p:nvSpPr>
          <p:spPr>
            <a:xfrm>
              <a:off x="846" y="2335"/>
              <a:ext cx="927" cy="225"/>
            </a:xfrm>
            <a:prstGeom prst="line">
              <a:avLst/>
            </a:prstGeom>
            <a:ln w="28575" cap="flat" cmpd="sng">
              <a:solidFill>
                <a:srgbClr val="000099"/>
              </a:solidFill>
              <a:prstDash val="solid"/>
              <a:headEnd type="none" w="med" len="med"/>
              <a:tailEnd type="triangle" w="med" len="med"/>
            </a:ln>
          </p:spPr>
        </p:sp>
        <p:sp>
          <p:nvSpPr>
            <p:cNvPr id="57459" name="Text Box 54"/>
            <p:cNvSpPr txBox="1"/>
            <p:nvPr/>
          </p:nvSpPr>
          <p:spPr>
            <a:xfrm>
              <a:off x="1097" y="2253"/>
              <a:ext cx="358"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0099"/>
                  </a:solidFill>
                  <a:latin typeface="Arial" panose="020B0604020202020204" pitchFamily="34" charset="0"/>
                </a:rPr>
                <a:t>pkt0</a:t>
              </a:r>
              <a:endParaRPr lang="en-US" altLang="zh-CN" sz="1600">
                <a:solidFill>
                  <a:srgbClr val="000099"/>
                </a:solidFill>
                <a:latin typeface="Arial" panose="020B0604020202020204" pitchFamily="34" charset="0"/>
              </a:endParaRPr>
            </a:p>
          </p:txBody>
        </p:sp>
      </p:grpSp>
      <p:grpSp>
        <p:nvGrpSpPr>
          <p:cNvPr id="369719" name="Group 55"/>
          <p:cNvGrpSpPr/>
          <p:nvPr/>
        </p:nvGrpSpPr>
        <p:grpSpPr>
          <a:xfrm>
            <a:off x="1408113" y="4232275"/>
            <a:ext cx="1471612" cy="471488"/>
            <a:chOff x="846" y="2003"/>
            <a:chExt cx="927" cy="297"/>
          </a:xfrm>
        </p:grpSpPr>
        <p:sp>
          <p:nvSpPr>
            <p:cNvPr id="57456" name="Line 56"/>
            <p:cNvSpPr/>
            <p:nvPr/>
          </p:nvSpPr>
          <p:spPr>
            <a:xfrm flipH="1">
              <a:off x="846" y="2075"/>
              <a:ext cx="927" cy="225"/>
            </a:xfrm>
            <a:prstGeom prst="line">
              <a:avLst/>
            </a:prstGeom>
            <a:ln w="28575" cap="flat" cmpd="sng">
              <a:solidFill>
                <a:srgbClr val="008000"/>
              </a:solidFill>
              <a:prstDash val="solid"/>
              <a:headEnd type="none" w="med" len="med"/>
              <a:tailEnd type="triangle" w="med" len="med"/>
            </a:ln>
          </p:spPr>
        </p:sp>
        <p:sp>
          <p:nvSpPr>
            <p:cNvPr id="57457" name="Text Box 57"/>
            <p:cNvSpPr txBox="1"/>
            <p:nvPr/>
          </p:nvSpPr>
          <p:spPr>
            <a:xfrm>
              <a:off x="1092" y="2003"/>
              <a:ext cx="386"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8000"/>
                  </a:solidFill>
                  <a:latin typeface="Arial" panose="020B0604020202020204" pitchFamily="34" charset="0"/>
                </a:rPr>
                <a:t>ack1</a:t>
              </a:r>
              <a:endParaRPr lang="en-US" altLang="zh-CN" sz="1600">
                <a:solidFill>
                  <a:srgbClr val="008000"/>
                </a:solidFill>
                <a:latin typeface="Arial" panose="020B0604020202020204" pitchFamily="34" charset="0"/>
              </a:endParaRPr>
            </a:p>
          </p:txBody>
        </p:sp>
      </p:grpSp>
      <p:grpSp>
        <p:nvGrpSpPr>
          <p:cNvPr id="369722" name="Group 58"/>
          <p:cNvGrpSpPr/>
          <p:nvPr/>
        </p:nvGrpSpPr>
        <p:grpSpPr>
          <a:xfrm>
            <a:off x="1400175" y="2114550"/>
            <a:ext cx="1471613" cy="455613"/>
            <a:chOff x="841" y="1474"/>
            <a:chExt cx="927" cy="287"/>
          </a:xfrm>
        </p:grpSpPr>
        <p:sp>
          <p:nvSpPr>
            <p:cNvPr id="57454" name="Line 59"/>
            <p:cNvSpPr/>
            <p:nvPr/>
          </p:nvSpPr>
          <p:spPr>
            <a:xfrm flipH="1">
              <a:off x="841" y="1536"/>
              <a:ext cx="927" cy="225"/>
            </a:xfrm>
            <a:prstGeom prst="line">
              <a:avLst/>
            </a:prstGeom>
            <a:ln w="28575" cap="flat" cmpd="sng">
              <a:solidFill>
                <a:srgbClr val="008000"/>
              </a:solidFill>
              <a:prstDash val="solid"/>
              <a:headEnd type="none" w="med" len="med"/>
              <a:tailEnd type="triangle" w="med" len="med"/>
            </a:ln>
          </p:spPr>
        </p:sp>
        <p:sp>
          <p:nvSpPr>
            <p:cNvPr id="57455" name="Text Box 60"/>
            <p:cNvSpPr txBox="1"/>
            <p:nvPr/>
          </p:nvSpPr>
          <p:spPr>
            <a:xfrm>
              <a:off x="1089" y="1474"/>
              <a:ext cx="386" cy="2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8000"/>
                  </a:solidFill>
                  <a:latin typeface="Arial" panose="020B0604020202020204" pitchFamily="34" charset="0"/>
                </a:rPr>
                <a:t>ack0</a:t>
              </a:r>
              <a:endParaRPr lang="en-US" altLang="zh-CN" sz="1600">
                <a:solidFill>
                  <a:srgbClr val="008000"/>
                </a:solidFill>
                <a:latin typeface="Arial" panose="020B0604020202020204" pitchFamily="34" charset="0"/>
              </a:endParaRPr>
            </a:p>
          </p:txBody>
        </p:sp>
      </p:grpSp>
      <p:grpSp>
        <p:nvGrpSpPr>
          <p:cNvPr id="369725" name="Group 61"/>
          <p:cNvGrpSpPr/>
          <p:nvPr/>
        </p:nvGrpSpPr>
        <p:grpSpPr>
          <a:xfrm>
            <a:off x="1393825" y="5084763"/>
            <a:ext cx="1471613" cy="461962"/>
            <a:chOff x="837" y="2540"/>
            <a:chExt cx="927" cy="291"/>
          </a:xfrm>
        </p:grpSpPr>
        <p:sp>
          <p:nvSpPr>
            <p:cNvPr id="57452" name="Line 62"/>
            <p:cNvSpPr/>
            <p:nvPr/>
          </p:nvSpPr>
          <p:spPr>
            <a:xfrm flipH="1">
              <a:off x="837" y="2606"/>
              <a:ext cx="927" cy="225"/>
            </a:xfrm>
            <a:prstGeom prst="line">
              <a:avLst/>
            </a:prstGeom>
            <a:ln w="28575" cap="flat" cmpd="sng">
              <a:solidFill>
                <a:srgbClr val="008000"/>
              </a:solidFill>
              <a:prstDash val="solid"/>
              <a:headEnd type="none" w="med" len="med"/>
              <a:tailEnd type="triangle" w="med" len="med"/>
            </a:ln>
          </p:spPr>
        </p:sp>
        <p:sp>
          <p:nvSpPr>
            <p:cNvPr id="57453" name="Text Box 63"/>
            <p:cNvSpPr txBox="1"/>
            <p:nvPr/>
          </p:nvSpPr>
          <p:spPr>
            <a:xfrm>
              <a:off x="1086" y="2540"/>
              <a:ext cx="386"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8000"/>
                  </a:solidFill>
                  <a:latin typeface="Arial" panose="020B0604020202020204" pitchFamily="34" charset="0"/>
                </a:rPr>
                <a:t>ack0</a:t>
              </a:r>
              <a:endParaRPr lang="en-US" altLang="zh-CN" sz="1600">
                <a:solidFill>
                  <a:srgbClr val="008000"/>
                </a:solidFill>
                <a:latin typeface="Arial" panose="020B0604020202020204" pitchFamily="34" charset="0"/>
              </a:endParaRPr>
            </a:p>
          </p:txBody>
        </p:sp>
      </p:grpSp>
      <p:sp>
        <p:nvSpPr>
          <p:cNvPr id="57371" name="Text Box 64"/>
          <p:cNvSpPr txBox="1"/>
          <p:nvPr/>
        </p:nvSpPr>
        <p:spPr>
          <a:xfrm>
            <a:off x="1192213" y="5797550"/>
            <a:ext cx="1393825"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(c) ACK loss</a:t>
            </a:r>
            <a:endParaRPr lang="en-US" altLang="zh-CN" sz="1800">
              <a:latin typeface="Tahoma" panose="020B0604030504040204" charset="0"/>
            </a:endParaRPr>
          </a:p>
        </p:txBody>
      </p:sp>
      <p:grpSp>
        <p:nvGrpSpPr>
          <p:cNvPr id="369745" name="Group 81"/>
          <p:cNvGrpSpPr/>
          <p:nvPr/>
        </p:nvGrpSpPr>
        <p:grpSpPr>
          <a:xfrm>
            <a:off x="1679575" y="2886075"/>
            <a:ext cx="1212850" cy="719138"/>
            <a:chOff x="1324" y="1931"/>
            <a:chExt cx="764" cy="453"/>
          </a:xfrm>
        </p:grpSpPr>
        <p:sp>
          <p:nvSpPr>
            <p:cNvPr id="57448" name="Line 27"/>
            <p:cNvSpPr/>
            <p:nvPr/>
          </p:nvSpPr>
          <p:spPr>
            <a:xfrm flipH="1">
              <a:off x="1514" y="2031"/>
              <a:ext cx="574" cy="132"/>
            </a:xfrm>
            <a:prstGeom prst="line">
              <a:avLst/>
            </a:prstGeom>
            <a:ln w="28575" cap="flat" cmpd="sng">
              <a:solidFill>
                <a:srgbClr val="008000"/>
              </a:solidFill>
              <a:prstDash val="solid"/>
              <a:headEnd type="none" w="med" len="med"/>
              <a:tailEnd type="triangle" w="med" len="med"/>
            </a:ln>
          </p:spPr>
        </p:sp>
        <p:sp>
          <p:nvSpPr>
            <p:cNvPr id="57449" name="Text Box 28"/>
            <p:cNvSpPr txBox="1"/>
            <p:nvPr/>
          </p:nvSpPr>
          <p:spPr>
            <a:xfrm>
              <a:off x="1456" y="1931"/>
              <a:ext cx="386"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8000"/>
                  </a:solidFill>
                  <a:latin typeface="Arial" panose="020B0604020202020204" pitchFamily="34" charset="0"/>
                </a:rPr>
                <a:t>ack1</a:t>
              </a:r>
              <a:endParaRPr lang="en-US" altLang="zh-CN" sz="1600">
                <a:solidFill>
                  <a:srgbClr val="008000"/>
                </a:solidFill>
                <a:latin typeface="Arial" panose="020B0604020202020204" pitchFamily="34" charset="0"/>
              </a:endParaRPr>
            </a:p>
          </p:txBody>
        </p:sp>
        <p:sp>
          <p:nvSpPr>
            <p:cNvPr id="57450" name="Text Box 68"/>
            <p:cNvSpPr txBox="1"/>
            <p:nvPr/>
          </p:nvSpPr>
          <p:spPr>
            <a:xfrm>
              <a:off x="1383" y="2040"/>
              <a:ext cx="215" cy="23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b="1">
                  <a:solidFill>
                    <a:srgbClr val="FF0000"/>
                  </a:solidFill>
                  <a:latin typeface="Tahoma" panose="020B0604030504040204" charset="0"/>
                </a:rPr>
                <a:t>X</a:t>
              </a:r>
              <a:endParaRPr lang="en-US" altLang="zh-CN" sz="1800" b="1">
                <a:solidFill>
                  <a:srgbClr val="FF0000"/>
                </a:solidFill>
                <a:latin typeface="Tahoma" panose="020B0604030504040204" charset="0"/>
              </a:endParaRPr>
            </a:p>
          </p:txBody>
        </p:sp>
        <p:sp>
          <p:nvSpPr>
            <p:cNvPr id="57451" name="Text Box 69"/>
            <p:cNvSpPr txBox="1"/>
            <p:nvPr/>
          </p:nvSpPr>
          <p:spPr>
            <a:xfrm>
              <a:off x="1324" y="2172"/>
              <a:ext cx="329"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i="1">
                  <a:solidFill>
                    <a:srgbClr val="FF0000"/>
                  </a:solidFill>
                  <a:latin typeface="Tahoma" panose="020B0604030504040204" charset="0"/>
                </a:rPr>
                <a:t>loss</a:t>
              </a:r>
              <a:endParaRPr lang="en-US" altLang="zh-CN" sz="1600" i="1">
                <a:solidFill>
                  <a:srgbClr val="FF0000"/>
                </a:solidFill>
                <a:latin typeface="Tahoma" panose="020B0604030504040204" charset="0"/>
              </a:endParaRPr>
            </a:p>
          </p:txBody>
        </p:sp>
      </p:grpSp>
      <p:grpSp>
        <p:nvGrpSpPr>
          <p:cNvPr id="369734" name="Group 70"/>
          <p:cNvGrpSpPr/>
          <p:nvPr/>
        </p:nvGrpSpPr>
        <p:grpSpPr>
          <a:xfrm>
            <a:off x="1303338" y="2792413"/>
            <a:ext cx="122237" cy="1033462"/>
            <a:chOff x="3651" y="1878"/>
            <a:chExt cx="78" cy="963"/>
          </a:xfrm>
        </p:grpSpPr>
        <p:sp>
          <p:nvSpPr>
            <p:cNvPr id="57445" name="Line 71"/>
            <p:cNvSpPr/>
            <p:nvPr/>
          </p:nvSpPr>
          <p:spPr>
            <a:xfrm>
              <a:off x="3729" y="1879"/>
              <a:ext cx="0" cy="962"/>
            </a:xfrm>
            <a:prstGeom prst="line">
              <a:avLst/>
            </a:prstGeom>
            <a:ln w="28575" cap="flat" cmpd="sng">
              <a:solidFill>
                <a:schemeClr val="tx1"/>
              </a:solidFill>
              <a:prstDash val="solid"/>
              <a:headEnd type="none" w="med" len="med"/>
              <a:tailEnd type="none" w="med" len="med"/>
            </a:ln>
          </p:spPr>
        </p:sp>
        <p:sp>
          <p:nvSpPr>
            <p:cNvPr id="57446" name="Line 72"/>
            <p:cNvSpPr/>
            <p:nvPr/>
          </p:nvSpPr>
          <p:spPr>
            <a:xfrm flipH="1">
              <a:off x="3651" y="1878"/>
              <a:ext cx="75" cy="0"/>
            </a:xfrm>
            <a:prstGeom prst="line">
              <a:avLst/>
            </a:prstGeom>
            <a:ln w="28575" cap="flat" cmpd="sng">
              <a:solidFill>
                <a:schemeClr val="tx1"/>
              </a:solidFill>
              <a:prstDash val="solid"/>
              <a:headEnd type="none" w="med" len="med"/>
              <a:tailEnd type="none" w="med" len="med"/>
            </a:ln>
          </p:spPr>
        </p:sp>
        <p:sp>
          <p:nvSpPr>
            <p:cNvPr id="57447" name="Line 73"/>
            <p:cNvSpPr/>
            <p:nvPr/>
          </p:nvSpPr>
          <p:spPr>
            <a:xfrm flipH="1">
              <a:off x="3651" y="2841"/>
              <a:ext cx="75" cy="0"/>
            </a:xfrm>
            <a:prstGeom prst="line">
              <a:avLst/>
            </a:prstGeom>
            <a:ln w="28575" cap="flat" cmpd="sng">
              <a:solidFill>
                <a:schemeClr val="tx1"/>
              </a:solidFill>
              <a:prstDash val="solid"/>
              <a:headEnd type="none" w="med" len="med"/>
              <a:tailEnd type="none" w="med" len="med"/>
            </a:ln>
          </p:spPr>
        </p:sp>
      </p:grpSp>
      <p:grpSp>
        <p:nvGrpSpPr>
          <p:cNvPr id="369738" name="Group 74"/>
          <p:cNvGrpSpPr/>
          <p:nvPr/>
        </p:nvGrpSpPr>
        <p:grpSpPr>
          <a:xfrm>
            <a:off x="1431925" y="3781425"/>
            <a:ext cx="1471613" cy="504825"/>
            <a:chOff x="855" y="1710"/>
            <a:chExt cx="927" cy="318"/>
          </a:xfrm>
        </p:grpSpPr>
        <p:sp>
          <p:nvSpPr>
            <p:cNvPr id="57443" name="Line 75"/>
            <p:cNvSpPr/>
            <p:nvPr/>
          </p:nvSpPr>
          <p:spPr>
            <a:xfrm>
              <a:off x="855" y="1803"/>
              <a:ext cx="927" cy="225"/>
            </a:xfrm>
            <a:prstGeom prst="line">
              <a:avLst/>
            </a:prstGeom>
            <a:ln w="28575" cap="flat" cmpd="sng">
              <a:solidFill>
                <a:srgbClr val="000099"/>
              </a:solidFill>
              <a:prstDash val="solid"/>
              <a:headEnd type="none" w="med" len="med"/>
              <a:tailEnd type="triangle" w="med" len="med"/>
            </a:ln>
          </p:spPr>
        </p:sp>
        <p:sp>
          <p:nvSpPr>
            <p:cNvPr id="57444" name="Text Box 76"/>
            <p:cNvSpPr txBox="1"/>
            <p:nvPr/>
          </p:nvSpPr>
          <p:spPr>
            <a:xfrm>
              <a:off x="1094" y="1710"/>
              <a:ext cx="358"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0099"/>
                  </a:solidFill>
                  <a:latin typeface="Arial" panose="020B0604020202020204" pitchFamily="34" charset="0"/>
                </a:rPr>
                <a:t>pkt1</a:t>
              </a:r>
              <a:endParaRPr lang="en-US" altLang="zh-CN" sz="1600">
                <a:solidFill>
                  <a:srgbClr val="000099"/>
                </a:solidFill>
                <a:latin typeface="Arial" panose="020B0604020202020204" pitchFamily="34" charset="0"/>
              </a:endParaRPr>
            </a:p>
          </p:txBody>
        </p:sp>
      </p:grpSp>
      <p:grpSp>
        <p:nvGrpSpPr>
          <p:cNvPr id="369741" name="Group 77"/>
          <p:cNvGrpSpPr/>
          <p:nvPr/>
        </p:nvGrpSpPr>
        <p:grpSpPr>
          <a:xfrm>
            <a:off x="0" y="3405188"/>
            <a:ext cx="1377950" cy="731837"/>
            <a:chOff x="2802" y="2348"/>
            <a:chExt cx="868" cy="461"/>
          </a:xfrm>
        </p:grpSpPr>
        <p:pic>
          <p:nvPicPr>
            <p:cNvPr id="57441" name="Picture 78" descr="alarm_clock_ringing"/>
            <p:cNvPicPr>
              <a:picLocks noChangeAspect="1"/>
            </p:cNvPicPr>
            <p:nvPr/>
          </p:nvPicPr>
          <p:blipFill>
            <a:blip r:embed="rId2"/>
            <a:stretch>
              <a:fillRect/>
            </a:stretch>
          </p:blipFill>
          <p:spPr>
            <a:xfrm>
              <a:off x="2846" y="2348"/>
              <a:ext cx="275" cy="303"/>
            </a:xfrm>
            <a:prstGeom prst="rect">
              <a:avLst/>
            </a:prstGeom>
            <a:noFill/>
            <a:ln w="9525">
              <a:noFill/>
            </a:ln>
          </p:spPr>
        </p:pic>
        <p:sp>
          <p:nvSpPr>
            <p:cNvPr id="57442" name="Text Box 79"/>
            <p:cNvSpPr txBox="1"/>
            <p:nvPr/>
          </p:nvSpPr>
          <p:spPr>
            <a:xfrm>
              <a:off x="2802" y="2491"/>
              <a:ext cx="868" cy="31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r">
                <a:lnSpc>
                  <a:spcPct val="75000"/>
                </a:lnSpc>
                <a:spcBef>
                  <a:spcPct val="0"/>
                </a:spcBef>
                <a:buClrTx/>
                <a:buSzTx/>
                <a:buFontTx/>
                <a:buNone/>
              </a:pPr>
              <a:r>
                <a:rPr lang="en-US" altLang="zh-CN" sz="1800" i="1">
                  <a:solidFill>
                    <a:srgbClr val="FF0000"/>
                  </a:solidFill>
                  <a:latin typeface="Tahoma" panose="020B0604030504040204" charset="0"/>
                </a:rPr>
                <a:t>timeout</a:t>
              </a:r>
              <a:endParaRPr lang="en-US" altLang="zh-CN" sz="1800" i="1">
                <a:solidFill>
                  <a:srgbClr val="FF0000"/>
                </a:solidFill>
                <a:latin typeface="Tahoma" panose="020B0604030504040204" charset="0"/>
              </a:endParaRPr>
            </a:p>
            <a:p>
              <a:pPr marL="0" lvl="0" indent="0" algn="r">
                <a:lnSpc>
                  <a:spcPct val="75000"/>
                </a:lnSpc>
                <a:spcBef>
                  <a:spcPct val="0"/>
                </a:spcBef>
                <a:buClrTx/>
                <a:buSzTx/>
                <a:buFontTx/>
                <a:buNone/>
              </a:pPr>
              <a:r>
                <a:rPr lang="en-US" altLang="zh-CN" sz="1800">
                  <a:latin typeface="Tahoma" panose="020B0604030504040204" charset="0"/>
                </a:rPr>
                <a:t>resend pkt1</a:t>
              </a:r>
              <a:endParaRPr lang="en-US" altLang="zh-CN" sz="1800">
                <a:latin typeface="Tahoma" panose="020B0604030504040204" charset="0"/>
              </a:endParaRPr>
            </a:p>
          </p:txBody>
        </p:sp>
      </p:grpSp>
      <p:sp>
        <p:nvSpPr>
          <p:cNvPr id="369746" name="Text Box 82"/>
          <p:cNvSpPr txBox="1"/>
          <p:nvPr/>
        </p:nvSpPr>
        <p:spPr>
          <a:xfrm>
            <a:off x="7594600" y="2374900"/>
            <a:ext cx="1000125"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pkt1</a:t>
            </a:r>
            <a:endParaRPr lang="en-US" altLang="zh-CN" sz="1800">
              <a:latin typeface="Tahoma" panose="020B0604030504040204" charset="0"/>
            </a:endParaRPr>
          </a:p>
        </p:txBody>
      </p:sp>
      <p:sp>
        <p:nvSpPr>
          <p:cNvPr id="369747" name="Text Box 83"/>
          <p:cNvSpPr txBox="1"/>
          <p:nvPr/>
        </p:nvSpPr>
        <p:spPr>
          <a:xfrm>
            <a:off x="7594600" y="2600325"/>
            <a:ext cx="1196975"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ack1</a:t>
            </a:r>
            <a:endParaRPr lang="en-US" altLang="zh-CN" sz="1800">
              <a:latin typeface="Tahoma" panose="020B0604030504040204" charset="0"/>
            </a:endParaRPr>
          </a:p>
        </p:txBody>
      </p:sp>
      <p:sp>
        <p:nvSpPr>
          <p:cNvPr id="369748" name="Text Box 84"/>
          <p:cNvSpPr txBox="1"/>
          <p:nvPr/>
        </p:nvSpPr>
        <p:spPr>
          <a:xfrm>
            <a:off x="7556500" y="3810000"/>
            <a:ext cx="1568450" cy="3048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latin typeface="Tahoma" panose="020B0604030504040204" charset="0"/>
              </a:rPr>
              <a:t>(detect duplicate)</a:t>
            </a:r>
            <a:endParaRPr lang="en-US" altLang="zh-CN" sz="1400">
              <a:latin typeface="Tahoma" panose="020B0604030504040204" charset="0"/>
            </a:endParaRPr>
          </a:p>
        </p:txBody>
      </p:sp>
      <p:grpSp>
        <p:nvGrpSpPr>
          <p:cNvPr id="369749" name="Group 85"/>
          <p:cNvGrpSpPr/>
          <p:nvPr/>
        </p:nvGrpSpPr>
        <p:grpSpPr>
          <a:xfrm>
            <a:off x="6126163" y="2147888"/>
            <a:ext cx="1471612" cy="504825"/>
            <a:chOff x="855" y="1710"/>
            <a:chExt cx="927" cy="318"/>
          </a:xfrm>
        </p:grpSpPr>
        <p:sp>
          <p:nvSpPr>
            <p:cNvPr id="57439" name="Line 86"/>
            <p:cNvSpPr/>
            <p:nvPr/>
          </p:nvSpPr>
          <p:spPr>
            <a:xfrm>
              <a:off x="855" y="1803"/>
              <a:ext cx="927" cy="225"/>
            </a:xfrm>
            <a:prstGeom prst="line">
              <a:avLst/>
            </a:prstGeom>
            <a:ln w="28575" cap="flat" cmpd="sng">
              <a:solidFill>
                <a:srgbClr val="000099"/>
              </a:solidFill>
              <a:prstDash val="solid"/>
              <a:headEnd type="none" w="med" len="med"/>
              <a:tailEnd type="triangle" w="med" len="med"/>
            </a:ln>
          </p:spPr>
        </p:sp>
        <p:sp>
          <p:nvSpPr>
            <p:cNvPr id="57440" name="Text Box 87"/>
            <p:cNvSpPr txBox="1"/>
            <p:nvPr/>
          </p:nvSpPr>
          <p:spPr>
            <a:xfrm>
              <a:off x="1094" y="1710"/>
              <a:ext cx="358" cy="2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0099"/>
                  </a:solidFill>
                  <a:latin typeface="Arial" panose="020B0604020202020204" pitchFamily="34" charset="0"/>
                </a:rPr>
                <a:t>pkt1</a:t>
              </a:r>
              <a:endParaRPr lang="en-US" altLang="zh-CN" sz="1600">
                <a:solidFill>
                  <a:srgbClr val="000099"/>
                </a:solidFill>
                <a:latin typeface="Arial" panose="020B0604020202020204" pitchFamily="34" charset="0"/>
              </a:endParaRPr>
            </a:p>
          </p:txBody>
        </p:sp>
      </p:grpSp>
      <p:sp>
        <p:nvSpPr>
          <p:cNvPr id="57380" name="Text Box 88"/>
          <p:cNvSpPr txBox="1"/>
          <p:nvPr/>
        </p:nvSpPr>
        <p:spPr>
          <a:xfrm>
            <a:off x="5138738" y="766763"/>
            <a:ext cx="936625" cy="396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000" i="1" u="sng">
                <a:solidFill>
                  <a:srgbClr val="000099"/>
                </a:solidFill>
                <a:latin typeface="Tahoma" panose="020B0604030504040204" charset="0"/>
              </a:rPr>
              <a:t>sender</a:t>
            </a:r>
            <a:endParaRPr lang="en-US" altLang="zh-CN" sz="2000" i="1" u="sng">
              <a:solidFill>
                <a:srgbClr val="000099"/>
              </a:solidFill>
              <a:latin typeface="Tahoma" panose="020B0604030504040204" charset="0"/>
            </a:endParaRPr>
          </a:p>
        </p:txBody>
      </p:sp>
      <p:sp>
        <p:nvSpPr>
          <p:cNvPr id="57381" name="Text Box 89"/>
          <p:cNvSpPr txBox="1"/>
          <p:nvPr/>
        </p:nvSpPr>
        <p:spPr>
          <a:xfrm>
            <a:off x="7578725" y="762000"/>
            <a:ext cx="1071563" cy="396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000" i="1" u="sng">
                <a:solidFill>
                  <a:srgbClr val="008000"/>
                </a:solidFill>
                <a:latin typeface="Tahoma" panose="020B0604030504040204" charset="0"/>
              </a:rPr>
              <a:t>receiver</a:t>
            </a:r>
            <a:endParaRPr lang="en-US" altLang="zh-CN" sz="2000" i="1" u="sng">
              <a:solidFill>
                <a:srgbClr val="008000"/>
              </a:solidFill>
              <a:latin typeface="Tahoma" panose="020B0604030504040204" charset="0"/>
            </a:endParaRPr>
          </a:p>
        </p:txBody>
      </p:sp>
      <p:sp>
        <p:nvSpPr>
          <p:cNvPr id="369754" name="Text Box 90"/>
          <p:cNvSpPr txBox="1"/>
          <p:nvPr/>
        </p:nvSpPr>
        <p:spPr>
          <a:xfrm>
            <a:off x="7572375" y="3541713"/>
            <a:ext cx="1000125"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pkt1</a:t>
            </a:r>
            <a:endParaRPr lang="en-US" altLang="zh-CN" sz="1800">
              <a:latin typeface="Tahoma" panose="020B0604030504040204" charset="0"/>
            </a:endParaRPr>
          </a:p>
        </p:txBody>
      </p:sp>
      <p:sp>
        <p:nvSpPr>
          <p:cNvPr id="369756" name="Text Box 92"/>
          <p:cNvSpPr txBox="1"/>
          <p:nvPr/>
        </p:nvSpPr>
        <p:spPr>
          <a:xfrm>
            <a:off x="7585075" y="1700213"/>
            <a:ext cx="1196975"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ack0</a:t>
            </a:r>
            <a:endParaRPr lang="en-US" altLang="zh-CN" sz="1800">
              <a:latin typeface="Tahoma" panose="020B0604030504040204" charset="0"/>
            </a:endParaRPr>
          </a:p>
        </p:txBody>
      </p:sp>
      <p:sp>
        <p:nvSpPr>
          <p:cNvPr id="369759" name="Text Box 95"/>
          <p:cNvSpPr txBox="1"/>
          <p:nvPr/>
        </p:nvSpPr>
        <p:spPr>
          <a:xfrm>
            <a:off x="5067300" y="1949450"/>
            <a:ext cx="1022350"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ack0</a:t>
            </a:r>
            <a:endParaRPr lang="en-US" altLang="zh-CN" sz="1800">
              <a:latin typeface="Tahoma" panose="020B0604030504040204" charset="0"/>
            </a:endParaRPr>
          </a:p>
        </p:txBody>
      </p:sp>
      <p:sp>
        <p:nvSpPr>
          <p:cNvPr id="369761" name="Text Box 97"/>
          <p:cNvSpPr txBox="1"/>
          <p:nvPr/>
        </p:nvSpPr>
        <p:spPr>
          <a:xfrm>
            <a:off x="4911725" y="2168525"/>
            <a:ext cx="1174750"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pkt1</a:t>
            </a:r>
            <a:endParaRPr lang="en-US" altLang="zh-CN" sz="1800">
              <a:latin typeface="Tahoma" panose="020B0604030504040204" charset="0"/>
            </a:endParaRPr>
          </a:p>
        </p:txBody>
      </p:sp>
      <p:sp>
        <p:nvSpPr>
          <p:cNvPr id="57386" name="Text Box 99"/>
          <p:cNvSpPr txBox="1"/>
          <p:nvPr/>
        </p:nvSpPr>
        <p:spPr>
          <a:xfrm>
            <a:off x="4900613" y="1206500"/>
            <a:ext cx="1174750"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pkt0</a:t>
            </a:r>
            <a:endParaRPr lang="en-US" altLang="zh-CN" sz="1800">
              <a:latin typeface="Tahoma" panose="020B0604030504040204" charset="0"/>
            </a:endParaRPr>
          </a:p>
        </p:txBody>
      </p:sp>
      <p:sp>
        <p:nvSpPr>
          <p:cNvPr id="369764" name="Text Box 100"/>
          <p:cNvSpPr txBox="1"/>
          <p:nvPr/>
        </p:nvSpPr>
        <p:spPr>
          <a:xfrm>
            <a:off x="7577138" y="1489075"/>
            <a:ext cx="1000125"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pkt0</a:t>
            </a:r>
            <a:endParaRPr lang="en-US" altLang="zh-CN" sz="1800">
              <a:latin typeface="Tahoma" panose="020B0604030504040204" charset="0"/>
            </a:endParaRPr>
          </a:p>
        </p:txBody>
      </p:sp>
      <p:grpSp>
        <p:nvGrpSpPr>
          <p:cNvPr id="369765" name="Group 101"/>
          <p:cNvGrpSpPr/>
          <p:nvPr/>
        </p:nvGrpSpPr>
        <p:grpSpPr>
          <a:xfrm>
            <a:off x="6116638" y="1276350"/>
            <a:ext cx="1471612" cy="512763"/>
            <a:chOff x="850" y="1159"/>
            <a:chExt cx="927" cy="323"/>
          </a:xfrm>
        </p:grpSpPr>
        <p:sp>
          <p:nvSpPr>
            <p:cNvPr id="57437" name="Line 102"/>
            <p:cNvSpPr/>
            <p:nvPr/>
          </p:nvSpPr>
          <p:spPr>
            <a:xfrm>
              <a:off x="850" y="1257"/>
              <a:ext cx="927" cy="225"/>
            </a:xfrm>
            <a:prstGeom prst="line">
              <a:avLst/>
            </a:prstGeom>
            <a:ln w="28575" cap="flat" cmpd="sng">
              <a:solidFill>
                <a:srgbClr val="000099"/>
              </a:solidFill>
              <a:prstDash val="solid"/>
              <a:headEnd type="none" w="med" len="med"/>
              <a:tailEnd type="triangle" w="med" len="med"/>
            </a:ln>
          </p:spPr>
        </p:sp>
        <p:sp>
          <p:nvSpPr>
            <p:cNvPr id="57438" name="Text Box 103"/>
            <p:cNvSpPr txBox="1"/>
            <p:nvPr/>
          </p:nvSpPr>
          <p:spPr>
            <a:xfrm>
              <a:off x="1100" y="1159"/>
              <a:ext cx="358"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0099"/>
                  </a:solidFill>
                  <a:latin typeface="Arial" panose="020B0604020202020204" pitchFamily="34" charset="0"/>
                </a:rPr>
                <a:t>pkt0</a:t>
              </a:r>
              <a:endParaRPr lang="en-US" altLang="zh-CN" sz="1600">
                <a:solidFill>
                  <a:srgbClr val="000099"/>
                </a:solidFill>
                <a:latin typeface="Arial" panose="020B0604020202020204" pitchFamily="34" charset="0"/>
              </a:endParaRPr>
            </a:p>
          </p:txBody>
        </p:sp>
      </p:grpSp>
      <p:grpSp>
        <p:nvGrpSpPr>
          <p:cNvPr id="369774" name="Group 110"/>
          <p:cNvGrpSpPr/>
          <p:nvPr/>
        </p:nvGrpSpPr>
        <p:grpSpPr>
          <a:xfrm>
            <a:off x="6102350" y="1776413"/>
            <a:ext cx="1471613" cy="455612"/>
            <a:chOff x="841" y="1474"/>
            <a:chExt cx="927" cy="287"/>
          </a:xfrm>
        </p:grpSpPr>
        <p:sp>
          <p:nvSpPr>
            <p:cNvPr id="57435" name="Line 111"/>
            <p:cNvSpPr/>
            <p:nvPr/>
          </p:nvSpPr>
          <p:spPr>
            <a:xfrm flipH="1">
              <a:off x="841" y="1536"/>
              <a:ext cx="927" cy="225"/>
            </a:xfrm>
            <a:prstGeom prst="line">
              <a:avLst/>
            </a:prstGeom>
            <a:ln w="28575" cap="flat" cmpd="sng">
              <a:solidFill>
                <a:srgbClr val="008000"/>
              </a:solidFill>
              <a:prstDash val="solid"/>
              <a:headEnd type="none" w="med" len="med"/>
              <a:tailEnd type="triangle" w="med" len="med"/>
            </a:ln>
          </p:spPr>
        </p:sp>
        <p:sp>
          <p:nvSpPr>
            <p:cNvPr id="57436" name="Text Box 112"/>
            <p:cNvSpPr txBox="1"/>
            <p:nvPr/>
          </p:nvSpPr>
          <p:spPr>
            <a:xfrm>
              <a:off x="1089" y="1474"/>
              <a:ext cx="386" cy="2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8000"/>
                  </a:solidFill>
                  <a:latin typeface="Arial" panose="020B0604020202020204" pitchFamily="34" charset="0"/>
                </a:rPr>
                <a:t>ack0</a:t>
              </a:r>
              <a:endParaRPr lang="en-US" altLang="zh-CN" sz="1600">
                <a:solidFill>
                  <a:srgbClr val="008000"/>
                </a:solidFill>
                <a:latin typeface="Arial" panose="020B0604020202020204" pitchFamily="34" charset="0"/>
              </a:endParaRPr>
            </a:p>
          </p:txBody>
        </p:sp>
      </p:grpSp>
      <p:sp>
        <p:nvSpPr>
          <p:cNvPr id="57390" name="Text Box 116"/>
          <p:cNvSpPr txBox="1"/>
          <p:nvPr/>
        </p:nvSpPr>
        <p:spPr>
          <a:xfrm>
            <a:off x="4757738" y="5764213"/>
            <a:ext cx="3867150"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(d) premature timeout/ delayed ACK</a:t>
            </a:r>
            <a:endParaRPr lang="en-US" altLang="zh-CN" sz="1800">
              <a:latin typeface="Tahoma" panose="020B0604030504040204" charset="0"/>
            </a:endParaRPr>
          </a:p>
        </p:txBody>
      </p:sp>
      <p:grpSp>
        <p:nvGrpSpPr>
          <p:cNvPr id="369786" name="Group 122"/>
          <p:cNvGrpSpPr/>
          <p:nvPr/>
        </p:nvGrpSpPr>
        <p:grpSpPr>
          <a:xfrm>
            <a:off x="6005513" y="2454275"/>
            <a:ext cx="122237" cy="1033463"/>
            <a:chOff x="3651" y="1878"/>
            <a:chExt cx="78" cy="963"/>
          </a:xfrm>
        </p:grpSpPr>
        <p:sp>
          <p:nvSpPr>
            <p:cNvPr id="57432" name="Line 123"/>
            <p:cNvSpPr/>
            <p:nvPr/>
          </p:nvSpPr>
          <p:spPr>
            <a:xfrm>
              <a:off x="3729" y="1879"/>
              <a:ext cx="0" cy="962"/>
            </a:xfrm>
            <a:prstGeom prst="line">
              <a:avLst/>
            </a:prstGeom>
            <a:ln w="28575" cap="flat" cmpd="sng">
              <a:solidFill>
                <a:schemeClr val="tx1"/>
              </a:solidFill>
              <a:prstDash val="solid"/>
              <a:headEnd type="none" w="med" len="med"/>
              <a:tailEnd type="none" w="med" len="med"/>
            </a:ln>
          </p:spPr>
        </p:sp>
        <p:sp>
          <p:nvSpPr>
            <p:cNvPr id="57433" name="Line 124"/>
            <p:cNvSpPr/>
            <p:nvPr/>
          </p:nvSpPr>
          <p:spPr>
            <a:xfrm flipH="1">
              <a:off x="3651" y="1878"/>
              <a:ext cx="75" cy="0"/>
            </a:xfrm>
            <a:prstGeom prst="line">
              <a:avLst/>
            </a:prstGeom>
            <a:ln w="28575" cap="flat" cmpd="sng">
              <a:solidFill>
                <a:schemeClr val="tx1"/>
              </a:solidFill>
              <a:prstDash val="solid"/>
              <a:headEnd type="none" w="med" len="med"/>
              <a:tailEnd type="none" w="med" len="med"/>
            </a:ln>
          </p:spPr>
        </p:sp>
        <p:sp>
          <p:nvSpPr>
            <p:cNvPr id="57434" name="Line 125"/>
            <p:cNvSpPr/>
            <p:nvPr/>
          </p:nvSpPr>
          <p:spPr>
            <a:xfrm flipH="1">
              <a:off x="3651" y="2841"/>
              <a:ext cx="75" cy="0"/>
            </a:xfrm>
            <a:prstGeom prst="line">
              <a:avLst/>
            </a:prstGeom>
            <a:ln w="28575" cap="flat" cmpd="sng">
              <a:solidFill>
                <a:schemeClr val="tx1"/>
              </a:solidFill>
              <a:prstDash val="solid"/>
              <a:headEnd type="none" w="med" len="med"/>
              <a:tailEnd type="none" w="med" len="med"/>
            </a:ln>
          </p:spPr>
        </p:sp>
      </p:grpSp>
      <p:grpSp>
        <p:nvGrpSpPr>
          <p:cNvPr id="369790" name="Group 126"/>
          <p:cNvGrpSpPr/>
          <p:nvPr/>
        </p:nvGrpSpPr>
        <p:grpSpPr>
          <a:xfrm>
            <a:off x="6134100" y="3443288"/>
            <a:ext cx="1471613" cy="504825"/>
            <a:chOff x="855" y="1710"/>
            <a:chExt cx="927" cy="318"/>
          </a:xfrm>
        </p:grpSpPr>
        <p:sp>
          <p:nvSpPr>
            <p:cNvPr id="57430" name="Line 127"/>
            <p:cNvSpPr/>
            <p:nvPr/>
          </p:nvSpPr>
          <p:spPr>
            <a:xfrm>
              <a:off x="855" y="1803"/>
              <a:ext cx="927" cy="225"/>
            </a:xfrm>
            <a:prstGeom prst="line">
              <a:avLst/>
            </a:prstGeom>
            <a:ln w="28575" cap="flat" cmpd="sng">
              <a:solidFill>
                <a:srgbClr val="000099"/>
              </a:solidFill>
              <a:prstDash val="solid"/>
              <a:headEnd type="none" w="med" len="med"/>
              <a:tailEnd type="triangle" w="med" len="med"/>
            </a:ln>
          </p:spPr>
        </p:sp>
        <p:sp>
          <p:nvSpPr>
            <p:cNvPr id="57431" name="Text Box 128"/>
            <p:cNvSpPr txBox="1"/>
            <p:nvPr/>
          </p:nvSpPr>
          <p:spPr>
            <a:xfrm>
              <a:off x="1094" y="1710"/>
              <a:ext cx="358"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0099"/>
                  </a:solidFill>
                  <a:latin typeface="Arial" panose="020B0604020202020204" pitchFamily="34" charset="0"/>
                </a:rPr>
                <a:t>pkt1</a:t>
              </a:r>
              <a:endParaRPr lang="en-US" altLang="zh-CN" sz="1600">
                <a:solidFill>
                  <a:srgbClr val="000099"/>
                </a:solidFill>
                <a:latin typeface="Arial" panose="020B0604020202020204" pitchFamily="34" charset="0"/>
              </a:endParaRPr>
            </a:p>
          </p:txBody>
        </p:sp>
      </p:grpSp>
      <p:grpSp>
        <p:nvGrpSpPr>
          <p:cNvPr id="369793" name="Group 129"/>
          <p:cNvGrpSpPr/>
          <p:nvPr/>
        </p:nvGrpSpPr>
        <p:grpSpPr>
          <a:xfrm>
            <a:off x="4702175" y="3067050"/>
            <a:ext cx="1377950" cy="731838"/>
            <a:chOff x="2802" y="2348"/>
            <a:chExt cx="868" cy="461"/>
          </a:xfrm>
        </p:grpSpPr>
        <p:pic>
          <p:nvPicPr>
            <p:cNvPr id="57428" name="Picture 130" descr="alarm_clock_ringing"/>
            <p:cNvPicPr>
              <a:picLocks noChangeAspect="1"/>
            </p:cNvPicPr>
            <p:nvPr/>
          </p:nvPicPr>
          <p:blipFill>
            <a:blip r:embed="rId2"/>
            <a:stretch>
              <a:fillRect/>
            </a:stretch>
          </p:blipFill>
          <p:spPr>
            <a:xfrm>
              <a:off x="2846" y="2348"/>
              <a:ext cx="275" cy="303"/>
            </a:xfrm>
            <a:prstGeom prst="rect">
              <a:avLst/>
            </a:prstGeom>
            <a:noFill/>
            <a:ln w="9525">
              <a:noFill/>
            </a:ln>
          </p:spPr>
        </p:pic>
        <p:sp>
          <p:nvSpPr>
            <p:cNvPr id="57429" name="Text Box 131"/>
            <p:cNvSpPr txBox="1"/>
            <p:nvPr/>
          </p:nvSpPr>
          <p:spPr>
            <a:xfrm>
              <a:off x="2802" y="2491"/>
              <a:ext cx="868" cy="31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r">
                <a:lnSpc>
                  <a:spcPct val="75000"/>
                </a:lnSpc>
                <a:spcBef>
                  <a:spcPct val="0"/>
                </a:spcBef>
                <a:buClrTx/>
                <a:buSzTx/>
                <a:buFontTx/>
                <a:buNone/>
              </a:pPr>
              <a:r>
                <a:rPr lang="en-US" altLang="zh-CN" sz="1800" i="1">
                  <a:solidFill>
                    <a:srgbClr val="FF0000"/>
                  </a:solidFill>
                  <a:latin typeface="Tahoma" panose="020B0604030504040204" charset="0"/>
                </a:rPr>
                <a:t>timeout</a:t>
              </a:r>
              <a:endParaRPr lang="en-US" altLang="zh-CN" sz="1800" i="1">
                <a:solidFill>
                  <a:srgbClr val="FF0000"/>
                </a:solidFill>
                <a:latin typeface="Tahoma" panose="020B0604030504040204" charset="0"/>
              </a:endParaRPr>
            </a:p>
            <a:p>
              <a:pPr marL="0" lvl="0" indent="0" algn="r">
                <a:lnSpc>
                  <a:spcPct val="75000"/>
                </a:lnSpc>
                <a:spcBef>
                  <a:spcPct val="0"/>
                </a:spcBef>
                <a:buClrTx/>
                <a:buSzTx/>
                <a:buFontTx/>
                <a:buNone/>
              </a:pPr>
              <a:r>
                <a:rPr lang="en-US" altLang="zh-CN" sz="1800">
                  <a:latin typeface="Tahoma" panose="020B0604030504040204" charset="0"/>
                </a:rPr>
                <a:t>resend pkt1</a:t>
              </a:r>
              <a:endParaRPr lang="en-US" altLang="zh-CN" sz="1800">
                <a:latin typeface="Tahoma" panose="020B0604030504040204" charset="0"/>
              </a:endParaRPr>
            </a:p>
          </p:txBody>
        </p:sp>
      </p:grpSp>
      <p:grpSp>
        <p:nvGrpSpPr>
          <p:cNvPr id="369797" name="Group 133"/>
          <p:cNvGrpSpPr/>
          <p:nvPr/>
        </p:nvGrpSpPr>
        <p:grpSpPr>
          <a:xfrm>
            <a:off x="6523038" y="2706688"/>
            <a:ext cx="1071562" cy="752475"/>
            <a:chOff x="4081" y="1705"/>
            <a:chExt cx="703" cy="453"/>
          </a:xfrm>
        </p:grpSpPr>
        <p:sp>
          <p:nvSpPr>
            <p:cNvPr id="57425" name="Line 118"/>
            <p:cNvSpPr/>
            <p:nvPr/>
          </p:nvSpPr>
          <p:spPr>
            <a:xfrm flipH="1">
              <a:off x="4343" y="1705"/>
              <a:ext cx="441" cy="329"/>
            </a:xfrm>
            <a:prstGeom prst="line">
              <a:avLst/>
            </a:prstGeom>
            <a:ln w="28575" cap="flat" cmpd="sng">
              <a:solidFill>
                <a:srgbClr val="008000"/>
              </a:solidFill>
              <a:prstDash val="solid"/>
              <a:headEnd type="none" w="med" len="med"/>
              <a:tailEnd type="none" w="med" len="med"/>
            </a:ln>
          </p:spPr>
        </p:sp>
        <p:sp>
          <p:nvSpPr>
            <p:cNvPr id="57426" name="Text Box 119"/>
            <p:cNvSpPr txBox="1"/>
            <p:nvPr/>
          </p:nvSpPr>
          <p:spPr>
            <a:xfrm>
              <a:off x="4081" y="1794"/>
              <a:ext cx="435" cy="20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8000"/>
                  </a:solidFill>
                  <a:latin typeface="Arial" panose="020B0604020202020204" pitchFamily="34" charset="0"/>
                </a:rPr>
                <a:t>ack1</a:t>
              </a:r>
              <a:endParaRPr lang="en-US" altLang="zh-CN" sz="1600">
                <a:solidFill>
                  <a:srgbClr val="008000"/>
                </a:solidFill>
                <a:latin typeface="Arial" panose="020B0604020202020204" pitchFamily="34" charset="0"/>
              </a:endParaRPr>
            </a:p>
          </p:txBody>
        </p:sp>
        <p:sp>
          <p:nvSpPr>
            <p:cNvPr id="57427" name="Line 132"/>
            <p:cNvSpPr/>
            <p:nvPr/>
          </p:nvSpPr>
          <p:spPr>
            <a:xfrm flipH="1">
              <a:off x="4186" y="2047"/>
              <a:ext cx="146" cy="111"/>
            </a:xfrm>
            <a:prstGeom prst="line">
              <a:avLst/>
            </a:prstGeom>
            <a:ln w="28575" cap="flat" cmpd="sng">
              <a:solidFill>
                <a:srgbClr val="008000"/>
              </a:solidFill>
              <a:prstDash val="sysDot"/>
              <a:headEnd type="none" w="med" len="med"/>
              <a:tailEnd type="none" w="med" len="med"/>
            </a:ln>
          </p:spPr>
        </p:sp>
      </p:grpSp>
      <p:sp>
        <p:nvSpPr>
          <p:cNvPr id="369800" name="Line 136"/>
          <p:cNvSpPr/>
          <p:nvPr/>
        </p:nvSpPr>
        <p:spPr>
          <a:xfrm flipH="1">
            <a:off x="6024563" y="3251200"/>
            <a:ext cx="909637" cy="739775"/>
          </a:xfrm>
          <a:prstGeom prst="line">
            <a:avLst/>
          </a:prstGeom>
          <a:ln w="28575" cap="flat" cmpd="sng">
            <a:solidFill>
              <a:srgbClr val="008000"/>
            </a:solidFill>
            <a:prstDash val="solid"/>
            <a:headEnd type="none" w="med" len="med"/>
            <a:tailEnd type="triangle" w="med" len="med"/>
          </a:ln>
        </p:spPr>
      </p:sp>
      <p:grpSp>
        <p:nvGrpSpPr>
          <p:cNvPr id="369817" name="Group 153"/>
          <p:cNvGrpSpPr/>
          <p:nvPr/>
        </p:nvGrpSpPr>
        <p:grpSpPr>
          <a:xfrm>
            <a:off x="4892675" y="3738563"/>
            <a:ext cx="4227513" cy="1752600"/>
            <a:chOff x="3082" y="2355"/>
            <a:chExt cx="2663" cy="1104"/>
          </a:xfrm>
        </p:grpSpPr>
        <p:sp>
          <p:nvSpPr>
            <p:cNvPr id="57397" name="Text Box 93"/>
            <p:cNvSpPr txBox="1"/>
            <p:nvPr/>
          </p:nvSpPr>
          <p:spPr>
            <a:xfrm>
              <a:off x="4790" y="2491"/>
              <a:ext cx="754" cy="23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ack1</a:t>
              </a:r>
              <a:endParaRPr lang="en-US" altLang="zh-CN" sz="1800">
                <a:latin typeface="Tahoma" panose="020B0604030504040204" charset="0"/>
              </a:endParaRPr>
            </a:p>
          </p:txBody>
        </p:sp>
        <p:sp>
          <p:nvSpPr>
            <p:cNvPr id="57398" name="Text Box 96"/>
            <p:cNvSpPr txBox="1"/>
            <p:nvPr/>
          </p:nvSpPr>
          <p:spPr>
            <a:xfrm>
              <a:off x="3082" y="2842"/>
              <a:ext cx="740" cy="23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pkt0</a:t>
              </a:r>
              <a:endParaRPr lang="en-US" altLang="zh-CN" sz="1800">
                <a:latin typeface="Tahoma" panose="020B0604030504040204" charset="0"/>
              </a:endParaRPr>
            </a:p>
          </p:txBody>
        </p:sp>
        <p:sp>
          <p:nvSpPr>
            <p:cNvPr id="57399" name="Text Box 98"/>
            <p:cNvSpPr txBox="1"/>
            <p:nvPr/>
          </p:nvSpPr>
          <p:spPr>
            <a:xfrm>
              <a:off x="3155" y="2703"/>
              <a:ext cx="644" cy="23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ack1</a:t>
              </a:r>
              <a:endParaRPr lang="en-US" altLang="zh-CN" sz="1800">
                <a:latin typeface="Tahoma" panose="020B0604030504040204" charset="0"/>
              </a:endParaRPr>
            </a:p>
          </p:txBody>
        </p:sp>
        <p:grpSp>
          <p:nvGrpSpPr>
            <p:cNvPr id="57400" name="Group 148"/>
            <p:cNvGrpSpPr/>
            <p:nvPr/>
          </p:nvGrpSpPr>
          <p:grpSpPr>
            <a:xfrm>
              <a:off x="3843" y="2895"/>
              <a:ext cx="927" cy="247"/>
              <a:chOff x="3849" y="2883"/>
              <a:chExt cx="927" cy="247"/>
            </a:xfrm>
          </p:grpSpPr>
          <p:sp>
            <p:nvSpPr>
              <p:cNvPr id="57423" name="Line 105"/>
              <p:cNvSpPr/>
              <p:nvPr/>
            </p:nvSpPr>
            <p:spPr>
              <a:xfrm>
                <a:off x="3849" y="2905"/>
                <a:ext cx="927" cy="225"/>
              </a:xfrm>
              <a:prstGeom prst="line">
                <a:avLst/>
              </a:prstGeom>
              <a:ln w="28575" cap="flat" cmpd="sng">
                <a:solidFill>
                  <a:srgbClr val="000099"/>
                </a:solidFill>
                <a:prstDash val="solid"/>
                <a:headEnd type="none" w="med" len="med"/>
                <a:tailEnd type="triangle" w="med" len="med"/>
              </a:ln>
            </p:spPr>
          </p:sp>
          <p:sp>
            <p:nvSpPr>
              <p:cNvPr id="57424" name="Text Box 106"/>
              <p:cNvSpPr txBox="1"/>
              <p:nvPr/>
            </p:nvSpPr>
            <p:spPr>
              <a:xfrm>
                <a:off x="4334" y="2883"/>
                <a:ext cx="358"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0099"/>
                    </a:solidFill>
                    <a:latin typeface="Arial" panose="020B0604020202020204" pitchFamily="34" charset="0"/>
                  </a:rPr>
                  <a:t>pkt0</a:t>
                </a:r>
                <a:endParaRPr lang="en-US" altLang="zh-CN" sz="1600">
                  <a:solidFill>
                    <a:srgbClr val="000099"/>
                  </a:solidFill>
                  <a:latin typeface="Arial" panose="020B0604020202020204" pitchFamily="34" charset="0"/>
                </a:endParaRPr>
              </a:p>
            </p:txBody>
          </p:sp>
        </p:grpSp>
        <p:grpSp>
          <p:nvGrpSpPr>
            <p:cNvPr id="57401" name="Group 150"/>
            <p:cNvGrpSpPr/>
            <p:nvPr/>
          </p:nvGrpSpPr>
          <p:grpSpPr>
            <a:xfrm>
              <a:off x="3873" y="2603"/>
              <a:ext cx="927" cy="261"/>
              <a:chOff x="2229" y="3431"/>
              <a:chExt cx="927" cy="261"/>
            </a:xfrm>
          </p:grpSpPr>
          <p:sp>
            <p:nvSpPr>
              <p:cNvPr id="57421" name="Line 108"/>
              <p:cNvSpPr/>
              <p:nvPr/>
            </p:nvSpPr>
            <p:spPr>
              <a:xfrm flipH="1">
                <a:off x="2229" y="3467"/>
                <a:ext cx="927" cy="225"/>
              </a:xfrm>
              <a:prstGeom prst="line">
                <a:avLst/>
              </a:prstGeom>
              <a:ln w="28575" cap="flat" cmpd="sng">
                <a:solidFill>
                  <a:srgbClr val="008000"/>
                </a:solidFill>
                <a:prstDash val="solid"/>
                <a:headEnd type="none" w="med" len="med"/>
                <a:tailEnd type="triangle" w="med" len="med"/>
              </a:ln>
            </p:spPr>
          </p:sp>
          <p:sp>
            <p:nvSpPr>
              <p:cNvPr id="57422" name="Text Box 109"/>
              <p:cNvSpPr txBox="1"/>
              <p:nvPr/>
            </p:nvSpPr>
            <p:spPr>
              <a:xfrm>
                <a:off x="2283" y="3431"/>
                <a:ext cx="386"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8000"/>
                    </a:solidFill>
                    <a:latin typeface="Arial" panose="020B0604020202020204" pitchFamily="34" charset="0"/>
                  </a:rPr>
                  <a:t>ack1</a:t>
                </a:r>
                <a:endParaRPr lang="en-US" altLang="zh-CN" sz="1600">
                  <a:solidFill>
                    <a:srgbClr val="008000"/>
                  </a:solidFill>
                  <a:latin typeface="Arial" panose="020B0604020202020204" pitchFamily="34" charset="0"/>
                </a:endParaRPr>
              </a:p>
            </p:txBody>
          </p:sp>
        </p:grpSp>
        <p:grpSp>
          <p:nvGrpSpPr>
            <p:cNvPr id="57402" name="Group 113"/>
            <p:cNvGrpSpPr/>
            <p:nvPr/>
          </p:nvGrpSpPr>
          <p:grpSpPr>
            <a:xfrm>
              <a:off x="3840" y="3110"/>
              <a:ext cx="927" cy="291"/>
              <a:chOff x="837" y="2540"/>
              <a:chExt cx="927" cy="291"/>
            </a:xfrm>
          </p:grpSpPr>
          <p:sp>
            <p:nvSpPr>
              <p:cNvPr id="57419" name="Line 114"/>
              <p:cNvSpPr/>
              <p:nvPr/>
            </p:nvSpPr>
            <p:spPr>
              <a:xfrm flipH="1">
                <a:off x="837" y="2606"/>
                <a:ext cx="927" cy="225"/>
              </a:xfrm>
              <a:prstGeom prst="line">
                <a:avLst/>
              </a:prstGeom>
              <a:ln w="28575" cap="flat" cmpd="sng">
                <a:solidFill>
                  <a:srgbClr val="008000"/>
                </a:solidFill>
                <a:prstDash val="solid"/>
                <a:headEnd type="none" w="med" len="med"/>
                <a:tailEnd type="triangle" w="med" len="med"/>
              </a:ln>
            </p:spPr>
          </p:sp>
          <p:sp>
            <p:nvSpPr>
              <p:cNvPr id="57420" name="Text Box 115"/>
              <p:cNvSpPr txBox="1"/>
              <p:nvPr/>
            </p:nvSpPr>
            <p:spPr>
              <a:xfrm>
                <a:off x="1086" y="2540"/>
                <a:ext cx="386"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8000"/>
                    </a:solidFill>
                    <a:latin typeface="Arial" panose="020B0604020202020204" pitchFamily="34" charset="0"/>
                  </a:rPr>
                  <a:t>ack0</a:t>
                </a:r>
                <a:endParaRPr lang="en-US" altLang="zh-CN" sz="1600">
                  <a:solidFill>
                    <a:srgbClr val="008000"/>
                  </a:solidFill>
                  <a:latin typeface="Arial" panose="020B0604020202020204" pitchFamily="34" charset="0"/>
                </a:endParaRPr>
              </a:p>
            </p:txBody>
          </p:sp>
        </p:grpSp>
        <p:grpSp>
          <p:nvGrpSpPr>
            <p:cNvPr id="57403" name="Group 137"/>
            <p:cNvGrpSpPr/>
            <p:nvPr/>
          </p:nvGrpSpPr>
          <p:grpSpPr>
            <a:xfrm>
              <a:off x="3121" y="2355"/>
              <a:ext cx="740" cy="375"/>
              <a:chOff x="2839" y="3285"/>
              <a:chExt cx="740" cy="375"/>
            </a:xfrm>
          </p:grpSpPr>
          <p:sp>
            <p:nvSpPr>
              <p:cNvPr id="57417" name="Text Box 134"/>
              <p:cNvSpPr txBox="1"/>
              <p:nvPr/>
            </p:nvSpPr>
            <p:spPr>
              <a:xfrm>
                <a:off x="2839" y="3429"/>
                <a:ext cx="740" cy="23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pkt0</a:t>
                </a:r>
                <a:endParaRPr lang="en-US" altLang="zh-CN" sz="1800">
                  <a:latin typeface="Tahoma" panose="020B0604030504040204" charset="0"/>
                </a:endParaRPr>
              </a:p>
            </p:txBody>
          </p:sp>
          <p:sp>
            <p:nvSpPr>
              <p:cNvPr id="57418" name="Text Box 135"/>
              <p:cNvSpPr txBox="1"/>
              <p:nvPr/>
            </p:nvSpPr>
            <p:spPr>
              <a:xfrm>
                <a:off x="2916" y="3285"/>
                <a:ext cx="644" cy="23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ack1</a:t>
                </a:r>
                <a:endParaRPr lang="en-US" altLang="zh-CN" sz="1800">
                  <a:latin typeface="Tahoma" panose="020B0604030504040204" charset="0"/>
                </a:endParaRPr>
              </a:p>
            </p:txBody>
          </p:sp>
        </p:grpSp>
        <p:grpSp>
          <p:nvGrpSpPr>
            <p:cNvPr id="57404" name="Group 138"/>
            <p:cNvGrpSpPr/>
            <p:nvPr/>
          </p:nvGrpSpPr>
          <p:grpSpPr>
            <a:xfrm>
              <a:off x="3817" y="2418"/>
              <a:ext cx="975" cy="359"/>
              <a:chOff x="850" y="1159"/>
              <a:chExt cx="927" cy="323"/>
            </a:xfrm>
          </p:grpSpPr>
          <p:sp>
            <p:nvSpPr>
              <p:cNvPr id="57415" name="Line 139"/>
              <p:cNvSpPr/>
              <p:nvPr/>
            </p:nvSpPr>
            <p:spPr>
              <a:xfrm>
                <a:off x="850" y="1257"/>
                <a:ext cx="927" cy="225"/>
              </a:xfrm>
              <a:prstGeom prst="line">
                <a:avLst/>
              </a:prstGeom>
              <a:ln w="28575" cap="flat" cmpd="sng">
                <a:solidFill>
                  <a:srgbClr val="000099"/>
                </a:solidFill>
                <a:prstDash val="solid"/>
                <a:headEnd type="none" w="med" len="med"/>
                <a:tailEnd type="triangle" w="med" len="med"/>
              </a:ln>
            </p:spPr>
          </p:sp>
          <p:sp>
            <p:nvSpPr>
              <p:cNvPr id="57416" name="Text Box 140"/>
              <p:cNvSpPr txBox="1"/>
              <p:nvPr/>
            </p:nvSpPr>
            <p:spPr>
              <a:xfrm>
                <a:off x="1109" y="1159"/>
                <a:ext cx="340" cy="19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0099"/>
                    </a:solidFill>
                    <a:latin typeface="Arial" panose="020B0604020202020204" pitchFamily="34" charset="0"/>
                  </a:rPr>
                  <a:t>pkt0</a:t>
                </a:r>
                <a:endParaRPr lang="en-US" altLang="zh-CN" sz="1600">
                  <a:solidFill>
                    <a:srgbClr val="000099"/>
                  </a:solidFill>
                  <a:latin typeface="Arial" panose="020B0604020202020204" pitchFamily="34" charset="0"/>
                </a:endParaRPr>
              </a:p>
            </p:txBody>
          </p:sp>
        </p:grpSp>
        <p:grpSp>
          <p:nvGrpSpPr>
            <p:cNvPr id="57405" name="Group 142"/>
            <p:cNvGrpSpPr/>
            <p:nvPr/>
          </p:nvGrpSpPr>
          <p:grpSpPr>
            <a:xfrm>
              <a:off x="4782" y="2661"/>
              <a:ext cx="754" cy="354"/>
              <a:chOff x="4776" y="2967"/>
              <a:chExt cx="754" cy="354"/>
            </a:xfrm>
          </p:grpSpPr>
          <p:sp>
            <p:nvSpPr>
              <p:cNvPr id="57413" name="Text Box 143"/>
              <p:cNvSpPr txBox="1"/>
              <p:nvPr/>
            </p:nvSpPr>
            <p:spPr>
              <a:xfrm>
                <a:off x="4780" y="2967"/>
                <a:ext cx="630" cy="23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pkt0</a:t>
                </a:r>
                <a:endParaRPr lang="en-US" altLang="zh-CN" sz="1800">
                  <a:latin typeface="Tahoma" panose="020B0604030504040204" charset="0"/>
                </a:endParaRPr>
              </a:p>
            </p:txBody>
          </p:sp>
          <p:sp>
            <p:nvSpPr>
              <p:cNvPr id="57414" name="Text Box 144"/>
              <p:cNvSpPr txBox="1"/>
              <p:nvPr/>
            </p:nvSpPr>
            <p:spPr>
              <a:xfrm>
                <a:off x="4776" y="3090"/>
                <a:ext cx="754" cy="23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ack0</a:t>
                </a:r>
                <a:endParaRPr lang="en-US" altLang="zh-CN" sz="1800">
                  <a:latin typeface="Tahoma" panose="020B0604030504040204" charset="0"/>
                </a:endParaRPr>
              </a:p>
            </p:txBody>
          </p:sp>
        </p:grpSp>
        <p:grpSp>
          <p:nvGrpSpPr>
            <p:cNvPr id="57406" name="Group 149"/>
            <p:cNvGrpSpPr/>
            <p:nvPr/>
          </p:nvGrpSpPr>
          <p:grpSpPr>
            <a:xfrm>
              <a:off x="3840" y="2756"/>
              <a:ext cx="927" cy="309"/>
              <a:chOff x="3792" y="2738"/>
              <a:chExt cx="927" cy="309"/>
            </a:xfrm>
          </p:grpSpPr>
          <p:sp>
            <p:nvSpPr>
              <p:cNvPr id="57411" name="Line 146"/>
              <p:cNvSpPr/>
              <p:nvPr/>
            </p:nvSpPr>
            <p:spPr>
              <a:xfrm flipH="1">
                <a:off x="3792" y="2822"/>
                <a:ext cx="927" cy="225"/>
              </a:xfrm>
              <a:prstGeom prst="line">
                <a:avLst/>
              </a:prstGeom>
              <a:ln w="28575" cap="flat" cmpd="sng">
                <a:solidFill>
                  <a:srgbClr val="008000"/>
                </a:solidFill>
                <a:prstDash val="solid"/>
                <a:headEnd type="none" w="med" len="med"/>
                <a:tailEnd type="triangle" w="med" len="med"/>
              </a:ln>
            </p:spPr>
          </p:sp>
          <p:sp>
            <p:nvSpPr>
              <p:cNvPr id="57412" name="Text Box 147"/>
              <p:cNvSpPr txBox="1"/>
              <p:nvPr/>
            </p:nvSpPr>
            <p:spPr>
              <a:xfrm>
                <a:off x="4089" y="2738"/>
                <a:ext cx="386"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solidFill>
                      <a:srgbClr val="008000"/>
                    </a:solidFill>
                    <a:latin typeface="Arial" panose="020B0604020202020204" pitchFamily="34" charset="0"/>
                  </a:rPr>
                  <a:t>ack0</a:t>
                </a:r>
                <a:endParaRPr lang="en-US" altLang="zh-CN" sz="1600">
                  <a:solidFill>
                    <a:srgbClr val="008000"/>
                  </a:solidFill>
                  <a:latin typeface="Arial" panose="020B0604020202020204" pitchFamily="34" charset="0"/>
                </a:endParaRPr>
              </a:p>
            </p:txBody>
          </p:sp>
        </p:grpSp>
        <p:grpSp>
          <p:nvGrpSpPr>
            <p:cNvPr id="57407" name="Group 152"/>
            <p:cNvGrpSpPr/>
            <p:nvPr/>
          </p:nvGrpSpPr>
          <p:grpSpPr>
            <a:xfrm>
              <a:off x="4757" y="2967"/>
              <a:ext cx="988" cy="492"/>
              <a:chOff x="4757" y="2967"/>
              <a:chExt cx="988" cy="492"/>
            </a:xfrm>
          </p:grpSpPr>
          <p:sp>
            <p:nvSpPr>
              <p:cNvPr id="57408" name="Text Box 91"/>
              <p:cNvSpPr txBox="1"/>
              <p:nvPr/>
            </p:nvSpPr>
            <p:spPr>
              <a:xfrm>
                <a:off x="4780" y="2967"/>
                <a:ext cx="630" cy="23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rcv pkt0</a:t>
                </a:r>
                <a:endParaRPr lang="en-US" altLang="zh-CN" sz="1800">
                  <a:latin typeface="Tahoma" panose="020B0604030504040204" charset="0"/>
                </a:endParaRPr>
              </a:p>
            </p:txBody>
          </p:sp>
          <p:sp>
            <p:nvSpPr>
              <p:cNvPr id="57409" name="Text Box 94"/>
              <p:cNvSpPr txBox="1"/>
              <p:nvPr/>
            </p:nvSpPr>
            <p:spPr>
              <a:xfrm>
                <a:off x="4782" y="3228"/>
                <a:ext cx="754" cy="23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send ack0</a:t>
                </a:r>
                <a:endParaRPr lang="en-US" altLang="zh-CN" sz="1800">
                  <a:latin typeface="Tahoma" panose="020B0604030504040204" charset="0"/>
                </a:endParaRPr>
              </a:p>
            </p:txBody>
          </p:sp>
          <p:sp>
            <p:nvSpPr>
              <p:cNvPr id="57410" name="Text Box 151"/>
              <p:cNvSpPr txBox="1"/>
              <p:nvPr/>
            </p:nvSpPr>
            <p:spPr>
              <a:xfrm>
                <a:off x="4757" y="3128"/>
                <a:ext cx="988" cy="19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latin typeface="Tahoma" panose="020B0604030504040204" charset="0"/>
                  </a:rPr>
                  <a:t>(detect duplicate)</a:t>
                </a:r>
                <a:endParaRPr lang="en-US" altLang="zh-CN" sz="1400">
                  <a:latin typeface="Tahoma" panose="020B060403050404020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9713"/>
                                        </p:tgtEl>
                                        <p:attrNameLst>
                                          <p:attrName>style.visibility</p:attrName>
                                        </p:attrNameLst>
                                      </p:cBhvr>
                                      <p:to>
                                        <p:strVal val="visible"/>
                                      </p:to>
                                    </p:set>
                                    <p:animEffect transition="in" filter="wipe(left)">
                                      <p:cBhvr>
                                        <p:cTn id="7" dur="500"/>
                                        <p:tgtEl>
                                          <p:spTgt spid="36971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69712">
                                            <p:txEl>
                                              <p:charRg st="0" end="9"/>
                                            </p:txEl>
                                          </p:spTgt>
                                        </p:tgtEl>
                                        <p:attrNameLst>
                                          <p:attrName>style.visibility</p:attrName>
                                        </p:attrNameLst>
                                      </p:cBhvr>
                                      <p:to>
                                        <p:strVal val="visible"/>
                                      </p:to>
                                    </p:set>
                                    <p:animEffect transition="in" filter="dissolve">
                                      <p:cBhvr>
                                        <p:cTn id="11" dur="500"/>
                                        <p:tgtEl>
                                          <p:spTgt spid="369712">
                                            <p:txEl>
                                              <p:charRg st="0" end="9"/>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69704"/>
                                        </p:tgtEl>
                                        <p:attrNameLst>
                                          <p:attrName>style.visibility</p:attrName>
                                        </p:attrNameLst>
                                      </p:cBhvr>
                                      <p:to>
                                        <p:strVal val="visible"/>
                                      </p:to>
                                    </p:set>
                                    <p:animEffect transition="in" filter="dissolve">
                                      <p:cBhvr>
                                        <p:cTn id="15" dur="500"/>
                                        <p:tgtEl>
                                          <p:spTgt spid="369704"/>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369722"/>
                                        </p:tgtEl>
                                        <p:attrNameLst>
                                          <p:attrName>style.visibility</p:attrName>
                                        </p:attrNameLst>
                                      </p:cBhvr>
                                      <p:to>
                                        <p:strVal val="visible"/>
                                      </p:to>
                                    </p:set>
                                    <p:animEffect transition="in" filter="wipe(right)">
                                      <p:cBhvr>
                                        <p:cTn id="19" dur="500"/>
                                        <p:tgtEl>
                                          <p:spTgt spid="369722"/>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69707"/>
                                        </p:tgtEl>
                                        <p:attrNameLst>
                                          <p:attrName>style.visibility</p:attrName>
                                        </p:attrNameLst>
                                      </p:cBhvr>
                                      <p:to>
                                        <p:strVal val="visible"/>
                                      </p:to>
                                    </p:set>
                                    <p:animEffect transition="in" filter="dissolve">
                                      <p:cBhvr>
                                        <p:cTn id="23" dur="500"/>
                                        <p:tgtEl>
                                          <p:spTgt spid="369707"/>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369709"/>
                                        </p:tgtEl>
                                        <p:attrNameLst>
                                          <p:attrName>style.visibility</p:attrName>
                                        </p:attrNameLst>
                                      </p:cBhvr>
                                      <p:to>
                                        <p:strVal val="visible"/>
                                      </p:to>
                                    </p:set>
                                    <p:animEffect transition="in" filter="dissolve">
                                      <p:cBhvr>
                                        <p:cTn id="27" dur="500"/>
                                        <p:tgtEl>
                                          <p:spTgt spid="36970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69687"/>
                                        </p:tgtEl>
                                        <p:attrNameLst>
                                          <p:attrName>style.visibility</p:attrName>
                                        </p:attrNameLst>
                                      </p:cBhvr>
                                      <p:to>
                                        <p:strVal val="visible"/>
                                      </p:to>
                                    </p:set>
                                    <p:animEffect transition="in" filter="wipe(left)">
                                      <p:cBhvr>
                                        <p:cTn id="31" dur="500"/>
                                        <p:tgtEl>
                                          <p:spTgt spid="369687"/>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369670">
                                            <p:txEl>
                                              <p:charRg st="0" end="9"/>
                                            </p:txEl>
                                          </p:spTgt>
                                        </p:tgtEl>
                                        <p:attrNameLst>
                                          <p:attrName>style.visibility</p:attrName>
                                        </p:attrNameLst>
                                      </p:cBhvr>
                                      <p:to>
                                        <p:strVal val="visible"/>
                                      </p:to>
                                    </p:set>
                                    <p:animEffect transition="in" filter="dissolve">
                                      <p:cBhvr>
                                        <p:cTn id="35" dur="500"/>
                                        <p:tgtEl>
                                          <p:spTgt spid="369670">
                                            <p:txEl>
                                              <p:charRg st="0" end="9"/>
                                            </p:txEl>
                                          </p:spTgt>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369673"/>
                                        </p:tgtEl>
                                        <p:attrNameLst>
                                          <p:attrName>style.visibility</p:attrName>
                                        </p:attrNameLst>
                                      </p:cBhvr>
                                      <p:to>
                                        <p:strVal val="visible"/>
                                      </p:to>
                                    </p:set>
                                    <p:animEffect transition="in" filter="dissolve">
                                      <p:cBhvr>
                                        <p:cTn id="39" dur="500"/>
                                        <p:tgtEl>
                                          <p:spTgt spid="369673"/>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369745"/>
                                        </p:tgtEl>
                                        <p:attrNameLst>
                                          <p:attrName>style.visibility</p:attrName>
                                        </p:attrNameLst>
                                      </p:cBhvr>
                                      <p:to>
                                        <p:strVal val="visible"/>
                                      </p:to>
                                    </p:set>
                                    <p:animEffect transition="in" filter="wipe(right)">
                                      <p:cBhvr>
                                        <p:cTn id="43" dur="500"/>
                                        <p:tgtEl>
                                          <p:spTgt spid="36974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369734"/>
                                        </p:tgtEl>
                                        <p:attrNameLst>
                                          <p:attrName>style.visibility</p:attrName>
                                        </p:attrNameLst>
                                      </p:cBhvr>
                                      <p:to>
                                        <p:strVal val="visible"/>
                                      </p:to>
                                    </p:set>
                                    <p:animEffect transition="in" filter="wipe(up)">
                                      <p:cBhvr>
                                        <p:cTn id="48" dur="1000"/>
                                        <p:tgtEl>
                                          <p:spTgt spid="369734"/>
                                        </p:tgtEl>
                                      </p:cBhvr>
                                    </p:animEffect>
                                  </p:childTnLst>
                                </p:cTn>
                              </p:par>
                            </p:childTnLst>
                          </p:cTn>
                        </p:par>
                        <p:par>
                          <p:cTn id="49" fill="hold">
                            <p:stCondLst>
                              <p:cond delay="1000"/>
                            </p:stCondLst>
                            <p:childTnLst>
                              <p:par>
                                <p:cTn id="50" presetID="9" presetClass="entr" presetSubtype="0" fill="hold" nodeType="afterEffect">
                                  <p:stCondLst>
                                    <p:cond delay="0"/>
                                  </p:stCondLst>
                                  <p:childTnLst>
                                    <p:set>
                                      <p:cBhvr>
                                        <p:cTn id="51" dur="1" fill="hold">
                                          <p:stCondLst>
                                            <p:cond delay="0"/>
                                          </p:stCondLst>
                                        </p:cTn>
                                        <p:tgtEl>
                                          <p:spTgt spid="369741"/>
                                        </p:tgtEl>
                                        <p:attrNameLst>
                                          <p:attrName>style.visibility</p:attrName>
                                        </p:attrNameLst>
                                      </p:cBhvr>
                                      <p:to>
                                        <p:strVal val="visible"/>
                                      </p:to>
                                    </p:set>
                                    <p:animEffect transition="in" filter="dissolve">
                                      <p:cBhvr>
                                        <p:cTn id="52" dur="500"/>
                                        <p:tgtEl>
                                          <p:spTgt spid="36974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69738"/>
                                        </p:tgtEl>
                                        <p:attrNameLst>
                                          <p:attrName>style.visibility</p:attrName>
                                        </p:attrNameLst>
                                      </p:cBhvr>
                                      <p:to>
                                        <p:strVal val="visible"/>
                                      </p:to>
                                    </p:set>
                                    <p:animEffect transition="in" filter="wipe(left)">
                                      <p:cBhvr>
                                        <p:cTn id="57" dur="500"/>
                                        <p:tgtEl>
                                          <p:spTgt spid="369738"/>
                                        </p:tgtEl>
                                      </p:cBhvr>
                                    </p:animEffect>
                                  </p:childTnLst>
                                </p:cTn>
                              </p:par>
                            </p:childTnLst>
                          </p:cTn>
                        </p:par>
                        <p:par>
                          <p:cTn id="58" fill="hold">
                            <p:stCondLst>
                              <p:cond delay="500"/>
                            </p:stCondLst>
                            <p:childTnLst>
                              <p:par>
                                <p:cTn id="59" presetID="9" presetClass="entr" presetSubtype="0" fill="hold" nodeType="afterEffect">
                                  <p:stCondLst>
                                    <p:cond delay="0"/>
                                  </p:stCondLst>
                                  <p:childTnLst>
                                    <p:set>
                                      <p:cBhvr>
                                        <p:cTn id="60" dur="1" fill="hold">
                                          <p:stCondLst>
                                            <p:cond delay="0"/>
                                          </p:stCondLst>
                                        </p:cTn>
                                        <p:tgtEl>
                                          <p:spTgt spid="369702">
                                            <p:txEl>
                                              <p:charRg st="0" end="9"/>
                                            </p:txEl>
                                          </p:spTgt>
                                        </p:tgtEl>
                                        <p:attrNameLst>
                                          <p:attrName>style.visibility</p:attrName>
                                        </p:attrNameLst>
                                      </p:cBhvr>
                                      <p:to>
                                        <p:strVal val="visible"/>
                                      </p:to>
                                    </p:set>
                                    <p:animEffect transition="in" filter="dissolve">
                                      <p:cBhvr>
                                        <p:cTn id="61" dur="500"/>
                                        <p:tgtEl>
                                          <p:spTgt spid="369702">
                                            <p:txEl>
                                              <p:charRg st="0" end="9"/>
                                            </p:tx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69678"/>
                                        </p:tgtEl>
                                        <p:attrNameLst>
                                          <p:attrName>style.visibility</p:attrName>
                                        </p:attrNameLst>
                                      </p:cBhvr>
                                      <p:to>
                                        <p:strVal val="visible"/>
                                      </p:to>
                                    </p:set>
                                    <p:animEffect transition="in" filter="dissolve">
                                      <p:cBhvr>
                                        <p:cTn id="64" dur="500"/>
                                        <p:tgtEl>
                                          <p:spTgt spid="369678"/>
                                        </p:tgtEl>
                                      </p:cBhvr>
                                    </p:animEffect>
                                  </p:childTnLst>
                                </p:cTn>
                              </p:par>
                            </p:childTnLst>
                          </p:cTn>
                        </p:par>
                        <p:par>
                          <p:cTn id="65" fill="hold">
                            <p:stCondLst>
                              <p:cond delay="1000"/>
                            </p:stCondLst>
                            <p:childTnLst>
                              <p:par>
                                <p:cTn id="66" presetID="9" presetClass="entr" presetSubtype="0" fill="hold" grpId="0" nodeType="afterEffect">
                                  <p:stCondLst>
                                    <p:cond delay="0"/>
                                  </p:stCondLst>
                                  <p:childTnLst>
                                    <p:set>
                                      <p:cBhvr>
                                        <p:cTn id="67" dur="1" fill="hold">
                                          <p:stCondLst>
                                            <p:cond delay="0"/>
                                          </p:stCondLst>
                                        </p:cTn>
                                        <p:tgtEl>
                                          <p:spTgt spid="369705"/>
                                        </p:tgtEl>
                                        <p:attrNameLst>
                                          <p:attrName>style.visibility</p:attrName>
                                        </p:attrNameLst>
                                      </p:cBhvr>
                                      <p:to>
                                        <p:strVal val="visible"/>
                                      </p:to>
                                    </p:set>
                                    <p:animEffect transition="in" filter="dissolve">
                                      <p:cBhvr>
                                        <p:cTn id="68" dur="500"/>
                                        <p:tgtEl>
                                          <p:spTgt spid="369705"/>
                                        </p:tgtEl>
                                      </p:cBhvr>
                                    </p:animEffect>
                                  </p:childTnLst>
                                </p:cTn>
                              </p:par>
                            </p:childTnLst>
                          </p:cTn>
                        </p:par>
                        <p:par>
                          <p:cTn id="69" fill="hold">
                            <p:stCondLst>
                              <p:cond delay="1500"/>
                            </p:stCondLst>
                            <p:childTnLst>
                              <p:par>
                                <p:cTn id="70" presetID="22" presetClass="entr" presetSubtype="2" fill="hold" nodeType="afterEffect">
                                  <p:stCondLst>
                                    <p:cond delay="0"/>
                                  </p:stCondLst>
                                  <p:childTnLst>
                                    <p:set>
                                      <p:cBhvr>
                                        <p:cTn id="71" dur="1" fill="hold">
                                          <p:stCondLst>
                                            <p:cond delay="0"/>
                                          </p:stCondLst>
                                        </p:cTn>
                                        <p:tgtEl>
                                          <p:spTgt spid="369719"/>
                                        </p:tgtEl>
                                        <p:attrNameLst>
                                          <p:attrName>style.visibility</p:attrName>
                                        </p:attrNameLst>
                                      </p:cBhvr>
                                      <p:to>
                                        <p:strVal val="visible"/>
                                      </p:to>
                                    </p:set>
                                    <p:animEffect transition="in" filter="wipe(right)">
                                      <p:cBhvr>
                                        <p:cTn id="72" dur="500"/>
                                        <p:tgtEl>
                                          <p:spTgt spid="369719"/>
                                        </p:tgtEl>
                                      </p:cBhvr>
                                    </p:animEffect>
                                  </p:childTnLst>
                                </p:cTn>
                              </p:par>
                            </p:childTnLst>
                          </p:cTn>
                        </p:par>
                        <p:par>
                          <p:cTn id="73" fill="hold">
                            <p:stCondLst>
                              <p:cond delay="2000"/>
                            </p:stCondLst>
                            <p:childTnLst>
                              <p:par>
                                <p:cTn id="74" presetID="9" presetClass="entr" presetSubtype="0" fill="hold" grpId="0" nodeType="afterEffect">
                                  <p:stCondLst>
                                    <p:cond delay="0"/>
                                  </p:stCondLst>
                                  <p:childTnLst>
                                    <p:set>
                                      <p:cBhvr>
                                        <p:cTn id="75" dur="1" fill="hold">
                                          <p:stCondLst>
                                            <p:cond delay="0"/>
                                          </p:stCondLst>
                                        </p:cTn>
                                        <p:tgtEl>
                                          <p:spTgt spid="369710"/>
                                        </p:tgtEl>
                                        <p:attrNameLst>
                                          <p:attrName>style.visibility</p:attrName>
                                        </p:attrNameLst>
                                      </p:cBhvr>
                                      <p:to>
                                        <p:strVal val="visible"/>
                                      </p:to>
                                    </p:set>
                                    <p:animEffect transition="in" filter="dissolve">
                                      <p:cBhvr>
                                        <p:cTn id="76" dur="500"/>
                                        <p:tgtEl>
                                          <p:spTgt spid="369710"/>
                                        </p:tgtEl>
                                      </p:cBhvr>
                                    </p:animEffect>
                                  </p:childTnLst>
                                </p:cTn>
                              </p:par>
                            </p:childTnLst>
                          </p:cTn>
                        </p:par>
                        <p:par>
                          <p:cTn id="77" fill="hold">
                            <p:stCondLst>
                              <p:cond delay="2500"/>
                            </p:stCondLst>
                            <p:childTnLst>
                              <p:par>
                                <p:cTn id="78" presetID="9" presetClass="entr" presetSubtype="0" fill="hold" grpId="0" nodeType="afterEffect">
                                  <p:stCondLst>
                                    <p:cond delay="0"/>
                                  </p:stCondLst>
                                  <p:childTnLst>
                                    <p:set>
                                      <p:cBhvr>
                                        <p:cTn id="79" dur="1" fill="hold">
                                          <p:stCondLst>
                                            <p:cond delay="0"/>
                                          </p:stCondLst>
                                        </p:cTn>
                                        <p:tgtEl>
                                          <p:spTgt spid="369708"/>
                                        </p:tgtEl>
                                        <p:attrNameLst>
                                          <p:attrName>style.visibility</p:attrName>
                                        </p:attrNameLst>
                                      </p:cBhvr>
                                      <p:to>
                                        <p:strVal val="visible"/>
                                      </p:to>
                                    </p:set>
                                    <p:animEffect transition="in" filter="dissolve">
                                      <p:cBhvr>
                                        <p:cTn id="80" dur="500"/>
                                        <p:tgtEl>
                                          <p:spTgt spid="369708"/>
                                        </p:tgtEl>
                                      </p:cBhvr>
                                    </p:animEffect>
                                  </p:childTnLst>
                                </p:cTn>
                              </p:par>
                            </p:childTnLst>
                          </p:cTn>
                        </p:par>
                        <p:par>
                          <p:cTn id="81" fill="hold">
                            <p:stCondLst>
                              <p:cond delay="3000"/>
                            </p:stCondLst>
                            <p:childTnLst>
                              <p:par>
                                <p:cTn id="82" presetID="22" presetClass="entr" presetSubtype="8" fill="hold" nodeType="afterEffect">
                                  <p:stCondLst>
                                    <p:cond delay="0"/>
                                  </p:stCondLst>
                                  <p:childTnLst>
                                    <p:set>
                                      <p:cBhvr>
                                        <p:cTn id="83" dur="1" fill="hold">
                                          <p:stCondLst>
                                            <p:cond delay="0"/>
                                          </p:stCondLst>
                                        </p:cTn>
                                        <p:tgtEl>
                                          <p:spTgt spid="369716"/>
                                        </p:tgtEl>
                                        <p:attrNameLst>
                                          <p:attrName>style.visibility</p:attrName>
                                        </p:attrNameLst>
                                      </p:cBhvr>
                                      <p:to>
                                        <p:strVal val="visible"/>
                                      </p:to>
                                    </p:set>
                                    <p:animEffect transition="in" filter="wipe(left)">
                                      <p:cBhvr>
                                        <p:cTn id="84" dur="500"/>
                                        <p:tgtEl>
                                          <p:spTgt spid="369716"/>
                                        </p:tgtEl>
                                      </p:cBhvr>
                                    </p:animEffect>
                                  </p:childTnLst>
                                </p:cTn>
                              </p:par>
                            </p:childTnLst>
                          </p:cTn>
                        </p:par>
                        <p:par>
                          <p:cTn id="85" fill="hold">
                            <p:stCondLst>
                              <p:cond delay="3500"/>
                            </p:stCondLst>
                            <p:childTnLst>
                              <p:par>
                                <p:cTn id="86" presetID="9" presetClass="entr" presetSubtype="0" fill="hold" grpId="0" nodeType="afterEffect">
                                  <p:stCondLst>
                                    <p:cond delay="0"/>
                                  </p:stCondLst>
                                  <p:childTnLst>
                                    <p:set>
                                      <p:cBhvr>
                                        <p:cTn id="87" dur="1" fill="hold">
                                          <p:stCondLst>
                                            <p:cond delay="0"/>
                                          </p:stCondLst>
                                        </p:cTn>
                                        <p:tgtEl>
                                          <p:spTgt spid="369703"/>
                                        </p:tgtEl>
                                        <p:attrNameLst>
                                          <p:attrName>style.visibility</p:attrName>
                                        </p:attrNameLst>
                                      </p:cBhvr>
                                      <p:to>
                                        <p:strVal val="visible"/>
                                      </p:to>
                                    </p:set>
                                    <p:animEffect transition="in" filter="dissolve">
                                      <p:cBhvr>
                                        <p:cTn id="88" dur="500"/>
                                        <p:tgtEl>
                                          <p:spTgt spid="369703"/>
                                        </p:tgtEl>
                                      </p:cBhvr>
                                    </p:animEffect>
                                  </p:childTnLst>
                                </p:cTn>
                              </p:par>
                            </p:childTnLst>
                          </p:cTn>
                        </p:par>
                        <p:par>
                          <p:cTn id="89" fill="hold">
                            <p:stCondLst>
                              <p:cond delay="4000"/>
                            </p:stCondLst>
                            <p:childTnLst>
                              <p:par>
                                <p:cTn id="90" presetID="9" presetClass="entr" presetSubtype="0" fill="hold" nodeType="afterEffect">
                                  <p:stCondLst>
                                    <p:cond delay="0"/>
                                  </p:stCondLst>
                                  <p:childTnLst>
                                    <p:set>
                                      <p:cBhvr>
                                        <p:cTn id="91" dur="1" fill="hold">
                                          <p:stCondLst>
                                            <p:cond delay="0"/>
                                          </p:stCondLst>
                                        </p:cTn>
                                        <p:tgtEl>
                                          <p:spTgt spid="369706">
                                            <p:txEl>
                                              <p:charRg st="0" end="10"/>
                                            </p:txEl>
                                          </p:spTgt>
                                        </p:tgtEl>
                                        <p:attrNameLst>
                                          <p:attrName>style.visibility</p:attrName>
                                        </p:attrNameLst>
                                      </p:cBhvr>
                                      <p:to>
                                        <p:strVal val="visible"/>
                                      </p:to>
                                    </p:set>
                                    <p:animEffect transition="in" filter="dissolve">
                                      <p:cBhvr>
                                        <p:cTn id="92" dur="500"/>
                                        <p:tgtEl>
                                          <p:spTgt spid="369706">
                                            <p:txEl>
                                              <p:charRg st="0" end="10"/>
                                            </p:txEl>
                                          </p:spTgt>
                                        </p:tgtEl>
                                      </p:cBhvr>
                                    </p:animEffect>
                                  </p:childTnLst>
                                </p:cTn>
                              </p:par>
                            </p:childTnLst>
                          </p:cTn>
                        </p:par>
                        <p:par>
                          <p:cTn id="93" fill="hold">
                            <p:stCondLst>
                              <p:cond delay="4500"/>
                            </p:stCondLst>
                            <p:childTnLst>
                              <p:par>
                                <p:cTn id="94" presetID="22" presetClass="entr" presetSubtype="2" fill="hold" nodeType="afterEffect">
                                  <p:stCondLst>
                                    <p:cond delay="0"/>
                                  </p:stCondLst>
                                  <p:childTnLst>
                                    <p:set>
                                      <p:cBhvr>
                                        <p:cTn id="95" dur="1" fill="hold">
                                          <p:stCondLst>
                                            <p:cond delay="0"/>
                                          </p:stCondLst>
                                        </p:cTn>
                                        <p:tgtEl>
                                          <p:spTgt spid="369725"/>
                                        </p:tgtEl>
                                        <p:attrNameLst>
                                          <p:attrName>style.visibility</p:attrName>
                                        </p:attrNameLst>
                                      </p:cBhvr>
                                      <p:to>
                                        <p:strVal val="visible"/>
                                      </p:to>
                                    </p:set>
                                    <p:animEffect transition="in" filter="wipe(right)">
                                      <p:cBhvr>
                                        <p:cTn id="96" dur="500"/>
                                        <p:tgtEl>
                                          <p:spTgt spid="3697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69765"/>
                                        </p:tgtEl>
                                        <p:attrNameLst>
                                          <p:attrName>style.visibility</p:attrName>
                                        </p:attrNameLst>
                                      </p:cBhvr>
                                      <p:to>
                                        <p:strVal val="visible"/>
                                      </p:to>
                                    </p:set>
                                    <p:animEffect transition="in" filter="wipe(left)">
                                      <p:cBhvr>
                                        <p:cTn id="101" dur="500"/>
                                        <p:tgtEl>
                                          <p:spTgt spid="369765"/>
                                        </p:tgtEl>
                                      </p:cBhvr>
                                    </p:animEffect>
                                  </p:childTnLst>
                                </p:cTn>
                              </p:par>
                            </p:childTnLst>
                          </p:cTn>
                        </p:par>
                        <p:par>
                          <p:cTn id="102" fill="hold">
                            <p:stCondLst>
                              <p:cond delay="500"/>
                            </p:stCondLst>
                            <p:childTnLst>
                              <p:par>
                                <p:cTn id="103" presetID="9" presetClass="entr" presetSubtype="0" fill="hold" nodeType="afterEffect">
                                  <p:stCondLst>
                                    <p:cond delay="0"/>
                                  </p:stCondLst>
                                  <p:childTnLst>
                                    <p:set>
                                      <p:cBhvr>
                                        <p:cTn id="104" dur="1" fill="hold">
                                          <p:stCondLst>
                                            <p:cond delay="0"/>
                                          </p:stCondLst>
                                        </p:cTn>
                                        <p:tgtEl>
                                          <p:spTgt spid="369764">
                                            <p:txEl>
                                              <p:charRg st="0" end="9"/>
                                            </p:txEl>
                                          </p:spTgt>
                                        </p:tgtEl>
                                        <p:attrNameLst>
                                          <p:attrName>style.visibility</p:attrName>
                                        </p:attrNameLst>
                                      </p:cBhvr>
                                      <p:to>
                                        <p:strVal val="visible"/>
                                      </p:to>
                                    </p:set>
                                    <p:animEffect transition="in" filter="dissolve">
                                      <p:cBhvr>
                                        <p:cTn id="105" dur="500"/>
                                        <p:tgtEl>
                                          <p:spTgt spid="369764">
                                            <p:txEl>
                                              <p:charRg st="0" end="9"/>
                                            </p:txEl>
                                          </p:spTgt>
                                        </p:tgtEl>
                                      </p:cBhvr>
                                    </p:animEffect>
                                  </p:childTnLst>
                                </p:cTn>
                              </p:par>
                            </p:childTnLst>
                          </p:cTn>
                        </p:par>
                        <p:par>
                          <p:cTn id="106" fill="hold">
                            <p:stCondLst>
                              <p:cond delay="1000"/>
                            </p:stCondLst>
                            <p:childTnLst>
                              <p:par>
                                <p:cTn id="107" presetID="9" presetClass="entr" presetSubtype="0" fill="hold" grpId="0" nodeType="afterEffect">
                                  <p:stCondLst>
                                    <p:cond delay="0"/>
                                  </p:stCondLst>
                                  <p:childTnLst>
                                    <p:set>
                                      <p:cBhvr>
                                        <p:cTn id="108" dur="1" fill="hold">
                                          <p:stCondLst>
                                            <p:cond delay="0"/>
                                          </p:stCondLst>
                                        </p:cTn>
                                        <p:tgtEl>
                                          <p:spTgt spid="369756"/>
                                        </p:tgtEl>
                                        <p:attrNameLst>
                                          <p:attrName>style.visibility</p:attrName>
                                        </p:attrNameLst>
                                      </p:cBhvr>
                                      <p:to>
                                        <p:strVal val="visible"/>
                                      </p:to>
                                    </p:set>
                                    <p:animEffect transition="in" filter="dissolve">
                                      <p:cBhvr>
                                        <p:cTn id="109" dur="500"/>
                                        <p:tgtEl>
                                          <p:spTgt spid="369756"/>
                                        </p:tgtEl>
                                      </p:cBhvr>
                                    </p:animEffect>
                                  </p:childTnLst>
                                </p:cTn>
                              </p:par>
                            </p:childTnLst>
                          </p:cTn>
                        </p:par>
                        <p:par>
                          <p:cTn id="110" fill="hold">
                            <p:stCondLst>
                              <p:cond delay="1500"/>
                            </p:stCondLst>
                            <p:childTnLst>
                              <p:par>
                                <p:cTn id="111" presetID="22" presetClass="entr" presetSubtype="2" fill="hold" nodeType="afterEffect">
                                  <p:stCondLst>
                                    <p:cond delay="0"/>
                                  </p:stCondLst>
                                  <p:childTnLst>
                                    <p:set>
                                      <p:cBhvr>
                                        <p:cTn id="112" dur="1" fill="hold">
                                          <p:stCondLst>
                                            <p:cond delay="0"/>
                                          </p:stCondLst>
                                        </p:cTn>
                                        <p:tgtEl>
                                          <p:spTgt spid="369774"/>
                                        </p:tgtEl>
                                        <p:attrNameLst>
                                          <p:attrName>style.visibility</p:attrName>
                                        </p:attrNameLst>
                                      </p:cBhvr>
                                      <p:to>
                                        <p:strVal val="visible"/>
                                      </p:to>
                                    </p:set>
                                    <p:animEffect transition="in" filter="wipe(right)">
                                      <p:cBhvr>
                                        <p:cTn id="113" dur="500"/>
                                        <p:tgtEl>
                                          <p:spTgt spid="369774"/>
                                        </p:tgtEl>
                                      </p:cBhvr>
                                    </p:animEffect>
                                  </p:childTnLst>
                                </p:cTn>
                              </p:par>
                            </p:childTnLst>
                          </p:cTn>
                        </p:par>
                        <p:par>
                          <p:cTn id="114" fill="hold">
                            <p:stCondLst>
                              <p:cond delay="2000"/>
                            </p:stCondLst>
                            <p:childTnLst>
                              <p:par>
                                <p:cTn id="115" presetID="9" presetClass="entr" presetSubtype="0" fill="hold" grpId="0" nodeType="afterEffect">
                                  <p:stCondLst>
                                    <p:cond delay="0"/>
                                  </p:stCondLst>
                                  <p:childTnLst>
                                    <p:set>
                                      <p:cBhvr>
                                        <p:cTn id="116" dur="1" fill="hold">
                                          <p:stCondLst>
                                            <p:cond delay="0"/>
                                          </p:stCondLst>
                                        </p:cTn>
                                        <p:tgtEl>
                                          <p:spTgt spid="369759"/>
                                        </p:tgtEl>
                                        <p:attrNameLst>
                                          <p:attrName>style.visibility</p:attrName>
                                        </p:attrNameLst>
                                      </p:cBhvr>
                                      <p:to>
                                        <p:strVal val="visible"/>
                                      </p:to>
                                    </p:set>
                                    <p:animEffect transition="in" filter="dissolve">
                                      <p:cBhvr>
                                        <p:cTn id="117" dur="500"/>
                                        <p:tgtEl>
                                          <p:spTgt spid="369759"/>
                                        </p:tgtEl>
                                      </p:cBhvr>
                                    </p:animEffect>
                                  </p:childTnLst>
                                </p:cTn>
                              </p:par>
                            </p:childTnLst>
                          </p:cTn>
                        </p:par>
                        <p:par>
                          <p:cTn id="118" fill="hold">
                            <p:stCondLst>
                              <p:cond delay="2500"/>
                            </p:stCondLst>
                            <p:childTnLst>
                              <p:par>
                                <p:cTn id="119" presetID="9" presetClass="entr" presetSubtype="0" fill="hold" grpId="0" nodeType="afterEffect">
                                  <p:stCondLst>
                                    <p:cond delay="0"/>
                                  </p:stCondLst>
                                  <p:childTnLst>
                                    <p:set>
                                      <p:cBhvr>
                                        <p:cTn id="120" dur="1" fill="hold">
                                          <p:stCondLst>
                                            <p:cond delay="0"/>
                                          </p:stCondLst>
                                        </p:cTn>
                                        <p:tgtEl>
                                          <p:spTgt spid="369761"/>
                                        </p:tgtEl>
                                        <p:attrNameLst>
                                          <p:attrName>style.visibility</p:attrName>
                                        </p:attrNameLst>
                                      </p:cBhvr>
                                      <p:to>
                                        <p:strVal val="visible"/>
                                      </p:to>
                                    </p:set>
                                    <p:animEffect transition="in" filter="dissolve">
                                      <p:cBhvr>
                                        <p:cTn id="121" dur="500"/>
                                        <p:tgtEl>
                                          <p:spTgt spid="369761"/>
                                        </p:tgtEl>
                                      </p:cBhvr>
                                    </p:animEffect>
                                  </p:childTnLst>
                                </p:cTn>
                              </p:par>
                            </p:childTnLst>
                          </p:cTn>
                        </p:par>
                        <p:par>
                          <p:cTn id="122" fill="hold">
                            <p:stCondLst>
                              <p:cond delay="3000"/>
                            </p:stCondLst>
                            <p:childTnLst>
                              <p:par>
                                <p:cTn id="123" presetID="22" presetClass="entr" presetSubtype="8" fill="hold" nodeType="afterEffect">
                                  <p:stCondLst>
                                    <p:cond delay="0"/>
                                  </p:stCondLst>
                                  <p:childTnLst>
                                    <p:set>
                                      <p:cBhvr>
                                        <p:cTn id="124" dur="1" fill="hold">
                                          <p:stCondLst>
                                            <p:cond delay="0"/>
                                          </p:stCondLst>
                                        </p:cTn>
                                        <p:tgtEl>
                                          <p:spTgt spid="369749"/>
                                        </p:tgtEl>
                                        <p:attrNameLst>
                                          <p:attrName>style.visibility</p:attrName>
                                        </p:attrNameLst>
                                      </p:cBhvr>
                                      <p:to>
                                        <p:strVal val="visible"/>
                                      </p:to>
                                    </p:set>
                                    <p:animEffect transition="in" filter="wipe(left)">
                                      <p:cBhvr>
                                        <p:cTn id="125" dur="500"/>
                                        <p:tgtEl>
                                          <p:spTgt spid="369749"/>
                                        </p:tgtEl>
                                      </p:cBhvr>
                                    </p:animEffect>
                                  </p:childTnLst>
                                </p:cTn>
                              </p:par>
                            </p:childTnLst>
                          </p:cTn>
                        </p:par>
                        <p:par>
                          <p:cTn id="126" fill="hold">
                            <p:stCondLst>
                              <p:cond delay="3500"/>
                            </p:stCondLst>
                            <p:childTnLst>
                              <p:par>
                                <p:cTn id="127" presetID="9" presetClass="entr" presetSubtype="0" fill="hold" nodeType="afterEffect">
                                  <p:stCondLst>
                                    <p:cond delay="0"/>
                                  </p:stCondLst>
                                  <p:childTnLst>
                                    <p:set>
                                      <p:cBhvr>
                                        <p:cTn id="128" dur="1" fill="hold">
                                          <p:stCondLst>
                                            <p:cond delay="0"/>
                                          </p:stCondLst>
                                        </p:cTn>
                                        <p:tgtEl>
                                          <p:spTgt spid="369746">
                                            <p:txEl>
                                              <p:charRg st="0" end="9"/>
                                            </p:txEl>
                                          </p:spTgt>
                                        </p:tgtEl>
                                        <p:attrNameLst>
                                          <p:attrName>style.visibility</p:attrName>
                                        </p:attrNameLst>
                                      </p:cBhvr>
                                      <p:to>
                                        <p:strVal val="visible"/>
                                      </p:to>
                                    </p:set>
                                    <p:animEffect transition="in" filter="dissolve">
                                      <p:cBhvr>
                                        <p:cTn id="129" dur="500"/>
                                        <p:tgtEl>
                                          <p:spTgt spid="369746">
                                            <p:txEl>
                                              <p:charRg st="0" end="9"/>
                                            </p:txEl>
                                          </p:spTgt>
                                        </p:tgtEl>
                                      </p:cBhvr>
                                    </p:animEffect>
                                  </p:childTnLst>
                                </p:cTn>
                              </p:par>
                            </p:childTnLst>
                          </p:cTn>
                        </p:par>
                        <p:par>
                          <p:cTn id="130" fill="hold">
                            <p:stCondLst>
                              <p:cond delay="4000"/>
                            </p:stCondLst>
                            <p:childTnLst>
                              <p:par>
                                <p:cTn id="131" presetID="9" presetClass="entr" presetSubtype="0" fill="hold" grpId="0" nodeType="afterEffect">
                                  <p:stCondLst>
                                    <p:cond delay="0"/>
                                  </p:stCondLst>
                                  <p:childTnLst>
                                    <p:set>
                                      <p:cBhvr>
                                        <p:cTn id="132" dur="1" fill="hold">
                                          <p:stCondLst>
                                            <p:cond delay="0"/>
                                          </p:stCondLst>
                                        </p:cTn>
                                        <p:tgtEl>
                                          <p:spTgt spid="369747"/>
                                        </p:tgtEl>
                                        <p:attrNameLst>
                                          <p:attrName>style.visibility</p:attrName>
                                        </p:attrNameLst>
                                      </p:cBhvr>
                                      <p:to>
                                        <p:strVal val="visible"/>
                                      </p:to>
                                    </p:set>
                                    <p:animEffect transition="in" filter="dissolve">
                                      <p:cBhvr>
                                        <p:cTn id="133" dur="500"/>
                                        <p:tgtEl>
                                          <p:spTgt spid="369747"/>
                                        </p:tgtEl>
                                      </p:cBhvr>
                                    </p:animEffect>
                                  </p:childTnLst>
                                </p:cTn>
                              </p:par>
                            </p:childTnLst>
                          </p:cTn>
                        </p:par>
                        <p:par>
                          <p:cTn id="134" fill="hold">
                            <p:stCondLst>
                              <p:cond delay="4500"/>
                            </p:stCondLst>
                            <p:childTnLst>
                              <p:par>
                                <p:cTn id="135" presetID="22" presetClass="entr" presetSubtype="1" fill="hold" nodeType="afterEffect">
                                  <p:stCondLst>
                                    <p:cond delay="0"/>
                                  </p:stCondLst>
                                  <p:childTnLst>
                                    <p:set>
                                      <p:cBhvr>
                                        <p:cTn id="136" dur="1" fill="hold">
                                          <p:stCondLst>
                                            <p:cond delay="0"/>
                                          </p:stCondLst>
                                        </p:cTn>
                                        <p:tgtEl>
                                          <p:spTgt spid="369786"/>
                                        </p:tgtEl>
                                        <p:attrNameLst>
                                          <p:attrName>style.visibility</p:attrName>
                                        </p:attrNameLst>
                                      </p:cBhvr>
                                      <p:to>
                                        <p:strVal val="visible"/>
                                      </p:to>
                                    </p:set>
                                    <p:animEffect transition="in" filter="wipe(up)">
                                      <p:cBhvr>
                                        <p:cTn id="137" dur="1000"/>
                                        <p:tgtEl>
                                          <p:spTgt spid="369786"/>
                                        </p:tgtEl>
                                      </p:cBhvr>
                                    </p:animEffect>
                                  </p:childTnLst>
                                </p:cTn>
                              </p:par>
                              <p:par>
                                <p:cTn id="138" presetID="22" presetClass="entr" presetSubtype="1" fill="hold" nodeType="withEffect">
                                  <p:stCondLst>
                                    <p:cond delay="0"/>
                                  </p:stCondLst>
                                  <p:childTnLst>
                                    <p:set>
                                      <p:cBhvr>
                                        <p:cTn id="139" dur="1" fill="hold">
                                          <p:stCondLst>
                                            <p:cond delay="0"/>
                                          </p:stCondLst>
                                        </p:cTn>
                                        <p:tgtEl>
                                          <p:spTgt spid="369797"/>
                                        </p:tgtEl>
                                        <p:attrNameLst>
                                          <p:attrName>style.visibility</p:attrName>
                                        </p:attrNameLst>
                                      </p:cBhvr>
                                      <p:to>
                                        <p:strVal val="visible"/>
                                      </p:to>
                                    </p:set>
                                    <p:animEffect transition="in" filter="wipe(up)">
                                      <p:cBhvr>
                                        <p:cTn id="140" dur="500"/>
                                        <p:tgtEl>
                                          <p:spTgt spid="369797"/>
                                        </p:tgtEl>
                                      </p:cBhvr>
                                    </p:animEffect>
                                  </p:childTnLst>
                                </p:cTn>
                              </p:par>
                            </p:childTnLst>
                          </p:cTn>
                        </p:par>
                        <p:par>
                          <p:cTn id="141" fill="hold">
                            <p:stCondLst>
                              <p:cond delay="5500"/>
                            </p:stCondLst>
                            <p:childTnLst>
                              <p:par>
                                <p:cTn id="142" presetID="9" presetClass="entr" presetSubtype="0" fill="hold" nodeType="afterEffect">
                                  <p:stCondLst>
                                    <p:cond delay="0"/>
                                  </p:stCondLst>
                                  <p:childTnLst>
                                    <p:set>
                                      <p:cBhvr>
                                        <p:cTn id="143" dur="1" fill="hold">
                                          <p:stCondLst>
                                            <p:cond delay="0"/>
                                          </p:stCondLst>
                                        </p:cTn>
                                        <p:tgtEl>
                                          <p:spTgt spid="369793"/>
                                        </p:tgtEl>
                                        <p:attrNameLst>
                                          <p:attrName>style.visibility</p:attrName>
                                        </p:attrNameLst>
                                      </p:cBhvr>
                                      <p:to>
                                        <p:strVal val="visible"/>
                                      </p:to>
                                    </p:set>
                                    <p:animEffect transition="in" filter="dissolve">
                                      <p:cBhvr>
                                        <p:cTn id="144" dur="500"/>
                                        <p:tgtEl>
                                          <p:spTgt spid="369793"/>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369790"/>
                                        </p:tgtEl>
                                        <p:attrNameLst>
                                          <p:attrName>style.visibility</p:attrName>
                                        </p:attrNameLst>
                                      </p:cBhvr>
                                      <p:to>
                                        <p:strVal val="visible"/>
                                      </p:to>
                                    </p:set>
                                    <p:animEffect transition="in" filter="wipe(left)">
                                      <p:cBhvr>
                                        <p:cTn id="149" dur="500"/>
                                        <p:tgtEl>
                                          <p:spTgt spid="369790"/>
                                        </p:tgtEl>
                                      </p:cBhvr>
                                    </p:animEffect>
                                  </p:childTnLst>
                                </p:cTn>
                              </p:par>
                              <p:par>
                                <p:cTn id="150" presetID="22" presetClass="entr" presetSubtype="1" fill="hold" nodeType="withEffect">
                                  <p:stCondLst>
                                    <p:cond delay="0"/>
                                  </p:stCondLst>
                                  <p:childTnLst>
                                    <p:set>
                                      <p:cBhvr>
                                        <p:cTn id="151" dur="1" fill="hold">
                                          <p:stCondLst>
                                            <p:cond delay="0"/>
                                          </p:stCondLst>
                                        </p:cTn>
                                        <p:tgtEl>
                                          <p:spTgt spid="369800"/>
                                        </p:tgtEl>
                                        <p:attrNameLst>
                                          <p:attrName>style.visibility</p:attrName>
                                        </p:attrNameLst>
                                      </p:cBhvr>
                                      <p:to>
                                        <p:strVal val="visible"/>
                                      </p:to>
                                    </p:set>
                                    <p:animEffect transition="in" filter="wipe(up)">
                                      <p:cBhvr>
                                        <p:cTn id="152" dur="500"/>
                                        <p:tgtEl>
                                          <p:spTgt spid="369800"/>
                                        </p:tgtEl>
                                      </p:cBhvr>
                                    </p:animEffect>
                                  </p:childTnLst>
                                </p:cTn>
                              </p:par>
                            </p:childTnLst>
                          </p:cTn>
                        </p:par>
                        <p:par>
                          <p:cTn id="153" fill="hold">
                            <p:stCondLst>
                              <p:cond delay="500"/>
                            </p:stCondLst>
                            <p:childTnLst>
                              <p:par>
                                <p:cTn id="154" presetID="9" presetClass="entr" presetSubtype="0" fill="hold" nodeType="afterEffect">
                                  <p:stCondLst>
                                    <p:cond delay="0"/>
                                  </p:stCondLst>
                                  <p:childTnLst>
                                    <p:set>
                                      <p:cBhvr>
                                        <p:cTn id="155" dur="1" fill="hold">
                                          <p:stCondLst>
                                            <p:cond delay="0"/>
                                          </p:stCondLst>
                                        </p:cTn>
                                        <p:tgtEl>
                                          <p:spTgt spid="369754">
                                            <p:txEl>
                                              <p:charRg st="0" end="9"/>
                                            </p:txEl>
                                          </p:spTgt>
                                        </p:tgtEl>
                                        <p:attrNameLst>
                                          <p:attrName>style.visibility</p:attrName>
                                        </p:attrNameLst>
                                      </p:cBhvr>
                                      <p:to>
                                        <p:strVal val="visible"/>
                                      </p:to>
                                    </p:set>
                                    <p:animEffect transition="in" filter="dissolve">
                                      <p:cBhvr>
                                        <p:cTn id="156" dur="500"/>
                                        <p:tgtEl>
                                          <p:spTgt spid="369754">
                                            <p:txEl>
                                              <p:charRg st="0" end="9"/>
                                            </p:txEl>
                                          </p:spTgt>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369748"/>
                                        </p:tgtEl>
                                        <p:attrNameLst>
                                          <p:attrName>style.visibility</p:attrName>
                                        </p:attrNameLst>
                                      </p:cBhvr>
                                      <p:to>
                                        <p:strVal val="visible"/>
                                      </p:to>
                                    </p:set>
                                    <p:animEffect transition="in" filter="dissolve">
                                      <p:cBhvr>
                                        <p:cTn id="159" dur="500"/>
                                        <p:tgtEl>
                                          <p:spTgt spid="369748"/>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1" fill="hold" nodeType="clickEffect">
                                  <p:stCondLst>
                                    <p:cond delay="0"/>
                                  </p:stCondLst>
                                  <p:childTnLst>
                                    <p:set>
                                      <p:cBhvr>
                                        <p:cTn id="163" dur="1" fill="hold">
                                          <p:stCondLst>
                                            <p:cond delay="0"/>
                                          </p:stCondLst>
                                        </p:cTn>
                                        <p:tgtEl>
                                          <p:spTgt spid="369817"/>
                                        </p:tgtEl>
                                        <p:attrNameLst>
                                          <p:attrName>style.visibility</p:attrName>
                                        </p:attrNameLst>
                                      </p:cBhvr>
                                      <p:to>
                                        <p:strVal val="visible"/>
                                      </p:to>
                                    </p:set>
                                    <p:animEffect transition="in" filter="wipe(up)">
                                      <p:cBhvr>
                                        <p:cTn id="164" dur="500"/>
                                        <p:tgtEl>
                                          <p:spTgt spid="369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73" grpId="0"/>
      <p:bldP spid="369678" grpId="0"/>
      <p:bldP spid="369703" grpId="0"/>
      <p:bldP spid="369704" grpId="0"/>
      <p:bldP spid="369705" grpId="0"/>
      <p:bldP spid="369707" grpId="0"/>
      <p:bldP spid="369708" grpId="0"/>
      <p:bldP spid="369709" grpId="0"/>
      <p:bldP spid="369710" grpId="0"/>
      <p:bldP spid="369747" grpId="0"/>
      <p:bldP spid="369748" grpId="0"/>
      <p:bldP spid="369756" grpId="0"/>
      <p:bldP spid="369759" grpId="0"/>
      <p:bldP spid="36976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3076"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3077" name="Rectangle 2"/>
          <p:cNvSpPr>
            <a:spLocks noGrp="1"/>
          </p:cNvSpPr>
          <p:nvPr>
            <p:ph type="title"/>
          </p:nvPr>
        </p:nvSpPr>
        <p:spPr/>
        <p:txBody>
          <a:bodyPr vert="horz" wrap="square" lIns="91440" tIns="45720" rIns="91440" bIns="45720" anchor="ctr" anchorCtr="0"/>
          <a:p>
            <a:r>
              <a:rPr lang="en-US" altLang="zh-CN" sz="3600" dirty="0"/>
              <a:t>rdt3.0</a:t>
            </a:r>
            <a:r>
              <a:rPr lang="zh-CN" altLang="en-US" sz="3600" dirty="0"/>
              <a:t>的性能</a:t>
            </a:r>
            <a:endParaRPr lang="zh-CN" altLang="en-US" dirty="0"/>
          </a:p>
        </p:txBody>
      </p:sp>
      <p:sp>
        <p:nvSpPr>
          <p:cNvPr id="3078" name="Rectangle 3"/>
          <p:cNvSpPr>
            <a:spLocks noGrp="1"/>
          </p:cNvSpPr>
          <p:nvPr>
            <p:ph sz="half" idx="1"/>
          </p:nvPr>
        </p:nvSpPr>
        <p:spPr>
          <a:xfrm>
            <a:off x="533400" y="1600200"/>
            <a:ext cx="8372475" cy="990600"/>
          </a:xfrm>
        </p:spPr>
        <p:txBody>
          <a:bodyPr vert="horz" wrap="square" lIns="91440" tIns="45720" rIns="91440" bIns="45720" anchor="t" anchorCtr="0"/>
          <a:p>
            <a:pPr eaLnBrk="1">
              <a:buSzPct val="85000"/>
            </a:pPr>
            <a:r>
              <a:rPr lang="en-US" altLang="zh-CN" sz="2400" dirty="0">
                <a:latin typeface="+mn-lt"/>
                <a:ea typeface="+mn-ea"/>
                <a:cs typeface="+mn-cs"/>
              </a:rPr>
              <a:t>rdt3.0</a:t>
            </a:r>
            <a:r>
              <a:rPr lang="zh-CN" altLang="en-US" sz="2400" dirty="0">
                <a:latin typeface="+mn-lt"/>
                <a:ea typeface="+mn-ea"/>
                <a:cs typeface="+mn-cs"/>
              </a:rPr>
              <a:t>能够工作，但性能不太好</a:t>
            </a:r>
            <a:endParaRPr lang="zh-CN" altLang="en-US" sz="2400" dirty="0">
              <a:latin typeface="+mn-lt"/>
              <a:ea typeface="+mn-ea"/>
              <a:cs typeface="+mn-cs"/>
            </a:endParaRPr>
          </a:p>
          <a:p>
            <a:pPr eaLnBrk="1">
              <a:buSzPct val="85000"/>
            </a:pPr>
            <a:r>
              <a:rPr lang="zh-CN" altLang="en-US" sz="2400" dirty="0">
                <a:latin typeface="+mn-lt"/>
                <a:ea typeface="+mn-ea"/>
                <a:cs typeface="+mn-cs"/>
              </a:rPr>
              <a:t>例子</a:t>
            </a:r>
            <a:r>
              <a:rPr lang="en-US" altLang="zh-CN" sz="2400" dirty="0">
                <a:latin typeface="+mn-lt"/>
                <a:ea typeface="+mn-ea"/>
                <a:cs typeface="+mn-cs"/>
              </a:rPr>
              <a:t>: 1 Gbps</a:t>
            </a:r>
            <a:r>
              <a:rPr lang="zh-CN" altLang="en-US" sz="2400" dirty="0">
                <a:latin typeface="+mn-lt"/>
                <a:ea typeface="+mn-ea"/>
                <a:cs typeface="+mn-cs"/>
              </a:rPr>
              <a:t>链路</a:t>
            </a:r>
            <a:r>
              <a:rPr lang="en-US" altLang="zh-CN" sz="2400" dirty="0">
                <a:latin typeface="+mn-lt"/>
                <a:ea typeface="+mn-ea"/>
                <a:cs typeface="+mn-cs"/>
              </a:rPr>
              <a:t>, 15 ms</a:t>
            </a:r>
            <a:r>
              <a:rPr lang="zh-CN" altLang="en-US" sz="2400" dirty="0">
                <a:latin typeface="+mn-lt"/>
                <a:ea typeface="+mn-ea"/>
                <a:cs typeface="+mn-cs"/>
              </a:rPr>
              <a:t>端到端传播时延</a:t>
            </a:r>
            <a:r>
              <a:rPr lang="en-US" altLang="zh-CN" sz="2400" dirty="0">
                <a:latin typeface="+mn-lt"/>
                <a:ea typeface="+mn-ea"/>
                <a:cs typeface="+mn-cs"/>
              </a:rPr>
              <a:t>, </a:t>
            </a:r>
            <a:r>
              <a:rPr lang="en-US" sz="2400" noProof="0">
                <a:ln>
                  <a:noFill/>
                </a:ln>
                <a:effectLst/>
                <a:uLnTx/>
                <a:uFillTx/>
                <a:ea typeface="MS PGothic" panose="020B0600070205080204" charset="-128"/>
                <a:sym typeface="+mn-ea"/>
              </a:rPr>
              <a:t>8000 bit packet</a:t>
            </a:r>
            <a:r>
              <a:rPr lang="en-US" altLang="zh-CN" sz="2400" dirty="0">
                <a:latin typeface="+mn-lt"/>
                <a:ea typeface="+mn-ea"/>
                <a:cs typeface="+mn-cs"/>
              </a:rPr>
              <a:t>:</a:t>
            </a:r>
            <a:endParaRPr lang="en-US" altLang="zh-CN" sz="2400" dirty="0">
              <a:latin typeface="+mn-lt"/>
              <a:ea typeface="+mn-ea"/>
              <a:cs typeface="+mn-cs"/>
            </a:endParaRPr>
          </a:p>
          <a:p>
            <a:pPr eaLnBrk="1">
              <a:buSzPct val="85000"/>
            </a:pPr>
            <a:endParaRPr lang="zh-CN" altLang="en-US" sz="2400" dirty="0">
              <a:latin typeface="+mn-lt"/>
              <a:ea typeface="+mn-ea"/>
              <a:cs typeface="+mn-cs"/>
            </a:endParaRPr>
          </a:p>
        </p:txBody>
      </p:sp>
      <p:sp>
        <p:nvSpPr>
          <p:cNvPr id="3086" name="Rectangle 11"/>
          <p:cNvSpPr/>
          <p:nvPr/>
        </p:nvSpPr>
        <p:spPr>
          <a:xfrm>
            <a:off x="496888" y="5091113"/>
            <a:ext cx="8372475" cy="476250"/>
          </a:xfrm>
          <a:prstGeom prst="rect">
            <a:avLst/>
          </a:prstGeom>
          <a:noFill/>
          <a:ln w="9525">
            <a:noFill/>
          </a:ln>
        </p:spPr>
        <p:txBody>
          <a:bodyPr/>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如果时延为</a:t>
            </a:r>
            <a:r>
              <a:rPr lang="en-US" altLang="zh-CN" sz="2000" dirty="0">
                <a:latin typeface="Times New Roman" panose="02020603050405020304" pitchFamily="18" charset="0"/>
              </a:rPr>
              <a:t>30 ms</a:t>
            </a:r>
            <a:r>
              <a:rPr lang="zh-CN" altLang="en-US" sz="2000" dirty="0">
                <a:latin typeface="Times New Roman" panose="02020603050405020304" pitchFamily="18" charset="0"/>
              </a:rPr>
              <a:t>，每</a:t>
            </a:r>
            <a:r>
              <a:rPr lang="en-US" altLang="zh-CN" sz="2000" dirty="0">
                <a:latin typeface="Times New Roman" panose="02020603050405020304" pitchFamily="18" charset="0"/>
              </a:rPr>
              <a:t>30ms</a:t>
            </a:r>
            <a:r>
              <a:rPr lang="zh-CN" altLang="en-US" sz="2000" dirty="0">
                <a:latin typeface="Times New Roman" panose="02020603050405020304" pitchFamily="18" charset="0"/>
              </a:rPr>
              <a:t>只能传输</a:t>
            </a:r>
            <a:r>
              <a:rPr lang="en-US" altLang="zh-CN" sz="2000" dirty="0">
                <a:latin typeface="Times New Roman" panose="02020603050405020304" pitchFamily="18" charset="0"/>
              </a:rPr>
              <a:t>1KB</a:t>
            </a:r>
            <a:r>
              <a:rPr lang="zh-CN" altLang="en-US" sz="2000" dirty="0">
                <a:latin typeface="Times New Roman" panose="02020603050405020304" pitchFamily="18" charset="0"/>
              </a:rPr>
              <a:t>数据 </a:t>
            </a:r>
            <a:r>
              <a:rPr lang="en-US" altLang="zh-CN" sz="2000" dirty="0">
                <a:latin typeface="Times New Roman" panose="02020603050405020304" pitchFamily="18" charset="0"/>
              </a:rPr>
              <a:t>-&gt; </a:t>
            </a:r>
            <a:r>
              <a:rPr lang="zh-CN" altLang="en-US" sz="2000" dirty="0">
                <a:latin typeface="Times New Roman" panose="02020603050405020304" pitchFamily="18" charset="0"/>
              </a:rPr>
              <a:t>那么</a:t>
            </a:r>
            <a:r>
              <a:rPr lang="en-US" altLang="zh-CN" sz="2000" dirty="0">
                <a:latin typeface="Times New Roman" panose="02020603050405020304" pitchFamily="18" charset="0"/>
              </a:rPr>
              <a:t>1 Gbps </a:t>
            </a:r>
            <a:r>
              <a:rPr lang="zh-CN" altLang="en-US" sz="2000" dirty="0">
                <a:latin typeface="Times New Roman" panose="02020603050405020304" pitchFamily="18" charset="0"/>
              </a:rPr>
              <a:t>链路只有</a:t>
            </a:r>
            <a:r>
              <a:rPr lang="en-US" altLang="zh-CN" sz="2000" dirty="0">
                <a:latin typeface="Times New Roman" panose="02020603050405020304" pitchFamily="18" charset="0"/>
              </a:rPr>
              <a:t>33kB/sec </a:t>
            </a:r>
            <a:r>
              <a:rPr lang="zh-CN" altLang="en-US" sz="2000" dirty="0">
                <a:latin typeface="Times New Roman" panose="02020603050405020304" pitchFamily="18" charset="0"/>
              </a:rPr>
              <a:t>吞吐量</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网络协议限制了物理资源的使用</a:t>
            </a:r>
            <a:r>
              <a:rPr lang="en-US" altLang="zh-CN" sz="2000" dirty="0">
                <a:latin typeface="Times New Roman" panose="02020603050405020304" pitchFamily="18" charset="0"/>
              </a:rPr>
              <a:t>!</a:t>
            </a:r>
            <a:endParaRPr lang="en-US" altLang="zh-CN" sz="2000" dirty="0">
              <a:latin typeface="Times New Roman" panose="02020603050405020304" pitchFamily="18" charset="0"/>
            </a:endParaRPr>
          </a:p>
        </p:txBody>
      </p:sp>
      <p:grpSp>
        <p:nvGrpSpPr>
          <p:cNvPr id="58377" name="Group 24"/>
          <p:cNvGrpSpPr/>
          <p:nvPr/>
        </p:nvGrpSpPr>
        <p:grpSpPr>
          <a:xfrm>
            <a:off x="1669098" y="2667635"/>
            <a:ext cx="5903912" cy="812800"/>
            <a:chOff x="137" y="1675"/>
            <a:chExt cx="3719" cy="512"/>
          </a:xfrm>
        </p:grpSpPr>
        <p:sp>
          <p:nvSpPr>
            <p:cNvPr id="58378" name="Text Box 10"/>
            <p:cNvSpPr txBox="1"/>
            <p:nvPr>
              <p:custDataLst>
                <p:tags r:id="rId1"/>
              </p:custDataLst>
            </p:nvPr>
          </p:nvSpPr>
          <p:spPr>
            <a:xfrm>
              <a:off x="137" y="1795"/>
              <a:ext cx="705" cy="2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400" i="1">
                  <a:latin typeface="Arial" panose="020B0604020202020204" pitchFamily="34" charset="0"/>
                </a:rPr>
                <a:t>D</a:t>
              </a:r>
              <a:r>
                <a:rPr lang="en-US" altLang="zh-CN" sz="2400" i="1" baseline="-25000">
                  <a:latin typeface="Arial" panose="020B0604020202020204" pitchFamily="34" charset="0"/>
                </a:rPr>
                <a:t>trans</a:t>
              </a:r>
              <a:r>
                <a:rPr lang="en-US" altLang="zh-CN" sz="2400" i="1">
                  <a:latin typeface="Arial" panose="020B0604020202020204" pitchFamily="34" charset="0"/>
                </a:rPr>
                <a:t> =</a:t>
              </a:r>
              <a:endParaRPr lang="en-US" altLang="zh-CN" sz="2400" i="1">
                <a:latin typeface="Arial" panose="020B0604020202020204" pitchFamily="34" charset="0"/>
              </a:endParaRPr>
            </a:p>
          </p:txBody>
        </p:sp>
        <p:grpSp>
          <p:nvGrpSpPr>
            <p:cNvPr id="58379" name="Group 14"/>
            <p:cNvGrpSpPr/>
            <p:nvPr/>
          </p:nvGrpSpPr>
          <p:grpSpPr>
            <a:xfrm>
              <a:off x="827" y="1677"/>
              <a:ext cx="255" cy="496"/>
              <a:chOff x="155" y="2937"/>
              <a:chExt cx="255" cy="496"/>
            </a:xfrm>
          </p:grpSpPr>
          <p:sp>
            <p:nvSpPr>
              <p:cNvPr id="58388" name="Text Box 11"/>
              <p:cNvSpPr txBox="1"/>
              <p:nvPr>
                <p:custDataLst>
                  <p:tags r:id="rId2"/>
                </p:custDataLst>
              </p:nvPr>
            </p:nvSpPr>
            <p:spPr>
              <a:xfrm>
                <a:off x="176" y="2937"/>
                <a:ext cx="212" cy="2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400" i="1">
                    <a:latin typeface="Tahoma" panose="020B0604030504040204" charset="0"/>
                  </a:rPr>
                  <a:t>L</a:t>
                </a:r>
                <a:endParaRPr lang="en-US" altLang="zh-CN" sz="2400" i="1">
                  <a:latin typeface="Tahoma" panose="020B0604030504040204" charset="0"/>
                </a:endParaRPr>
              </a:p>
            </p:txBody>
          </p:sp>
          <p:sp>
            <p:nvSpPr>
              <p:cNvPr id="58389" name="Text Box 12"/>
              <p:cNvSpPr txBox="1"/>
              <p:nvPr>
                <p:custDataLst>
                  <p:tags r:id="rId3"/>
                </p:custDataLst>
              </p:nvPr>
            </p:nvSpPr>
            <p:spPr>
              <a:xfrm>
                <a:off x="155" y="3145"/>
                <a:ext cx="255" cy="2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400" i="1">
                    <a:latin typeface="Arial" panose="020B0604020202020204" pitchFamily="34" charset="0"/>
                  </a:rPr>
                  <a:t>R</a:t>
                </a:r>
                <a:endParaRPr lang="en-US" altLang="zh-CN" sz="2400" i="1">
                  <a:latin typeface="Arial" panose="020B0604020202020204" pitchFamily="34" charset="0"/>
                </a:endParaRPr>
              </a:p>
            </p:txBody>
          </p:sp>
          <p:sp>
            <p:nvSpPr>
              <p:cNvPr id="58390" name="Line 13"/>
              <p:cNvSpPr/>
              <p:nvPr>
                <p:custDataLst>
                  <p:tags r:id="rId4"/>
                </p:custDataLst>
              </p:nvPr>
            </p:nvSpPr>
            <p:spPr>
              <a:xfrm>
                <a:off x="204" y="3192"/>
                <a:ext cx="186" cy="0"/>
              </a:xfrm>
              <a:prstGeom prst="line">
                <a:avLst/>
              </a:prstGeom>
              <a:ln w="19050" cap="flat" cmpd="sng">
                <a:solidFill>
                  <a:schemeClr val="tx1"/>
                </a:solidFill>
                <a:prstDash val="solid"/>
                <a:headEnd type="none" w="med" len="med"/>
                <a:tailEnd type="none" w="med" len="med"/>
              </a:ln>
            </p:spPr>
          </p:sp>
        </p:grpSp>
        <p:grpSp>
          <p:nvGrpSpPr>
            <p:cNvPr id="58380" name="Group 19"/>
            <p:cNvGrpSpPr/>
            <p:nvPr/>
          </p:nvGrpSpPr>
          <p:grpSpPr>
            <a:xfrm>
              <a:off x="1233" y="1675"/>
              <a:ext cx="1225" cy="512"/>
              <a:chOff x="1401" y="1693"/>
              <a:chExt cx="1225" cy="512"/>
            </a:xfrm>
          </p:grpSpPr>
          <p:sp>
            <p:nvSpPr>
              <p:cNvPr id="58384" name="Text Box 6"/>
              <p:cNvSpPr txBox="1"/>
              <p:nvPr>
                <p:custDataLst>
                  <p:tags r:id="rId5"/>
                </p:custDataLst>
              </p:nvPr>
            </p:nvSpPr>
            <p:spPr>
              <a:xfrm>
                <a:off x="2085" y="1748"/>
                <a:ext cx="164" cy="2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000">
                    <a:latin typeface="Comic Sans MS" panose="030F0702030302020204" pitchFamily="66" charset="0"/>
                  </a:rPr>
                  <a:t> </a:t>
                </a:r>
                <a:endParaRPr lang="en-US" altLang="zh-CN" sz="2400">
                  <a:latin typeface="Times New Roman" panose="02020603050405020304" pitchFamily="18" charset="0"/>
                </a:endParaRPr>
              </a:p>
            </p:txBody>
          </p:sp>
          <p:sp>
            <p:nvSpPr>
              <p:cNvPr id="58385" name="Text Box 16"/>
              <p:cNvSpPr txBox="1"/>
              <p:nvPr>
                <p:custDataLst>
                  <p:tags r:id="rId6"/>
                </p:custDataLst>
              </p:nvPr>
            </p:nvSpPr>
            <p:spPr>
              <a:xfrm>
                <a:off x="1563" y="1693"/>
                <a:ext cx="896" cy="2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400" i="1">
                    <a:latin typeface="Arial" panose="020B0604020202020204" pitchFamily="34" charset="0"/>
                  </a:rPr>
                  <a:t>8000 bits</a:t>
                </a:r>
                <a:endParaRPr lang="en-US" altLang="zh-CN" sz="2400" i="1">
                  <a:latin typeface="Arial" panose="020B0604020202020204" pitchFamily="34" charset="0"/>
                </a:endParaRPr>
              </a:p>
            </p:txBody>
          </p:sp>
          <p:sp>
            <p:nvSpPr>
              <p:cNvPr id="58386" name="Text Box 17"/>
              <p:cNvSpPr txBox="1"/>
              <p:nvPr>
                <p:custDataLst>
                  <p:tags r:id="rId7"/>
                </p:custDataLst>
              </p:nvPr>
            </p:nvSpPr>
            <p:spPr>
              <a:xfrm>
                <a:off x="1401" y="1917"/>
                <a:ext cx="1225" cy="288"/>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400" i="1">
                    <a:latin typeface="Tahoma" panose="020B0604030504040204" charset="0"/>
                  </a:rPr>
                  <a:t>10</a:t>
                </a:r>
                <a:r>
                  <a:rPr lang="en-US" altLang="zh-CN" sz="2400" i="1" baseline="30000">
                    <a:latin typeface="Tahoma" panose="020B0604030504040204" charset="0"/>
                  </a:rPr>
                  <a:t>9 </a:t>
                </a:r>
                <a:r>
                  <a:rPr lang="en-US" altLang="zh-CN" sz="2400" i="1">
                    <a:latin typeface="Tahoma" panose="020B0604030504040204" charset="0"/>
                  </a:rPr>
                  <a:t>bits/sec</a:t>
                </a:r>
                <a:endParaRPr lang="en-US" altLang="zh-CN" sz="2400" i="1">
                  <a:latin typeface="Tahoma" panose="020B0604030504040204" charset="0"/>
                </a:endParaRPr>
              </a:p>
            </p:txBody>
          </p:sp>
          <p:sp>
            <p:nvSpPr>
              <p:cNvPr id="58387" name="Line 18"/>
              <p:cNvSpPr/>
              <p:nvPr>
                <p:custDataLst>
                  <p:tags r:id="rId8"/>
                </p:custDataLst>
              </p:nvPr>
            </p:nvSpPr>
            <p:spPr>
              <a:xfrm>
                <a:off x="1604" y="1950"/>
                <a:ext cx="970" cy="0"/>
              </a:xfrm>
              <a:prstGeom prst="line">
                <a:avLst/>
              </a:prstGeom>
              <a:ln w="19050" cap="flat" cmpd="sng">
                <a:solidFill>
                  <a:schemeClr val="tx1"/>
                </a:solidFill>
                <a:prstDash val="solid"/>
                <a:headEnd type="none" w="med" len="med"/>
                <a:tailEnd type="none" w="med" len="med"/>
              </a:ln>
            </p:spPr>
          </p:sp>
        </p:grpSp>
        <p:sp>
          <p:nvSpPr>
            <p:cNvPr id="58381" name="Text Box 20"/>
            <p:cNvSpPr txBox="1"/>
            <p:nvPr>
              <p:custDataLst>
                <p:tags r:id="rId9"/>
              </p:custDataLst>
            </p:nvPr>
          </p:nvSpPr>
          <p:spPr>
            <a:xfrm>
              <a:off x="1093" y="1789"/>
              <a:ext cx="228" cy="2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400">
                  <a:latin typeface="Arial" panose="020B0604020202020204" pitchFamily="34" charset="0"/>
                </a:rPr>
                <a:t>=</a:t>
              </a:r>
              <a:endParaRPr lang="en-US" altLang="zh-CN" sz="2400">
                <a:latin typeface="Arial" panose="020B0604020202020204" pitchFamily="34" charset="0"/>
              </a:endParaRPr>
            </a:p>
          </p:txBody>
        </p:sp>
        <p:sp>
          <p:nvSpPr>
            <p:cNvPr id="58382" name="Text Box 22"/>
            <p:cNvSpPr txBox="1"/>
            <p:nvPr>
              <p:custDataLst>
                <p:tags r:id="rId10"/>
              </p:custDataLst>
            </p:nvPr>
          </p:nvSpPr>
          <p:spPr>
            <a:xfrm>
              <a:off x="2509" y="1789"/>
              <a:ext cx="228" cy="2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400">
                  <a:latin typeface="Arial" panose="020B0604020202020204" pitchFamily="34" charset="0"/>
                </a:rPr>
                <a:t>=</a:t>
              </a:r>
              <a:endParaRPr lang="en-US" altLang="zh-CN" sz="2400">
                <a:latin typeface="Arial" panose="020B0604020202020204" pitchFamily="34" charset="0"/>
              </a:endParaRPr>
            </a:p>
          </p:txBody>
        </p:sp>
        <p:sp>
          <p:nvSpPr>
            <p:cNvPr id="58383" name="Text Box 23"/>
            <p:cNvSpPr txBox="1"/>
            <p:nvPr>
              <p:custDataLst>
                <p:tags r:id="rId11"/>
              </p:custDataLst>
            </p:nvPr>
          </p:nvSpPr>
          <p:spPr>
            <a:xfrm>
              <a:off x="2715" y="1777"/>
              <a:ext cx="1141" cy="2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400" i="1">
                  <a:latin typeface="Arial" panose="020B0604020202020204" pitchFamily="34" charset="0"/>
                </a:rPr>
                <a:t>8 microsecs</a:t>
              </a:r>
              <a:endParaRPr lang="en-US" altLang="zh-CN" sz="2400" i="1">
                <a:latin typeface="Arial" panose="020B0604020202020204" pitchFamily="34" charset="0"/>
              </a:endParaRPr>
            </a:p>
          </p:txBody>
        </p:sp>
      </p:grpSp>
      <p:graphicFrame>
        <p:nvGraphicFramePr>
          <p:cNvPr id="58374" name="Object 5"/>
          <p:cNvGraphicFramePr>
            <a:graphicFrameLocks noChangeAspect="1"/>
          </p:cNvGraphicFramePr>
          <p:nvPr>
            <p:custDataLst>
              <p:tags r:id="rId12"/>
            </p:custDataLst>
          </p:nvPr>
        </p:nvGraphicFramePr>
        <p:xfrm>
          <a:off x="824548" y="4115118"/>
          <a:ext cx="6748462" cy="933450"/>
        </p:xfrm>
        <a:graphic>
          <a:graphicData uri="http://schemas.openxmlformats.org/presentationml/2006/ole">
            <mc:AlternateContent xmlns:mc="http://schemas.openxmlformats.org/markup-compatibility/2006">
              <mc:Choice xmlns:v="urn:schemas-microsoft-com:vml" Requires="v">
                <p:oleObj spid="_x0000_s3" name="" r:id="rId13" imgW="1933575" imgH="266700" progId="Word.Picture.8">
                  <p:embed/>
                </p:oleObj>
              </mc:Choice>
              <mc:Fallback>
                <p:oleObj name="" r:id="rId13" imgW="1933575" imgH="266700" progId="Word.Picture.8">
                  <p:embed/>
                  <p:pic>
                    <p:nvPicPr>
                      <p:cNvPr id="0" name="图片 3075"/>
                      <p:cNvPicPr/>
                      <p:nvPr/>
                    </p:nvPicPr>
                    <p:blipFill>
                      <a:blip r:embed="rId14"/>
                      <a:stretch>
                        <a:fillRect/>
                      </a:stretch>
                    </p:blipFill>
                    <p:spPr>
                      <a:xfrm>
                        <a:off x="824548" y="4115118"/>
                        <a:ext cx="6748462" cy="933450"/>
                      </a:xfrm>
                      <a:prstGeom prst="rect">
                        <a:avLst/>
                      </a:prstGeom>
                      <a:noFill/>
                      <a:ln w="38100">
                        <a:noFill/>
                        <a:miter/>
                      </a:ln>
                    </p:spPr>
                  </p:pic>
                </p:oleObj>
              </mc:Fallback>
            </mc:AlternateContent>
          </a:graphicData>
        </a:graphic>
      </p:graphicFrame>
      <p:sp>
        <p:nvSpPr>
          <p:cNvPr id="4" name="文本框 3"/>
          <p:cNvSpPr txBox="1"/>
          <p:nvPr/>
        </p:nvSpPr>
        <p:spPr>
          <a:xfrm>
            <a:off x="229235" y="3489325"/>
            <a:ext cx="7778115" cy="398780"/>
          </a:xfrm>
          <a:prstGeom prst="rect">
            <a:avLst/>
          </a:prstGeom>
          <a:noFill/>
        </p:spPr>
        <p:txBody>
          <a:bodyPr wrap="square" rtlCol="0" anchor="t">
            <a:spAutoFit/>
          </a:bodyPr>
          <a:p>
            <a:pPr lvl="1" algn="l" eaLnBrk="1">
              <a:spcBef>
                <a:spcPct val="20000"/>
              </a:spcBef>
              <a:buClr>
                <a:schemeClr val="accent2"/>
              </a:buClr>
              <a:buSzPct val="75000"/>
              <a:buFont typeface="ZapfDingbats" pitchFamily="82" charset="2"/>
            </a:pPr>
            <a:r>
              <a:rPr lang="en-US" altLang="zh-CN" sz="2000" dirty="0">
                <a:latin typeface="Times New Roman" panose="02020603050405020304" pitchFamily="18" charset="0"/>
                <a:sym typeface="+mn-ea"/>
              </a:rPr>
              <a:t>U </a:t>
            </a:r>
            <a:r>
              <a:rPr lang="en-US" altLang="zh-CN" sz="2000" baseline="-25000" dirty="0">
                <a:latin typeface="Times New Roman" panose="02020603050405020304" pitchFamily="18" charset="0"/>
                <a:sym typeface="+mn-ea"/>
              </a:rPr>
              <a:t>sender</a:t>
            </a:r>
            <a:r>
              <a:rPr lang="en-US" altLang="zh-CN" sz="2000" dirty="0">
                <a:latin typeface="Times New Roman" panose="02020603050405020304" pitchFamily="18" charset="0"/>
                <a:sym typeface="+mn-ea"/>
              </a:rPr>
              <a:t>: </a:t>
            </a:r>
            <a:r>
              <a:rPr lang="zh-CN" altLang="en-US" sz="2000" dirty="0">
                <a:solidFill>
                  <a:srgbClr val="FF0000"/>
                </a:solidFill>
                <a:latin typeface="Times New Roman" panose="02020603050405020304" pitchFamily="18" charset="0"/>
                <a:sym typeface="+mn-ea"/>
              </a:rPr>
              <a:t>利用率</a:t>
            </a:r>
            <a:r>
              <a:rPr lang="zh-CN" altLang="en-US" sz="2000" dirty="0">
                <a:latin typeface="Times New Roman" panose="02020603050405020304" pitchFamily="18" charset="0"/>
                <a:sym typeface="+mn-ea"/>
              </a:rPr>
              <a:t> </a:t>
            </a:r>
            <a:r>
              <a:rPr lang="en-US" altLang="zh-CN" sz="2000" dirty="0">
                <a:sym typeface="+mn-ea"/>
              </a:rPr>
              <a:t>–</a:t>
            </a:r>
            <a:r>
              <a:rPr lang="en-US" altLang="zh-CN" sz="2000" dirty="0">
                <a:latin typeface="Times New Roman" panose="02020603050405020304" pitchFamily="18" charset="0"/>
                <a:sym typeface="+mn-ea"/>
              </a:rPr>
              <a:t> </a:t>
            </a:r>
            <a:r>
              <a:rPr lang="zh-CN" altLang="en-US" sz="2000" dirty="0">
                <a:latin typeface="Times New Roman" panose="02020603050405020304" pitchFamily="18" charset="0"/>
                <a:sym typeface="+mn-ea"/>
              </a:rPr>
              <a:t>发送方忙于发送的时间的百分比</a:t>
            </a:r>
            <a:endParaRPr lang="zh-CN" altLang="en-US" sz="2000" dirty="0">
              <a:latin typeface="Times New Roman" panose="02020603050405020304" pitchFamily="18" charset="0"/>
              <a:sym typeface="+mn-ea"/>
            </a:endParaRPr>
          </a:p>
        </p:txBody>
      </p:sp>
      <p:pic>
        <p:nvPicPr>
          <p:cNvPr id="2" name="图片 1"/>
          <p:cNvPicPr>
            <a:picLocks noChangeAspect="1"/>
          </p:cNvPicPr>
          <p:nvPr/>
        </p:nvPicPr>
        <p:blipFill>
          <a:blip r:embed="rId15"/>
          <a:stretch>
            <a:fillRect/>
          </a:stretch>
        </p:blipFill>
        <p:spPr>
          <a:xfrm>
            <a:off x="228600" y="179070"/>
            <a:ext cx="8790940" cy="65849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 name="页脚占位符 4"/>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4100" name="灯片编号占位符 5"/>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4101" name="Rectangle 2"/>
          <p:cNvSpPr>
            <a:spLocks noGrp="1"/>
          </p:cNvSpPr>
          <p:nvPr>
            <p:ph type="title"/>
          </p:nvPr>
        </p:nvSpPr>
        <p:spPr/>
        <p:txBody>
          <a:bodyPr vert="horz" wrap="square" lIns="91440" tIns="45720" rIns="91440" bIns="45720" anchor="ctr" anchorCtr="0"/>
          <a:p>
            <a:r>
              <a:rPr lang="en-US" altLang="zh-CN" dirty="0"/>
              <a:t>rdt3.0: </a:t>
            </a:r>
            <a:r>
              <a:rPr lang="zh-CN" altLang="en-US" dirty="0"/>
              <a:t>停等协议的运行</a:t>
            </a:r>
            <a:endParaRPr lang="zh-CN" altLang="en-US" dirty="0"/>
          </a:p>
        </p:txBody>
      </p:sp>
      <p:sp>
        <p:nvSpPr>
          <p:cNvPr id="4102" name="Line 3"/>
          <p:cNvSpPr/>
          <p:nvPr/>
        </p:nvSpPr>
        <p:spPr>
          <a:xfrm>
            <a:off x="3557588" y="2001838"/>
            <a:ext cx="2227262" cy="922337"/>
          </a:xfrm>
          <a:prstGeom prst="line">
            <a:avLst/>
          </a:prstGeom>
          <a:ln w="9525" cap="flat" cmpd="sng">
            <a:solidFill>
              <a:srgbClr val="000000"/>
            </a:solidFill>
            <a:prstDash val="solid"/>
            <a:headEnd type="none" w="med" len="med"/>
            <a:tailEnd type="none" w="med" len="med"/>
          </a:ln>
        </p:spPr>
      </p:sp>
      <p:sp>
        <p:nvSpPr>
          <p:cNvPr id="4103" name="Text Box 4"/>
          <p:cNvSpPr txBox="1"/>
          <p:nvPr/>
        </p:nvSpPr>
        <p:spPr>
          <a:xfrm>
            <a:off x="233363" y="1797050"/>
            <a:ext cx="3232150" cy="352425"/>
          </a:xfrm>
          <a:prstGeom prst="rect">
            <a:avLst/>
          </a:prstGeom>
          <a:solidFill>
            <a:srgbClr val="FFFFFF"/>
          </a:solidFill>
          <a:ln w="9525">
            <a:noFill/>
          </a:ln>
        </p:spPr>
        <p:txBody>
          <a:bodyPr/>
          <a:p>
            <a:pPr algn="r"/>
            <a:r>
              <a:rPr lang="zh-CN" altLang="en-US" dirty="0">
                <a:latin typeface="Arial" panose="020B0604020202020204" pitchFamily="34" charset="0"/>
              </a:rPr>
              <a:t>传输分组的第一个比特</a:t>
            </a:r>
            <a:r>
              <a:rPr lang="en-US" altLang="zh-CN" dirty="0">
                <a:latin typeface="Arial" panose="020B0604020202020204" pitchFamily="34" charset="0"/>
              </a:rPr>
              <a:t>, t = 0</a:t>
            </a:r>
            <a:endParaRPr lang="en-US" altLang="zh-CN" dirty="0">
              <a:latin typeface="Arial" panose="020B0604020202020204" pitchFamily="34" charset="0"/>
            </a:endParaRPr>
          </a:p>
        </p:txBody>
      </p:sp>
      <p:sp>
        <p:nvSpPr>
          <p:cNvPr id="4104" name="Line 5"/>
          <p:cNvSpPr/>
          <p:nvPr/>
        </p:nvSpPr>
        <p:spPr>
          <a:xfrm>
            <a:off x="3546475" y="1782763"/>
            <a:ext cx="23813" cy="2913062"/>
          </a:xfrm>
          <a:prstGeom prst="line">
            <a:avLst/>
          </a:prstGeom>
          <a:ln w="9525" cap="flat" cmpd="sng">
            <a:solidFill>
              <a:srgbClr val="000000"/>
            </a:solidFill>
            <a:prstDash val="solid"/>
            <a:headEnd type="none" w="med" len="med"/>
            <a:tailEnd type="triangle" w="med" len="med"/>
          </a:ln>
        </p:spPr>
      </p:sp>
      <p:sp>
        <p:nvSpPr>
          <p:cNvPr id="4105" name="Line 6"/>
          <p:cNvSpPr/>
          <p:nvPr/>
        </p:nvSpPr>
        <p:spPr>
          <a:xfrm>
            <a:off x="5773738" y="1795463"/>
            <a:ext cx="22225" cy="2890837"/>
          </a:xfrm>
          <a:prstGeom prst="line">
            <a:avLst/>
          </a:prstGeom>
          <a:ln w="9525" cap="flat" cmpd="sng">
            <a:solidFill>
              <a:srgbClr val="000000"/>
            </a:solidFill>
            <a:prstDash val="solid"/>
            <a:headEnd type="none" w="med" len="med"/>
            <a:tailEnd type="triangle" w="med" len="med"/>
          </a:ln>
        </p:spPr>
      </p:sp>
      <p:sp>
        <p:nvSpPr>
          <p:cNvPr id="4106" name="Text Box 7"/>
          <p:cNvSpPr txBox="1"/>
          <p:nvPr/>
        </p:nvSpPr>
        <p:spPr>
          <a:xfrm>
            <a:off x="3017838" y="1446213"/>
            <a:ext cx="885825" cy="350837"/>
          </a:xfrm>
          <a:prstGeom prst="rect">
            <a:avLst/>
          </a:prstGeom>
          <a:solidFill>
            <a:srgbClr val="FFFFFF"/>
          </a:solidFill>
          <a:ln w="9525">
            <a:noFill/>
          </a:ln>
        </p:spPr>
        <p:txBody>
          <a:bodyPr/>
          <a:p>
            <a:pPr algn="r"/>
            <a:r>
              <a:rPr lang="zh-CN" altLang="en-US" dirty="0">
                <a:latin typeface="Arial" panose="020B0604020202020204" pitchFamily="34" charset="0"/>
              </a:rPr>
              <a:t>发送方</a:t>
            </a:r>
            <a:endParaRPr lang="zh-CN" altLang="en-US" dirty="0">
              <a:latin typeface="Times New Roman" panose="02020603050405020304" pitchFamily="18" charset="0"/>
            </a:endParaRPr>
          </a:p>
        </p:txBody>
      </p:sp>
      <p:sp>
        <p:nvSpPr>
          <p:cNvPr id="4107" name="Text Box 8"/>
          <p:cNvSpPr txBox="1"/>
          <p:nvPr/>
        </p:nvSpPr>
        <p:spPr>
          <a:xfrm>
            <a:off x="5195888" y="1446213"/>
            <a:ext cx="946150" cy="350837"/>
          </a:xfrm>
          <a:prstGeom prst="rect">
            <a:avLst/>
          </a:prstGeom>
          <a:solidFill>
            <a:srgbClr val="FFFFFF"/>
          </a:solidFill>
          <a:ln w="9525">
            <a:noFill/>
          </a:ln>
        </p:spPr>
        <p:txBody>
          <a:bodyPr/>
          <a:p>
            <a:pPr algn="r"/>
            <a:r>
              <a:rPr lang="zh-CN" altLang="en-US" dirty="0">
                <a:latin typeface="Arial" panose="020B0604020202020204" pitchFamily="34" charset="0"/>
              </a:rPr>
              <a:t>接收方</a:t>
            </a:r>
            <a:endParaRPr lang="zh-CN" altLang="en-US" dirty="0">
              <a:latin typeface="Times New Roman" panose="02020603050405020304" pitchFamily="18" charset="0"/>
            </a:endParaRPr>
          </a:p>
        </p:txBody>
      </p:sp>
      <p:sp>
        <p:nvSpPr>
          <p:cNvPr id="4108" name="Line 9"/>
          <p:cNvSpPr/>
          <p:nvPr/>
        </p:nvSpPr>
        <p:spPr>
          <a:xfrm>
            <a:off x="3570288" y="1997075"/>
            <a:ext cx="2190750" cy="3175"/>
          </a:xfrm>
          <a:prstGeom prst="line">
            <a:avLst/>
          </a:prstGeom>
          <a:ln w="9525" cap="flat" cmpd="sng">
            <a:solidFill>
              <a:srgbClr val="000000"/>
            </a:solidFill>
            <a:prstDash val="dash"/>
            <a:headEnd type="none" w="med" len="med"/>
            <a:tailEnd type="none" w="med" len="med"/>
          </a:ln>
        </p:spPr>
      </p:sp>
      <p:sp>
        <p:nvSpPr>
          <p:cNvPr id="4109" name="Line 10"/>
          <p:cNvSpPr/>
          <p:nvPr/>
        </p:nvSpPr>
        <p:spPr>
          <a:xfrm>
            <a:off x="3575050" y="4108450"/>
            <a:ext cx="2192338" cy="0"/>
          </a:xfrm>
          <a:prstGeom prst="line">
            <a:avLst/>
          </a:prstGeom>
          <a:ln w="9525" cap="flat" cmpd="sng">
            <a:solidFill>
              <a:srgbClr val="000000"/>
            </a:solidFill>
            <a:prstDash val="dash"/>
            <a:headEnd type="none" w="med" len="med"/>
            <a:tailEnd type="none" w="med" len="med"/>
          </a:ln>
        </p:spPr>
      </p:sp>
      <p:sp>
        <p:nvSpPr>
          <p:cNvPr id="4110" name="Line 11"/>
          <p:cNvSpPr/>
          <p:nvPr/>
        </p:nvSpPr>
        <p:spPr>
          <a:xfrm flipV="1">
            <a:off x="3575050" y="3165475"/>
            <a:ext cx="2209800" cy="922338"/>
          </a:xfrm>
          <a:prstGeom prst="line">
            <a:avLst/>
          </a:prstGeom>
          <a:ln w="9525" cap="flat" cmpd="sng">
            <a:solidFill>
              <a:srgbClr val="000000"/>
            </a:solidFill>
            <a:prstDash val="solid"/>
            <a:headEnd type="none" w="med" len="med"/>
            <a:tailEnd type="none" w="med" len="med"/>
          </a:ln>
        </p:spPr>
      </p:sp>
      <p:sp>
        <p:nvSpPr>
          <p:cNvPr id="4111" name="Freeform 12"/>
          <p:cNvSpPr/>
          <p:nvPr/>
        </p:nvSpPr>
        <p:spPr>
          <a:xfrm>
            <a:off x="3552825" y="1995488"/>
            <a:ext cx="2232025" cy="1155700"/>
          </a:xfrm>
          <a:custGeom>
            <a:avLst/>
            <a:gdLst>
              <a:gd name="txL" fmla="*/ 0 w 2902"/>
              <a:gd name="txT" fmla="*/ 0 h 1185"/>
              <a:gd name="txR" fmla="*/ 2902 w 2902"/>
              <a:gd name="txB" fmla="*/ 1185 h 1185"/>
            </a:gdLst>
            <a:ahLst/>
            <a:cxnLst>
              <a:cxn ang="0">
                <a:pos x="0" y="0"/>
              </a:cxn>
              <a:cxn ang="0">
                <a:pos x="2147483647" y="2147483647"/>
              </a:cxn>
              <a:cxn ang="0">
                <a:pos x="2147483647" y="2147483647"/>
              </a:cxn>
              <a:cxn ang="0">
                <a:pos x="0" y="2147483647"/>
              </a:cxn>
              <a:cxn ang="0">
                <a:pos x="0" y="0"/>
              </a:cxn>
            </a:cxnLst>
            <a:rect l="txL" t="txT" r="txR" b="txB"/>
            <a:pathLst>
              <a:path w="2902" h="1185">
                <a:moveTo>
                  <a:pt x="0" y="0"/>
                </a:moveTo>
                <a:lnTo>
                  <a:pt x="2895" y="937"/>
                </a:lnTo>
                <a:lnTo>
                  <a:pt x="2902" y="1185"/>
                </a:lnTo>
                <a:lnTo>
                  <a:pt x="0" y="247"/>
                </a:lnTo>
                <a:lnTo>
                  <a:pt x="0" y="0"/>
                </a:lnTo>
                <a:close/>
              </a:path>
            </a:pathLst>
          </a:custGeom>
          <a:solidFill>
            <a:srgbClr val="00CCFF">
              <a:alpha val="100000"/>
            </a:srgbClr>
          </a:solidFill>
          <a:ln w="9525" cap="flat" cmpd="sng">
            <a:solidFill>
              <a:srgbClr val="000000">
                <a:alpha val="100000"/>
              </a:srgbClr>
            </a:solidFill>
            <a:prstDash val="solid"/>
            <a:round/>
            <a:headEnd type="none" w="med" len="med"/>
            <a:tailEnd type="none" w="med" len="med"/>
          </a:ln>
        </p:spPr>
        <p:txBody>
          <a:bodyPr/>
          <a:p>
            <a:endParaRPr lang="zh-CN" altLang="en-US"/>
          </a:p>
        </p:txBody>
      </p:sp>
      <p:sp>
        <p:nvSpPr>
          <p:cNvPr id="4112" name="Line 13"/>
          <p:cNvSpPr/>
          <p:nvPr/>
        </p:nvSpPr>
        <p:spPr>
          <a:xfrm flipH="1">
            <a:off x="3408363" y="1995488"/>
            <a:ext cx="131762" cy="0"/>
          </a:xfrm>
          <a:prstGeom prst="line">
            <a:avLst/>
          </a:prstGeom>
          <a:ln w="9525" cap="flat" cmpd="sng">
            <a:solidFill>
              <a:srgbClr val="000000"/>
            </a:solidFill>
            <a:prstDash val="solid"/>
            <a:headEnd type="none" w="med" len="med"/>
            <a:tailEnd type="none" w="med" len="med"/>
          </a:ln>
        </p:spPr>
      </p:sp>
      <p:sp>
        <p:nvSpPr>
          <p:cNvPr id="4113" name="Line 14"/>
          <p:cNvSpPr/>
          <p:nvPr/>
        </p:nvSpPr>
        <p:spPr>
          <a:xfrm flipH="1">
            <a:off x="3408363" y="2236788"/>
            <a:ext cx="131762" cy="0"/>
          </a:xfrm>
          <a:prstGeom prst="line">
            <a:avLst/>
          </a:prstGeom>
          <a:ln w="9525" cap="flat" cmpd="sng">
            <a:solidFill>
              <a:srgbClr val="000000"/>
            </a:solidFill>
            <a:prstDash val="solid"/>
            <a:headEnd type="none" w="med" len="med"/>
            <a:tailEnd type="none" w="med" len="med"/>
          </a:ln>
        </p:spPr>
      </p:sp>
      <p:sp>
        <p:nvSpPr>
          <p:cNvPr id="4114" name="Line 15"/>
          <p:cNvSpPr/>
          <p:nvPr/>
        </p:nvSpPr>
        <p:spPr>
          <a:xfrm flipH="1">
            <a:off x="3419475" y="4095750"/>
            <a:ext cx="133350" cy="0"/>
          </a:xfrm>
          <a:prstGeom prst="line">
            <a:avLst/>
          </a:prstGeom>
          <a:ln w="9525" cap="flat" cmpd="sng">
            <a:solidFill>
              <a:srgbClr val="000000"/>
            </a:solidFill>
            <a:prstDash val="solid"/>
            <a:headEnd type="none" w="med" len="med"/>
            <a:tailEnd type="none" w="med" len="med"/>
          </a:ln>
        </p:spPr>
      </p:sp>
      <p:sp>
        <p:nvSpPr>
          <p:cNvPr id="4115" name="Text Box 16"/>
          <p:cNvSpPr txBox="1"/>
          <p:nvPr/>
        </p:nvSpPr>
        <p:spPr>
          <a:xfrm>
            <a:off x="2755900" y="2968625"/>
            <a:ext cx="847725" cy="336550"/>
          </a:xfrm>
          <a:prstGeom prst="rect">
            <a:avLst/>
          </a:prstGeom>
          <a:noFill/>
          <a:ln w="9525">
            <a:noFill/>
          </a:ln>
        </p:spPr>
        <p:txBody>
          <a:bodyPr/>
          <a:p>
            <a:pPr algn="r"/>
            <a:r>
              <a:rPr lang="en-US" altLang="zh-CN" dirty="0">
                <a:solidFill>
                  <a:srgbClr val="FF0000"/>
                </a:solidFill>
                <a:latin typeface="Arial" panose="020B0604020202020204" pitchFamily="34" charset="0"/>
              </a:rPr>
              <a:t>RTT</a:t>
            </a:r>
            <a:r>
              <a:rPr lang="en-US" altLang="zh-CN" sz="1000" dirty="0">
                <a:latin typeface="Arial" panose="020B0604020202020204" pitchFamily="34" charset="0"/>
              </a:rPr>
              <a:t> </a:t>
            </a:r>
            <a:endParaRPr lang="en-US" altLang="zh-CN" sz="2400" dirty="0">
              <a:latin typeface="Times New Roman" panose="02020603050405020304" pitchFamily="18" charset="0"/>
            </a:endParaRPr>
          </a:p>
        </p:txBody>
      </p:sp>
      <p:sp>
        <p:nvSpPr>
          <p:cNvPr id="4116" name="Line 17"/>
          <p:cNvSpPr/>
          <p:nvPr/>
        </p:nvSpPr>
        <p:spPr>
          <a:xfrm>
            <a:off x="3443288" y="3276600"/>
            <a:ext cx="11112" cy="811213"/>
          </a:xfrm>
          <a:prstGeom prst="line">
            <a:avLst/>
          </a:prstGeom>
          <a:ln w="9525" cap="flat" cmpd="sng">
            <a:solidFill>
              <a:srgbClr val="000000"/>
            </a:solidFill>
            <a:prstDash val="solid"/>
            <a:headEnd type="none" w="med" len="med"/>
            <a:tailEnd type="triangle" w="med" len="med"/>
          </a:ln>
        </p:spPr>
      </p:sp>
      <p:sp>
        <p:nvSpPr>
          <p:cNvPr id="4117" name="Line 18"/>
          <p:cNvSpPr/>
          <p:nvPr/>
        </p:nvSpPr>
        <p:spPr>
          <a:xfrm flipV="1">
            <a:off x="3448050" y="2259013"/>
            <a:ext cx="3175" cy="768350"/>
          </a:xfrm>
          <a:prstGeom prst="line">
            <a:avLst/>
          </a:prstGeom>
          <a:ln w="9525" cap="flat" cmpd="sng">
            <a:solidFill>
              <a:srgbClr val="000000"/>
            </a:solidFill>
            <a:prstDash val="solid"/>
            <a:headEnd type="none" w="med" len="med"/>
            <a:tailEnd type="triangle" w="med" len="med"/>
          </a:ln>
        </p:spPr>
      </p:sp>
      <p:sp>
        <p:nvSpPr>
          <p:cNvPr id="4118" name="Text Box 19"/>
          <p:cNvSpPr txBox="1"/>
          <p:nvPr/>
        </p:nvSpPr>
        <p:spPr>
          <a:xfrm>
            <a:off x="0" y="2074863"/>
            <a:ext cx="3465513" cy="352425"/>
          </a:xfrm>
          <a:prstGeom prst="rect">
            <a:avLst/>
          </a:prstGeom>
          <a:noFill/>
          <a:ln w="9525">
            <a:noFill/>
          </a:ln>
        </p:spPr>
        <p:txBody>
          <a:bodyPr/>
          <a:p>
            <a:pPr algn="r"/>
            <a:r>
              <a:rPr lang="zh-CN" altLang="en-US" dirty="0">
                <a:latin typeface="Comic Sans MS" panose="030F0702030302020204" pitchFamily="66" charset="0"/>
              </a:rPr>
              <a:t>传输分组的最后一个比特</a:t>
            </a:r>
            <a:r>
              <a:rPr lang="en-US" altLang="zh-CN" dirty="0">
                <a:latin typeface="Arial" panose="020B0604020202020204" pitchFamily="34" charset="0"/>
              </a:rPr>
              <a:t>, </a:t>
            </a:r>
            <a:r>
              <a:rPr lang="en-US" altLang="zh-CN" dirty="0">
                <a:solidFill>
                  <a:srgbClr val="FF0000"/>
                </a:solidFill>
                <a:latin typeface="Arial" panose="020B0604020202020204" pitchFamily="34" charset="0"/>
              </a:rPr>
              <a:t>t = L / R</a:t>
            </a:r>
            <a:endParaRPr lang="en-US" altLang="zh-CN" dirty="0">
              <a:solidFill>
                <a:srgbClr val="FF0000"/>
              </a:solidFill>
              <a:latin typeface="Arial" panose="020B0604020202020204" pitchFamily="34" charset="0"/>
            </a:endParaRPr>
          </a:p>
        </p:txBody>
      </p:sp>
      <p:sp>
        <p:nvSpPr>
          <p:cNvPr id="4119" name="Line 20"/>
          <p:cNvSpPr/>
          <p:nvPr/>
        </p:nvSpPr>
        <p:spPr>
          <a:xfrm flipH="1">
            <a:off x="5761038" y="2909888"/>
            <a:ext cx="133350" cy="0"/>
          </a:xfrm>
          <a:prstGeom prst="line">
            <a:avLst/>
          </a:prstGeom>
          <a:ln w="9525" cap="flat" cmpd="sng">
            <a:solidFill>
              <a:srgbClr val="000000"/>
            </a:solidFill>
            <a:prstDash val="solid"/>
            <a:headEnd type="none" w="med" len="med"/>
            <a:tailEnd type="none" w="med" len="med"/>
          </a:ln>
        </p:spPr>
      </p:sp>
      <p:sp>
        <p:nvSpPr>
          <p:cNvPr id="4120" name="Text Box 21"/>
          <p:cNvSpPr txBox="1"/>
          <p:nvPr/>
        </p:nvSpPr>
        <p:spPr>
          <a:xfrm>
            <a:off x="5842000" y="2733675"/>
            <a:ext cx="2425700" cy="352425"/>
          </a:xfrm>
          <a:prstGeom prst="rect">
            <a:avLst/>
          </a:prstGeom>
          <a:noFill/>
          <a:ln w="9525">
            <a:noFill/>
          </a:ln>
        </p:spPr>
        <p:txBody>
          <a:bodyPr/>
          <a:p>
            <a:pPr algn="l"/>
            <a:r>
              <a:rPr lang="zh-CN" altLang="en-US" dirty="0">
                <a:latin typeface="Comic Sans MS" panose="030F0702030302020204" pitchFamily="66" charset="0"/>
              </a:rPr>
              <a:t>分组第一个比特到达</a:t>
            </a:r>
            <a:endParaRPr lang="en-US" altLang="zh-CN" dirty="0">
              <a:latin typeface="Comic Sans MS" panose="030F0702030302020204" pitchFamily="66" charset="0"/>
            </a:endParaRPr>
          </a:p>
        </p:txBody>
      </p:sp>
      <p:sp>
        <p:nvSpPr>
          <p:cNvPr id="4121" name="Line 22"/>
          <p:cNvSpPr/>
          <p:nvPr/>
        </p:nvSpPr>
        <p:spPr>
          <a:xfrm>
            <a:off x="5784850" y="3159125"/>
            <a:ext cx="127000" cy="0"/>
          </a:xfrm>
          <a:prstGeom prst="line">
            <a:avLst/>
          </a:prstGeom>
          <a:ln w="9525" cap="flat" cmpd="sng">
            <a:solidFill>
              <a:srgbClr val="000000"/>
            </a:solidFill>
            <a:prstDash val="solid"/>
            <a:headEnd type="none" w="med" len="med"/>
            <a:tailEnd type="none" w="med" len="med"/>
          </a:ln>
        </p:spPr>
      </p:sp>
      <p:sp>
        <p:nvSpPr>
          <p:cNvPr id="4122" name="Text Box 23"/>
          <p:cNvSpPr txBox="1"/>
          <p:nvPr/>
        </p:nvSpPr>
        <p:spPr>
          <a:xfrm>
            <a:off x="5848350" y="2986088"/>
            <a:ext cx="3114675" cy="569912"/>
          </a:xfrm>
          <a:prstGeom prst="rect">
            <a:avLst/>
          </a:prstGeom>
          <a:noFill/>
          <a:ln w="9525">
            <a:noFill/>
          </a:ln>
        </p:spPr>
        <p:txBody>
          <a:bodyPr/>
          <a:p>
            <a:pPr algn="l"/>
            <a:r>
              <a:rPr lang="zh-CN" altLang="en-US" dirty="0">
                <a:latin typeface="Comic Sans MS" panose="030F0702030302020204" pitchFamily="66" charset="0"/>
              </a:rPr>
              <a:t>传输最后一个比特</a:t>
            </a:r>
            <a:r>
              <a:rPr lang="zh-CN" altLang="en-US" dirty="0">
                <a:latin typeface="Arial" panose="020B0604020202020204" pitchFamily="34" charset="0"/>
              </a:rPr>
              <a:t>到达</a:t>
            </a:r>
            <a:r>
              <a:rPr lang="en-US" altLang="zh-CN" dirty="0">
                <a:latin typeface="Arial" panose="020B0604020202020204" pitchFamily="34" charset="0"/>
              </a:rPr>
              <a:t>,</a:t>
            </a:r>
            <a:r>
              <a:rPr lang="zh-CN" altLang="en-US" dirty="0">
                <a:latin typeface="Arial" panose="020B0604020202020204" pitchFamily="34" charset="0"/>
              </a:rPr>
              <a:t>发送</a:t>
            </a:r>
            <a:r>
              <a:rPr lang="en-US" altLang="zh-CN" dirty="0">
                <a:latin typeface="Arial" panose="020B0604020202020204" pitchFamily="34" charset="0"/>
              </a:rPr>
              <a:t>ACK</a:t>
            </a:r>
            <a:endParaRPr lang="en-US" altLang="zh-CN" dirty="0">
              <a:latin typeface="Arial" panose="020B0604020202020204" pitchFamily="34" charset="0"/>
            </a:endParaRPr>
          </a:p>
        </p:txBody>
      </p:sp>
      <p:sp>
        <p:nvSpPr>
          <p:cNvPr id="4123" name="Text Box 24"/>
          <p:cNvSpPr txBox="1"/>
          <p:nvPr/>
        </p:nvSpPr>
        <p:spPr>
          <a:xfrm>
            <a:off x="825500" y="3768725"/>
            <a:ext cx="2686050" cy="635000"/>
          </a:xfrm>
          <a:prstGeom prst="rect">
            <a:avLst/>
          </a:prstGeom>
          <a:noFill/>
          <a:ln w="9525">
            <a:noFill/>
          </a:ln>
        </p:spPr>
        <p:txBody>
          <a:bodyPr/>
          <a:p>
            <a:pPr algn="r"/>
            <a:r>
              <a:rPr lang="en-US" altLang="zh-CN" dirty="0">
                <a:latin typeface="Arial" panose="020B0604020202020204" pitchFamily="34" charset="0"/>
              </a:rPr>
              <a:t>ACK </a:t>
            </a:r>
            <a:r>
              <a:rPr lang="zh-CN" altLang="en-US" dirty="0">
                <a:latin typeface="Arial" panose="020B0604020202020204" pitchFamily="34" charset="0"/>
              </a:rPr>
              <a:t>到达，发送下一个分组</a:t>
            </a:r>
            <a:r>
              <a:rPr lang="en-US" altLang="zh-CN" dirty="0">
                <a:latin typeface="Arial" panose="020B0604020202020204" pitchFamily="34" charset="0"/>
              </a:rPr>
              <a:t>, </a:t>
            </a:r>
            <a:r>
              <a:rPr lang="en-US" altLang="zh-CN" dirty="0">
                <a:solidFill>
                  <a:srgbClr val="FF0000"/>
                </a:solidFill>
                <a:latin typeface="Arial" panose="020B0604020202020204" pitchFamily="34" charset="0"/>
              </a:rPr>
              <a:t>t = RTT + L / R</a:t>
            </a:r>
            <a:endParaRPr lang="en-US" altLang="zh-CN" dirty="0">
              <a:solidFill>
                <a:srgbClr val="FF0000"/>
              </a:solidFill>
              <a:latin typeface="Times New Roman" panose="02020603050405020304" pitchFamily="18" charset="0"/>
            </a:endParaRPr>
          </a:p>
        </p:txBody>
      </p:sp>
      <p:sp>
        <p:nvSpPr>
          <p:cNvPr id="4124" name="Freeform 25"/>
          <p:cNvSpPr/>
          <p:nvPr/>
        </p:nvSpPr>
        <p:spPr>
          <a:xfrm>
            <a:off x="3570288" y="4103688"/>
            <a:ext cx="1419225" cy="577850"/>
          </a:xfrm>
          <a:custGeom>
            <a:avLst/>
            <a:gdLst>
              <a:gd name="txL" fmla="*/ 0 w 1845"/>
              <a:gd name="txT" fmla="*/ 0 h 592"/>
              <a:gd name="txR" fmla="*/ 1845 w 1845"/>
              <a:gd name="txB" fmla="*/ 592 h 592"/>
            </a:gdLst>
            <a:ahLst/>
            <a:cxnLst>
              <a:cxn ang="0">
                <a:pos x="0" y="0"/>
              </a:cxn>
              <a:cxn ang="0">
                <a:pos x="2147483647" y="2147483647"/>
              </a:cxn>
              <a:cxn ang="0">
                <a:pos x="2147483647" y="2147483647"/>
              </a:cxn>
              <a:cxn ang="0">
                <a:pos x="0" y="2147483647"/>
              </a:cxn>
              <a:cxn ang="0">
                <a:pos x="0" y="0"/>
              </a:cxn>
            </a:cxnLst>
            <a:rect l="txL" t="txT" r="txR" b="txB"/>
            <a:pathLst>
              <a:path w="1845" h="592">
                <a:moveTo>
                  <a:pt x="0" y="0"/>
                </a:moveTo>
                <a:lnTo>
                  <a:pt x="1845" y="592"/>
                </a:lnTo>
                <a:lnTo>
                  <a:pt x="1095" y="592"/>
                </a:lnTo>
                <a:lnTo>
                  <a:pt x="0" y="247"/>
                </a:lnTo>
                <a:lnTo>
                  <a:pt x="0" y="0"/>
                </a:lnTo>
                <a:close/>
              </a:path>
            </a:pathLst>
          </a:custGeom>
          <a:gradFill rotWithShape="1">
            <a:gsLst>
              <a:gs pos="0">
                <a:srgbClr val="00CCFF">
                  <a:alpha val="100000"/>
                </a:srgbClr>
              </a:gs>
              <a:gs pos="100000">
                <a:srgbClr val="FFFFFF">
                  <a:alpha val="100000"/>
                </a:srgbClr>
              </a:gs>
            </a:gsLst>
            <a:lin ang="0" scaled="1"/>
            <a:tileRect/>
          </a:gradFill>
          <a:ln w="9525">
            <a:noFill/>
          </a:ln>
        </p:spPr>
        <p:txBody>
          <a:bodyPr/>
          <a:p>
            <a:endParaRPr lang="zh-CN" altLang="en-US"/>
          </a:p>
        </p:txBody>
      </p:sp>
      <p:grpSp>
        <p:nvGrpSpPr>
          <p:cNvPr id="4125" name="Group 26"/>
          <p:cNvGrpSpPr/>
          <p:nvPr/>
        </p:nvGrpSpPr>
        <p:grpSpPr>
          <a:xfrm>
            <a:off x="3563938" y="4095750"/>
            <a:ext cx="1281112" cy="534988"/>
            <a:chOff x="12315" y="13225"/>
            <a:chExt cx="2775" cy="913"/>
          </a:xfrm>
        </p:grpSpPr>
        <p:sp>
          <p:nvSpPr>
            <p:cNvPr id="4128" name="Line 27"/>
            <p:cNvSpPr/>
            <p:nvPr/>
          </p:nvSpPr>
          <p:spPr>
            <a:xfrm>
              <a:off x="12315" y="13225"/>
              <a:ext cx="1587" cy="513"/>
            </a:xfrm>
            <a:prstGeom prst="line">
              <a:avLst/>
            </a:prstGeom>
            <a:ln w="9525" cap="flat" cmpd="sng">
              <a:solidFill>
                <a:srgbClr val="000000"/>
              </a:solidFill>
              <a:prstDash val="solid"/>
              <a:headEnd type="none" w="med" len="med"/>
              <a:tailEnd type="none" w="med" len="med"/>
            </a:ln>
          </p:spPr>
        </p:sp>
        <p:sp>
          <p:nvSpPr>
            <p:cNvPr id="4129" name="Line 28"/>
            <p:cNvSpPr/>
            <p:nvPr/>
          </p:nvSpPr>
          <p:spPr>
            <a:xfrm>
              <a:off x="13915" y="13737"/>
              <a:ext cx="1175" cy="401"/>
            </a:xfrm>
            <a:prstGeom prst="line">
              <a:avLst/>
            </a:prstGeom>
            <a:ln w="9525" cap="flat" cmpd="sng">
              <a:solidFill>
                <a:srgbClr val="000000"/>
              </a:solidFill>
              <a:prstDash val="sysDot"/>
              <a:headEnd type="none" w="med" len="med"/>
              <a:tailEnd type="none" w="med" len="med"/>
            </a:ln>
          </p:spPr>
        </p:sp>
      </p:grpSp>
      <p:sp>
        <p:nvSpPr>
          <p:cNvPr id="4126" name="Line 29"/>
          <p:cNvSpPr/>
          <p:nvPr/>
        </p:nvSpPr>
        <p:spPr>
          <a:xfrm>
            <a:off x="3563938" y="4337050"/>
            <a:ext cx="317500" cy="123825"/>
          </a:xfrm>
          <a:prstGeom prst="line">
            <a:avLst/>
          </a:prstGeom>
          <a:ln w="9525" cap="flat" cmpd="sng">
            <a:solidFill>
              <a:srgbClr val="000000"/>
            </a:solidFill>
            <a:prstDash val="solid"/>
            <a:headEnd type="none" w="med" len="med"/>
            <a:tailEnd type="none" w="med" len="med"/>
          </a:ln>
        </p:spPr>
      </p:sp>
      <p:sp>
        <p:nvSpPr>
          <p:cNvPr id="4127" name="Line 30"/>
          <p:cNvSpPr/>
          <p:nvPr/>
        </p:nvSpPr>
        <p:spPr>
          <a:xfrm>
            <a:off x="3887788" y="4460875"/>
            <a:ext cx="541337" cy="234950"/>
          </a:xfrm>
          <a:prstGeom prst="line">
            <a:avLst/>
          </a:prstGeom>
          <a:ln w="9525" cap="flat" cmpd="sng">
            <a:solidFill>
              <a:srgbClr val="000000"/>
            </a:solidFill>
            <a:prstDash val="sysDot"/>
            <a:headEnd type="none" w="med" len="med"/>
            <a:tailEnd type="none" w="med" len="med"/>
          </a:ln>
        </p:spPr>
      </p:sp>
      <p:graphicFrame>
        <p:nvGraphicFramePr>
          <p:cNvPr id="4098" name="Object 31"/>
          <p:cNvGraphicFramePr/>
          <p:nvPr/>
        </p:nvGraphicFramePr>
        <p:xfrm>
          <a:off x="1711325" y="5065713"/>
          <a:ext cx="5994400" cy="933450"/>
        </p:xfrm>
        <a:graphic>
          <a:graphicData uri="http://schemas.openxmlformats.org/presentationml/2006/ole">
            <mc:AlternateContent xmlns:mc="http://schemas.openxmlformats.org/markup-compatibility/2006">
              <mc:Choice xmlns:v="urn:schemas-microsoft-com:vml" Requires="v">
                <p:oleObj spid="_x0000_s3077" name="" r:id="rId1" imgW="3156585" imgH="494665" progId="Word.Picture.8">
                  <p:embed/>
                </p:oleObj>
              </mc:Choice>
              <mc:Fallback>
                <p:oleObj name="" r:id="rId1" imgW="3156585" imgH="494665" progId="Word.Picture.8">
                  <p:embed/>
                  <p:pic>
                    <p:nvPicPr>
                      <p:cNvPr id="0" name="图片 3076"/>
                      <p:cNvPicPr/>
                      <p:nvPr/>
                    </p:nvPicPr>
                    <p:blipFill>
                      <a:blip r:embed="rId2"/>
                      <a:stretch>
                        <a:fillRect/>
                      </a:stretch>
                    </p:blipFill>
                    <p:spPr>
                      <a:xfrm>
                        <a:off x="1711325" y="5065713"/>
                        <a:ext cx="5994400" cy="933450"/>
                      </a:xfrm>
                      <a:prstGeom prst="rect">
                        <a:avLst/>
                      </a:prstGeom>
                      <a:noFill/>
                      <a:ln w="38100">
                        <a:noFill/>
                        <a:miter/>
                      </a:ln>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矩形 3"/>
          <p:cNvSpPr/>
          <p:nvPr/>
        </p:nvSpPr>
        <p:spPr>
          <a:xfrm>
            <a:off x="1690688" y="601663"/>
            <a:ext cx="5326062" cy="519112"/>
          </a:xfrm>
          <a:prstGeom prst="rect">
            <a:avLst/>
          </a:prstGeom>
          <a:noFill/>
          <a:ln w="9525">
            <a:noFill/>
          </a:ln>
        </p:spPr>
        <p:txBody>
          <a:bodyPr>
            <a:spAutoFit/>
          </a:bodyPr>
          <a:p>
            <a:pPr algn="ctr" eaLnBrk="1" hangingPunct="1"/>
            <a:r>
              <a:rPr lang="zh-CN" altLang="en-US" sz="2800" b="1" dirty="0">
                <a:solidFill>
                  <a:srgbClr val="205867"/>
                </a:solidFill>
                <a:latin typeface="微软雅黑" panose="020B0503020204020204" charset="-122"/>
                <a:ea typeface="微软雅黑" panose="020B0503020204020204" charset="-122"/>
                <a:sym typeface="微软雅黑" panose="020B0503020204020204" charset="-122"/>
              </a:rPr>
              <a:t>3.1.3 传输层协议和网络层协议</a:t>
            </a:r>
            <a:endParaRPr lang="zh-CN" altLang="en-US" sz="2800" b="1" dirty="0">
              <a:solidFill>
                <a:srgbClr val="205867"/>
              </a:solidFill>
              <a:latin typeface="微软雅黑" panose="020B0503020204020204" charset="-122"/>
              <a:ea typeface="微软雅黑" panose="020B0503020204020204" charset="-122"/>
              <a:sym typeface="微软雅黑" panose="020B0503020204020204" charset="-122"/>
            </a:endParaRPr>
          </a:p>
        </p:txBody>
      </p:sp>
      <p:sp>
        <p:nvSpPr>
          <p:cNvPr id="33795" name="内容占位符 8"/>
          <p:cNvSpPr/>
          <p:nvPr/>
        </p:nvSpPr>
        <p:spPr>
          <a:xfrm>
            <a:off x="388938" y="1279525"/>
            <a:ext cx="7737475" cy="722313"/>
          </a:xfrm>
          <a:prstGeom prst="rect">
            <a:avLst/>
          </a:prstGeom>
          <a:noFill/>
          <a:ln w="9525">
            <a:noFill/>
          </a:ln>
        </p:spPr>
        <p:txBody>
          <a:bodyPr/>
          <a:p>
            <a:pPr marL="361950" indent="-361950" algn="just" eaLnBrk="1" hangingPunct="1">
              <a:lnSpc>
                <a:spcPct val="150000"/>
              </a:lnSpc>
              <a:spcBef>
                <a:spcPct val="20000"/>
              </a:spcBef>
              <a:buFont typeface="Wingdings" panose="05000000000000000000" pitchFamily="2" charset="2"/>
              <a:buChar char="Ø"/>
            </a:pPr>
            <a:r>
              <a:rPr lang="zh-CN" altLang="zh-CN" sz="1600" dirty="0">
                <a:solidFill>
                  <a:srgbClr val="000000"/>
                </a:solidFill>
                <a:latin typeface="微软雅黑" panose="020B0503020204020204" charset="-122"/>
                <a:ea typeface="微软雅黑" panose="020B0503020204020204" charset="-122"/>
                <a:sym typeface="微软雅黑" panose="020B0503020204020204" charset="-122"/>
              </a:rPr>
              <a:t>传输层协议和网络层协议的主要区别在于各自的作用范围不同。</a:t>
            </a:r>
            <a:endParaRPr lang="zh-CN" altLang="zh-CN" sz="1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33797" name="矩形 1"/>
          <p:cNvSpPr/>
          <p:nvPr/>
        </p:nvSpPr>
        <p:spPr>
          <a:xfrm>
            <a:off x="2009775" y="6092825"/>
            <a:ext cx="4494213" cy="369888"/>
          </a:xfrm>
          <a:prstGeom prst="rect">
            <a:avLst/>
          </a:prstGeom>
          <a:noFill/>
          <a:ln w="9525">
            <a:noFill/>
          </a:ln>
        </p:spPr>
        <p:txBody>
          <a:bodyPr wrap="none">
            <a:spAutoFit/>
          </a:bodyPr>
          <a:p>
            <a:r>
              <a:rPr lang="zh-CN" altLang="zh-CN" dirty="0">
                <a:latin typeface="Arial" panose="020B0604020202020204" pitchFamily="34" charset="0"/>
                <a:sym typeface="Calibri" panose="020F0502020204030204" pitchFamily="34" charset="0"/>
              </a:rPr>
              <a:t>图</a:t>
            </a:r>
            <a:r>
              <a:rPr lang="en-US" altLang="zh-CN" dirty="0">
                <a:latin typeface="Arial" panose="020B0604020202020204" pitchFamily="34" charset="0"/>
                <a:sym typeface="Calibri" panose="020F0502020204030204" pitchFamily="34" charset="0"/>
              </a:rPr>
              <a:t>3.3 </a:t>
            </a:r>
            <a:r>
              <a:rPr lang="zh-CN" altLang="zh-CN" dirty="0">
                <a:latin typeface="Arial" panose="020B0604020202020204" pitchFamily="34" charset="0"/>
                <a:sym typeface="Calibri" panose="020F0502020204030204" pitchFamily="34" charset="0"/>
              </a:rPr>
              <a:t>传输层协议和网络层协议的主要区别</a:t>
            </a:r>
            <a:endParaRPr lang="zh-CN" altLang="en-US" dirty="0">
              <a:latin typeface="Arial" panose="020B0604020202020204" pitchFamily="34" charset="0"/>
              <a:sym typeface="Calibri" panose="020F0502020204030204" pitchFamily="34" charset="0"/>
            </a:endParaRPr>
          </a:p>
        </p:txBody>
      </p:sp>
      <p:pic>
        <p:nvPicPr>
          <p:cNvPr id="33798" name="图片 7"/>
          <p:cNvPicPr>
            <a:picLocks noChangeAspect="1"/>
          </p:cNvPicPr>
          <p:nvPr/>
        </p:nvPicPr>
        <p:blipFill>
          <a:blip r:embed="rId1"/>
          <a:stretch>
            <a:fillRect/>
          </a:stretch>
        </p:blipFill>
        <p:spPr>
          <a:xfrm>
            <a:off x="1889125" y="2271713"/>
            <a:ext cx="4929188" cy="3551237"/>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77827"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67588" name="Rectangle 2"/>
          <p:cNvSpPr>
            <a:spLocks noGrp="1"/>
          </p:cNvSpPr>
          <p:nvPr>
            <p:ph type="title"/>
          </p:nvPr>
        </p:nvSpPr>
        <p:spPr/>
        <p:txBody>
          <a:bodyPr vert="horz" wrap="square" lIns="91440" tIns="45720" rIns="91440" bIns="45720" anchor="ctr" anchorCtr="0"/>
          <a:p>
            <a:r>
              <a:rPr lang="zh-CN" altLang="en-US" dirty="0"/>
              <a:t>第</a:t>
            </a:r>
            <a:r>
              <a:rPr lang="en-US" altLang="zh-CN" dirty="0"/>
              <a:t>3</a:t>
            </a:r>
            <a:r>
              <a:rPr lang="zh-CN" altLang="en-US" dirty="0"/>
              <a:t>章</a:t>
            </a:r>
            <a:r>
              <a:rPr lang="en-US" altLang="zh-CN" dirty="0"/>
              <a:t> </a:t>
            </a:r>
            <a:r>
              <a:rPr lang="zh-CN" altLang="en-US" dirty="0"/>
              <a:t>要点</a:t>
            </a:r>
            <a:endParaRPr lang="zh-CN" altLang="en-US" dirty="0"/>
          </a:p>
        </p:txBody>
      </p:sp>
      <p:sp>
        <p:nvSpPr>
          <p:cNvPr id="67589" name="Rectangle 3"/>
          <p:cNvSpPr>
            <a:spLocks noGrp="1"/>
          </p:cNvSpPr>
          <p:nvPr>
            <p:ph sz="half" idx="1"/>
          </p:nvPr>
        </p:nvSpPr>
        <p:spPr>
          <a:xfrm>
            <a:off x="457200" y="1524000"/>
            <a:ext cx="3810000" cy="4648200"/>
          </a:xfrm>
        </p:spPr>
        <p:txBody>
          <a:bodyPr vert="horz" wrap="square" lIns="91440" tIns="45720" rIns="91440" bIns="45720" anchor="t" anchorCtr="0"/>
          <a:p>
            <a:pPr eaLnBrk="1">
              <a:buSzPct val="85000"/>
            </a:pPr>
            <a:r>
              <a:rPr lang="en-US" altLang="zh-CN" sz="2400" dirty="0">
                <a:latin typeface="+mn-lt"/>
                <a:ea typeface="+mn-ea"/>
                <a:cs typeface="+mn-cs"/>
              </a:rPr>
              <a:t>3.1 </a:t>
            </a:r>
            <a:r>
              <a:rPr lang="zh-CN" altLang="en-US" sz="2400" dirty="0">
                <a:latin typeface="+mn-lt"/>
                <a:ea typeface="+mn-ea"/>
                <a:cs typeface="+mn-cs"/>
              </a:rPr>
              <a:t>运输层服务</a:t>
            </a:r>
            <a:endParaRPr lang="zh-CN" altLang="en-US" sz="2400" dirty="0">
              <a:latin typeface="+mn-lt"/>
              <a:ea typeface="+mn-ea"/>
              <a:cs typeface="+mn-cs"/>
            </a:endParaRPr>
          </a:p>
          <a:p>
            <a:pPr eaLnBrk="1">
              <a:buSzPct val="85000"/>
            </a:pPr>
            <a:r>
              <a:rPr lang="en-US" altLang="zh-CN" sz="2400" dirty="0">
                <a:latin typeface="+mn-lt"/>
                <a:ea typeface="+mn-ea"/>
                <a:cs typeface="+mn-cs"/>
              </a:rPr>
              <a:t>3.2 </a:t>
            </a:r>
            <a:r>
              <a:rPr lang="zh-CN" altLang="en-US" sz="2400" dirty="0">
                <a:latin typeface="+mn-lt"/>
                <a:ea typeface="+mn-ea"/>
                <a:cs typeface="+mn-cs"/>
              </a:rPr>
              <a:t>复用与分解</a:t>
            </a:r>
            <a:endParaRPr lang="zh-CN" altLang="en-US" sz="2400" dirty="0">
              <a:latin typeface="+mn-lt"/>
              <a:ea typeface="+mn-ea"/>
              <a:cs typeface="+mn-cs"/>
            </a:endParaRPr>
          </a:p>
          <a:p>
            <a:pPr eaLnBrk="1">
              <a:buSzPct val="85000"/>
            </a:pPr>
            <a:r>
              <a:rPr lang="en-US" altLang="zh-CN" sz="2400" dirty="0">
                <a:latin typeface="+mn-lt"/>
                <a:ea typeface="+mn-ea"/>
                <a:cs typeface="+mn-cs"/>
              </a:rPr>
              <a:t>3.3 </a:t>
            </a:r>
            <a:r>
              <a:rPr lang="zh-CN" altLang="en-US" sz="2400" dirty="0">
                <a:latin typeface="+mn-lt"/>
                <a:ea typeface="+mn-ea"/>
                <a:cs typeface="+mn-cs"/>
              </a:rPr>
              <a:t>无连接传输</a:t>
            </a:r>
            <a:r>
              <a:rPr lang="en-US" altLang="zh-CN" sz="2400" dirty="0">
                <a:latin typeface="+mn-lt"/>
                <a:ea typeface="+mn-ea"/>
                <a:cs typeface="+mn-cs"/>
              </a:rPr>
              <a:t>: UDP</a:t>
            </a:r>
            <a:endParaRPr lang="en-US" altLang="zh-CN" sz="2400" dirty="0">
              <a:latin typeface="+mn-lt"/>
              <a:ea typeface="+mn-ea"/>
              <a:cs typeface="+mn-cs"/>
            </a:endParaRPr>
          </a:p>
          <a:p>
            <a:pPr eaLnBrk="1">
              <a:buSzPct val="85000"/>
            </a:pPr>
            <a:r>
              <a:rPr lang="en-US" altLang="zh-CN" sz="2400" dirty="0">
                <a:solidFill>
                  <a:srgbClr val="FF0000"/>
                </a:solidFill>
                <a:latin typeface="+mn-lt"/>
                <a:ea typeface="+mn-ea"/>
                <a:cs typeface="+mn-cs"/>
              </a:rPr>
              <a:t>3.4 </a:t>
            </a:r>
            <a:r>
              <a:rPr lang="zh-CN" altLang="en-US" sz="2400" dirty="0">
                <a:solidFill>
                  <a:srgbClr val="FF0000"/>
                </a:solidFill>
                <a:latin typeface="+mn-lt"/>
                <a:ea typeface="+mn-ea"/>
                <a:cs typeface="+mn-cs"/>
              </a:rPr>
              <a:t>可靠数据传输的原则</a:t>
            </a:r>
            <a:endParaRPr lang="zh-CN" altLang="en-US" sz="2400" dirty="0">
              <a:solidFill>
                <a:srgbClr val="FF0000"/>
              </a:solidFill>
              <a:latin typeface="+mn-lt"/>
              <a:ea typeface="+mn-ea"/>
              <a:cs typeface="+mn-cs"/>
            </a:endParaRPr>
          </a:p>
          <a:p>
            <a:pPr lvl="1" eaLnBrk="1">
              <a:buSzPct val="75000"/>
            </a:pPr>
            <a:r>
              <a:rPr lang="en-US" altLang="zh-CN" sz="2000" dirty="0">
                <a:latin typeface="+mn-lt"/>
                <a:ea typeface="+mn-ea"/>
              </a:rPr>
              <a:t>rdt1</a:t>
            </a:r>
            <a:endParaRPr lang="en-US" altLang="zh-CN" sz="2000" dirty="0">
              <a:latin typeface="+mn-lt"/>
              <a:ea typeface="+mn-ea"/>
            </a:endParaRPr>
          </a:p>
          <a:p>
            <a:pPr lvl="1" eaLnBrk="1">
              <a:buSzPct val="75000"/>
            </a:pPr>
            <a:r>
              <a:rPr lang="en-US" altLang="zh-CN" sz="2000" dirty="0">
                <a:latin typeface="+mn-lt"/>
                <a:ea typeface="+mn-ea"/>
              </a:rPr>
              <a:t>rdt2</a:t>
            </a:r>
            <a:endParaRPr lang="en-US" altLang="zh-CN" sz="2000" dirty="0">
              <a:latin typeface="+mn-lt"/>
              <a:ea typeface="+mn-ea"/>
            </a:endParaRPr>
          </a:p>
          <a:p>
            <a:pPr lvl="1" eaLnBrk="1">
              <a:buSzPct val="75000"/>
            </a:pPr>
            <a:r>
              <a:rPr lang="en-US" altLang="zh-CN" sz="2000" dirty="0">
                <a:latin typeface="+mn-lt"/>
                <a:ea typeface="+mn-ea"/>
              </a:rPr>
              <a:t>rdt3</a:t>
            </a:r>
            <a:endParaRPr lang="en-US" altLang="zh-CN" sz="2000" dirty="0">
              <a:latin typeface="+mn-lt"/>
              <a:ea typeface="+mn-ea"/>
            </a:endParaRPr>
          </a:p>
          <a:p>
            <a:pPr lvl="1" eaLnBrk="1">
              <a:buSzPct val="75000"/>
            </a:pPr>
            <a:r>
              <a:rPr lang="zh-CN" altLang="en-US" sz="2000" dirty="0">
                <a:solidFill>
                  <a:srgbClr val="FF0000"/>
                </a:solidFill>
                <a:latin typeface="+mn-lt"/>
                <a:ea typeface="+mn-ea"/>
              </a:rPr>
              <a:t>流水线协议</a:t>
            </a:r>
            <a:endParaRPr lang="zh-CN" altLang="en-US" sz="2000" dirty="0">
              <a:solidFill>
                <a:srgbClr val="FF0000"/>
              </a:solidFill>
              <a:latin typeface="+mn-lt"/>
              <a:ea typeface="+mn-ea"/>
            </a:endParaRPr>
          </a:p>
        </p:txBody>
      </p:sp>
      <p:sp>
        <p:nvSpPr>
          <p:cNvPr id="67590" name="Rectangle 4"/>
          <p:cNvSpPr/>
          <p:nvPr/>
        </p:nvSpPr>
        <p:spPr>
          <a:xfrm>
            <a:off x="4419600" y="1524000"/>
            <a:ext cx="3810000" cy="4648200"/>
          </a:xfrm>
          <a:prstGeom prst="rect">
            <a:avLst/>
          </a:prstGeom>
          <a:noFill/>
          <a:ln w="9525">
            <a:noFill/>
          </a:ln>
        </p:spPr>
        <p:txBody>
          <a:bodyPr/>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3.5 </a:t>
            </a:r>
            <a:r>
              <a:rPr lang="zh-CN" altLang="en-US" sz="2400" dirty="0">
                <a:latin typeface="Times New Roman" panose="02020603050405020304" pitchFamily="18" charset="0"/>
              </a:rPr>
              <a:t>面向连接的传输</a:t>
            </a:r>
            <a:r>
              <a:rPr lang="en-US" altLang="zh-CN" sz="2400" dirty="0">
                <a:latin typeface="Times New Roman" panose="02020603050405020304" pitchFamily="18" charset="0"/>
              </a:rPr>
              <a:t>: TCP</a:t>
            </a:r>
            <a:endParaRPr lang="en-US" altLang="zh-CN" sz="24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报文段结构</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可靠数据传输</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流量控制</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连接管理</a:t>
            </a:r>
            <a:endParaRPr lang="zh-CN" altLang="en-US" sz="20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3.6 </a:t>
            </a:r>
            <a:r>
              <a:rPr lang="zh-CN" altLang="en-US" sz="2400" dirty="0">
                <a:latin typeface="Times New Roman" panose="02020603050405020304" pitchFamily="18" charset="0"/>
              </a:rPr>
              <a:t>拥塞控制的原则</a:t>
            </a:r>
            <a:endParaRPr lang="zh-CN" altLang="en-US"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3.7 TCP</a:t>
            </a:r>
            <a:r>
              <a:rPr lang="zh-CN" altLang="en-US" sz="2400" dirty="0">
                <a:latin typeface="Times New Roman" panose="02020603050405020304" pitchFamily="18" charset="0"/>
              </a:rPr>
              <a:t>拥塞控制</a:t>
            </a:r>
            <a:endParaRPr lang="en-US" altLang="zh-CN" sz="24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机制</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TCP</a:t>
            </a:r>
            <a:r>
              <a:rPr lang="zh-CN" altLang="en-US" sz="2000" dirty="0">
                <a:latin typeface="Times New Roman" panose="02020603050405020304" pitchFamily="18" charset="0"/>
              </a:rPr>
              <a:t>吞吐量</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TCP</a:t>
            </a:r>
            <a:r>
              <a:rPr lang="zh-CN" altLang="en-US" sz="2000" dirty="0">
                <a:latin typeface="Times New Roman" panose="02020603050405020304" pitchFamily="18" charset="0"/>
              </a:rPr>
              <a:t>公平性</a:t>
            </a:r>
            <a:endParaRPr lang="zh-CN" altLang="en-US" sz="2000" dirty="0">
              <a:solidFill>
                <a:srgbClr val="FF0000"/>
              </a:solidFill>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时延模型</a:t>
            </a:r>
            <a:endParaRPr lang="en-US" altLang="zh-CN" sz="2000" dirty="0">
              <a:latin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78851"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68612" name="Rectangle 2"/>
          <p:cNvSpPr>
            <a:spLocks noGrp="1"/>
          </p:cNvSpPr>
          <p:nvPr>
            <p:ph type="title"/>
          </p:nvPr>
        </p:nvSpPr>
        <p:spPr/>
        <p:txBody>
          <a:bodyPr vert="horz" wrap="square" lIns="91440" tIns="45720" rIns="91440" bIns="45720" anchor="ctr" anchorCtr="0"/>
          <a:p>
            <a:r>
              <a:rPr lang="zh-CN" altLang="en-US" sz="3600" dirty="0"/>
              <a:t>流水线协议</a:t>
            </a:r>
            <a:endParaRPr lang="zh-CN" altLang="en-US" sz="3600" dirty="0"/>
          </a:p>
        </p:txBody>
      </p:sp>
      <p:sp>
        <p:nvSpPr>
          <p:cNvPr id="68613" name="Rectangle 3"/>
          <p:cNvSpPr>
            <a:spLocks noGrp="1"/>
          </p:cNvSpPr>
          <p:nvPr>
            <p:ph sz="half" idx="1"/>
          </p:nvPr>
        </p:nvSpPr>
        <p:spPr>
          <a:xfrm>
            <a:off x="222250" y="1304925"/>
            <a:ext cx="8658225" cy="4648200"/>
          </a:xfrm>
        </p:spPr>
        <p:txBody>
          <a:bodyPr vert="horz" wrap="square" lIns="91440" tIns="45720" rIns="91440" bIns="45720" anchor="t" anchorCtr="0"/>
          <a:p>
            <a:pPr eaLnBrk="1">
              <a:buSzPct val="85000"/>
              <a:buFont typeface="ZapfDingbats" pitchFamily="82" charset="2"/>
              <a:buNone/>
            </a:pPr>
            <a:r>
              <a:rPr lang="zh-CN" altLang="en-US" sz="2400" dirty="0">
                <a:solidFill>
                  <a:srgbClr val="FF0000"/>
                </a:solidFill>
                <a:latin typeface="+mn-lt"/>
                <a:ea typeface="+mn-ea"/>
                <a:cs typeface="+mn-cs"/>
              </a:rPr>
              <a:t>流水线:</a:t>
            </a:r>
            <a:r>
              <a:rPr lang="zh-CN" altLang="en-US" sz="2400" dirty="0">
                <a:latin typeface="+mn-lt"/>
                <a:ea typeface="+mn-ea"/>
                <a:cs typeface="+mn-cs"/>
              </a:rPr>
              <a:t> 发送方允许发送多个、</a:t>
            </a:r>
            <a:r>
              <a:rPr lang="zh-CN" altLang="en-US" sz="2400" dirty="0">
                <a:latin typeface="Comic Sans MS" panose="030F0702030302020204" pitchFamily="66" charset="0"/>
                <a:ea typeface="+mn-ea"/>
                <a:cs typeface="+mn-cs"/>
              </a:rPr>
              <a:t>“</a:t>
            </a:r>
            <a:r>
              <a:rPr lang="zh-CN" altLang="en-US" sz="2400" dirty="0">
                <a:latin typeface="+mn-lt"/>
                <a:ea typeface="+mn-ea"/>
                <a:cs typeface="+mn-cs"/>
              </a:rPr>
              <a:t>传输中的</a:t>
            </a:r>
            <a:r>
              <a:rPr lang="zh-CN" altLang="en-US" sz="2400" dirty="0">
                <a:latin typeface="Comic Sans MS" panose="030F0702030302020204" pitchFamily="66" charset="0"/>
                <a:ea typeface="+mn-ea"/>
                <a:cs typeface="+mn-cs"/>
              </a:rPr>
              <a:t>”</a:t>
            </a:r>
            <a:r>
              <a:rPr lang="zh-CN" altLang="en-US" sz="2400" dirty="0">
                <a:latin typeface="+mn-lt"/>
                <a:ea typeface="+mn-ea"/>
                <a:cs typeface="+mn-cs"/>
              </a:rPr>
              <a:t>,还没有应答的报文段</a:t>
            </a:r>
            <a:endParaRPr lang="zh-CN" altLang="en-US" sz="2400" dirty="0">
              <a:latin typeface="+mn-lt"/>
              <a:ea typeface="+mn-ea"/>
              <a:cs typeface="+mn-cs"/>
            </a:endParaRPr>
          </a:p>
          <a:p>
            <a:pPr lvl="1" eaLnBrk="1">
              <a:buSzPct val="75000"/>
            </a:pPr>
            <a:r>
              <a:rPr lang="zh-CN" altLang="en-US" sz="2000" dirty="0">
                <a:latin typeface="+mn-lt"/>
                <a:ea typeface="+mn-ea"/>
              </a:rPr>
              <a:t>序号的范围必须增加</a:t>
            </a:r>
            <a:endParaRPr lang="zh-CN" altLang="en-US" sz="2000" dirty="0">
              <a:latin typeface="+mn-lt"/>
              <a:ea typeface="+mn-ea"/>
            </a:endParaRPr>
          </a:p>
          <a:p>
            <a:pPr lvl="1" eaLnBrk="1">
              <a:buSzPct val="75000"/>
            </a:pPr>
            <a:r>
              <a:rPr lang="zh-CN" altLang="en-US" sz="2000" dirty="0">
                <a:latin typeface="+mn-lt"/>
                <a:ea typeface="+mn-ea"/>
              </a:rPr>
              <a:t>发送方和/或接收方设有缓冲</a:t>
            </a:r>
            <a:endParaRPr lang="zh-CN" altLang="en-US" sz="2000" dirty="0">
              <a:latin typeface="+mn-lt"/>
              <a:ea typeface="+mn-ea"/>
            </a:endParaRPr>
          </a:p>
        </p:txBody>
      </p:sp>
      <p:sp>
        <p:nvSpPr>
          <p:cNvPr id="68614" name="Rectangle 4"/>
          <p:cNvSpPr>
            <a:spLocks noGrp="1"/>
          </p:cNvSpPr>
          <p:nvPr>
            <p:ph sz="half" idx="2"/>
          </p:nvPr>
        </p:nvSpPr>
        <p:spPr>
          <a:xfrm>
            <a:off x="590550" y="5419725"/>
            <a:ext cx="8286750" cy="1076325"/>
          </a:xfrm>
        </p:spPr>
        <p:txBody>
          <a:bodyPr vert="horz" wrap="square" lIns="91440" tIns="45720" rIns="91440" bIns="45720" anchor="t" anchorCtr="0"/>
          <a:p>
            <a:pPr eaLnBrk="1">
              <a:buSzPct val="85000"/>
            </a:pPr>
            <a:r>
              <a:rPr lang="zh-CN" altLang="en-US" dirty="0">
                <a:latin typeface="+mn-lt"/>
                <a:ea typeface="+mn-ea"/>
                <a:cs typeface="+mn-cs"/>
              </a:rPr>
              <a:t>流水线协议的两种形式:</a:t>
            </a:r>
            <a:r>
              <a:rPr lang="zh-CN" altLang="en-US" sz="2400" dirty="0">
                <a:latin typeface="+mn-lt"/>
                <a:ea typeface="+mn-ea"/>
                <a:cs typeface="+mn-cs"/>
              </a:rPr>
              <a:t> </a:t>
            </a:r>
            <a:endParaRPr lang="zh-CN" altLang="en-US" sz="2400" dirty="0">
              <a:latin typeface="+mn-lt"/>
              <a:ea typeface="+mn-ea"/>
              <a:cs typeface="+mn-cs"/>
            </a:endParaRPr>
          </a:p>
          <a:p>
            <a:pPr eaLnBrk="1">
              <a:buSzPct val="85000"/>
              <a:buFont typeface="ZapfDingbats" pitchFamily="82" charset="2"/>
              <a:buNone/>
            </a:pPr>
            <a:r>
              <a:rPr lang="zh-CN" altLang="en-US" sz="2400" b="1" i="1" dirty="0">
                <a:solidFill>
                  <a:srgbClr val="FF0000"/>
                </a:solidFill>
                <a:latin typeface="+mn-lt"/>
                <a:ea typeface="+mn-ea"/>
                <a:cs typeface="+mn-cs"/>
              </a:rPr>
              <a:t>   回退</a:t>
            </a:r>
            <a:r>
              <a:rPr lang="en-US" altLang="zh-CN" sz="2400" b="1" i="1" dirty="0">
                <a:solidFill>
                  <a:srgbClr val="FF0000"/>
                </a:solidFill>
                <a:latin typeface="+mn-lt"/>
                <a:ea typeface="+mn-ea"/>
                <a:cs typeface="+mn-cs"/>
              </a:rPr>
              <a:t>N</a:t>
            </a:r>
            <a:r>
              <a:rPr lang="zh-CN" altLang="en-US" sz="2400" b="1" i="1" dirty="0">
                <a:solidFill>
                  <a:srgbClr val="FF0000"/>
                </a:solidFill>
                <a:latin typeface="+mn-lt"/>
                <a:ea typeface="+mn-ea"/>
                <a:cs typeface="+mn-cs"/>
              </a:rPr>
              <a:t>帧法（</a:t>
            </a:r>
            <a:r>
              <a:rPr lang="en-US" altLang="zh-CN" sz="2400" b="1" i="1" dirty="0">
                <a:solidFill>
                  <a:srgbClr val="FF0000"/>
                </a:solidFill>
                <a:latin typeface="+mn-lt"/>
                <a:ea typeface="+mn-ea"/>
                <a:cs typeface="+mn-cs"/>
              </a:rPr>
              <a:t>go-Back-N）, </a:t>
            </a:r>
            <a:r>
              <a:rPr lang="zh-CN" altLang="en-US" sz="2400" b="1" i="1" dirty="0">
                <a:solidFill>
                  <a:srgbClr val="FF0000"/>
                </a:solidFill>
                <a:latin typeface="+mn-lt"/>
                <a:ea typeface="+mn-ea"/>
                <a:cs typeface="+mn-cs"/>
              </a:rPr>
              <a:t>选择性重传（</a:t>
            </a:r>
            <a:r>
              <a:rPr lang="en-US" altLang="zh-CN" sz="2400" b="1" i="1" dirty="0">
                <a:solidFill>
                  <a:srgbClr val="FF0000"/>
                </a:solidFill>
                <a:latin typeface="+mn-lt"/>
                <a:ea typeface="+mn-ea"/>
                <a:cs typeface="+mn-cs"/>
              </a:rPr>
              <a:t>S-R</a:t>
            </a:r>
            <a:r>
              <a:rPr lang="zh-CN" altLang="en-US" sz="2400" b="1" i="1" dirty="0">
                <a:solidFill>
                  <a:srgbClr val="FF0000"/>
                </a:solidFill>
                <a:latin typeface="+mn-lt"/>
                <a:ea typeface="+mn-ea"/>
                <a:cs typeface="+mn-cs"/>
              </a:rPr>
              <a:t>）</a:t>
            </a:r>
            <a:r>
              <a:rPr lang="en-US" altLang="zh-CN" sz="2400" b="1" i="1" dirty="0">
                <a:solidFill>
                  <a:srgbClr val="FF0000"/>
                </a:solidFill>
                <a:latin typeface="+mn-lt"/>
                <a:ea typeface="+mn-ea"/>
                <a:cs typeface="+mn-cs"/>
              </a:rPr>
              <a:t>, </a:t>
            </a:r>
            <a:endParaRPr lang="zh-CN" altLang="en-US" sz="2400" b="1" i="1" dirty="0">
              <a:solidFill>
                <a:srgbClr val="FF0000"/>
              </a:solidFill>
              <a:latin typeface="+mn-lt"/>
              <a:ea typeface="+mn-ea"/>
              <a:cs typeface="+mn-cs"/>
            </a:endParaRPr>
          </a:p>
        </p:txBody>
      </p:sp>
      <p:pic>
        <p:nvPicPr>
          <p:cNvPr id="68615" name="Picture 5" descr="rdt_pipelined1"/>
          <p:cNvPicPr>
            <a:picLocks noChangeAspect="1"/>
          </p:cNvPicPr>
          <p:nvPr/>
        </p:nvPicPr>
        <p:blipFill>
          <a:blip r:embed="rId1"/>
          <a:stretch>
            <a:fillRect/>
          </a:stretch>
        </p:blipFill>
        <p:spPr>
          <a:xfrm>
            <a:off x="1652588" y="2890838"/>
            <a:ext cx="6105525" cy="2370137"/>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 name="页脚占位符 4"/>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5124" name="灯片编号占位符 5"/>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5125" name="Rectangle 2"/>
          <p:cNvSpPr>
            <a:spLocks noGrp="1"/>
          </p:cNvSpPr>
          <p:nvPr>
            <p:ph type="title"/>
          </p:nvPr>
        </p:nvSpPr>
        <p:spPr/>
        <p:txBody>
          <a:bodyPr vert="horz" wrap="square" lIns="91440" tIns="45720" rIns="91440" bIns="45720" anchor="ctr" anchorCtr="0"/>
          <a:p>
            <a:r>
              <a:rPr lang="zh-CN" altLang="en-US" sz="3600" dirty="0"/>
              <a:t>流水线协议: 增加利用率</a:t>
            </a:r>
            <a:endParaRPr lang="zh-CN" altLang="en-US" sz="3600" dirty="0"/>
          </a:p>
        </p:txBody>
      </p:sp>
      <p:sp>
        <p:nvSpPr>
          <p:cNvPr id="5126" name="Line 3"/>
          <p:cNvSpPr/>
          <p:nvPr/>
        </p:nvSpPr>
        <p:spPr>
          <a:xfrm>
            <a:off x="3171825" y="1778000"/>
            <a:ext cx="2082800" cy="931863"/>
          </a:xfrm>
          <a:prstGeom prst="line">
            <a:avLst/>
          </a:prstGeom>
          <a:ln w="9525" cap="flat" cmpd="sng">
            <a:solidFill>
              <a:srgbClr val="000000"/>
            </a:solidFill>
            <a:prstDash val="solid"/>
            <a:headEnd type="none" w="med" len="med"/>
            <a:tailEnd type="none" w="med" len="med"/>
          </a:ln>
        </p:spPr>
      </p:sp>
      <p:sp>
        <p:nvSpPr>
          <p:cNvPr id="5127" name="Text Box 4"/>
          <p:cNvSpPr txBox="1"/>
          <p:nvPr/>
        </p:nvSpPr>
        <p:spPr>
          <a:xfrm>
            <a:off x="0" y="1571625"/>
            <a:ext cx="3086100" cy="354013"/>
          </a:xfrm>
          <a:prstGeom prst="rect">
            <a:avLst/>
          </a:prstGeom>
          <a:solidFill>
            <a:srgbClr val="FFFFFF"/>
          </a:solidFill>
          <a:ln w="9525">
            <a:noFill/>
          </a:ln>
        </p:spPr>
        <p:txBody>
          <a:bodyPr/>
          <a:p>
            <a:pPr algn="r"/>
            <a:r>
              <a:rPr lang="zh-CN" altLang="en-US" b="1" dirty="0">
                <a:latin typeface="Arial" panose="020B0604020202020204" pitchFamily="34" charset="0"/>
              </a:rPr>
              <a:t>传输第一个分组比特, </a:t>
            </a:r>
            <a:r>
              <a:rPr lang="en-US" altLang="zh-CN" b="1" dirty="0">
                <a:latin typeface="Arial" panose="020B0604020202020204" pitchFamily="34" charset="0"/>
              </a:rPr>
              <a:t>t = 0</a:t>
            </a:r>
            <a:endParaRPr lang="en-US" altLang="zh-CN" b="1" dirty="0">
              <a:latin typeface="Arial" panose="020B0604020202020204" pitchFamily="34" charset="0"/>
            </a:endParaRPr>
          </a:p>
        </p:txBody>
      </p:sp>
      <p:sp>
        <p:nvSpPr>
          <p:cNvPr id="5128" name="Line 5"/>
          <p:cNvSpPr/>
          <p:nvPr/>
        </p:nvSpPr>
        <p:spPr>
          <a:xfrm>
            <a:off x="3162300" y="1555750"/>
            <a:ext cx="20638" cy="3284538"/>
          </a:xfrm>
          <a:prstGeom prst="line">
            <a:avLst/>
          </a:prstGeom>
          <a:ln w="9525" cap="flat" cmpd="sng">
            <a:solidFill>
              <a:srgbClr val="000000"/>
            </a:solidFill>
            <a:prstDash val="solid"/>
            <a:headEnd type="none" w="med" len="med"/>
            <a:tailEnd type="triangle" w="med" len="med"/>
          </a:ln>
        </p:spPr>
      </p:sp>
      <p:sp>
        <p:nvSpPr>
          <p:cNvPr id="5129" name="Line 6"/>
          <p:cNvSpPr/>
          <p:nvPr/>
        </p:nvSpPr>
        <p:spPr>
          <a:xfrm>
            <a:off x="5243513" y="1568450"/>
            <a:ext cx="22225" cy="3351213"/>
          </a:xfrm>
          <a:prstGeom prst="line">
            <a:avLst/>
          </a:prstGeom>
          <a:ln w="9525" cap="flat" cmpd="sng">
            <a:solidFill>
              <a:srgbClr val="000000"/>
            </a:solidFill>
            <a:prstDash val="solid"/>
            <a:headEnd type="none" w="med" len="med"/>
            <a:tailEnd type="triangle" w="med" len="med"/>
          </a:ln>
        </p:spPr>
      </p:sp>
      <p:sp>
        <p:nvSpPr>
          <p:cNvPr id="5130" name="Text Box 7"/>
          <p:cNvSpPr txBox="1"/>
          <p:nvPr/>
        </p:nvSpPr>
        <p:spPr>
          <a:xfrm>
            <a:off x="2701925" y="1228725"/>
            <a:ext cx="1042988" cy="355600"/>
          </a:xfrm>
          <a:prstGeom prst="rect">
            <a:avLst/>
          </a:prstGeom>
          <a:solidFill>
            <a:srgbClr val="FFFFFF"/>
          </a:solidFill>
          <a:ln w="9525">
            <a:noFill/>
          </a:ln>
        </p:spPr>
        <p:txBody>
          <a:bodyPr/>
          <a:p>
            <a:pPr algn="r"/>
            <a:r>
              <a:rPr lang="zh-CN" altLang="en-US" dirty="0">
                <a:latin typeface="Arial" panose="020B0604020202020204" pitchFamily="34" charset="0"/>
              </a:rPr>
              <a:t>发送者</a:t>
            </a:r>
            <a:endParaRPr lang="zh-CN" altLang="en-US" dirty="0">
              <a:latin typeface="Times New Roman" panose="02020603050405020304" pitchFamily="18" charset="0"/>
            </a:endParaRPr>
          </a:p>
        </p:txBody>
      </p:sp>
      <p:sp>
        <p:nvSpPr>
          <p:cNvPr id="5131" name="Text Box 8"/>
          <p:cNvSpPr txBox="1"/>
          <p:nvPr/>
        </p:nvSpPr>
        <p:spPr>
          <a:xfrm>
            <a:off x="4730750" y="1228725"/>
            <a:ext cx="1108075" cy="355600"/>
          </a:xfrm>
          <a:prstGeom prst="rect">
            <a:avLst/>
          </a:prstGeom>
          <a:solidFill>
            <a:srgbClr val="FFFFFF"/>
          </a:solidFill>
          <a:ln w="9525">
            <a:noFill/>
          </a:ln>
        </p:spPr>
        <p:txBody>
          <a:bodyPr/>
          <a:p>
            <a:pPr algn="r"/>
            <a:r>
              <a:rPr lang="zh-CN" altLang="en-US" dirty="0">
                <a:latin typeface="Arial" panose="020B0604020202020204" pitchFamily="34" charset="0"/>
              </a:rPr>
              <a:t>接收者</a:t>
            </a:r>
            <a:endParaRPr lang="zh-CN" altLang="en-US" dirty="0">
              <a:latin typeface="Times New Roman" panose="02020603050405020304" pitchFamily="18" charset="0"/>
            </a:endParaRPr>
          </a:p>
        </p:txBody>
      </p:sp>
      <p:sp>
        <p:nvSpPr>
          <p:cNvPr id="5132" name="Line 9"/>
          <p:cNvSpPr/>
          <p:nvPr/>
        </p:nvSpPr>
        <p:spPr>
          <a:xfrm>
            <a:off x="3182938" y="1773238"/>
            <a:ext cx="2049462" cy="3175"/>
          </a:xfrm>
          <a:prstGeom prst="line">
            <a:avLst/>
          </a:prstGeom>
          <a:ln w="9525" cap="flat" cmpd="sng">
            <a:solidFill>
              <a:srgbClr val="000000"/>
            </a:solidFill>
            <a:prstDash val="dash"/>
            <a:headEnd type="none" w="med" len="med"/>
            <a:tailEnd type="none" w="med" len="med"/>
          </a:ln>
        </p:spPr>
      </p:sp>
      <p:sp>
        <p:nvSpPr>
          <p:cNvPr id="5133" name="Line 10"/>
          <p:cNvSpPr/>
          <p:nvPr/>
        </p:nvSpPr>
        <p:spPr>
          <a:xfrm>
            <a:off x="3189288" y="3905250"/>
            <a:ext cx="2049462" cy="0"/>
          </a:xfrm>
          <a:prstGeom prst="line">
            <a:avLst/>
          </a:prstGeom>
          <a:ln w="9525" cap="flat" cmpd="sng">
            <a:solidFill>
              <a:srgbClr val="000000"/>
            </a:solidFill>
            <a:prstDash val="dash"/>
            <a:headEnd type="none" w="med" len="med"/>
            <a:tailEnd type="none" w="med" len="med"/>
          </a:ln>
        </p:spPr>
      </p:sp>
      <p:sp>
        <p:nvSpPr>
          <p:cNvPr id="5134" name="Freeform 11"/>
          <p:cNvSpPr/>
          <p:nvPr/>
        </p:nvSpPr>
        <p:spPr>
          <a:xfrm>
            <a:off x="3167063" y="1770063"/>
            <a:ext cx="2087562" cy="1169987"/>
          </a:xfrm>
          <a:custGeom>
            <a:avLst/>
            <a:gdLst>
              <a:gd name="txL" fmla="*/ 0 w 2902"/>
              <a:gd name="txT" fmla="*/ 0 h 1185"/>
              <a:gd name="txR" fmla="*/ 2902 w 2902"/>
              <a:gd name="txB" fmla="*/ 1185 h 1185"/>
            </a:gdLst>
            <a:ahLst/>
            <a:cxnLst>
              <a:cxn ang="0">
                <a:pos x="0" y="0"/>
              </a:cxn>
              <a:cxn ang="0">
                <a:pos x="2147483647" y="2147483647"/>
              </a:cxn>
              <a:cxn ang="0">
                <a:pos x="2147483647" y="2147483647"/>
              </a:cxn>
              <a:cxn ang="0">
                <a:pos x="0" y="2147483647"/>
              </a:cxn>
              <a:cxn ang="0">
                <a:pos x="0" y="0"/>
              </a:cxn>
            </a:cxnLst>
            <a:rect l="txL" t="txT" r="txR" b="txB"/>
            <a:pathLst>
              <a:path w="2902" h="1185">
                <a:moveTo>
                  <a:pt x="0" y="0"/>
                </a:moveTo>
                <a:lnTo>
                  <a:pt x="2895" y="937"/>
                </a:lnTo>
                <a:lnTo>
                  <a:pt x="2902" y="1185"/>
                </a:lnTo>
                <a:lnTo>
                  <a:pt x="0" y="247"/>
                </a:lnTo>
                <a:lnTo>
                  <a:pt x="0" y="0"/>
                </a:lnTo>
                <a:close/>
              </a:path>
            </a:pathLst>
          </a:custGeom>
          <a:solidFill>
            <a:srgbClr val="00CCFF">
              <a:alpha val="100000"/>
            </a:srgbClr>
          </a:solidFill>
          <a:ln w="9525" cap="flat" cmpd="sng">
            <a:solidFill>
              <a:srgbClr val="000000">
                <a:alpha val="100000"/>
              </a:srgbClr>
            </a:solidFill>
            <a:prstDash val="solid"/>
            <a:round/>
            <a:headEnd type="none" w="med" len="med"/>
            <a:tailEnd type="none" w="med" len="med"/>
          </a:ln>
        </p:spPr>
        <p:txBody>
          <a:bodyPr/>
          <a:p>
            <a:endParaRPr lang="zh-CN" altLang="en-US"/>
          </a:p>
        </p:txBody>
      </p:sp>
      <p:sp>
        <p:nvSpPr>
          <p:cNvPr id="5135" name="Line 12"/>
          <p:cNvSpPr/>
          <p:nvPr/>
        </p:nvSpPr>
        <p:spPr>
          <a:xfrm flipH="1">
            <a:off x="3032125" y="1770063"/>
            <a:ext cx="123825" cy="3175"/>
          </a:xfrm>
          <a:prstGeom prst="line">
            <a:avLst/>
          </a:prstGeom>
          <a:ln w="9525" cap="flat" cmpd="sng">
            <a:solidFill>
              <a:srgbClr val="000000"/>
            </a:solidFill>
            <a:prstDash val="solid"/>
            <a:headEnd type="none" w="med" len="med"/>
            <a:tailEnd type="none" w="med" len="med"/>
          </a:ln>
        </p:spPr>
      </p:sp>
      <p:sp>
        <p:nvSpPr>
          <p:cNvPr id="5136" name="Line 13"/>
          <p:cNvSpPr/>
          <p:nvPr/>
        </p:nvSpPr>
        <p:spPr>
          <a:xfrm flipH="1">
            <a:off x="3032125" y="2014538"/>
            <a:ext cx="123825" cy="0"/>
          </a:xfrm>
          <a:prstGeom prst="line">
            <a:avLst/>
          </a:prstGeom>
          <a:ln w="9525" cap="flat" cmpd="sng">
            <a:solidFill>
              <a:srgbClr val="000000"/>
            </a:solidFill>
            <a:prstDash val="solid"/>
            <a:headEnd type="none" w="med" len="med"/>
            <a:tailEnd type="none" w="med" len="med"/>
          </a:ln>
        </p:spPr>
      </p:sp>
      <p:sp>
        <p:nvSpPr>
          <p:cNvPr id="5137" name="Text Box 14"/>
          <p:cNvSpPr txBox="1"/>
          <p:nvPr/>
        </p:nvSpPr>
        <p:spPr>
          <a:xfrm>
            <a:off x="2251075" y="2754313"/>
            <a:ext cx="965200" cy="339725"/>
          </a:xfrm>
          <a:prstGeom prst="rect">
            <a:avLst/>
          </a:prstGeom>
          <a:noFill/>
          <a:ln w="9525">
            <a:noFill/>
          </a:ln>
        </p:spPr>
        <p:txBody>
          <a:bodyPr/>
          <a:p>
            <a:pPr algn="r"/>
            <a:r>
              <a:rPr lang="en-US" altLang="zh-CN" dirty="0">
                <a:latin typeface="Arial" panose="020B0604020202020204" pitchFamily="34" charset="0"/>
              </a:rPr>
              <a:t>RTT </a:t>
            </a:r>
            <a:endParaRPr lang="en-US" altLang="zh-CN" dirty="0">
              <a:latin typeface="Times New Roman" panose="02020603050405020304" pitchFamily="18" charset="0"/>
            </a:endParaRPr>
          </a:p>
        </p:txBody>
      </p:sp>
      <p:sp>
        <p:nvSpPr>
          <p:cNvPr id="5138" name="Line 15"/>
          <p:cNvSpPr/>
          <p:nvPr/>
        </p:nvSpPr>
        <p:spPr>
          <a:xfrm>
            <a:off x="3065463" y="3065463"/>
            <a:ext cx="9525" cy="820737"/>
          </a:xfrm>
          <a:prstGeom prst="line">
            <a:avLst/>
          </a:prstGeom>
          <a:ln w="9525" cap="flat" cmpd="sng">
            <a:solidFill>
              <a:srgbClr val="000000"/>
            </a:solidFill>
            <a:prstDash val="solid"/>
            <a:headEnd type="none" w="med" len="med"/>
            <a:tailEnd type="triangle" w="med" len="med"/>
          </a:ln>
        </p:spPr>
      </p:sp>
      <p:sp>
        <p:nvSpPr>
          <p:cNvPr id="5139" name="Line 16"/>
          <p:cNvSpPr/>
          <p:nvPr/>
        </p:nvSpPr>
        <p:spPr>
          <a:xfrm flipV="1">
            <a:off x="3070225" y="2036763"/>
            <a:ext cx="1588" cy="776287"/>
          </a:xfrm>
          <a:prstGeom prst="line">
            <a:avLst/>
          </a:prstGeom>
          <a:ln w="9525" cap="flat" cmpd="sng">
            <a:solidFill>
              <a:srgbClr val="000000"/>
            </a:solidFill>
            <a:prstDash val="solid"/>
            <a:headEnd type="none" w="med" len="med"/>
            <a:tailEnd type="triangle" w="med" len="med"/>
          </a:ln>
        </p:spPr>
      </p:sp>
      <p:sp>
        <p:nvSpPr>
          <p:cNvPr id="5140" name="Text Box 17"/>
          <p:cNvSpPr txBox="1"/>
          <p:nvPr/>
        </p:nvSpPr>
        <p:spPr>
          <a:xfrm>
            <a:off x="346075" y="1852613"/>
            <a:ext cx="2740025" cy="354012"/>
          </a:xfrm>
          <a:prstGeom prst="rect">
            <a:avLst/>
          </a:prstGeom>
          <a:noFill/>
          <a:ln w="9525">
            <a:noFill/>
          </a:ln>
        </p:spPr>
        <p:txBody>
          <a:bodyPr/>
          <a:p>
            <a:pPr algn="r"/>
            <a:r>
              <a:rPr lang="zh-CN" altLang="en-US" b="1" dirty="0">
                <a:latin typeface="Arial" panose="020B0604020202020204" pitchFamily="34" charset="0"/>
              </a:rPr>
              <a:t>传输最后一个比特, </a:t>
            </a:r>
            <a:r>
              <a:rPr lang="en-US" altLang="zh-CN" b="1" dirty="0">
                <a:latin typeface="Arial" panose="020B0604020202020204" pitchFamily="34" charset="0"/>
              </a:rPr>
              <a:t>t = L / R</a:t>
            </a:r>
            <a:endParaRPr lang="en-US" altLang="zh-CN" b="1" dirty="0">
              <a:latin typeface="Arial" panose="020B0604020202020204" pitchFamily="34" charset="0"/>
            </a:endParaRPr>
          </a:p>
        </p:txBody>
      </p:sp>
      <p:sp>
        <p:nvSpPr>
          <p:cNvPr id="5141" name="Line 18"/>
          <p:cNvSpPr/>
          <p:nvPr/>
        </p:nvSpPr>
        <p:spPr>
          <a:xfrm flipH="1">
            <a:off x="5232400" y="2695575"/>
            <a:ext cx="125413" cy="0"/>
          </a:xfrm>
          <a:prstGeom prst="line">
            <a:avLst/>
          </a:prstGeom>
          <a:ln w="9525" cap="flat" cmpd="sng">
            <a:solidFill>
              <a:srgbClr val="000000"/>
            </a:solidFill>
            <a:prstDash val="solid"/>
            <a:headEnd type="none" w="med" len="med"/>
            <a:tailEnd type="none" w="med" len="med"/>
          </a:ln>
        </p:spPr>
      </p:sp>
      <p:sp>
        <p:nvSpPr>
          <p:cNvPr id="5142" name="Text Box 19"/>
          <p:cNvSpPr txBox="1"/>
          <p:nvPr/>
        </p:nvSpPr>
        <p:spPr>
          <a:xfrm>
            <a:off x="5308600" y="2517775"/>
            <a:ext cx="2641600" cy="355600"/>
          </a:xfrm>
          <a:prstGeom prst="rect">
            <a:avLst/>
          </a:prstGeom>
          <a:noFill/>
          <a:ln w="9525">
            <a:noFill/>
          </a:ln>
        </p:spPr>
        <p:txBody>
          <a:bodyPr/>
          <a:p>
            <a:pPr algn="l"/>
            <a:r>
              <a:rPr lang="zh-CN" altLang="en-US" b="1" dirty="0">
                <a:latin typeface="Arial" panose="020B0604020202020204" pitchFamily="34" charset="0"/>
              </a:rPr>
              <a:t>第一个分组比特到达</a:t>
            </a:r>
            <a:endParaRPr lang="zh-CN" altLang="en-US" b="1" dirty="0">
              <a:latin typeface="Times New Roman" panose="02020603050405020304" pitchFamily="18" charset="0"/>
            </a:endParaRPr>
          </a:p>
        </p:txBody>
      </p:sp>
      <p:sp>
        <p:nvSpPr>
          <p:cNvPr id="5143" name="Line 20"/>
          <p:cNvSpPr/>
          <p:nvPr/>
        </p:nvSpPr>
        <p:spPr>
          <a:xfrm>
            <a:off x="5254625" y="2946400"/>
            <a:ext cx="119063" cy="0"/>
          </a:xfrm>
          <a:prstGeom prst="line">
            <a:avLst/>
          </a:prstGeom>
          <a:ln w="9525" cap="flat" cmpd="sng">
            <a:solidFill>
              <a:srgbClr val="000000"/>
            </a:solidFill>
            <a:prstDash val="solid"/>
            <a:headEnd type="none" w="med" len="med"/>
            <a:tailEnd type="none" w="med" len="med"/>
          </a:ln>
        </p:spPr>
      </p:sp>
      <p:sp>
        <p:nvSpPr>
          <p:cNvPr id="5144" name="Text Box 21"/>
          <p:cNvSpPr txBox="1"/>
          <p:nvPr/>
        </p:nvSpPr>
        <p:spPr>
          <a:xfrm>
            <a:off x="5313363" y="2770188"/>
            <a:ext cx="3319462" cy="384175"/>
          </a:xfrm>
          <a:prstGeom prst="rect">
            <a:avLst/>
          </a:prstGeom>
          <a:noFill/>
          <a:ln w="9525">
            <a:noFill/>
          </a:ln>
        </p:spPr>
        <p:txBody>
          <a:bodyPr/>
          <a:p>
            <a:pPr algn="l"/>
            <a:r>
              <a:rPr lang="zh-CN" altLang="en-US" b="1" dirty="0">
                <a:latin typeface="Arial" panose="020B0604020202020204" pitchFamily="34" charset="0"/>
              </a:rPr>
              <a:t>分组最后一个比特到达,发送</a:t>
            </a:r>
            <a:r>
              <a:rPr lang="en-US" altLang="zh-CN" b="1" dirty="0">
                <a:latin typeface="Arial" panose="020B0604020202020204" pitchFamily="34" charset="0"/>
              </a:rPr>
              <a:t> ACK</a:t>
            </a:r>
            <a:endParaRPr lang="en-US" altLang="zh-CN" b="1" dirty="0">
              <a:latin typeface="Arial" panose="020B0604020202020204" pitchFamily="34" charset="0"/>
            </a:endParaRPr>
          </a:p>
        </p:txBody>
      </p:sp>
      <p:sp>
        <p:nvSpPr>
          <p:cNvPr id="5145" name="Text Box 22"/>
          <p:cNvSpPr txBox="1"/>
          <p:nvPr/>
        </p:nvSpPr>
        <p:spPr>
          <a:xfrm>
            <a:off x="493713" y="3562350"/>
            <a:ext cx="2635250" cy="641350"/>
          </a:xfrm>
          <a:prstGeom prst="rect">
            <a:avLst/>
          </a:prstGeom>
          <a:noFill/>
          <a:ln w="9525">
            <a:noFill/>
          </a:ln>
        </p:spPr>
        <p:txBody>
          <a:bodyPr/>
          <a:p>
            <a:pPr algn="r"/>
            <a:r>
              <a:rPr lang="en-US" altLang="zh-CN" b="1" dirty="0">
                <a:latin typeface="Arial" panose="020B0604020202020204" pitchFamily="34" charset="0"/>
              </a:rPr>
              <a:t>ACK </a:t>
            </a:r>
            <a:r>
              <a:rPr lang="zh-CN" altLang="en-US" b="1" dirty="0">
                <a:latin typeface="Arial" panose="020B0604020202020204" pitchFamily="34" charset="0"/>
              </a:rPr>
              <a:t>到达, 发送下一个分组, </a:t>
            </a:r>
            <a:r>
              <a:rPr lang="en-US" altLang="zh-CN" b="1" dirty="0">
                <a:latin typeface="Arial" panose="020B0604020202020204" pitchFamily="34" charset="0"/>
              </a:rPr>
              <a:t>t = RTT + L / R</a:t>
            </a:r>
            <a:endParaRPr lang="en-US" altLang="zh-CN" b="1" dirty="0">
              <a:latin typeface="Times New Roman" panose="02020603050405020304" pitchFamily="18" charset="0"/>
            </a:endParaRPr>
          </a:p>
        </p:txBody>
      </p:sp>
      <p:grpSp>
        <p:nvGrpSpPr>
          <p:cNvPr id="5146" name="Group 23"/>
          <p:cNvGrpSpPr/>
          <p:nvPr/>
        </p:nvGrpSpPr>
        <p:grpSpPr>
          <a:xfrm>
            <a:off x="3043238" y="3892550"/>
            <a:ext cx="1466850" cy="608013"/>
            <a:chOff x="12502" y="21425"/>
            <a:chExt cx="3400" cy="1025"/>
          </a:xfrm>
        </p:grpSpPr>
        <p:sp>
          <p:nvSpPr>
            <p:cNvPr id="5174" name="Line 24"/>
            <p:cNvSpPr/>
            <p:nvPr/>
          </p:nvSpPr>
          <p:spPr>
            <a:xfrm flipH="1">
              <a:off x="12502" y="21425"/>
              <a:ext cx="288" cy="2"/>
            </a:xfrm>
            <a:prstGeom prst="line">
              <a:avLst/>
            </a:prstGeom>
            <a:ln w="9525" cap="flat" cmpd="sng">
              <a:solidFill>
                <a:srgbClr val="000000"/>
              </a:solidFill>
              <a:prstDash val="solid"/>
              <a:headEnd type="none" w="med" len="med"/>
              <a:tailEnd type="none" w="med" len="med"/>
            </a:ln>
          </p:spPr>
        </p:sp>
        <p:sp>
          <p:nvSpPr>
            <p:cNvPr id="5175" name="Freeform 25"/>
            <p:cNvSpPr/>
            <p:nvPr/>
          </p:nvSpPr>
          <p:spPr>
            <a:xfrm>
              <a:off x="12827" y="21438"/>
              <a:ext cx="3075" cy="987"/>
            </a:xfrm>
            <a:custGeom>
              <a:avLst/>
              <a:gdLst>
                <a:gd name="txL" fmla="*/ 0 w 1845"/>
                <a:gd name="txT" fmla="*/ 0 h 592"/>
                <a:gd name="txR" fmla="*/ 1845 w 1845"/>
                <a:gd name="txB" fmla="*/ 592 h 592"/>
              </a:gdLst>
              <a:ahLst/>
              <a:cxnLst>
                <a:cxn ang="0">
                  <a:pos x="0" y="0"/>
                </a:cxn>
                <a:cxn ang="0">
                  <a:pos x="23728" y="7628"/>
                </a:cxn>
                <a:cxn ang="0">
                  <a:pos x="14083" y="7628"/>
                </a:cxn>
                <a:cxn ang="0">
                  <a:pos x="0" y="3183"/>
                </a:cxn>
                <a:cxn ang="0">
                  <a:pos x="0" y="0"/>
                </a:cxn>
              </a:cxnLst>
              <a:rect l="txL" t="txT" r="txR" b="txB"/>
              <a:pathLst>
                <a:path w="1845" h="592">
                  <a:moveTo>
                    <a:pt x="0" y="0"/>
                  </a:moveTo>
                  <a:lnTo>
                    <a:pt x="1845" y="592"/>
                  </a:lnTo>
                  <a:lnTo>
                    <a:pt x="1095" y="592"/>
                  </a:lnTo>
                  <a:lnTo>
                    <a:pt x="0" y="247"/>
                  </a:lnTo>
                  <a:lnTo>
                    <a:pt x="0" y="0"/>
                  </a:lnTo>
                  <a:close/>
                </a:path>
              </a:pathLst>
            </a:custGeom>
            <a:gradFill rotWithShape="1">
              <a:gsLst>
                <a:gs pos="0">
                  <a:srgbClr val="00CCFF">
                    <a:alpha val="100000"/>
                  </a:srgbClr>
                </a:gs>
                <a:gs pos="100000">
                  <a:srgbClr val="FFFFFF">
                    <a:alpha val="100000"/>
                  </a:srgbClr>
                </a:gs>
              </a:gsLst>
              <a:lin ang="0" scaled="1"/>
              <a:tileRect/>
            </a:gradFill>
            <a:ln w="9525">
              <a:noFill/>
            </a:ln>
          </p:spPr>
          <p:txBody>
            <a:bodyPr/>
            <a:p>
              <a:endParaRPr lang="zh-CN" altLang="en-US"/>
            </a:p>
          </p:txBody>
        </p:sp>
        <p:grpSp>
          <p:nvGrpSpPr>
            <p:cNvPr id="5176" name="Group 26"/>
            <p:cNvGrpSpPr/>
            <p:nvPr/>
          </p:nvGrpSpPr>
          <p:grpSpPr>
            <a:xfrm>
              <a:off x="12815" y="21425"/>
              <a:ext cx="2776" cy="913"/>
              <a:chOff x="12315" y="13225"/>
              <a:chExt cx="2775" cy="913"/>
            </a:xfrm>
          </p:grpSpPr>
          <p:sp>
            <p:nvSpPr>
              <p:cNvPr id="5179" name="Line 27"/>
              <p:cNvSpPr/>
              <p:nvPr/>
            </p:nvSpPr>
            <p:spPr>
              <a:xfrm>
                <a:off x="12315" y="13225"/>
                <a:ext cx="1587" cy="513"/>
              </a:xfrm>
              <a:prstGeom prst="line">
                <a:avLst/>
              </a:prstGeom>
              <a:ln w="9525" cap="flat" cmpd="sng">
                <a:solidFill>
                  <a:srgbClr val="000000"/>
                </a:solidFill>
                <a:prstDash val="solid"/>
                <a:headEnd type="none" w="med" len="med"/>
                <a:tailEnd type="none" w="med" len="med"/>
              </a:ln>
            </p:spPr>
          </p:sp>
          <p:sp>
            <p:nvSpPr>
              <p:cNvPr id="5180" name="Line 28"/>
              <p:cNvSpPr/>
              <p:nvPr/>
            </p:nvSpPr>
            <p:spPr>
              <a:xfrm>
                <a:off x="13915" y="13737"/>
                <a:ext cx="1175" cy="401"/>
              </a:xfrm>
              <a:prstGeom prst="line">
                <a:avLst/>
              </a:prstGeom>
              <a:ln w="9525" cap="flat" cmpd="sng">
                <a:solidFill>
                  <a:srgbClr val="000000"/>
                </a:solidFill>
                <a:prstDash val="sysDot"/>
                <a:headEnd type="none" w="med" len="med"/>
                <a:tailEnd type="none" w="med" len="med"/>
              </a:ln>
            </p:spPr>
          </p:sp>
        </p:grpSp>
        <p:sp>
          <p:nvSpPr>
            <p:cNvPr id="5177" name="Line 29"/>
            <p:cNvSpPr/>
            <p:nvPr/>
          </p:nvSpPr>
          <p:spPr>
            <a:xfrm>
              <a:off x="12815" y="21837"/>
              <a:ext cx="687" cy="213"/>
            </a:xfrm>
            <a:prstGeom prst="line">
              <a:avLst/>
            </a:prstGeom>
            <a:ln w="9525" cap="flat" cmpd="sng">
              <a:solidFill>
                <a:srgbClr val="000000"/>
              </a:solidFill>
              <a:prstDash val="solid"/>
              <a:headEnd type="none" w="med" len="med"/>
              <a:tailEnd type="none" w="med" len="med"/>
            </a:ln>
          </p:spPr>
        </p:sp>
        <p:sp>
          <p:nvSpPr>
            <p:cNvPr id="5178" name="Line 30"/>
            <p:cNvSpPr/>
            <p:nvPr/>
          </p:nvSpPr>
          <p:spPr>
            <a:xfrm>
              <a:off x="13515" y="22048"/>
              <a:ext cx="1175" cy="402"/>
            </a:xfrm>
            <a:prstGeom prst="line">
              <a:avLst/>
            </a:prstGeom>
            <a:ln w="9525" cap="flat" cmpd="sng">
              <a:solidFill>
                <a:srgbClr val="000000"/>
              </a:solidFill>
              <a:prstDash val="sysDot"/>
              <a:headEnd type="none" w="med" len="med"/>
              <a:tailEnd type="none" w="med" len="med"/>
            </a:ln>
          </p:spPr>
        </p:sp>
      </p:grpSp>
      <p:sp>
        <p:nvSpPr>
          <p:cNvPr id="5147" name="Freeform 31"/>
          <p:cNvSpPr/>
          <p:nvPr/>
        </p:nvSpPr>
        <p:spPr>
          <a:xfrm>
            <a:off x="3171825" y="2022475"/>
            <a:ext cx="2087563" cy="1168400"/>
          </a:xfrm>
          <a:custGeom>
            <a:avLst/>
            <a:gdLst>
              <a:gd name="txL" fmla="*/ 0 w 2902"/>
              <a:gd name="txT" fmla="*/ 0 h 1185"/>
              <a:gd name="txR" fmla="*/ 2902 w 2902"/>
              <a:gd name="txB" fmla="*/ 1185 h 1185"/>
            </a:gdLst>
            <a:ahLst/>
            <a:cxnLst>
              <a:cxn ang="0">
                <a:pos x="0" y="0"/>
              </a:cxn>
              <a:cxn ang="0">
                <a:pos x="2147483647" y="2147483647"/>
              </a:cxn>
              <a:cxn ang="0">
                <a:pos x="2147483647" y="2147483647"/>
              </a:cxn>
              <a:cxn ang="0">
                <a:pos x="0" y="2147483647"/>
              </a:cxn>
              <a:cxn ang="0">
                <a:pos x="0" y="0"/>
              </a:cxn>
            </a:cxnLst>
            <a:rect l="txL" t="txT" r="txR" b="txB"/>
            <a:pathLst>
              <a:path w="2902" h="1185">
                <a:moveTo>
                  <a:pt x="0" y="0"/>
                </a:moveTo>
                <a:lnTo>
                  <a:pt x="2895" y="937"/>
                </a:lnTo>
                <a:lnTo>
                  <a:pt x="2902" y="1185"/>
                </a:lnTo>
                <a:lnTo>
                  <a:pt x="0" y="247"/>
                </a:lnTo>
                <a:lnTo>
                  <a:pt x="0" y="0"/>
                </a:lnTo>
                <a:close/>
              </a:path>
            </a:pathLst>
          </a:custGeom>
          <a:solidFill>
            <a:srgbClr val="00CCFF">
              <a:alpha val="100000"/>
            </a:srgbClr>
          </a:solidFill>
          <a:ln w="9525">
            <a:noFill/>
          </a:ln>
        </p:spPr>
        <p:txBody>
          <a:bodyPr/>
          <a:p>
            <a:endParaRPr lang="zh-CN" altLang="en-US"/>
          </a:p>
        </p:txBody>
      </p:sp>
      <p:sp>
        <p:nvSpPr>
          <p:cNvPr id="5148" name="Freeform 32"/>
          <p:cNvSpPr/>
          <p:nvPr/>
        </p:nvSpPr>
        <p:spPr>
          <a:xfrm>
            <a:off x="3171825" y="2273300"/>
            <a:ext cx="2087563" cy="1168400"/>
          </a:xfrm>
          <a:custGeom>
            <a:avLst/>
            <a:gdLst>
              <a:gd name="txL" fmla="*/ 0 w 2902"/>
              <a:gd name="txT" fmla="*/ 0 h 1185"/>
              <a:gd name="txR" fmla="*/ 2902 w 2902"/>
              <a:gd name="txB" fmla="*/ 1185 h 1185"/>
            </a:gdLst>
            <a:ahLst/>
            <a:cxnLst>
              <a:cxn ang="0">
                <a:pos x="0" y="0"/>
              </a:cxn>
              <a:cxn ang="0">
                <a:pos x="2147483647" y="2147483647"/>
              </a:cxn>
              <a:cxn ang="0">
                <a:pos x="2147483647" y="2147483647"/>
              </a:cxn>
              <a:cxn ang="0">
                <a:pos x="0" y="2147483647"/>
              </a:cxn>
              <a:cxn ang="0">
                <a:pos x="0" y="0"/>
              </a:cxn>
            </a:cxnLst>
            <a:rect l="txL" t="txT" r="txR" b="txB"/>
            <a:pathLst>
              <a:path w="2902" h="1185">
                <a:moveTo>
                  <a:pt x="0" y="0"/>
                </a:moveTo>
                <a:lnTo>
                  <a:pt x="2895" y="937"/>
                </a:lnTo>
                <a:lnTo>
                  <a:pt x="2902" y="1185"/>
                </a:lnTo>
                <a:lnTo>
                  <a:pt x="0" y="247"/>
                </a:lnTo>
                <a:lnTo>
                  <a:pt x="0" y="0"/>
                </a:lnTo>
                <a:close/>
              </a:path>
            </a:pathLst>
          </a:custGeom>
          <a:solidFill>
            <a:srgbClr val="00CCFF">
              <a:alpha val="100000"/>
            </a:srgbClr>
          </a:solidFill>
          <a:ln w="9525" cap="flat" cmpd="sng">
            <a:solidFill>
              <a:srgbClr val="000000">
                <a:alpha val="100000"/>
              </a:srgbClr>
            </a:solidFill>
            <a:prstDash val="solid"/>
            <a:round/>
            <a:headEnd type="none" w="med" len="med"/>
            <a:tailEnd type="none" w="med" len="med"/>
          </a:ln>
        </p:spPr>
        <p:txBody>
          <a:bodyPr/>
          <a:p>
            <a:endParaRPr lang="zh-CN" altLang="en-US"/>
          </a:p>
        </p:txBody>
      </p:sp>
      <p:sp>
        <p:nvSpPr>
          <p:cNvPr id="5149" name="Line 33"/>
          <p:cNvSpPr/>
          <p:nvPr/>
        </p:nvSpPr>
        <p:spPr>
          <a:xfrm flipV="1">
            <a:off x="3189288" y="2954338"/>
            <a:ext cx="2065337" cy="931862"/>
          </a:xfrm>
          <a:prstGeom prst="line">
            <a:avLst/>
          </a:prstGeom>
          <a:ln w="9525" cap="flat" cmpd="sng">
            <a:solidFill>
              <a:srgbClr val="000000"/>
            </a:solidFill>
            <a:prstDash val="solid"/>
            <a:headEnd type="none" w="med" len="med"/>
            <a:tailEnd type="none" w="med" len="med"/>
          </a:ln>
        </p:spPr>
      </p:sp>
      <p:sp>
        <p:nvSpPr>
          <p:cNvPr id="5150" name="Line 34"/>
          <p:cNvSpPr/>
          <p:nvPr/>
        </p:nvSpPr>
        <p:spPr>
          <a:xfrm flipV="1">
            <a:off x="3189288" y="3205163"/>
            <a:ext cx="2065337" cy="931862"/>
          </a:xfrm>
          <a:prstGeom prst="line">
            <a:avLst/>
          </a:prstGeom>
          <a:ln w="9525" cap="flat" cmpd="sng">
            <a:solidFill>
              <a:srgbClr val="000000"/>
            </a:solidFill>
            <a:prstDash val="solid"/>
            <a:headEnd type="none" w="med" len="med"/>
            <a:tailEnd type="none" w="med" len="med"/>
          </a:ln>
        </p:spPr>
      </p:sp>
      <p:grpSp>
        <p:nvGrpSpPr>
          <p:cNvPr id="5151" name="Group 35"/>
          <p:cNvGrpSpPr/>
          <p:nvPr/>
        </p:nvGrpSpPr>
        <p:grpSpPr>
          <a:xfrm>
            <a:off x="3032125" y="4130675"/>
            <a:ext cx="1466850" cy="606425"/>
            <a:chOff x="12502" y="21425"/>
            <a:chExt cx="3400" cy="1025"/>
          </a:xfrm>
        </p:grpSpPr>
        <p:sp>
          <p:nvSpPr>
            <p:cNvPr id="5167" name="Line 36"/>
            <p:cNvSpPr/>
            <p:nvPr/>
          </p:nvSpPr>
          <p:spPr>
            <a:xfrm flipH="1">
              <a:off x="12502" y="21425"/>
              <a:ext cx="288" cy="2"/>
            </a:xfrm>
            <a:prstGeom prst="line">
              <a:avLst/>
            </a:prstGeom>
            <a:ln w="9525" cap="flat" cmpd="sng">
              <a:solidFill>
                <a:srgbClr val="000000"/>
              </a:solidFill>
              <a:prstDash val="solid"/>
              <a:headEnd type="none" w="med" len="med"/>
              <a:tailEnd type="none" w="med" len="med"/>
            </a:ln>
          </p:spPr>
        </p:sp>
        <p:sp>
          <p:nvSpPr>
            <p:cNvPr id="5168" name="Freeform 37"/>
            <p:cNvSpPr/>
            <p:nvPr/>
          </p:nvSpPr>
          <p:spPr>
            <a:xfrm>
              <a:off x="12827" y="21438"/>
              <a:ext cx="3075" cy="987"/>
            </a:xfrm>
            <a:custGeom>
              <a:avLst/>
              <a:gdLst>
                <a:gd name="txL" fmla="*/ 0 w 1845"/>
                <a:gd name="txT" fmla="*/ 0 h 592"/>
                <a:gd name="txR" fmla="*/ 1845 w 1845"/>
                <a:gd name="txB" fmla="*/ 592 h 592"/>
              </a:gdLst>
              <a:ahLst/>
              <a:cxnLst>
                <a:cxn ang="0">
                  <a:pos x="0" y="0"/>
                </a:cxn>
                <a:cxn ang="0">
                  <a:pos x="23728" y="7628"/>
                </a:cxn>
                <a:cxn ang="0">
                  <a:pos x="14083" y="7628"/>
                </a:cxn>
                <a:cxn ang="0">
                  <a:pos x="0" y="3183"/>
                </a:cxn>
                <a:cxn ang="0">
                  <a:pos x="0" y="0"/>
                </a:cxn>
              </a:cxnLst>
              <a:rect l="txL" t="txT" r="txR" b="txB"/>
              <a:pathLst>
                <a:path w="1845" h="592">
                  <a:moveTo>
                    <a:pt x="0" y="0"/>
                  </a:moveTo>
                  <a:lnTo>
                    <a:pt x="1845" y="592"/>
                  </a:lnTo>
                  <a:lnTo>
                    <a:pt x="1095" y="592"/>
                  </a:lnTo>
                  <a:lnTo>
                    <a:pt x="0" y="247"/>
                  </a:lnTo>
                  <a:lnTo>
                    <a:pt x="0" y="0"/>
                  </a:lnTo>
                  <a:close/>
                </a:path>
              </a:pathLst>
            </a:custGeom>
            <a:gradFill rotWithShape="1">
              <a:gsLst>
                <a:gs pos="0">
                  <a:srgbClr val="00CCFF">
                    <a:alpha val="100000"/>
                  </a:srgbClr>
                </a:gs>
                <a:gs pos="100000">
                  <a:srgbClr val="FFFFFF">
                    <a:alpha val="100000"/>
                  </a:srgbClr>
                </a:gs>
              </a:gsLst>
              <a:lin ang="0" scaled="1"/>
              <a:tileRect/>
            </a:gradFill>
            <a:ln w="9525">
              <a:noFill/>
            </a:ln>
          </p:spPr>
          <p:txBody>
            <a:bodyPr/>
            <a:p>
              <a:endParaRPr lang="zh-CN" altLang="en-US"/>
            </a:p>
          </p:txBody>
        </p:sp>
        <p:grpSp>
          <p:nvGrpSpPr>
            <p:cNvPr id="5169" name="Group 38"/>
            <p:cNvGrpSpPr/>
            <p:nvPr/>
          </p:nvGrpSpPr>
          <p:grpSpPr>
            <a:xfrm>
              <a:off x="12815" y="21425"/>
              <a:ext cx="2776" cy="913"/>
              <a:chOff x="12315" y="13225"/>
              <a:chExt cx="2775" cy="913"/>
            </a:xfrm>
          </p:grpSpPr>
          <p:sp>
            <p:nvSpPr>
              <p:cNvPr id="5172" name="Line 39"/>
              <p:cNvSpPr/>
              <p:nvPr/>
            </p:nvSpPr>
            <p:spPr>
              <a:xfrm>
                <a:off x="12315" y="13225"/>
                <a:ext cx="1587" cy="513"/>
              </a:xfrm>
              <a:prstGeom prst="line">
                <a:avLst/>
              </a:prstGeom>
              <a:ln w="9525" cap="flat" cmpd="sng">
                <a:solidFill>
                  <a:srgbClr val="000000"/>
                </a:solidFill>
                <a:prstDash val="solid"/>
                <a:headEnd type="none" w="med" len="med"/>
                <a:tailEnd type="none" w="med" len="med"/>
              </a:ln>
            </p:spPr>
          </p:sp>
          <p:sp>
            <p:nvSpPr>
              <p:cNvPr id="5173" name="Line 40"/>
              <p:cNvSpPr/>
              <p:nvPr/>
            </p:nvSpPr>
            <p:spPr>
              <a:xfrm>
                <a:off x="13915" y="13737"/>
                <a:ext cx="1175" cy="401"/>
              </a:xfrm>
              <a:prstGeom prst="line">
                <a:avLst/>
              </a:prstGeom>
              <a:ln w="9525" cap="flat" cmpd="sng">
                <a:solidFill>
                  <a:srgbClr val="000000"/>
                </a:solidFill>
                <a:prstDash val="sysDot"/>
                <a:headEnd type="none" w="med" len="med"/>
                <a:tailEnd type="none" w="med" len="med"/>
              </a:ln>
            </p:spPr>
          </p:sp>
        </p:grpSp>
        <p:sp>
          <p:nvSpPr>
            <p:cNvPr id="5170" name="Line 41"/>
            <p:cNvSpPr/>
            <p:nvPr/>
          </p:nvSpPr>
          <p:spPr>
            <a:xfrm>
              <a:off x="12815" y="21837"/>
              <a:ext cx="687" cy="213"/>
            </a:xfrm>
            <a:prstGeom prst="line">
              <a:avLst/>
            </a:prstGeom>
            <a:ln w="9525" cap="flat" cmpd="sng">
              <a:solidFill>
                <a:srgbClr val="000000"/>
              </a:solidFill>
              <a:prstDash val="solid"/>
              <a:headEnd type="none" w="med" len="med"/>
              <a:tailEnd type="none" w="med" len="med"/>
            </a:ln>
          </p:spPr>
        </p:sp>
        <p:sp>
          <p:nvSpPr>
            <p:cNvPr id="5171" name="Line 42"/>
            <p:cNvSpPr/>
            <p:nvPr/>
          </p:nvSpPr>
          <p:spPr>
            <a:xfrm>
              <a:off x="13515" y="22048"/>
              <a:ext cx="1175" cy="402"/>
            </a:xfrm>
            <a:prstGeom prst="line">
              <a:avLst/>
            </a:prstGeom>
            <a:ln w="9525" cap="flat" cmpd="sng">
              <a:solidFill>
                <a:srgbClr val="000000"/>
              </a:solidFill>
              <a:prstDash val="sysDot"/>
              <a:headEnd type="none" w="med" len="med"/>
              <a:tailEnd type="none" w="med" len="med"/>
            </a:ln>
          </p:spPr>
        </p:sp>
      </p:grpSp>
      <p:grpSp>
        <p:nvGrpSpPr>
          <p:cNvPr id="5152" name="Group 43"/>
          <p:cNvGrpSpPr/>
          <p:nvPr/>
        </p:nvGrpSpPr>
        <p:grpSpPr>
          <a:xfrm>
            <a:off x="3043238" y="4381500"/>
            <a:ext cx="1466850" cy="606425"/>
            <a:chOff x="12502" y="21425"/>
            <a:chExt cx="3400" cy="1025"/>
          </a:xfrm>
        </p:grpSpPr>
        <p:sp>
          <p:nvSpPr>
            <p:cNvPr id="5160" name="Line 44"/>
            <p:cNvSpPr/>
            <p:nvPr/>
          </p:nvSpPr>
          <p:spPr>
            <a:xfrm flipH="1">
              <a:off x="12502" y="21425"/>
              <a:ext cx="288" cy="2"/>
            </a:xfrm>
            <a:prstGeom prst="line">
              <a:avLst/>
            </a:prstGeom>
            <a:ln w="9525" cap="flat" cmpd="sng">
              <a:solidFill>
                <a:srgbClr val="000000"/>
              </a:solidFill>
              <a:prstDash val="solid"/>
              <a:headEnd type="none" w="med" len="med"/>
              <a:tailEnd type="none" w="med" len="med"/>
            </a:ln>
          </p:spPr>
        </p:sp>
        <p:sp>
          <p:nvSpPr>
            <p:cNvPr id="5161" name="Freeform 45"/>
            <p:cNvSpPr/>
            <p:nvPr/>
          </p:nvSpPr>
          <p:spPr>
            <a:xfrm>
              <a:off x="12827" y="21438"/>
              <a:ext cx="3075" cy="987"/>
            </a:xfrm>
            <a:custGeom>
              <a:avLst/>
              <a:gdLst>
                <a:gd name="txL" fmla="*/ 0 w 1845"/>
                <a:gd name="txT" fmla="*/ 0 h 592"/>
                <a:gd name="txR" fmla="*/ 1845 w 1845"/>
                <a:gd name="txB" fmla="*/ 592 h 592"/>
              </a:gdLst>
              <a:ahLst/>
              <a:cxnLst>
                <a:cxn ang="0">
                  <a:pos x="0" y="0"/>
                </a:cxn>
                <a:cxn ang="0">
                  <a:pos x="23728" y="7628"/>
                </a:cxn>
                <a:cxn ang="0">
                  <a:pos x="14083" y="7628"/>
                </a:cxn>
                <a:cxn ang="0">
                  <a:pos x="0" y="3183"/>
                </a:cxn>
                <a:cxn ang="0">
                  <a:pos x="0" y="0"/>
                </a:cxn>
              </a:cxnLst>
              <a:rect l="txL" t="txT" r="txR" b="txB"/>
              <a:pathLst>
                <a:path w="1845" h="592">
                  <a:moveTo>
                    <a:pt x="0" y="0"/>
                  </a:moveTo>
                  <a:lnTo>
                    <a:pt x="1845" y="592"/>
                  </a:lnTo>
                  <a:lnTo>
                    <a:pt x="1095" y="592"/>
                  </a:lnTo>
                  <a:lnTo>
                    <a:pt x="0" y="247"/>
                  </a:lnTo>
                  <a:lnTo>
                    <a:pt x="0" y="0"/>
                  </a:lnTo>
                  <a:close/>
                </a:path>
              </a:pathLst>
            </a:custGeom>
            <a:gradFill rotWithShape="1">
              <a:gsLst>
                <a:gs pos="0">
                  <a:srgbClr val="00CCFF">
                    <a:alpha val="100000"/>
                  </a:srgbClr>
                </a:gs>
                <a:gs pos="100000">
                  <a:srgbClr val="FFFFFF">
                    <a:alpha val="100000"/>
                  </a:srgbClr>
                </a:gs>
              </a:gsLst>
              <a:lin ang="0" scaled="1"/>
              <a:tileRect/>
            </a:gradFill>
            <a:ln w="9525">
              <a:noFill/>
            </a:ln>
          </p:spPr>
          <p:txBody>
            <a:bodyPr/>
            <a:p>
              <a:endParaRPr lang="zh-CN" altLang="en-US"/>
            </a:p>
          </p:txBody>
        </p:sp>
        <p:grpSp>
          <p:nvGrpSpPr>
            <p:cNvPr id="5162" name="Group 46"/>
            <p:cNvGrpSpPr/>
            <p:nvPr/>
          </p:nvGrpSpPr>
          <p:grpSpPr>
            <a:xfrm>
              <a:off x="12815" y="21425"/>
              <a:ext cx="2776" cy="913"/>
              <a:chOff x="12315" y="13225"/>
              <a:chExt cx="2775" cy="913"/>
            </a:xfrm>
          </p:grpSpPr>
          <p:sp>
            <p:nvSpPr>
              <p:cNvPr id="5165" name="Line 47"/>
              <p:cNvSpPr/>
              <p:nvPr/>
            </p:nvSpPr>
            <p:spPr>
              <a:xfrm>
                <a:off x="12315" y="13225"/>
                <a:ext cx="1587" cy="513"/>
              </a:xfrm>
              <a:prstGeom prst="line">
                <a:avLst/>
              </a:prstGeom>
              <a:ln w="9525" cap="flat" cmpd="sng">
                <a:solidFill>
                  <a:srgbClr val="000000"/>
                </a:solidFill>
                <a:prstDash val="solid"/>
                <a:headEnd type="none" w="med" len="med"/>
                <a:tailEnd type="none" w="med" len="med"/>
              </a:ln>
            </p:spPr>
          </p:sp>
          <p:sp>
            <p:nvSpPr>
              <p:cNvPr id="5166" name="Line 48"/>
              <p:cNvSpPr/>
              <p:nvPr/>
            </p:nvSpPr>
            <p:spPr>
              <a:xfrm>
                <a:off x="13915" y="13737"/>
                <a:ext cx="1175" cy="401"/>
              </a:xfrm>
              <a:prstGeom prst="line">
                <a:avLst/>
              </a:prstGeom>
              <a:ln w="9525" cap="flat" cmpd="sng">
                <a:solidFill>
                  <a:srgbClr val="000000"/>
                </a:solidFill>
                <a:prstDash val="sysDot"/>
                <a:headEnd type="none" w="med" len="med"/>
                <a:tailEnd type="none" w="med" len="med"/>
              </a:ln>
            </p:spPr>
          </p:sp>
        </p:grpSp>
        <p:sp>
          <p:nvSpPr>
            <p:cNvPr id="5163" name="Line 49"/>
            <p:cNvSpPr/>
            <p:nvPr/>
          </p:nvSpPr>
          <p:spPr>
            <a:xfrm>
              <a:off x="12815" y="21837"/>
              <a:ext cx="687" cy="213"/>
            </a:xfrm>
            <a:prstGeom prst="line">
              <a:avLst/>
            </a:prstGeom>
            <a:ln w="9525" cap="flat" cmpd="sng">
              <a:solidFill>
                <a:srgbClr val="000000"/>
              </a:solidFill>
              <a:prstDash val="solid"/>
              <a:headEnd type="none" w="med" len="med"/>
              <a:tailEnd type="none" w="med" len="med"/>
            </a:ln>
          </p:spPr>
        </p:sp>
        <p:sp>
          <p:nvSpPr>
            <p:cNvPr id="5164" name="Line 50"/>
            <p:cNvSpPr/>
            <p:nvPr/>
          </p:nvSpPr>
          <p:spPr>
            <a:xfrm>
              <a:off x="13515" y="22048"/>
              <a:ext cx="1175" cy="402"/>
            </a:xfrm>
            <a:prstGeom prst="line">
              <a:avLst/>
            </a:prstGeom>
            <a:ln w="9525" cap="flat" cmpd="sng">
              <a:solidFill>
                <a:srgbClr val="000000"/>
              </a:solidFill>
              <a:prstDash val="sysDot"/>
              <a:headEnd type="none" w="med" len="med"/>
              <a:tailEnd type="none" w="med" len="med"/>
            </a:ln>
          </p:spPr>
        </p:sp>
      </p:grpSp>
      <p:sp>
        <p:nvSpPr>
          <p:cNvPr id="5153" name="Line 51"/>
          <p:cNvSpPr/>
          <p:nvPr/>
        </p:nvSpPr>
        <p:spPr>
          <a:xfrm flipV="1">
            <a:off x="3194050" y="3457575"/>
            <a:ext cx="2065338" cy="931863"/>
          </a:xfrm>
          <a:prstGeom prst="line">
            <a:avLst/>
          </a:prstGeom>
          <a:ln w="9525" cap="flat" cmpd="sng">
            <a:solidFill>
              <a:srgbClr val="000000"/>
            </a:solidFill>
            <a:prstDash val="solid"/>
            <a:headEnd type="none" w="med" len="med"/>
            <a:tailEnd type="none" w="med" len="med"/>
          </a:ln>
        </p:spPr>
      </p:sp>
      <p:sp>
        <p:nvSpPr>
          <p:cNvPr id="5154" name="Text Box 52"/>
          <p:cNvSpPr txBox="1"/>
          <p:nvPr/>
        </p:nvSpPr>
        <p:spPr>
          <a:xfrm>
            <a:off x="5310188" y="3024188"/>
            <a:ext cx="3470275" cy="384175"/>
          </a:xfrm>
          <a:prstGeom prst="rect">
            <a:avLst/>
          </a:prstGeom>
          <a:noFill/>
          <a:ln w="9525">
            <a:noFill/>
          </a:ln>
        </p:spPr>
        <p:txBody>
          <a:bodyPr/>
          <a:p>
            <a:pPr algn="l"/>
            <a:r>
              <a:rPr lang="zh-CN" altLang="en-US" b="1" dirty="0">
                <a:latin typeface="Arial" panose="020B0604020202020204" pitchFamily="34" charset="0"/>
              </a:rPr>
              <a:t>第二个分组最后比特到达</a:t>
            </a:r>
            <a:r>
              <a:rPr lang="en-US" altLang="zh-CN" b="1" dirty="0">
                <a:latin typeface="Arial" panose="020B0604020202020204" pitchFamily="34" charset="0"/>
              </a:rPr>
              <a:t>,</a:t>
            </a:r>
            <a:r>
              <a:rPr lang="zh-CN" altLang="en-US" b="1" dirty="0">
                <a:latin typeface="Arial" panose="020B0604020202020204" pitchFamily="34" charset="0"/>
              </a:rPr>
              <a:t>发送</a:t>
            </a:r>
            <a:r>
              <a:rPr lang="en-US" altLang="zh-CN" b="1" dirty="0">
                <a:latin typeface="Arial" panose="020B0604020202020204" pitchFamily="34" charset="0"/>
              </a:rPr>
              <a:t>ACK</a:t>
            </a:r>
            <a:endParaRPr lang="en-US" altLang="zh-CN" b="1" dirty="0">
              <a:latin typeface="Arial" panose="020B0604020202020204" pitchFamily="34" charset="0"/>
            </a:endParaRPr>
          </a:p>
        </p:txBody>
      </p:sp>
      <p:sp>
        <p:nvSpPr>
          <p:cNvPr id="5155" name="Line 53"/>
          <p:cNvSpPr/>
          <p:nvPr/>
        </p:nvSpPr>
        <p:spPr>
          <a:xfrm flipV="1">
            <a:off x="5254625" y="3182938"/>
            <a:ext cx="112713" cy="0"/>
          </a:xfrm>
          <a:prstGeom prst="line">
            <a:avLst/>
          </a:prstGeom>
          <a:ln w="9525" cap="flat" cmpd="sng">
            <a:solidFill>
              <a:srgbClr val="000000"/>
            </a:solidFill>
            <a:prstDash val="solid"/>
            <a:headEnd type="none" w="med" len="med"/>
            <a:tailEnd type="none" w="med" len="med"/>
          </a:ln>
        </p:spPr>
      </p:sp>
      <p:sp>
        <p:nvSpPr>
          <p:cNvPr id="5156" name="Line 54"/>
          <p:cNvSpPr/>
          <p:nvPr/>
        </p:nvSpPr>
        <p:spPr>
          <a:xfrm flipV="1">
            <a:off x="5265738" y="3435350"/>
            <a:ext cx="112712" cy="0"/>
          </a:xfrm>
          <a:prstGeom prst="line">
            <a:avLst/>
          </a:prstGeom>
          <a:ln w="9525" cap="flat" cmpd="sng">
            <a:solidFill>
              <a:srgbClr val="000000"/>
            </a:solidFill>
            <a:prstDash val="solid"/>
            <a:headEnd type="none" w="med" len="med"/>
            <a:tailEnd type="none" w="med" len="med"/>
          </a:ln>
        </p:spPr>
      </p:sp>
      <p:sp>
        <p:nvSpPr>
          <p:cNvPr id="5157" name="Text Box 55"/>
          <p:cNvSpPr txBox="1"/>
          <p:nvPr/>
        </p:nvSpPr>
        <p:spPr>
          <a:xfrm>
            <a:off x="5305425" y="3257550"/>
            <a:ext cx="3460750" cy="384175"/>
          </a:xfrm>
          <a:prstGeom prst="rect">
            <a:avLst/>
          </a:prstGeom>
          <a:noFill/>
          <a:ln w="9525">
            <a:noFill/>
          </a:ln>
        </p:spPr>
        <p:txBody>
          <a:bodyPr/>
          <a:p>
            <a:pPr algn="l"/>
            <a:r>
              <a:rPr lang="zh-CN" altLang="en-US" b="1" dirty="0">
                <a:latin typeface="Arial" panose="020B0604020202020204" pitchFamily="34" charset="0"/>
              </a:rPr>
              <a:t>第三个分组最后比特到达</a:t>
            </a:r>
            <a:r>
              <a:rPr lang="en-US" altLang="zh-CN" b="1" dirty="0">
                <a:latin typeface="Arial" panose="020B0604020202020204" pitchFamily="34" charset="0"/>
              </a:rPr>
              <a:t>,</a:t>
            </a:r>
            <a:r>
              <a:rPr lang="zh-CN" altLang="en-US" b="1" dirty="0">
                <a:latin typeface="Arial" panose="020B0604020202020204" pitchFamily="34" charset="0"/>
              </a:rPr>
              <a:t>发送</a:t>
            </a:r>
            <a:r>
              <a:rPr lang="en-US" altLang="zh-CN" b="1" dirty="0">
                <a:latin typeface="Arial" panose="020B0604020202020204" pitchFamily="34" charset="0"/>
              </a:rPr>
              <a:t>ACK</a:t>
            </a:r>
            <a:endParaRPr lang="en-US" altLang="zh-CN" b="1" dirty="0">
              <a:latin typeface="Arial" panose="020B0604020202020204" pitchFamily="34" charset="0"/>
            </a:endParaRPr>
          </a:p>
        </p:txBody>
      </p:sp>
      <p:graphicFrame>
        <p:nvGraphicFramePr>
          <p:cNvPr id="5122" name="Object 56"/>
          <p:cNvGraphicFramePr/>
          <p:nvPr/>
        </p:nvGraphicFramePr>
        <p:xfrm>
          <a:off x="1462088" y="5135563"/>
          <a:ext cx="5994400" cy="933450"/>
        </p:xfrm>
        <a:graphic>
          <a:graphicData uri="http://schemas.openxmlformats.org/presentationml/2006/ole">
            <mc:AlternateContent xmlns:mc="http://schemas.openxmlformats.org/markup-compatibility/2006">
              <mc:Choice xmlns:v="urn:schemas-microsoft-com:vml" Requires="v">
                <p:oleObj spid="_x0000_s3078" name="" r:id="rId1" imgW="3156585" imgH="494665" progId="Word.Picture.8">
                  <p:embed/>
                </p:oleObj>
              </mc:Choice>
              <mc:Fallback>
                <p:oleObj name="" r:id="rId1" imgW="3156585" imgH="494665" progId="Word.Picture.8">
                  <p:embed/>
                  <p:pic>
                    <p:nvPicPr>
                      <p:cNvPr id="0" name="图片 3077"/>
                      <p:cNvPicPr/>
                      <p:nvPr/>
                    </p:nvPicPr>
                    <p:blipFill>
                      <a:blip r:embed="rId2"/>
                      <a:stretch>
                        <a:fillRect/>
                      </a:stretch>
                    </p:blipFill>
                    <p:spPr>
                      <a:xfrm>
                        <a:off x="1462088" y="5135563"/>
                        <a:ext cx="5994400" cy="933450"/>
                      </a:xfrm>
                      <a:prstGeom prst="rect">
                        <a:avLst/>
                      </a:prstGeom>
                      <a:noFill/>
                      <a:ln w="38100">
                        <a:noFill/>
                        <a:miter/>
                      </a:ln>
                    </p:spPr>
                  </p:pic>
                </p:oleObj>
              </mc:Fallback>
            </mc:AlternateContent>
          </a:graphicData>
        </a:graphic>
      </p:graphicFrame>
      <p:sp>
        <p:nvSpPr>
          <p:cNvPr id="5158" name="Text Box 57"/>
          <p:cNvSpPr txBox="1"/>
          <p:nvPr/>
        </p:nvSpPr>
        <p:spPr>
          <a:xfrm>
            <a:off x="6596063" y="4437063"/>
            <a:ext cx="1933575" cy="396875"/>
          </a:xfrm>
          <a:prstGeom prst="rect">
            <a:avLst/>
          </a:prstGeom>
          <a:noFill/>
          <a:ln w="9525">
            <a:noFill/>
          </a:ln>
        </p:spPr>
        <p:txBody>
          <a:bodyPr wrap="none">
            <a:spAutoFit/>
          </a:bodyPr>
          <a:p>
            <a:r>
              <a:rPr lang="zh-CN" altLang="en-US" sz="2000" b="1" dirty="0">
                <a:solidFill>
                  <a:srgbClr val="FF0000"/>
                </a:solidFill>
                <a:latin typeface="Comic Sans MS" panose="030F0702030302020204" pitchFamily="66" charset="0"/>
              </a:rPr>
              <a:t>利用率增加3倍!</a:t>
            </a:r>
            <a:endParaRPr lang="zh-CN" altLang="en-US" sz="2000" b="1" dirty="0">
              <a:solidFill>
                <a:srgbClr val="FF0000"/>
              </a:solidFill>
              <a:latin typeface="Comic Sans MS" panose="030F0702030302020204" pitchFamily="66" charset="0"/>
            </a:endParaRPr>
          </a:p>
        </p:txBody>
      </p:sp>
      <p:sp>
        <p:nvSpPr>
          <p:cNvPr id="5159" name="Line 58"/>
          <p:cNvSpPr/>
          <p:nvPr/>
        </p:nvSpPr>
        <p:spPr>
          <a:xfrm flipH="1">
            <a:off x="6386513" y="4821238"/>
            <a:ext cx="125412" cy="512762"/>
          </a:xfrm>
          <a:prstGeom prst="line">
            <a:avLst/>
          </a:prstGeom>
          <a:ln w="9525" cap="flat" cmpd="sng">
            <a:solidFill>
              <a:srgbClr val="FF0000"/>
            </a:solidFill>
            <a:prstDash val="solid"/>
            <a:headEnd type="none" w="med" len="med"/>
            <a:tailEnd type="triangle" w="med" len="med"/>
          </a:ln>
        </p:spPr>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79875"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69636" name="Rectangle 2"/>
          <p:cNvSpPr>
            <a:spLocks noGrp="1"/>
          </p:cNvSpPr>
          <p:nvPr>
            <p:ph type="title"/>
          </p:nvPr>
        </p:nvSpPr>
        <p:spPr/>
        <p:txBody>
          <a:bodyPr vert="horz" wrap="square" lIns="91440" tIns="45720" rIns="91440" bIns="45720" anchor="ctr" anchorCtr="0"/>
          <a:p>
            <a:r>
              <a:rPr lang="en-US" altLang="zh-CN" dirty="0"/>
              <a:t>Go-Back-N</a:t>
            </a:r>
            <a:endParaRPr lang="zh-CN" altLang="en-US" dirty="0"/>
          </a:p>
        </p:txBody>
      </p:sp>
      <p:sp>
        <p:nvSpPr>
          <p:cNvPr id="69637" name="Rectangle 3"/>
          <p:cNvSpPr>
            <a:spLocks noGrp="1"/>
          </p:cNvSpPr>
          <p:nvPr>
            <p:ph sz="half" idx="1"/>
          </p:nvPr>
        </p:nvSpPr>
        <p:spPr>
          <a:xfrm>
            <a:off x="533400" y="1314450"/>
            <a:ext cx="8324850" cy="1219200"/>
          </a:xfrm>
        </p:spPr>
        <p:txBody>
          <a:bodyPr vert="horz" wrap="square" lIns="91440" tIns="45720" rIns="91440" bIns="45720" anchor="t" anchorCtr="0"/>
          <a:p>
            <a:pPr eaLnBrk="1">
              <a:buSzPct val="85000"/>
              <a:buFont typeface="ZapfDingbats" pitchFamily="82" charset="2"/>
              <a:buNone/>
            </a:pPr>
            <a:r>
              <a:rPr lang="zh-CN" altLang="en-US" sz="2400" b="1" dirty="0">
                <a:solidFill>
                  <a:srgbClr val="FF0000"/>
                </a:solidFill>
                <a:latin typeface="+mn-lt"/>
                <a:ea typeface="+mn-ea"/>
                <a:cs typeface="+mn-cs"/>
              </a:rPr>
              <a:t>发送方:</a:t>
            </a:r>
            <a:endParaRPr lang="zh-CN" altLang="en-US" sz="2400" b="1" dirty="0">
              <a:latin typeface="+mn-lt"/>
              <a:ea typeface="+mn-ea"/>
              <a:cs typeface="+mn-cs"/>
            </a:endParaRPr>
          </a:p>
          <a:p>
            <a:pPr eaLnBrk="1">
              <a:buSzPct val="85000"/>
            </a:pPr>
            <a:r>
              <a:rPr lang="zh-CN" altLang="en-US" sz="2000" dirty="0">
                <a:latin typeface="+mn-lt"/>
                <a:ea typeface="+mn-ea"/>
                <a:cs typeface="+mn-cs"/>
              </a:rPr>
              <a:t>在分组首部需要</a:t>
            </a:r>
            <a:r>
              <a:rPr lang="en-US" altLang="zh-CN" sz="2000" dirty="0">
                <a:latin typeface="+mn-lt"/>
                <a:ea typeface="+mn-ea"/>
                <a:cs typeface="+mn-cs"/>
              </a:rPr>
              <a:t>K</a:t>
            </a:r>
            <a:r>
              <a:rPr lang="zh-CN" altLang="en-US" sz="2000" dirty="0">
                <a:latin typeface="+mn-lt"/>
                <a:ea typeface="+mn-ea"/>
                <a:cs typeface="+mn-cs"/>
              </a:rPr>
              <a:t>比特序号，</a:t>
            </a:r>
            <a:r>
              <a:rPr lang="en-US" altLang="zh-CN" sz="2000" dirty="0">
                <a:latin typeface="+mn-lt"/>
                <a:ea typeface="+mn-ea"/>
                <a:cs typeface="+mn-cs"/>
              </a:rPr>
              <a:t>2</a:t>
            </a:r>
            <a:r>
              <a:rPr lang="en-US" altLang="zh-CN" sz="2000" baseline="30000" dirty="0">
                <a:latin typeface="+mn-lt"/>
                <a:ea typeface="+mn-ea"/>
                <a:cs typeface="+mn-cs"/>
              </a:rPr>
              <a:t>k</a:t>
            </a:r>
            <a:r>
              <a:rPr lang="en-US" altLang="zh-CN" sz="2000" dirty="0">
                <a:latin typeface="+mn-lt"/>
                <a:ea typeface="+mn-ea"/>
                <a:cs typeface="+mn-cs"/>
              </a:rPr>
              <a:t>=N</a:t>
            </a:r>
            <a:endParaRPr lang="en-US" altLang="zh-CN" sz="2000" dirty="0">
              <a:latin typeface="+mn-lt"/>
              <a:ea typeface="+mn-ea"/>
              <a:cs typeface="+mn-cs"/>
            </a:endParaRPr>
          </a:p>
          <a:p>
            <a:pPr eaLnBrk="1">
              <a:buSzPct val="85000"/>
            </a:pPr>
            <a:r>
              <a:rPr lang="zh-CN" altLang="en-US" sz="2000" dirty="0">
                <a:latin typeface="Comic Sans MS" panose="030F0702030302020204" pitchFamily="66" charset="0"/>
                <a:ea typeface="+mn-ea"/>
                <a:cs typeface="+mn-cs"/>
              </a:rPr>
              <a:t>“</a:t>
            </a:r>
            <a:r>
              <a:rPr lang="zh-CN" altLang="en-US" sz="2000" dirty="0">
                <a:latin typeface="+mn-lt"/>
                <a:ea typeface="+mn-ea"/>
                <a:cs typeface="+mn-cs"/>
              </a:rPr>
              <a:t>窗口</a:t>
            </a:r>
            <a:r>
              <a:rPr lang="zh-CN" altLang="en-US" sz="2000" dirty="0">
                <a:latin typeface="Comic Sans MS" panose="030F0702030302020204" pitchFamily="66" charset="0"/>
                <a:ea typeface="+mn-ea"/>
                <a:cs typeface="+mn-cs"/>
              </a:rPr>
              <a:t>”</a:t>
            </a:r>
            <a:r>
              <a:rPr lang="zh-CN" altLang="en-US" sz="2000" dirty="0">
                <a:latin typeface="+mn-lt"/>
                <a:ea typeface="+mn-ea"/>
                <a:cs typeface="+mn-cs"/>
              </a:rPr>
              <a:t>最大为</a:t>
            </a:r>
            <a:r>
              <a:rPr lang="en-US" altLang="zh-CN" sz="2000" dirty="0">
                <a:latin typeface="+mn-lt"/>
                <a:ea typeface="+mn-ea"/>
                <a:cs typeface="+mn-cs"/>
              </a:rPr>
              <a:t>N</a:t>
            </a:r>
            <a:r>
              <a:rPr lang="zh-CN" altLang="en-US" sz="2000" dirty="0">
                <a:latin typeface="+mn-lt"/>
                <a:ea typeface="+mn-ea"/>
                <a:cs typeface="+mn-cs"/>
              </a:rPr>
              <a:t>, 允许</a:t>
            </a:r>
            <a:r>
              <a:rPr lang="en-US" altLang="zh-CN" sz="2000" dirty="0">
                <a:latin typeface="+mn-lt"/>
                <a:ea typeface="+mn-ea"/>
                <a:cs typeface="+mn-cs"/>
              </a:rPr>
              <a:t>N</a:t>
            </a:r>
            <a:r>
              <a:rPr lang="zh-CN" altLang="en-US" sz="2000" dirty="0">
                <a:latin typeface="+mn-lt"/>
                <a:ea typeface="+mn-ea"/>
                <a:cs typeface="+mn-cs"/>
              </a:rPr>
              <a:t>个连续的没有应答分组</a:t>
            </a:r>
            <a:endParaRPr lang="zh-CN" altLang="en-US" sz="2400" dirty="0">
              <a:latin typeface="+mn-lt"/>
              <a:ea typeface="+mn-ea"/>
              <a:cs typeface="+mn-cs"/>
            </a:endParaRPr>
          </a:p>
        </p:txBody>
      </p:sp>
      <p:pic>
        <p:nvPicPr>
          <p:cNvPr id="69638" name="Picture 4" descr="gbn_seqnum"/>
          <p:cNvPicPr>
            <a:picLocks noChangeAspect="1"/>
          </p:cNvPicPr>
          <p:nvPr/>
        </p:nvPicPr>
        <p:blipFill>
          <a:blip r:embed="rId1"/>
          <a:stretch>
            <a:fillRect/>
          </a:stretch>
        </p:blipFill>
        <p:spPr>
          <a:xfrm>
            <a:off x="738188" y="2752725"/>
            <a:ext cx="8099425" cy="1630363"/>
          </a:xfrm>
          <a:prstGeom prst="rect">
            <a:avLst/>
          </a:prstGeom>
          <a:noFill/>
          <a:ln w="9525">
            <a:noFill/>
          </a:ln>
        </p:spPr>
      </p:pic>
      <p:sp>
        <p:nvSpPr>
          <p:cNvPr id="69639" name="Rectangle 5"/>
          <p:cNvSpPr/>
          <p:nvPr/>
        </p:nvSpPr>
        <p:spPr>
          <a:xfrm>
            <a:off x="350838" y="4513263"/>
            <a:ext cx="8493125" cy="1882775"/>
          </a:xfrm>
          <a:prstGeom prst="rect">
            <a:avLst/>
          </a:prstGeom>
          <a:noFill/>
          <a:ln w="9525">
            <a:noFill/>
          </a:ln>
        </p:spPr>
        <p:txBody>
          <a:bodyPr/>
          <a:p>
            <a:pPr marL="342900" indent="-342900" algn="l" eaLnBrk="1">
              <a:spcBef>
                <a:spcPct val="20000"/>
              </a:spcBef>
              <a:buClr>
                <a:schemeClr val="accent2"/>
              </a:buClr>
              <a:buSzPct val="85000"/>
              <a:buFont typeface="ZapfDingbats" pitchFamily="82" charset="2"/>
              <a:buChar char="r"/>
            </a:pPr>
            <a:r>
              <a:rPr lang="en-US" altLang="zh-CN" sz="2000" dirty="0">
                <a:latin typeface="Times New Roman" panose="02020603050405020304" pitchFamily="18" charset="0"/>
              </a:rPr>
              <a:t>ACK(n): </a:t>
            </a:r>
            <a:r>
              <a:rPr lang="zh-CN" altLang="en-US" sz="2000" dirty="0">
                <a:latin typeface="Times New Roman" panose="02020603050405020304" pitchFamily="18" charset="0"/>
              </a:rPr>
              <a:t>确认所有的（包括序号</a:t>
            </a:r>
            <a:r>
              <a:rPr lang="en-US" altLang="zh-CN" sz="2000" dirty="0">
                <a:latin typeface="Times New Roman" panose="02020603050405020304" pitchFamily="18" charset="0"/>
              </a:rPr>
              <a:t>n</a:t>
            </a:r>
            <a:r>
              <a:rPr lang="zh-CN" altLang="en-US" sz="2000" dirty="0">
                <a:latin typeface="Times New Roman" panose="02020603050405020304" pitchFamily="18" charset="0"/>
              </a:rPr>
              <a:t>）的分组 - </a:t>
            </a:r>
            <a:r>
              <a:rPr lang="zh-CN" altLang="en-US" sz="2000" dirty="0">
                <a:latin typeface="Comic Sans MS" panose="030F0702030302020204" pitchFamily="66" charset="0"/>
              </a:rPr>
              <a:t>“</a:t>
            </a:r>
            <a:r>
              <a:rPr lang="zh-CN" altLang="en-US" sz="2000" dirty="0">
                <a:latin typeface="Times New Roman" panose="02020603050405020304" pitchFamily="18" charset="0"/>
              </a:rPr>
              <a:t>累计</a:t>
            </a:r>
            <a:r>
              <a:rPr lang="en-US" altLang="zh-CN" sz="2000" dirty="0">
                <a:latin typeface="Times New Roman" panose="02020603050405020304" pitchFamily="18" charset="0"/>
              </a:rPr>
              <a:t>ACK</a:t>
            </a:r>
            <a:r>
              <a:rPr lang="en-US" altLang="zh-CN" sz="2000" dirty="0">
                <a:latin typeface="Comic Sans MS" panose="030F0702030302020204" pitchFamily="66" charset="0"/>
              </a:rPr>
              <a:t>”</a:t>
            </a:r>
            <a:endParaRPr lang="en-US" altLang="zh-CN"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可能收到重复的</a:t>
            </a:r>
            <a:r>
              <a:rPr lang="en-US" altLang="zh-CN" sz="2000" dirty="0">
                <a:latin typeface="Times New Roman" panose="02020603050405020304" pitchFamily="18" charset="0"/>
              </a:rPr>
              <a:t>ACKs (</a:t>
            </a:r>
            <a:r>
              <a:rPr lang="zh-CN" altLang="en-US" sz="2000" dirty="0">
                <a:latin typeface="Times New Roman" panose="02020603050405020304" pitchFamily="18" charset="0"/>
              </a:rPr>
              <a:t>见接收方)</a:t>
            </a:r>
            <a:endParaRPr lang="zh-CN" altLang="en-US" sz="18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zh-CN" altLang="en-US" sz="2000" dirty="0">
                <a:latin typeface="Times New Roman" panose="02020603050405020304" pitchFamily="18" charset="0"/>
              </a:rPr>
              <a:t>对每个传输中的分组的用同一个计时器</a:t>
            </a:r>
            <a:endParaRPr lang="zh-CN" altLang="en-US" sz="20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000" i="1" dirty="0">
                <a:latin typeface="Times New Roman" panose="02020603050405020304" pitchFamily="18" charset="0"/>
              </a:rPr>
              <a:t>timeout(n):</a:t>
            </a:r>
            <a:r>
              <a:rPr lang="zh-CN" altLang="en-US" sz="2000" i="1" dirty="0">
                <a:latin typeface="Times New Roman" panose="02020603050405020304" pitchFamily="18" charset="0"/>
              </a:rPr>
              <a:t>若</a:t>
            </a:r>
            <a:r>
              <a:rPr lang="zh-CN" altLang="en-US" sz="2000" dirty="0">
                <a:latin typeface="Times New Roman" panose="02020603050405020304" pitchFamily="18" charset="0"/>
              </a:rPr>
              <a:t>超时，重传窗口中的分组</a:t>
            </a:r>
            <a:r>
              <a:rPr lang="en-US" altLang="zh-CN" sz="2000" dirty="0">
                <a:latin typeface="Times New Roman" panose="02020603050405020304" pitchFamily="18" charset="0"/>
              </a:rPr>
              <a:t>n</a:t>
            </a:r>
            <a:r>
              <a:rPr lang="zh-CN" altLang="en-US" sz="2000" dirty="0">
                <a:latin typeface="Times New Roman" panose="02020603050405020304" pitchFamily="18" charset="0"/>
              </a:rPr>
              <a:t>及所有更高序号的分组</a:t>
            </a:r>
            <a:endParaRPr lang="zh-CN" altLang="en-US" sz="2000" dirty="0">
              <a:latin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页脚占位符 3"/>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80899" name="灯片编号占位符 4"/>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70660" name="Rectangle 2"/>
          <p:cNvSpPr>
            <a:spLocks noGrp="1"/>
          </p:cNvSpPr>
          <p:nvPr>
            <p:ph type="title"/>
          </p:nvPr>
        </p:nvSpPr>
        <p:spPr>
          <a:xfrm>
            <a:off x="477838" y="296863"/>
            <a:ext cx="7772400" cy="700087"/>
          </a:xfrm>
        </p:spPr>
        <p:txBody>
          <a:bodyPr vert="horz" wrap="square" lIns="91440" tIns="45720" rIns="91440" bIns="45720" anchor="ctr" anchorCtr="0"/>
          <a:p>
            <a:r>
              <a:rPr lang="en-US" altLang="zh-CN" sz="3600" dirty="0"/>
              <a:t>GBN: </a:t>
            </a:r>
            <a:r>
              <a:rPr lang="zh-CN" altLang="en-US" sz="3600" dirty="0"/>
              <a:t>发送方扩展的 </a:t>
            </a:r>
            <a:r>
              <a:rPr lang="en-US" altLang="zh-CN" sz="3600" dirty="0"/>
              <a:t>FSM</a:t>
            </a:r>
            <a:endParaRPr lang="en-US" altLang="zh-CN" sz="3600" dirty="0"/>
          </a:p>
        </p:txBody>
      </p:sp>
      <p:grpSp>
        <p:nvGrpSpPr>
          <p:cNvPr id="70661" name="Group 3"/>
          <p:cNvGrpSpPr/>
          <p:nvPr/>
        </p:nvGrpSpPr>
        <p:grpSpPr>
          <a:xfrm>
            <a:off x="3535363" y="3743325"/>
            <a:ext cx="800100" cy="657225"/>
            <a:chOff x="1939" y="2515"/>
            <a:chExt cx="504" cy="414"/>
          </a:xfrm>
        </p:grpSpPr>
        <p:sp>
          <p:nvSpPr>
            <p:cNvPr id="70681" name="Oval 4"/>
            <p:cNvSpPr/>
            <p:nvPr/>
          </p:nvSpPr>
          <p:spPr>
            <a:xfrm>
              <a:off x="2004" y="2515"/>
              <a:ext cx="420" cy="414"/>
            </a:xfrm>
            <a:prstGeom prst="ellipse">
              <a:avLst/>
            </a:prstGeom>
            <a:solidFill>
              <a:srgbClr val="FFFFFF"/>
            </a:solidFill>
            <a:ln w="19050" cap="flat" cmpd="sng">
              <a:solidFill>
                <a:srgbClr val="000000"/>
              </a:solidFill>
              <a:prstDash val="solid"/>
              <a:headEnd type="none" w="med" len="med"/>
              <a:tailEnd type="none" w="med" len="med"/>
            </a:ln>
          </p:spPr>
          <p:txBody>
            <a:bodyPr/>
            <a:p>
              <a:endParaRPr lang="zh-CN" altLang="en-US" dirty="0">
                <a:latin typeface="Comic Sans MS" panose="030F0702030302020204" pitchFamily="66" charset="0"/>
              </a:endParaRPr>
            </a:p>
          </p:txBody>
        </p:sp>
        <p:sp>
          <p:nvSpPr>
            <p:cNvPr id="70682" name="Text Box 5"/>
            <p:cNvSpPr txBox="1"/>
            <p:nvPr/>
          </p:nvSpPr>
          <p:spPr>
            <a:xfrm>
              <a:off x="1939" y="2611"/>
              <a:ext cx="504" cy="150"/>
            </a:xfrm>
            <a:prstGeom prst="rect">
              <a:avLst/>
            </a:prstGeom>
            <a:noFill/>
            <a:ln w="9525">
              <a:noFill/>
            </a:ln>
          </p:spPr>
          <p:txBody>
            <a:bodyPr/>
            <a:p>
              <a:r>
                <a:rPr lang="zh-CN" altLang="en-US" b="1" dirty="0">
                  <a:latin typeface="Arial" panose="020B0604020202020204" pitchFamily="34" charset="0"/>
                </a:rPr>
                <a:t>等待</a:t>
              </a:r>
              <a:endParaRPr lang="zh-CN" altLang="en-US" b="1" dirty="0">
                <a:latin typeface="Times New Roman" panose="02020603050405020304" pitchFamily="18" charset="0"/>
              </a:endParaRPr>
            </a:p>
          </p:txBody>
        </p:sp>
      </p:grpSp>
      <p:sp>
        <p:nvSpPr>
          <p:cNvPr id="70662" name="Line 6"/>
          <p:cNvSpPr/>
          <p:nvPr/>
        </p:nvSpPr>
        <p:spPr>
          <a:xfrm>
            <a:off x="2028825" y="2830513"/>
            <a:ext cx="1624013" cy="1069975"/>
          </a:xfrm>
          <a:prstGeom prst="line">
            <a:avLst/>
          </a:prstGeom>
          <a:ln w="28575" cap="flat" cmpd="sng">
            <a:solidFill>
              <a:srgbClr val="000000"/>
            </a:solidFill>
            <a:prstDash val="sysDot"/>
            <a:headEnd type="none" w="med" len="med"/>
            <a:tailEnd type="triangle" w="med" len="med"/>
          </a:ln>
        </p:spPr>
      </p:sp>
      <p:sp>
        <p:nvSpPr>
          <p:cNvPr id="70663" name="Text Box 7"/>
          <p:cNvSpPr txBox="1"/>
          <p:nvPr/>
        </p:nvSpPr>
        <p:spPr>
          <a:xfrm>
            <a:off x="4751388" y="3810000"/>
            <a:ext cx="2776537" cy="828675"/>
          </a:xfrm>
          <a:prstGeom prst="rect">
            <a:avLst/>
          </a:prstGeom>
          <a:noFill/>
          <a:ln w="9525">
            <a:noFill/>
          </a:ln>
        </p:spPr>
        <p:txBody>
          <a:bodyPr/>
          <a:p>
            <a:pPr algn="l"/>
            <a:r>
              <a:rPr lang="en-US" altLang="zh-CN" sz="1400" dirty="0">
                <a:latin typeface="Arial" panose="020B0604020202020204" pitchFamily="34" charset="0"/>
              </a:rPr>
              <a:t>start_timer</a:t>
            </a:r>
            <a:endParaRPr lang="en-US" altLang="zh-CN" sz="1400" dirty="0">
              <a:latin typeface="Arial" panose="020B0604020202020204" pitchFamily="34" charset="0"/>
            </a:endParaRPr>
          </a:p>
          <a:p>
            <a:pPr algn="l"/>
            <a:r>
              <a:rPr lang="en-US" altLang="zh-CN" sz="1400" dirty="0">
                <a:latin typeface="Arial" panose="020B0604020202020204" pitchFamily="34" charset="0"/>
              </a:rPr>
              <a:t>udt_send(sndpkt[base])</a:t>
            </a:r>
            <a:endParaRPr lang="en-US" altLang="zh-CN" sz="1400" dirty="0">
              <a:latin typeface="Arial" panose="020B0604020202020204" pitchFamily="34" charset="0"/>
            </a:endParaRPr>
          </a:p>
          <a:p>
            <a:pPr algn="l"/>
            <a:r>
              <a:rPr lang="en-US" altLang="zh-CN" sz="1400" dirty="0">
                <a:latin typeface="Arial" panose="020B0604020202020204" pitchFamily="34" charset="0"/>
              </a:rPr>
              <a:t>udt_send(sndpkt[base+1])</a:t>
            </a:r>
            <a:endParaRPr lang="en-US" altLang="zh-CN" sz="1400" dirty="0">
              <a:latin typeface="Arial" panose="020B0604020202020204" pitchFamily="34" charset="0"/>
            </a:endParaRPr>
          </a:p>
          <a:p>
            <a:pPr algn="l"/>
            <a:r>
              <a:rPr lang="en-US" altLang="zh-CN" sz="1400" dirty="0">
                <a:latin typeface="Arial" panose="020B0604020202020204" pitchFamily="34" charset="0"/>
              </a:rPr>
              <a:t>…</a:t>
            </a:r>
            <a:endParaRPr lang="en-US" altLang="zh-CN" sz="1400" dirty="0">
              <a:latin typeface="Arial" panose="020B0604020202020204" pitchFamily="34" charset="0"/>
            </a:endParaRPr>
          </a:p>
          <a:p>
            <a:pPr algn="l"/>
            <a:r>
              <a:rPr lang="en-US" altLang="zh-CN" sz="1400" dirty="0">
                <a:latin typeface="Arial" panose="020B0604020202020204" pitchFamily="34" charset="0"/>
              </a:rPr>
              <a:t>udt_send(sndpkt[nextseqnum-1])</a:t>
            </a:r>
            <a:endParaRPr lang="en-US" altLang="zh-CN" sz="1400" dirty="0">
              <a:latin typeface="Arial" panose="020B0604020202020204" pitchFamily="34" charset="0"/>
            </a:endParaRPr>
          </a:p>
          <a:p>
            <a:endParaRPr lang="zh-CN" altLang="en-US" sz="1400" dirty="0">
              <a:latin typeface="Times New Roman" panose="02020603050405020304" pitchFamily="18" charset="0"/>
            </a:endParaRPr>
          </a:p>
        </p:txBody>
      </p:sp>
      <p:sp>
        <p:nvSpPr>
          <p:cNvPr id="70664" name="Text Box 8"/>
          <p:cNvSpPr txBox="1"/>
          <p:nvPr/>
        </p:nvSpPr>
        <p:spPr>
          <a:xfrm>
            <a:off x="4773613" y="3575050"/>
            <a:ext cx="1100137" cy="274638"/>
          </a:xfrm>
          <a:prstGeom prst="rect">
            <a:avLst/>
          </a:prstGeom>
          <a:noFill/>
          <a:ln w="9525">
            <a:noFill/>
          </a:ln>
        </p:spPr>
        <p:txBody>
          <a:bodyPr/>
          <a:p>
            <a:pPr algn="l"/>
            <a:r>
              <a:rPr lang="zh-CN" altLang="en-US" sz="1400" dirty="0">
                <a:latin typeface="Arial" panose="020B0604020202020204" pitchFamily="34" charset="0"/>
              </a:rPr>
              <a:t>超时</a:t>
            </a:r>
            <a:endParaRPr lang="zh-CN" altLang="en-US" sz="1400" dirty="0">
              <a:latin typeface="Times New Roman" panose="02020603050405020304" pitchFamily="18" charset="0"/>
            </a:endParaRPr>
          </a:p>
          <a:p>
            <a:endParaRPr lang="zh-CN" altLang="en-US" sz="1400" dirty="0">
              <a:latin typeface="Times New Roman" panose="02020603050405020304" pitchFamily="18" charset="0"/>
            </a:endParaRPr>
          </a:p>
        </p:txBody>
      </p:sp>
      <p:sp>
        <p:nvSpPr>
          <p:cNvPr id="70665" name="Line 9"/>
          <p:cNvSpPr/>
          <p:nvPr/>
        </p:nvSpPr>
        <p:spPr>
          <a:xfrm>
            <a:off x="4857750" y="3851275"/>
            <a:ext cx="1619250" cy="0"/>
          </a:xfrm>
          <a:prstGeom prst="line">
            <a:avLst/>
          </a:prstGeom>
          <a:ln w="19050" cap="flat" cmpd="sng">
            <a:solidFill>
              <a:srgbClr val="000000"/>
            </a:solidFill>
            <a:prstDash val="solid"/>
            <a:headEnd type="none" w="med" len="med"/>
            <a:tailEnd type="none" w="med" len="med"/>
          </a:ln>
        </p:spPr>
      </p:sp>
      <p:sp>
        <p:nvSpPr>
          <p:cNvPr id="70666" name="Freeform 10"/>
          <p:cNvSpPr/>
          <p:nvPr/>
        </p:nvSpPr>
        <p:spPr>
          <a:xfrm>
            <a:off x="4360863" y="3498850"/>
            <a:ext cx="393700" cy="1152525"/>
          </a:xfrm>
          <a:custGeom>
            <a:avLst/>
            <a:gdLst>
              <a:gd name="txL" fmla="*/ 0 w 619"/>
              <a:gd name="txT" fmla="*/ 0 h 1815"/>
              <a:gd name="txR" fmla="*/ 619 w 619"/>
              <a:gd name="txB" fmla="*/ 1815 h 1815"/>
            </a:gdLst>
            <a:ahLst/>
            <a:cxnLst>
              <a:cxn ang="0">
                <a:pos x="2147483647" y="2147483647"/>
              </a:cxn>
              <a:cxn ang="0">
                <a:pos x="0" y="2147483647"/>
              </a:cxn>
            </a:cxnLst>
            <a:rect l="txL" t="txT" r="txR" b="txB"/>
            <a:pathLst>
              <a:path w="619" h="1815">
                <a:moveTo>
                  <a:pt x="39" y="1136"/>
                </a:moveTo>
                <a:cubicBezTo>
                  <a:pt x="619" y="1815"/>
                  <a:pt x="484" y="0"/>
                  <a:pt x="0" y="773"/>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70667" name="Text Box 11"/>
          <p:cNvSpPr txBox="1"/>
          <p:nvPr/>
        </p:nvSpPr>
        <p:spPr>
          <a:xfrm>
            <a:off x="3194050" y="1069975"/>
            <a:ext cx="2333625" cy="257175"/>
          </a:xfrm>
          <a:prstGeom prst="rect">
            <a:avLst/>
          </a:prstGeom>
          <a:noFill/>
          <a:ln w="9525">
            <a:noFill/>
          </a:ln>
        </p:spPr>
        <p:txBody>
          <a:bodyPr/>
          <a:p>
            <a:pPr algn="l"/>
            <a:r>
              <a:rPr lang="en-US" altLang="zh-CN" sz="1400" dirty="0">
                <a:latin typeface="Arial" panose="020B0604020202020204" pitchFamily="34" charset="0"/>
              </a:rPr>
              <a:t>rdt_send(data)</a:t>
            </a:r>
            <a:r>
              <a:rPr lang="en-US" altLang="zh-CN" sz="1000" dirty="0">
                <a:latin typeface="Arial" panose="020B0604020202020204" pitchFamily="34" charset="0"/>
              </a:rPr>
              <a:t> </a:t>
            </a:r>
            <a:endParaRPr lang="en-US" altLang="zh-CN" sz="2400" dirty="0">
              <a:latin typeface="Times New Roman" panose="02020603050405020304" pitchFamily="18" charset="0"/>
            </a:endParaRPr>
          </a:p>
        </p:txBody>
      </p:sp>
      <p:sp>
        <p:nvSpPr>
          <p:cNvPr id="70668" name="Line 12"/>
          <p:cNvSpPr/>
          <p:nvPr/>
        </p:nvSpPr>
        <p:spPr>
          <a:xfrm>
            <a:off x="3302000" y="1389063"/>
            <a:ext cx="1914525" cy="0"/>
          </a:xfrm>
          <a:prstGeom prst="line">
            <a:avLst/>
          </a:prstGeom>
          <a:ln w="28575" cap="flat" cmpd="sng">
            <a:solidFill>
              <a:srgbClr val="000000"/>
            </a:solidFill>
            <a:prstDash val="solid"/>
            <a:headEnd type="none" w="med" len="med"/>
            <a:tailEnd type="none" w="med" len="med"/>
          </a:ln>
        </p:spPr>
      </p:sp>
      <p:sp>
        <p:nvSpPr>
          <p:cNvPr id="70669" name="Text Box 13"/>
          <p:cNvSpPr txBox="1"/>
          <p:nvPr/>
        </p:nvSpPr>
        <p:spPr>
          <a:xfrm>
            <a:off x="3194050" y="1411288"/>
            <a:ext cx="5521325" cy="1466850"/>
          </a:xfrm>
          <a:prstGeom prst="rect">
            <a:avLst/>
          </a:prstGeom>
          <a:noFill/>
          <a:ln w="9525">
            <a:noFill/>
          </a:ln>
        </p:spPr>
        <p:txBody>
          <a:bodyPr/>
          <a:p>
            <a:pPr algn="l"/>
            <a:r>
              <a:rPr lang="en-US" altLang="zh-CN" sz="1400" dirty="0">
                <a:latin typeface="Arial" panose="020B0604020202020204" pitchFamily="34" charset="0"/>
              </a:rPr>
              <a:t>if (nextseqnum &lt; base+N) {</a:t>
            </a:r>
            <a:endParaRPr lang="en-US" altLang="zh-CN" sz="1400" dirty="0">
              <a:latin typeface="Arial" panose="020B0604020202020204" pitchFamily="34" charset="0"/>
            </a:endParaRPr>
          </a:p>
          <a:p>
            <a:pPr algn="l"/>
            <a:r>
              <a:rPr lang="en-US" altLang="zh-CN" sz="1400" dirty="0">
                <a:latin typeface="Arial" panose="020B0604020202020204" pitchFamily="34" charset="0"/>
              </a:rPr>
              <a:t>    sndpkt[nextseqnum] = make_pkt(nextseqnum,data,chksum)</a:t>
            </a:r>
            <a:endParaRPr lang="en-US" altLang="zh-CN" sz="1400" dirty="0">
              <a:latin typeface="Arial" panose="020B0604020202020204" pitchFamily="34" charset="0"/>
            </a:endParaRPr>
          </a:p>
          <a:p>
            <a:pPr algn="l"/>
            <a:r>
              <a:rPr lang="en-US" altLang="zh-CN" sz="1400" dirty="0">
                <a:latin typeface="Arial" panose="020B0604020202020204" pitchFamily="34" charset="0"/>
              </a:rPr>
              <a:t>    udt_send(sndpkt[nextseqnum])</a:t>
            </a:r>
            <a:endParaRPr lang="en-US" altLang="zh-CN" sz="1400" dirty="0">
              <a:latin typeface="Arial" panose="020B0604020202020204" pitchFamily="34" charset="0"/>
            </a:endParaRPr>
          </a:p>
          <a:p>
            <a:pPr algn="l"/>
            <a:r>
              <a:rPr lang="en-US" altLang="zh-CN" sz="1400" dirty="0">
                <a:latin typeface="Arial" panose="020B0604020202020204" pitchFamily="34" charset="0"/>
              </a:rPr>
              <a:t>    if (base == nextseqnum)</a:t>
            </a:r>
            <a:endParaRPr lang="en-US" altLang="zh-CN" sz="1400" dirty="0">
              <a:latin typeface="Arial" panose="020B0604020202020204" pitchFamily="34" charset="0"/>
            </a:endParaRPr>
          </a:p>
          <a:p>
            <a:pPr algn="l"/>
            <a:r>
              <a:rPr lang="en-US" altLang="zh-CN" sz="1400" dirty="0">
                <a:latin typeface="Arial" panose="020B0604020202020204" pitchFamily="34" charset="0"/>
              </a:rPr>
              <a:t>       start_timer</a:t>
            </a:r>
            <a:endParaRPr lang="en-US" altLang="zh-CN" sz="1400" dirty="0">
              <a:latin typeface="Arial" panose="020B0604020202020204" pitchFamily="34" charset="0"/>
            </a:endParaRPr>
          </a:p>
          <a:p>
            <a:pPr algn="l"/>
            <a:r>
              <a:rPr lang="en-US" altLang="zh-CN" sz="1400" dirty="0">
                <a:latin typeface="Arial" panose="020B0604020202020204" pitchFamily="34" charset="0"/>
              </a:rPr>
              <a:t>    nextseqnum++</a:t>
            </a:r>
            <a:endParaRPr lang="en-US" altLang="zh-CN" sz="1400" dirty="0">
              <a:latin typeface="Arial" panose="020B0604020202020204" pitchFamily="34" charset="0"/>
            </a:endParaRPr>
          </a:p>
          <a:p>
            <a:pPr algn="l"/>
            <a:r>
              <a:rPr lang="en-US" altLang="zh-CN" sz="1400" dirty="0">
                <a:latin typeface="Arial" panose="020B0604020202020204" pitchFamily="34" charset="0"/>
              </a:rPr>
              <a:t>    }</a:t>
            </a:r>
            <a:endParaRPr lang="en-US" altLang="zh-CN" sz="1400" dirty="0">
              <a:latin typeface="Arial" panose="020B0604020202020204" pitchFamily="34" charset="0"/>
            </a:endParaRPr>
          </a:p>
          <a:p>
            <a:pPr algn="l"/>
            <a:r>
              <a:rPr lang="en-US" altLang="zh-CN" sz="1400" dirty="0">
                <a:latin typeface="Arial" panose="020B0604020202020204" pitchFamily="34" charset="0"/>
              </a:rPr>
              <a:t>else</a:t>
            </a:r>
            <a:endParaRPr lang="en-US" altLang="zh-CN" sz="1400" dirty="0">
              <a:latin typeface="Arial" panose="020B0604020202020204" pitchFamily="34" charset="0"/>
            </a:endParaRPr>
          </a:p>
          <a:p>
            <a:pPr algn="l"/>
            <a:r>
              <a:rPr lang="en-US" altLang="zh-CN" sz="1400" dirty="0">
                <a:latin typeface="Arial" panose="020B0604020202020204" pitchFamily="34" charset="0"/>
              </a:rPr>
              <a:t>  refuse_data(data)</a:t>
            </a:r>
            <a:endParaRPr lang="en-US" altLang="zh-CN" sz="1400" dirty="0">
              <a:latin typeface="Times New Roman" panose="02020603050405020304" pitchFamily="18" charset="0"/>
            </a:endParaRPr>
          </a:p>
        </p:txBody>
      </p:sp>
      <p:sp>
        <p:nvSpPr>
          <p:cNvPr id="70670" name="Freeform 14"/>
          <p:cNvSpPr/>
          <p:nvPr/>
        </p:nvSpPr>
        <p:spPr>
          <a:xfrm rot="5142103" flipH="1">
            <a:off x="3787775" y="2933700"/>
            <a:ext cx="393700" cy="1152525"/>
          </a:xfrm>
          <a:custGeom>
            <a:avLst/>
            <a:gdLst>
              <a:gd name="txL" fmla="*/ 0 w 619"/>
              <a:gd name="txT" fmla="*/ 0 h 1815"/>
              <a:gd name="txR" fmla="*/ 619 w 619"/>
              <a:gd name="txB" fmla="*/ 1815 h 1815"/>
            </a:gdLst>
            <a:ahLst/>
            <a:cxnLst>
              <a:cxn ang="0">
                <a:pos x="2147483647" y="2147483647"/>
              </a:cxn>
              <a:cxn ang="0">
                <a:pos x="0" y="2147483647"/>
              </a:cxn>
            </a:cxnLst>
            <a:rect l="txL" t="txT" r="txR" b="txB"/>
            <a:pathLst>
              <a:path w="619" h="1815">
                <a:moveTo>
                  <a:pt x="39" y="1136"/>
                </a:moveTo>
                <a:cubicBezTo>
                  <a:pt x="619" y="1815"/>
                  <a:pt x="484" y="0"/>
                  <a:pt x="0" y="773"/>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70671" name="Text Box 15"/>
          <p:cNvSpPr txBox="1"/>
          <p:nvPr/>
        </p:nvSpPr>
        <p:spPr>
          <a:xfrm>
            <a:off x="3343275" y="5478463"/>
            <a:ext cx="3686175" cy="828675"/>
          </a:xfrm>
          <a:prstGeom prst="rect">
            <a:avLst/>
          </a:prstGeom>
          <a:noFill/>
          <a:ln w="9525">
            <a:noFill/>
          </a:ln>
        </p:spPr>
        <p:txBody>
          <a:bodyPr/>
          <a:p>
            <a:pPr algn="l"/>
            <a:r>
              <a:rPr lang="en-US" altLang="zh-CN" sz="1400" dirty="0">
                <a:latin typeface="Arial" panose="020B0604020202020204" pitchFamily="34" charset="0"/>
              </a:rPr>
              <a:t>base = getacknum(rcvpkt)+1</a:t>
            </a:r>
            <a:endParaRPr lang="en-US" altLang="zh-CN" sz="1400" dirty="0">
              <a:latin typeface="Arial" panose="020B0604020202020204" pitchFamily="34" charset="0"/>
            </a:endParaRPr>
          </a:p>
          <a:p>
            <a:pPr algn="l"/>
            <a:r>
              <a:rPr lang="en-US" altLang="zh-CN" sz="1400" dirty="0">
                <a:latin typeface="Arial" panose="020B0604020202020204" pitchFamily="34" charset="0"/>
              </a:rPr>
              <a:t>If (base == nextseqnum)</a:t>
            </a:r>
            <a:endParaRPr lang="en-US" altLang="zh-CN" sz="1400" dirty="0">
              <a:latin typeface="Arial" panose="020B0604020202020204" pitchFamily="34" charset="0"/>
            </a:endParaRPr>
          </a:p>
          <a:p>
            <a:pPr algn="l"/>
            <a:r>
              <a:rPr lang="en-US" altLang="zh-CN" sz="1400" dirty="0">
                <a:latin typeface="Arial" panose="020B0604020202020204" pitchFamily="34" charset="0"/>
              </a:rPr>
              <a:t>    stop_timer</a:t>
            </a:r>
            <a:endParaRPr lang="en-US" altLang="zh-CN" sz="1400" dirty="0">
              <a:latin typeface="Arial" panose="020B0604020202020204" pitchFamily="34" charset="0"/>
            </a:endParaRPr>
          </a:p>
          <a:p>
            <a:pPr algn="l"/>
            <a:r>
              <a:rPr lang="en-US" altLang="zh-CN" sz="1400" dirty="0">
                <a:latin typeface="Arial" panose="020B0604020202020204" pitchFamily="34" charset="0"/>
              </a:rPr>
              <a:t>  else</a:t>
            </a:r>
            <a:endParaRPr lang="en-US" altLang="zh-CN" sz="1400" dirty="0">
              <a:latin typeface="Arial" panose="020B0604020202020204" pitchFamily="34" charset="0"/>
            </a:endParaRPr>
          </a:p>
          <a:p>
            <a:pPr algn="l"/>
            <a:r>
              <a:rPr lang="en-US" altLang="zh-CN" sz="1400" dirty="0">
                <a:latin typeface="Arial" panose="020B0604020202020204" pitchFamily="34" charset="0"/>
              </a:rPr>
              <a:t>    start_timer</a:t>
            </a:r>
            <a:endParaRPr lang="en-US" altLang="zh-CN" sz="1400" dirty="0">
              <a:latin typeface="Times New Roman" panose="02020603050405020304" pitchFamily="18" charset="0"/>
            </a:endParaRPr>
          </a:p>
        </p:txBody>
      </p:sp>
      <p:sp>
        <p:nvSpPr>
          <p:cNvPr id="70672" name="Text Box 16"/>
          <p:cNvSpPr txBox="1"/>
          <p:nvPr/>
        </p:nvSpPr>
        <p:spPr>
          <a:xfrm>
            <a:off x="3355975" y="4978400"/>
            <a:ext cx="2833688" cy="447675"/>
          </a:xfrm>
          <a:prstGeom prst="rect">
            <a:avLst/>
          </a:prstGeom>
          <a:noFill/>
          <a:ln w="9525">
            <a:noFill/>
          </a:ln>
        </p:spPr>
        <p:txBody>
          <a:bodyPr/>
          <a:p>
            <a:pPr algn="l"/>
            <a:r>
              <a:rPr lang="en-US" altLang="zh-CN" sz="1400" dirty="0">
                <a:latin typeface="Arial" panose="020B0604020202020204" pitchFamily="34" charset="0"/>
              </a:rPr>
              <a:t>rdt_rcv(rcvpkt) &amp;&amp; </a:t>
            </a:r>
            <a:endParaRPr lang="en-US" altLang="zh-CN" sz="1400" dirty="0">
              <a:latin typeface="Arial" panose="020B0604020202020204" pitchFamily="34" charset="0"/>
            </a:endParaRPr>
          </a:p>
          <a:p>
            <a:pPr algn="l"/>
            <a:r>
              <a:rPr lang="en-US" altLang="zh-CN" sz="1400" dirty="0">
                <a:latin typeface="Arial" panose="020B0604020202020204" pitchFamily="34" charset="0"/>
              </a:rPr>
              <a:t>   notcorrupt(rcvpkt) </a:t>
            </a:r>
            <a:endParaRPr lang="en-US" altLang="zh-CN" sz="1400" dirty="0">
              <a:latin typeface="Arial" panose="020B0604020202020204" pitchFamily="34" charset="0"/>
            </a:endParaRPr>
          </a:p>
          <a:p>
            <a:endParaRPr lang="zh-CN" altLang="en-US" sz="1400" dirty="0">
              <a:latin typeface="Times New Roman" panose="02020603050405020304" pitchFamily="18" charset="0"/>
            </a:endParaRPr>
          </a:p>
        </p:txBody>
      </p:sp>
      <p:sp>
        <p:nvSpPr>
          <p:cNvPr id="70673" name="Line 17"/>
          <p:cNvSpPr/>
          <p:nvPr/>
        </p:nvSpPr>
        <p:spPr>
          <a:xfrm>
            <a:off x="3448050" y="5502275"/>
            <a:ext cx="1619250" cy="0"/>
          </a:xfrm>
          <a:prstGeom prst="line">
            <a:avLst/>
          </a:prstGeom>
          <a:ln w="28575" cap="flat" cmpd="sng">
            <a:solidFill>
              <a:srgbClr val="000000"/>
            </a:solidFill>
            <a:prstDash val="solid"/>
            <a:headEnd type="none" w="med" len="med"/>
            <a:tailEnd type="none" w="med" len="med"/>
          </a:ln>
        </p:spPr>
      </p:sp>
      <p:sp>
        <p:nvSpPr>
          <p:cNvPr id="70674" name="Freeform 18"/>
          <p:cNvSpPr/>
          <p:nvPr/>
        </p:nvSpPr>
        <p:spPr>
          <a:xfrm>
            <a:off x="3505200" y="4446588"/>
            <a:ext cx="1054100" cy="674687"/>
          </a:xfrm>
          <a:custGeom>
            <a:avLst/>
            <a:gdLst>
              <a:gd name="txL" fmla="*/ 0 w 664"/>
              <a:gd name="txT" fmla="*/ 0 h 425"/>
              <a:gd name="txR" fmla="*/ 664 w 664"/>
              <a:gd name="txB" fmla="*/ 425 h 425"/>
            </a:gdLst>
            <a:ahLst/>
            <a:cxnLst>
              <a:cxn ang="0">
                <a:pos x="2147483647" y="2147483647"/>
              </a:cxn>
              <a:cxn ang="0">
                <a:pos x="2147483647" y="0"/>
              </a:cxn>
            </a:cxnLst>
            <a:rect l="txL" t="txT" r="txR" b="txB"/>
            <a:pathLst>
              <a:path w="664" h="425">
                <a:moveTo>
                  <a:pt x="241" y="20"/>
                </a:moveTo>
                <a:cubicBezTo>
                  <a:pt x="0" y="393"/>
                  <a:pt x="664" y="425"/>
                  <a:pt x="388" y="0"/>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70675" name="Line 19"/>
          <p:cNvSpPr/>
          <p:nvPr/>
        </p:nvSpPr>
        <p:spPr>
          <a:xfrm>
            <a:off x="1614488" y="3257550"/>
            <a:ext cx="803275" cy="0"/>
          </a:xfrm>
          <a:prstGeom prst="line">
            <a:avLst/>
          </a:prstGeom>
          <a:ln w="19050" cap="flat" cmpd="sng">
            <a:solidFill>
              <a:srgbClr val="000000"/>
            </a:solidFill>
            <a:prstDash val="solid"/>
            <a:headEnd type="none" w="med" len="med"/>
            <a:tailEnd type="none" w="med" len="med"/>
          </a:ln>
        </p:spPr>
      </p:sp>
      <p:sp>
        <p:nvSpPr>
          <p:cNvPr id="70676" name="Text Box 20"/>
          <p:cNvSpPr txBox="1"/>
          <p:nvPr/>
        </p:nvSpPr>
        <p:spPr>
          <a:xfrm>
            <a:off x="1487488" y="3227388"/>
            <a:ext cx="1485900" cy="501650"/>
          </a:xfrm>
          <a:prstGeom prst="rect">
            <a:avLst/>
          </a:prstGeom>
          <a:noFill/>
          <a:ln w="9525">
            <a:noFill/>
          </a:ln>
        </p:spPr>
        <p:txBody>
          <a:bodyPr/>
          <a:p>
            <a:pPr algn="l"/>
            <a:r>
              <a:rPr lang="en-US" altLang="zh-CN" sz="1400" dirty="0">
                <a:latin typeface="Arial" panose="020B0604020202020204" pitchFamily="34" charset="0"/>
              </a:rPr>
              <a:t>base=1</a:t>
            </a:r>
            <a:endParaRPr lang="en-US" altLang="zh-CN" sz="1400" dirty="0">
              <a:latin typeface="Arial" panose="020B0604020202020204" pitchFamily="34" charset="0"/>
            </a:endParaRPr>
          </a:p>
          <a:p>
            <a:pPr algn="l"/>
            <a:r>
              <a:rPr lang="en-US" altLang="zh-CN" sz="1400" dirty="0">
                <a:latin typeface="Arial" panose="020B0604020202020204" pitchFamily="34" charset="0"/>
              </a:rPr>
              <a:t>nextseqnum=1</a:t>
            </a:r>
            <a:endParaRPr lang="en-US" altLang="zh-CN" sz="1400" dirty="0">
              <a:latin typeface="Times New Roman" panose="02020603050405020304" pitchFamily="18" charset="0"/>
            </a:endParaRPr>
          </a:p>
          <a:p>
            <a:endParaRPr lang="zh-CN" altLang="en-US" sz="2400" dirty="0">
              <a:latin typeface="Times New Roman" panose="02020603050405020304" pitchFamily="18" charset="0"/>
            </a:endParaRPr>
          </a:p>
        </p:txBody>
      </p:sp>
      <p:sp>
        <p:nvSpPr>
          <p:cNvPr id="70677" name="Text Box 21"/>
          <p:cNvSpPr txBox="1"/>
          <p:nvPr/>
        </p:nvSpPr>
        <p:spPr>
          <a:xfrm>
            <a:off x="1250950" y="4289425"/>
            <a:ext cx="2047875" cy="447675"/>
          </a:xfrm>
          <a:prstGeom prst="rect">
            <a:avLst/>
          </a:prstGeom>
          <a:noFill/>
          <a:ln w="9525">
            <a:noFill/>
          </a:ln>
        </p:spPr>
        <p:txBody>
          <a:bodyPr/>
          <a:p>
            <a:pPr algn="l"/>
            <a:r>
              <a:rPr lang="en-US" altLang="zh-CN" sz="1400" dirty="0">
                <a:solidFill>
                  <a:schemeClr val="accent2"/>
                </a:solidFill>
                <a:latin typeface="Arial" panose="020B0604020202020204" pitchFamily="34" charset="0"/>
              </a:rPr>
              <a:t>rdt_rcv(rcvpkt) </a:t>
            </a:r>
            <a:endParaRPr lang="en-US" altLang="zh-CN" sz="1400" dirty="0">
              <a:solidFill>
                <a:schemeClr val="accent2"/>
              </a:solidFill>
              <a:latin typeface="Arial" panose="020B0604020202020204" pitchFamily="34" charset="0"/>
            </a:endParaRPr>
          </a:p>
          <a:p>
            <a:pPr algn="l"/>
            <a:r>
              <a:rPr lang="en-US" altLang="zh-CN" sz="1400" dirty="0">
                <a:solidFill>
                  <a:schemeClr val="accent2"/>
                </a:solidFill>
                <a:latin typeface="Arial" panose="020B0604020202020204" pitchFamily="34" charset="0"/>
              </a:rPr>
              <a:t>   &amp;&amp; corrupt(rcvpkt)</a:t>
            </a:r>
            <a:r>
              <a:rPr lang="en-US" altLang="zh-CN" sz="1000" dirty="0">
                <a:solidFill>
                  <a:schemeClr val="accent2"/>
                </a:solidFill>
                <a:latin typeface="Arial" panose="020B0604020202020204" pitchFamily="34" charset="0"/>
              </a:rPr>
              <a:t> </a:t>
            </a:r>
            <a:endParaRPr lang="en-US" altLang="zh-CN" sz="1000" dirty="0">
              <a:solidFill>
                <a:schemeClr val="accent2"/>
              </a:solidFill>
              <a:latin typeface="Arial" panose="020B0604020202020204" pitchFamily="34" charset="0"/>
            </a:endParaRPr>
          </a:p>
          <a:p>
            <a:endParaRPr lang="zh-CN" altLang="en-US" sz="2400" dirty="0">
              <a:solidFill>
                <a:schemeClr val="accent2"/>
              </a:solidFill>
              <a:latin typeface="Times New Roman" panose="02020603050405020304" pitchFamily="18" charset="0"/>
            </a:endParaRPr>
          </a:p>
        </p:txBody>
      </p:sp>
      <p:sp>
        <p:nvSpPr>
          <p:cNvPr id="70678" name="Line 22"/>
          <p:cNvSpPr/>
          <p:nvPr/>
        </p:nvSpPr>
        <p:spPr>
          <a:xfrm flipV="1">
            <a:off x="1343025" y="4787900"/>
            <a:ext cx="1520825" cy="0"/>
          </a:xfrm>
          <a:prstGeom prst="line">
            <a:avLst/>
          </a:prstGeom>
          <a:ln w="19050" cap="flat" cmpd="sng">
            <a:solidFill>
              <a:srgbClr val="000000"/>
            </a:solidFill>
            <a:prstDash val="solid"/>
            <a:headEnd type="none" w="med" len="med"/>
            <a:tailEnd type="none" w="med" len="med"/>
          </a:ln>
        </p:spPr>
      </p:sp>
      <p:sp>
        <p:nvSpPr>
          <p:cNvPr id="70679" name="Freeform 23"/>
          <p:cNvSpPr/>
          <p:nvPr/>
        </p:nvSpPr>
        <p:spPr>
          <a:xfrm>
            <a:off x="2898775" y="4221163"/>
            <a:ext cx="695325" cy="638175"/>
          </a:xfrm>
          <a:custGeom>
            <a:avLst/>
            <a:gdLst>
              <a:gd name="txL" fmla="*/ 0 w 1095"/>
              <a:gd name="txT" fmla="*/ 0 h 1005"/>
              <a:gd name="txR" fmla="*/ 1095 w 1095"/>
              <a:gd name="txB" fmla="*/ 1005 h 1005"/>
            </a:gdLst>
            <a:ahLst/>
            <a:cxnLst>
              <a:cxn ang="0">
                <a:pos x="2147483647" y="0"/>
              </a:cxn>
              <a:cxn ang="0">
                <a:pos x="2147483647" y="2147483647"/>
              </a:cxn>
            </a:cxnLst>
            <a:rect l="txL" t="txT" r="txR" b="txB"/>
            <a:pathLst>
              <a:path w="1095" h="1005">
                <a:moveTo>
                  <a:pt x="1005" y="0"/>
                </a:moveTo>
                <a:cubicBezTo>
                  <a:pt x="0" y="30"/>
                  <a:pt x="645" y="1005"/>
                  <a:pt x="1095" y="165"/>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70680" name="Text Box 24"/>
          <p:cNvSpPr txBox="1"/>
          <p:nvPr/>
        </p:nvSpPr>
        <p:spPr>
          <a:xfrm>
            <a:off x="1530350" y="2927350"/>
            <a:ext cx="323850" cy="336550"/>
          </a:xfrm>
          <a:prstGeom prst="rect">
            <a:avLst/>
          </a:prstGeom>
          <a:noFill/>
          <a:ln w="9525">
            <a:noFill/>
          </a:ln>
        </p:spPr>
        <p:txBody>
          <a:bodyPr wrap="none">
            <a:spAutoFit/>
          </a:bodyPr>
          <a:p>
            <a:r>
              <a:rPr lang="en-US" altLang="zh-CN" dirty="0">
                <a:latin typeface="Symbol" panose="05050102010706020507" pitchFamily="18" charset="2"/>
              </a:rPr>
              <a:t>L</a:t>
            </a:r>
            <a:endParaRPr lang="en-US" altLang="zh-CN" dirty="0">
              <a:latin typeface="Symbol" panose="05050102010706020507" pitchFamily="18" charset="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81923"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71684" name="Rectangle 2"/>
          <p:cNvSpPr>
            <a:spLocks noGrp="1"/>
          </p:cNvSpPr>
          <p:nvPr>
            <p:ph type="title"/>
          </p:nvPr>
        </p:nvSpPr>
        <p:spPr/>
        <p:txBody>
          <a:bodyPr vert="horz" wrap="square" lIns="91440" tIns="45720" rIns="91440" bIns="45720" anchor="ctr" anchorCtr="0"/>
          <a:p>
            <a:r>
              <a:rPr lang="en-US" altLang="zh-CN" sz="3600" dirty="0"/>
              <a:t>GBN: </a:t>
            </a:r>
            <a:r>
              <a:rPr lang="zh-CN" altLang="en-US" sz="3600" dirty="0"/>
              <a:t>接收方扩展 </a:t>
            </a:r>
            <a:r>
              <a:rPr lang="en-US" altLang="zh-CN" sz="3600" dirty="0"/>
              <a:t>FSM</a:t>
            </a:r>
            <a:endParaRPr lang="en-US" altLang="zh-CN" sz="3600" dirty="0"/>
          </a:p>
        </p:txBody>
      </p:sp>
      <p:sp>
        <p:nvSpPr>
          <p:cNvPr id="71685" name="Rectangle 3"/>
          <p:cNvSpPr>
            <a:spLocks noGrp="1"/>
          </p:cNvSpPr>
          <p:nvPr>
            <p:ph sz="half" idx="2"/>
          </p:nvPr>
        </p:nvSpPr>
        <p:spPr>
          <a:xfrm>
            <a:off x="801688" y="3641725"/>
            <a:ext cx="8148637" cy="2854325"/>
          </a:xfrm>
        </p:spPr>
        <p:txBody>
          <a:bodyPr vert="horz" wrap="square" lIns="91440" tIns="45720" rIns="91440" bIns="45720" anchor="t" anchorCtr="0"/>
          <a:p>
            <a:pPr eaLnBrk="1">
              <a:buSzPct val="85000"/>
            </a:pPr>
            <a:r>
              <a:rPr lang="zh-CN" altLang="en-US" sz="2400" dirty="0">
                <a:latin typeface="+mn-lt"/>
                <a:ea typeface="+mn-ea"/>
                <a:cs typeface="+mn-cs"/>
              </a:rPr>
              <a:t>只有</a:t>
            </a:r>
            <a:r>
              <a:rPr lang="en-US" altLang="zh-CN" sz="2400" dirty="0">
                <a:latin typeface="+mn-lt"/>
                <a:ea typeface="+mn-ea"/>
                <a:cs typeface="+mn-cs"/>
              </a:rPr>
              <a:t>ACK: </a:t>
            </a:r>
            <a:r>
              <a:rPr lang="zh-CN" altLang="en-US" sz="2400" dirty="0">
                <a:latin typeface="+mn-lt"/>
                <a:ea typeface="+mn-ea"/>
                <a:cs typeface="+mn-cs"/>
              </a:rPr>
              <a:t>对发送正确接收的分组总是发送具有最高按序序号的</a:t>
            </a:r>
            <a:r>
              <a:rPr lang="en-US" altLang="zh-CN" sz="2400" dirty="0">
                <a:latin typeface="+mn-lt"/>
                <a:ea typeface="+mn-ea"/>
                <a:cs typeface="+mn-cs"/>
              </a:rPr>
              <a:t>ACK</a:t>
            </a:r>
            <a:r>
              <a:rPr lang="zh-CN" altLang="en-US" sz="2400" dirty="0">
                <a:latin typeface="+mn-lt"/>
                <a:ea typeface="+mn-ea"/>
                <a:cs typeface="+mn-cs"/>
              </a:rPr>
              <a:t>（累计</a:t>
            </a:r>
            <a:r>
              <a:rPr lang="en-US" altLang="zh-CN" sz="2400" dirty="0">
                <a:latin typeface="+mn-lt"/>
                <a:ea typeface="+mn-ea"/>
                <a:cs typeface="+mn-cs"/>
              </a:rPr>
              <a:t>ACK</a:t>
            </a:r>
            <a:r>
              <a:rPr lang="zh-CN" altLang="en-US" sz="2400" dirty="0">
                <a:latin typeface="+mn-lt"/>
                <a:ea typeface="+mn-ea"/>
                <a:cs typeface="+mn-cs"/>
              </a:rPr>
              <a:t>）</a:t>
            </a:r>
            <a:endParaRPr lang="en-US" altLang="zh-CN" sz="2400" dirty="0">
              <a:latin typeface="+mn-lt"/>
              <a:ea typeface="+mn-ea"/>
              <a:cs typeface="+mn-cs"/>
            </a:endParaRPr>
          </a:p>
          <a:p>
            <a:pPr lvl="1" eaLnBrk="1">
              <a:buSzPct val="75000"/>
            </a:pPr>
            <a:r>
              <a:rPr lang="zh-CN" altLang="en-US" sz="2000" dirty="0">
                <a:latin typeface="+mn-lt"/>
                <a:ea typeface="+mn-ea"/>
              </a:rPr>
              <a:t>可能产生冗余的</a:t>
            </a:r>
            <a:r>
              <a:rPr lang="en-US" altLang="zh-CN" sz="2000" dirty="0">
                <a:latin typeface="+mn-lt"/>
                <a:ea typeface="+mn-ea"/>
              </a:rPr>
              <a:t>ACKs</a:t>
            </a:r>
            <a:endParaRPr lang="en-US" altLang="zh-CN" sz="2000" dirty="0">
              <a:latin typeface="+mn-lt"/>
              <a:ea typeface="+mn-ea"/>
            </a:endParaRPr>
          </a:p>
          <a:p>
            <a:pPr lvl="1" eaLnBrk="1">
              <a:buSzPct val="75000"/>
            </a:pPr>
            <a:r>
              <a:rPr lang="zh-CN" altLang="en-US" sz="2000" dirty="0">
                <a:latin typeface="+mn-lt"/>
                <a:ea typeface="+mn-ea"/>
              </a:rPr>
              <a:t>仅仅需要记住期望的序号值</a:t>
            </a:r>
            <a:r>
              <a:rPr lang="zh-CN" altLang="en-US" sz="2000" b="1" dirty="0">
                <a:latin typeface="Courier New" panose="02070309020205020404" pitchFamily="49" charset="0"/>
                <a:ea typeface="+mn-ea"/>
              </a:rPr>
              <a:t>（</a:t>
            </a:r>
            <a:r>
              <a:rPr lang="en-US" altLang="zh-CN" sz="2000" b="1" dirty="0">
                <a:latin typeface="Courier New" panose="02070309020205020404" pitchFamily="49" charset="0"/>
                <a:ea typeface="+mn-ea"/>
              </a:rPr>
              <a:t>expectedseqnum</a:t>
            </a:r>
            <a:r>
              <a:rPr lang="zh-CN" altLang="en-US" sz="2000" b="1" dirty="0">
                <a:latin typeface="Courier New" panose="02070309020205020404" pitchFamily="49" charset="0"/>
                <a:ea typeface="+mn-ea"/>
              </a:rPr>
              <a:t>）</a:t>
            </a:r>
            <a:endParaRPr lang="zh-CN" altLang="en-US" sz="2000" dirty="0">
              <a:latin typeface="+mn-lt"/>
              <a:ea typeface="+mn-ea"/>
            </a:endParaRPr>
          </a:p>
          <a:p>
            <a:pPr eaLnBrk="1">
              <a:buSzPct val="85000"/>
            </a:pPr>
            <a:r>
              <a:rPr lang="zh-CN" altLang="en-US" sz="2400" dirty="0">
                <a:latin typeface="+mn-lt"/>
                <a:ea typeface="+mn-ea"/>
                <a:cs typeface="+mn-cs"/>
              </a:rPr>
              <a:t>对失序的分组</a:t>
            </a:r>
            <a:r>
              <a:rPr lang="en-US" altLang="zh-CN" sz="2400" dirty="0">
                <a:latin typeface="+mn-lt"/>
                <a:ea typeface="+mn-ea"/>
                <a:cs typeface="+mn-cs"/>
              </a:rPr>
              <a:t>: </a:t>
            </a:r>
            <a:endParaRPr lang="en-US" altLang="zh-CN" sz="2400" dirty="0">
              <a:latin typeface="+mn-lt"/>
              <a:ea typeface="+mn-ea"/>
              <a:cs typeface="+mn-cs"/>
            </a:endParaRPr>
          </a:p>
          <a:p>
            <a:pPr lvl="1" eaLnBrk="1">
              <a:buSzPct val="75000"/>
            </a:pPr>
            <a:r>
              <a:rPr lang="zh-CN" altLang="en-US" sz="2000" dirty="0">
                <a:latin typeface="+mn-lt"/>
                <a:ea typeface="+mn-ea"/>
              </a:rPr>
              <a:t>丢弃 (不缓存</a:t>
            </a:r>
            <a:r>
              <a:rPr lang="en-US" altLang="zh-CN" sz="2000" dirty="0">
                <a:latin typeface="+mn-lt"/>
                <a:ea typeface="+mn-ea"/>
              </a:rPr>
              <a:t>) -&gt; </a:t>
            </a:r>
            <a:r>
              <a:rPr lang="zh-CN" altLang="en-US" sz="2000" dirty="0">
                <a:solidFill>
                  <a:srgbClr val="FF0000"/>
                </a:solidFill>
                <a:latin typeface="+mn-lt"/>
                <a:ea typeface="+mn-ea"/>
              </a:rPr>
              <a:t>没有接收缓冲区</a:t>
            </a:r>
            <a:r>
              <a:rPr lang="zh-CN" altLang="en-US" sz="2000" dirty="0">
                <a:latin typeface="+mn-lt"/>
                <a:ea typeface="+mn-ea"/>
              </a:rPr>
              <a:t>!</a:t>
            </a:r>
            <a:endParaRPr lang="zh-CN" altLang="en-US" sz="2000" dirty="0">
              <a:latin typeface="+mn-lt"/>
              <a:ea typeface="+mn-ea"/>
            </a:endParaRPr>
          </a:p>
          <a:p>
            <a:pPr lvl="1" eaLnBrk="1">
              <a:buSzPct val="75000"/>
            </a:pPr>
            <a:r>
              <a:rPr lang="zh-CN" altLang="en-US" sz="2000" dirty="0">
                <a:latin typeface="+mn-lt"/>
                <a:ea typeface="+mn-ea"/>
              </a:rPr>
              <a:t>重新确认具有按序的分组</a:t>
            </a:r>
            <a:endParaRPr lang="zh-CN" altLang="en-US" sz="2000" dirty="0">
              <a:latin typeface="+mn-lt"/>
              <a:ea typeface="+mn-ea"/>
            </a:endParaRPr>
          </a:p>
        </p:txBody>
      </p:sp>
      <p:sp>
        <p:nvSpPr>
          <p:cNvPr id="71686" name="Text Box 5"/>
          <p:cNvSpPr txBox="1"/>
          <p:nvPr/>
        </p:nvSpPr>
        <p:spPr>
          <a:xfrm>
            <a:off x="3068638" y="2209800"/>
            <a:ext cx="800100" cy="238125"/>
          </a:xfrm>
          <a:prstGeom prst="rect">
            <a:avLst/>
          </a:prstGeom>
          <a:noFill/>
          <a:ln w="9525">
            <a:noFill/>
          </a:ln>
        </p:spPr>
        <p:txBody>
          <a:bodyPr/>
          <a:p>
            <a:r>
              <a:rPr lang="en-US" altLang="zh-CN" dirty="0">
                <a:latin typeface="Arial" panose="020B0604020202020204" pitchFamily="34" charset="0"/>
              </a:rPr>
              <a:t>Wait</a:t>
            </a:r>
            <a:endParaRPr lang="en-US" altLang="zh-CN" dirty="0">
              <a:latin typeface="Times New Roman" panose="02020603050405020304" pitchFamily="18" charset="0"/>
            </a:endParaRPr>
          </a:p>
        </p:txBody>
      </p:sp>
      <p:sp>
        <p:nvSpPr>
          <p:cNvPr id="71687" name="Line 6"/>
          <p:cNvSpPr/>
          <p:nvPr/>
        </p:nvSpPr>
        <p:spPr>
          <a:xfrm>
            <a:off x="844550" y="1881188"/>
            <a:ext cx="2298700" cy="474662"/>
          </a:xfrm>
          <a:prstGeom prst="line">
            <a:avLst/>
          </a:prstGeom>
          <a:ln w="28575" cap="flat" cmpd="sng">
            <a:solidFill>
              <a:srgbClr val="000000"/>
            </a:solidFill>
            <a:prstDash val="dash"/>
            <a:headEnd type="none" w="med" len="med"/>
            <a:tailEnd type="triangle" w="med" len="med"/>
          </a:ln>
        </p:spPr>
      </p:sp>
      <p:sp>
        <p:nvSpPr>
          <p:cNvPr id="71688" name="Text Box 7"/>
          <p:cNvSpPr txBox="1"/>
          <p:nvPr/>
        </p:nvSpPr>
        <p:spPr>
          <a:xfrm>
            <a:off x="2557463" y="1468438"/>
            <a:ext cx="1617662" cy="314325"/>
          </a:xfrm>
          <a:prstGeom prst="rect">
            <a:avLst/>
          </a:prstGeom>
          <a:noFill/>
          <a:ln w="9525">
            <a:noFill/>
          </a:ln>
        </p:spPr>
        <p:txBody>
          <a:bodyPr/>
          <a:p>
            <a:pPr algn="l"/>
            <a:r>
              <a:rPr lang="en-US" altLang="zh-CN" sz="1400" dirty="0">
                <a:latin typeface="Arial" panose="020B0604020202020204" pitchFamily="34" charset="0"/>
              </a:rPr>
              <a:t>udt_send(sndpkt)</a:t>
            </a:r>
            <a:endParaRPr lang="en-US" altLang="zh-CN" sz="1400" dirty="0">
              <a:latin typeface="Times New Roman" panose="02020603050405020304" pitchFamily="18" charset="0"/>
            </a:endParaRPr>
          </a:p>
        </p:txBody>
      </p:sp>
      <p:sp>
        <p:nvSpPr>
          <p:cNvPr id="71689" name="Text Box 8"/>
          <p:cNvSpPr txBox="1"/>
          <p:nvPr/>
        </p:nvSpPr>
        <p:spPr>
          <a:xfrm>
            <a:off x="2597150" y="1192213"/>
            <a:ext cx="725488" cy="247650"/>
          </a:xfrm>
          <a:prstGeom prst="rect">
            <a:avLst/>
          </a:prstGeom>
          <a:noFill/>
          <a:ln w="9525">
            <a:noFill/>
          </a:ln>
        </p:spPr>
        <p:txBody>
          <a:bodyPr/>
          <a:p>
            <a:pPr algn="l"/>
            <a:r>
              <a:rPr lang="en-US" altLang="zh-CN" sz="1400" dirty="0">
                <a:latin typeface="Arial" panose="020B0604020202020204" pitchFamily="34" charset="0"/>
              </a:rPr>
              <a:t>default</a:t>
            </a:r>
            <a:endParaRPr lang="en-US" altLang="zh-CN" sz="1400" dirty="0">
              <a:latin typeface="Times New Roman" panose="02020603050405020304" pitchFamily="18" charset="0"/>
            </a:endParaRPr>
          </a:p>
          <a:p>
            <a:endParaRPr lang="zh-CN" altLang="en-US" sz="2400" dirty="0">
              <a:latin typeface="Times New Roman" panose="02020603050405020304" pitchFamily="18" charset="0"/>
            </a:endParaRPr>
          </a:p>
        </p:txBody>
      </p:sp>
      <p:sp>
        <p:nvSpPr>
          <p:cNvPr id="71690" name="Line 9"/>
          <p:cNvSpPr/>
          <p:nvPr/>
        </p:nvSpPr>
        <p:spPr>
          <a:xfrm>
            <a:off x="2678113" y="1489075"/>
            <a:ext cx="815975" cy="0"/>
          </a:xfrm>
          <a:prstGeom prst="line">
            <a:avLst/>
          </a:prstGeom>
          <a:ln w="28575" cap="flat" cmpd="sng">
            <a:solidFill>
              <a:srgbClr val="000000"/>
            </a:solidFill>
            <a:prstDash val="solid"/>
            <a:headEnd type="none" w="med" len="med"/>
            <a:tailEnd type="none" w="med" len="med"/>
          </a:ln>
        </p:spPr>
      </p:sp>
      <p:sp>
        <p:nvSpPr>
          <p:cNvPr id="71691" name="Freeform 10"/>
          <p:cNvSpPr/>
          <p:nvPr/>
        </p:nvSpPr>
        <p:spPr>
          <a:xfrm>
            <a:off x="3832225" y="1784350"/>
            <a:ext cx="828675" cy="1152525"/>
          </a:xfrm>
          <a:custGeom>
            <a:avLst/>
            <a:gdLst>
              <a:gd name="txL" fmla="*/ 0 w 619"/>
              <a:gd name="txT" fmla="*/ 0 h 1815"/>
              <a:gd name="txR" fmla="*/ 619 w 619"/>
              <a:gd name="txB" fmla="*/ 1815 h 1815"/>
            </a:gdLst>
            <a:ahLst/>
            <a:cxnLst>
              <a:cxn ang="0">
                <a:pos x="2147483647" y="2147483647"/>
              </a:cxn>
              <a:cxn ang="0">
                <a:pos x="0" y="2147483647"/>
              </a:cxn>
            </a:cxnLst>
            <a:rect l="txL" t="txT" r="txR" b="txB"/>
            <a:pathLst>
              <a:path w="619" h="1815">
                <a:moveTo>
                  <a:pt x="39" y="1136"/>
                </a:moveTo>
                <a:cubicBezTo>
                  <a:pt x="619" y="1815"/>
                  <a:pt x="484" y="0"/>
                  <a:pt x="0" y="773"/>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71692" name="Text Box 11"/>
          <p:cNvSpPr txBox="1"/>
          <p:nvPr/>
        </p:nvSpPr>
        <p:spPr>
          <a:xfrm>
            <a:off x="4325938" y="1554163"/>
            <a:ext cx="3570287" cy="563562"/>
          </a:xfrm>
          <a:prstGeom prst="rect">
            <a:avLst/>
          </a:prstGeom>
          <a:noFill/>
          <a:ln w="9525">
            <a:noFill/>
          </a:ln>
        </p:spPr>
        <p:txBody>
          <a:bodyPr/>
          <a:p>
            <a:pPr algn="l"/>
            <a:r>
              <a:rPr lang="en-US" altLang="zh-CN" sz="1400" dirty="0">
                <a:latin typeface="Arial" panose="020B0604020202020204" pitchFamily="34" charset="0"/>
              </a:rPr>
              <a:t>rdt_rcv(rcvpkt)</a:t>
            </a:r>
            <a:endParaRPr lang="en-US" altLang="zh-CN" sz="1400" dirty="0">
              <a:latin typeface="Arial" panose="020B0604020202020204" pitchFamily="34" charset="0"/>
            </a:endParaRPr>
          </a:p>
          <a:p>
            <a:pPr algn="l"/>
            <a:r>
              <a:rPr lang="en-US" altLang="zh-CN" sz="1400" dirty="0">
                <a:latin typeface="Arial" panose="020B0604020202020204" pitchFamily="34" charset="0"/>
              </a:rPr>
              <a:t>  &amp;&amp; notcurrupt(rcvpkt)</a:t>
            </a:r>
            <a:endParaRPr lang="en-US" altLang="zh-CN" sz="1400" dirty="0">
              <a:latin typeface="Arial" panose="020B0604020202020204" pitchFamily="34" charset="0"/>
            </a:endParaRPr>
          </a:p>
          <a:p>
            <a:pPr algn="l"/>
            <a:r>
              <a:rPr lang="en-US" altLang="zh-CN" sz="1400" dirty="0">
                <a:latin typeface="Arial" panose="020B0604020202020204" pitchFamily="34" charset="0"/>
              </a:rPr>
              <a:t>  &amp;&amp; hasseqnum(rcvpkt,expectedseqnum) </a:t>
            </a:r>
            <a:endParaRPr lang="en-US" altLang="zh-CN" sz="1400" dirty="0">
              <a:latin typeface="Times New Roman" panose="02020603050405020304" pitchFamily="18" charset="0"/>
            </a:endParaRPr>
          </a:p>
        </p:txBody>
      </p:sp>
      <p:sp>
        <p:nvSpPr>
          <p:cNvPr id="71693" name="Line 12"/>
          <p:cNvSpPr/>
          <p:nvPr/>
        </p:nvSpPr>
        <p:spPr>
          <a:xfrm>
            <a:off x="4395788" y="2246313"/>
            <a:ext cx="3175000" cy="1587"/>
          </a:xfrm>
          <a:prstGeom prst="line">
            <a:avLst/>
          </a:prstGeom>
          <a:ln w="19050" cap="flat" cmpd="sng">
            <a:solidFill>
              <a:srgbClr val="000000"/>
            </a:solidFill>
            <a:prstDash val="solid"/>
            <a:headEnd type="none" w="med" len="med"/>
            <a:tailEnd type="none" w="med" len="med"/>
          </a:ln>
        </p:spPr>
      </p:sp>
      <p:sp>
        <p:nvSpPr>
          <p:cNvPr id="71694" name="Text Box 13"/>
          <p:cNvSpPr txBox="1"/>
          <p:nvPr/>
        </p:nvSpPr>
        <p:spPr>
          <a:xfrm>
            <a:off x="4330700" y="2289175"/>
            <a:ext cx="4314825" cy="858838"/>
          </a:xfrm>
          <a:prstGeom prst="rect">
            <a:avLst/>
          </a:prstGeom>
          <a:noFill/>
          <a:ln w="9525">
            <a:noFill/>
          </a:ln>
        </p:spPr>
        <p:txBody>
          <a:bodyPr/>
          <a:p>
            <a:pPr algn="l"/>
            <a:r>
              <a:rPr lang="en-US" altLang="zh-CN" sz="1400" dirty="0">
                <a:latin typeface="Arial" panose="020B0604020202020204" pitchFamily="34" charset="0"/>
              </a:rPr>
              <a:t>extract(rcvpkt,data)</a:t>
            </a:r>
            <a:endParaRPr lang="en-US" altLang="zh-CN" sz="1400" dirty="0">
              <a:latin typeface="Arial" panose="020B0604020202020204" pitchFamily="34" charset="0"/>
            </a:endParaRPr>
          </a:p>
          <a:p>
            <a:pPr algn="l"/>
            <a:r>
              <a:rPr lang="en-US" altLang="zh-CN" sz="1400" dirty="0">
                <a:latin typeface="Arial" panose="020B0604020202020204" pitchFamily="34" charset="0"/>
              </a:rPr>
              <a:t>deliver_data(data)</a:t>
            </a:r>
            <a:endParaRPr lang="en-US" altLang="zh-CN" sz="1400" dirty="0">
              <a:latin typeface="Arial" panose="020B0604020202020204" pitchFamily="34" charset="0"/>
            </a:endParaRPr>
          </a:p>
          <a:p>
            <a:pPr algn="l"/>
            <a:r>
              <a:rPr lang="en-US" altLang="zh-CN" sz="1400" dirty="0">
                <a:latin typeface="Arial" panose="020B0604020202020204" pitchFamily="34" charset="0"/>
              </a:rPr>
              <a:t>sndpkt = make_pkt(expectedseqnum,ACK,chksum)</a:t>
            </a:r>
            <a:endParaRPr lang="en-US" altLang="zh-CN" sz="1400" dirty="0">
              <a:latin typeface="Arial" panose="020B0604020202020204" pitchFamily="34" charset="0"/>
            </a:endParaRPr>
          </a:p>
          <a:p>
            <a:pPr algn="l"/>
            <a:r>
              <a:rPr lang="en-US" altLang="zh-CN" sz="1400" dirty="0">
                <a:latin typeface="Arial" panose="020B0604020202020204" pitchFamily="34" charset="0"/>
              </a:rPr>
              <a:t>udt_send(sndpkt)</a:t>
            </a:r>
            <a:endParaRPr lang="en-US" altLang="zh-CN" sz="1400" dirty="0">
              <a:latin typeface="Arial" panose="020B0604020202020204" pitchFamily="34" charset="0"/>
            </a:endParaRPr>
          </a:p>
          <a:p>
            <a:pPr algn="l"/>
            <a:r>
              <a:rPr lang="en-US" altLang="zh-CN" sz="1400" dirty="0">
                <a:latin typeface="Arial" panose="020B0604020202020204" pitchFamily="34" charset="0"/>
              </a:rPr>
              <a:t>expectedseqnum++</a:t>
            </a:r>
            <a:endParaRPr lang="en-US" altLang="zh-CN" sz="1400" dirty="0">
              <a:latin typeface="Times New Roman" panose="02020603050405020304" pitchFamily="18" charset="0"/>
            </a:endParaRPr>
          </a:p>
        </p:txBody>
      </p:sp>
      <p:sp>
        <p:nvSpPr>
          <p:cNvPr id="71695" name="Freeform 14"/>
          <p:cNvSpPr/>
          <p:nvPr/>
        </p:nvSpPr>
        <p:spPr>
          <a:xfrm rot="5142103" flipH="1">
            <a:off x="3305175" y="1260475"/>
            <a:ext cx="393700" cy="1152525"/>
          </a:xfrm>
          <a:custGeom>
            <a:avLst/>
            <a:gdLst>
              <a:gd name="txL" fmla="*/ 0 w 619"/>
              <a:gd name="txT" fmla="*/ 0 h 1815"/>
              <a:gd name="txR" fmla="*/ 619 w 619"/>
              <a:gd name="txB" fmla="*/ 1815 h 1815"/>
            </a:gdLst>
            <a:ahLst/>
            <a:cxnLst>
              <a:cxn ang="0">
                <a:pos x="2147483647" y="2147483647"/>
              </a:cxn>
              <a:cxn ang="0">
                <a:pos x="0" y="2147483647"/>
              </a:cxn>
            </a:cxnLst>
            <a:rect l="txL" t="txT" r="txR" b="txB"/>
            <a:pathLst>
              <a:path w="619" h="1815">
                <a:moveTo>
                  <a:pt x="39" y="1136"/>
                </a:moveTo>
                <a:cubicBezTo>
                  <a:pt x="619" y="1815"/>
                  <a:pt x="484" y="0"/>
                  <a:pt x="0" y="773"/>
                </a:cubicBezTo>
              </a:path>
            </a:pathLst>
          </a:custGeom>
          <a:noFill/>
          <a:ln w="19050" cap="flat" cmpd="sng">
            <a:solidFill>
              <a:srgbClr val="000000">
                <a:alpha val="100000"/>
              </a:srgbClr>
            </a:solidFill>
            <a:prstDash val="solid"/>
            <a:round/>
            <a:headEnd type="none" w="med" len="med"/>
            <a:tailEnd type="triangle" w="med" len="med"/>
          </a:ln>
        </p:spPr>
        <p:txBody>
          <a:bodyPr/>
          <a:p>
            <a:endParaRPr lang="zh-CN" altLang="en-US"/>
          </a:p>
        </p:txBody>
      </p:sp>
      <p:sp>
        <p:nvSpPr>
          <p:cNvPr id="71696" name="Line 15"/>
          <p:cNvSpPr/>
          <p:nvPr/>
        </p:nvSpPr>
        <p:spPr>
          <a:xfrm>
            <a:off x="784225" y="2293938"/>
            <a:ext cx="1238250" cy="0"/>
          </a:xfrm>
          <a:prstGeom prst="line">
            <a:avLst/>
          </a:prstGeom>
          <a:ln w="28575" cap="flat" cmpd="sng">
            <a:solidFill>
              <a:srgbClr val="000000"/>
            </a:solidFill>
            <a:prstDash val="solid"/>
            <a:headEnd type="none" w="med" len="med"/>
            <a:tailEnd type="none" w="med" len="med"/>
          </a:ln>
        </p:spPr>
      </p:sp>
      <p:sp>
        <p:nvSpPr>
          <p:cNvPr id="71697" name="Text Box 16"/>
          <p:cNvSpPr txBox="1"/>
          <p:nvPr/>
        </p:nvSpPr>
        <p:spPr>
          <a:xfrm>
            <a:off x="738188" y="2241550"/>
            <a:ext cx="3641725" cy="981075"/>
          </a:xfrm>
          <a:prstGeom prst="rect">
            <a:avLst/>
          </a:prstGeom>
          <a:noFill/>
          <a:ln w="9525">
            <a:noFill/>
          </a:ln>
        </p:spPr>
        <p:txBody>
          <a:bodyPr/>
          <a:p>
            <a:pPr algn="l"/>
            <a:r>
              <a:rPr lang="en-US" altLang="zh-CN" sz="1400" dirty="0">
                <a:latin typeface="Arial" panose="020B0604020202020204" pitchFamily="34" charset="0"/>
              </a:rPr>
              <a:t>expectedseqnum=1</a:t>
            </a:r>
            <a:endParaRPr lang="en-US" altLang="zh-CN" sz="1400" dirty="0">
              <a:latin typeface="Arial" panose="020B0604020202020204" pitchFamily="34" charset="0"/>
            </a:endParaRPr>
          </a:p>
          <a:p>
            <a:pPr algn="l"/>
            <a:r>
              <a:rPr lang="en-US" altLang="zh-CN" sz="1400" dirty="0">
                <a:latin typeface="Arial" panose="020B0604020202020204" pitchFamily="34" charset="0"/>
              </a:rPr>
              <a:t>sndpkt =    </a:t>
            </a:r>
            <a:endParaRPr lang="en-US" altLang="zh-CN" sz="1400" dirty="0">
              <a:latin typeface="Arial" panose="020B0604020202020204" pitchFamily="34" charset="0"/>
            </a:endParaRPr>
          </a:p>
          <a:p>
            <a:pPr algn="l"/>
            <a:r>
              <a:rPr lang="en-US" altLang="zh-CN" sz="1400" dirty="0">
                <a:latin typeface="Arial" panose="020B0604020202020204" pitchFamily="34" charset="0"/>
              </a:rPr>
              <a:t>make_pkt(expectedseqnum,ACK,chksum)</a:t>
            </a:r>
            <a:endParaRPr lang="en-US" altLang="zh-CN" sz="1400" dirty="0">
              <a:latin typeface="Arial" panose="020B0604020202020204" pitchFamily="34" charset="0"/>
            </a:endParaRPr>
          </a:p>
          <a:p>
            <a:pPr algn="l"/>
            <a:endParaRPr lang="en-US" altLang="zh-CN" sz="1400" dirty="0">
              <a:latin typeface="Times New Roman" panose="02020603050405020304" pitchFamily="18" charset="0"/>
            </a:endParaRPr>
          </a:p>
          <a:p>
            <a:endParaRPr lang="zh-CN" altLang="en-US" sz="2400" dirty="0">
              <a:latin typeface="Times New Roman" panose="02020603050405020304" pitchFamily="18" charset="0"/>
            </a:endParaRPr>
          </a:p>
        </p:txBody>
      </p:sp>
      <p:sp>
        <p:nvSpPr>
          <p:cNvPr id="71698" name="Text Box 17"/>
          <p:cNvSpPr txBox="1"/>
          <p:nvPr/>
        </p:nvSpPr>
        <p:spPr>
          <a:xfrm>
            <a:off x="730250" y="1990725"/>
            <a:ext cx="323850" cy="336550"/>
          </a:xfrm>
          <a:prstGeom prst="rect">
            <a:avLst/>
          </a:prstGeom>
          <a:noFill/>
          <a:ln w="9525">
            <a:noFill/>
          </a:ln>
        </p:spPr>
        <p:txBody>
          <a:bodyPr wrap="none">
            <a:spAutoFit/>
          </a:bodyPr>
          <a:p>
            <a:r>
              <a:rPr lang="en-US" altLang="zh-CN" dirty="0">
                <a:latin typeface="Symbol" panose="05050102010706020507" pitchFamily="18" charset="2"/>
              </a:rPr>
              <a:t>L</a:t>
            </a:r>
            <a:endParaRPr lang="en-US" altLang="zh-CN" dirty="0">
              <a:latin typeface="Symbol" panose="05050102010706020507" pitchFamily="18" charset="2"/>
            </a:endParaRPr>
          </a:p>
        </p:txBody>
      </p:sp>
      <p:sp>
        <p:nvSpPr>
          <p:cNvPr id="71699" name="Oval 4"/>
          <p:cNvSpPr/>
          <p:nvPr/>
        </p:nvSpPr>
        <p:spPr>
          <a:xfrm>
            <a:off x="3124200" y="2057400"/>
            <a:ext cx="666750" cy="657225"/>
          </a:xfrm>
          <a:prstGeom prst="ellipse">
            <a:avLst/>
          </a:prstGeom>
          <a:solidFill>
            <a:schemeClr val="bg1"/>
          </a:solidFill>
          <a:ln w="19050" cap="flat" cmpd="sng">
            <a:solidFill>
              <a:srgbClr val="000000"/>
            </a:solidFill>
            <a:prstDash val="solid"/>
            <a:headEnd type="none" w="med" len="med"/>
            <a:tailEnd type="none" w="med" len="med"/>
          </a:ln>
        </p:spPr>
        <p:txBody>
          <a:bodyPr/>
          <a:p>
            <a:r>
              <a:rPr lang="zh-CN" altLang="en-US" sz="1200" b="1" dirty="0">
                <a:latin typeface="Comic Sans MS" panose="030F0702030302020204" pitchFamily="66" charset="0"/>
              </a:rPr>
              <a:t>等待</a:t>
            </a:r>
            <a:endParaRPr lang="zh-CN" altLang="en-US" sz="1200" b="1" dirty="0">
              <a:latin typeface="Comic Sans MS" panose="030F0702030302020204" pitchFamily="66"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Footer Placeholder 3"/>
          <p:cNvSpPr txBox="1">
            <a:spLocks noGrp="1"/>
          </p:cNvSpPr>
          <p:nvPr>
            <p:ph type="ftr" sz="quarter" idx="11"/>
          </p:nvPr>
        </p:nvSpPr>
        <p:spPr/>
        <p:txBody>
          <a:bodyPr/>
          <a:p>
            <a:pPr marL="0" indent="0" algn="r">
              <a:lnSpc>
                <a:spcPct val="100000"/>
              </a:lnSpc>
              <a:spcBef>
                <a:spcPct val="0"/>
              </a:spcBef>
              <a:buClrTx/>
              <a:buSzTx/>
              <a:buFontTx/>
              <a:buNone/>
            </a:pPr>
            <a:r>
              <a:rPr lang="en-US" altLang="zh-CN" sz="1200">
                <a:latin typeface="Tahoma" panose="020B0604030504040204" charset="0"/>
              </a:rPr>
              <a:t>Transport</a:t>
            </a:r>
            <a:r>
              <a:rPr lang="en-US" altLang="zh-CN" sz="1400">
                <a:latin typeface="Tahoma" panose="020B0604030504040204" charset="0"/>
              </a:rPr>
              <a:t> </a:t>
            </a:r>
            <a:r>
              <a:rPr lang="en-US" altLang="zh-CN" sz="1200">
                <a:latin typeface="Tahoma" panose="020B0604030504040204" charset="0"/>
              </a:rPr>
              <a:t>Layer</a:t>
            </a:r>
            <a:endParaRPr lang="en-US" altLang="zh-CN" sz="1200">
              <a:latin typeface="Tahoma" panose="020B0604030504040204" charset="0"/>
            </a:endParaRPr>
          </a:p>
        </p:txBody>
      </p:sp>
      <p:sp>
        <p:nvSpPr>
          <p:cNvPr id="66562" name="Slide Number Placeholder 4"/>
          <p:cNvSpPr txBox="1">
            <a:spLocks noGrp="1"/>
          </p:cNvSpPr>
          <p:nvPr>
            <p:ph type="sldNum" sz="quarter" idx="12"/>
          </p:nvPr>
        </p:nvSpPr>
        <p:spPr/>
        <p:txBody>
          <a:bodyPr/>
          <a:p>
            <a:pPr marL="0" indent="0">
              <a:lnSpc>
                <a:spcPct val="100000"/>
              </a:lnSpc>
              <a:spcBef>
                <a:spcPct val="0"/>
              </a:spcBef>
              <a:buClrTx/>
              <a:buSzTx/>
              <a:buFontTx/>
              <a:buNone/>
            </a:pPr>
            <a:r>
              <a:rPr lang="en-US" altLang="zh-CN" sz="1200">
                <a:latin typeface="Tahoma" panose="020B0604030504040204" charset="0"/>
              </a:rPr>
              <a:t>3-</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sp>
        <p:nvSpPr>
          <p:cNvPr id="51204" name="Rectangle 2"/>
          <p:cNvSpPr>
            <a:spLocks noGrp="1" noChangeArrowheads="1"/>
          </p:cNvSpPr>
          <p:nvPr>
            <p:ph type="title"/>
          </p:nvPr>
        </p:nvSpPr>
        <p:spPr>
          <a:xfrm>
            <a:off x="476250" y="204788"/>
            <a:ext cx="7772400" cy="650875"/>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4000" b="0" i="0" u="none" strike="noStrike" kern="0" cap="none" spc="0" normalizeH="0" baseline="0" noProof="0">
                <a:ln>
                  <a:noFill/>
                </a:ln>
                <a:solidFill>
                  <a:srgbClr val="000099"/>
                </a:solidFill>
                <a:effectLst/>
                <a:uLnTx/>
                <a:uFillTx/>
                <a:latin typeface="+mj-lt"/>
                <a:ea typeface="MS PGothic" panose="020B0600070205080204" charset="-128"/>
                <a:cs typeface="+mj-cs"/>
              </a:rPr>
              <a:t>GBN in action</a:t>
            </a:r>
            <a:endParaRPr kumimoji="0" lang="en-US" sz="4400" b="0" i="0" u="none" strike="noStrike" kern="0" cap="none" spc="0" normalizeH="0" baseline="0" noProof="0">
              <a:ln>
                <a:noFill/>
              </a:ln>
              <a:solidFill>
                <a:srgbClr val="000099"/>
              </a:solidFill>
              <a:effectLst/>
              <a:uLnTx/>
              <a:uFillTx/>
              <a:latin typeface="+mj-lt"/>
              <a:ea typeface="MS PGothic" panose="020B0600070205080204" charset="-128"/>
              <a:cs typeface="+mj-cs"/>
            </a:endParaRPr>
          </a:p>
        </p:txBody>
      </p:sp>
      <p:sp>
        <p:nvSpPr>
          <p:cNvPr id="66564" name="Text Box 4"/>
          <p:cNvSpPr txBox="1"/>
          <p:nvPr/>
        </p:nvSpPr>
        <p:spPr>
          <a:xfrm>
            <a:off x="2632075" y="1412875"/>
            <a:ext cx="1246188" cy="14652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r">
              <a:lnSpc>
                <a:spcPct val="100000"/>
              </a:lnSpc>
              <a:spcBef>
                <a:spcPct val="0"/>
              </a:spcBef>
              <a:buClrTx/>
              <a:buSzTx/>
              <a:buFontTx/>
              <a:buNone/>
            </a:pPr>
            <a:r>
              <a:rPr lang="en-US" altLang="zh-CN" sz="1800">
                <a:latin typeface="Tahoma" panose="020B0604030504040204" charset="0"/>
              </a:rPr>
              <a:t>send  pkt0</a:t>
            </a:r>
            <a:endParaRPr lang="en-US" altLang="zh-CN" sz="1800">
              <a:latin typeface="Tahoma" panose="020B0604030504040204" charset="0"/>
            </a:endParaRPr>
          </a:p>
          <a:p>
            <a:pPr marL="0" lvl="0" indent="0" algn="r">
              <a:lnSpc>
                <a:spcPct val="100000"/>
              </a:lnSpc>
              <a:spcBef>
                <a:spcPct val="0"/>
              </a:spcBef>
              <a:buClrTx/>
              <a:buSzTx/>
              <a:buFontTx/>
              <a:buNone/>
            </a:pPr>
            <a:r>
              <a:rPr lang="en-US" altLang="zh-CN" sz="1800">
                <a:latin typeface="Tahoma" panose="020B0604030504040204" charset="0"/>
              </a:rPr>
              <a:t>send  pkt1</a:t>
            </a:r>
            <a:endParaRPr lang="en-US" altLang="zh-CN" sz="1800">
              <a:latin typeface="Tahoma" panose="020B0604030504040204" charset="0"/>
            </a:endParaRPr>
          </a:p>
          <a:p>
            <a:pPr marL="0" lvl="0" indent="0" algn="r">
              <a:lnSpc>
                <a:spcPct val="100000"/>
              </a:lnSpc>
              <a:spcBef>
                <a:spcPct val="0"/>
              </a:spcBef>
              <a:buClrTx/>
              <a:buSzTx/>
              <a:buFontTx/>
              <a:buNone/>
            </a:pPr>
            <a:r>
              <a:rPr lang="en-US" altLang="zh-CN" sz="1800">
                <a:latin typeface="Tahoma" panose="020B0604030504040204" charset="0"/>
              </a:rPr>
              <a:t>send  pkt2</a:t>
            </a:r>
            <a:endParaRPr lang="en-US" altLang="zh-CN" sz="1800">
              <a:latin typeface="Tahoma" panose="020B0604030504040204" charset="0"/>
            </a:endParaRPr>
          </a:p>
          <a:p>
            <a:pPr marL="0" lvl="0" indent="0" algn="r">
              <a:lnSpc>
                <a:spcPct val="100000"/>
              </a:lnSpc>
              <a:spcBef>
                <a:spcPct val="0"/>
              </a:spcBef>
              <a:buClrTx/>
              <a:buSzTx/>
              <a:buFontTx/>
              <a:buNone/>
            </a:pPr>
            <a:r>
              <a:rPr lang="en-US" altLang="zh-CN" sz="1800">
                <a:latin typeface="Tahoma" panose="020B0604030504040204" charset="0"/>
              </a:rPr>
              <a:t>send  pkt3</a:t>
            </a:r>
            <a:endParaRPr lang="en-US" altLang="zh-CN" sz="1800">
              <a:latin typeface="Tahoma" panose="020B0604030504040204" charset="0"/>
            </a:endParaRPr>
          </a:p>
          <a:p>
            <a:pPr marL="0" lvl="0" indent="0" algn="r">
              <a:lnSpc>
                <a:spcPct val="100000"/>
              </a:lnSpc>
              <a:spcBef>
                <a:spcPct val="0"/>
              </a:spcBef>
              <a:buClrTx/>
              <a:buSzTx/>
              <a:buFontTx/>
              <a:buNone/>
            </a:pPr>
            <a:r>
              <a:rPr lang="en-US" altLang="zh-CN" sz="1800">
                <a:latin typeface="Tahoma" panose="020B0604030504040204" charset="0"/>
              </a:rPr>
              <a:t>(wait)</a:t>
            </a:r>
            <a:endParaRPr lang="en-US" altLang="zh-CN" sz="1800">
              <a:latin typeface="Tahoma" panose="020B0604030504040204" charset="0"/>
            </a:endParaRPr>
          </a:p>
        </p:txBody>
      </p:sp>
      <p:sp>
        <p:nvSpPr>
          <p:cNvPr id="66565" name="Text Box 5"/>
          <p:cNvSpPr txBox="1"/>
          <p:nvPr/>
        </p:nvSpPr>
        <p:spPr>
          <a:xfrm>
            <a:off x="2952750" y="1041400"/>
            <a:ext cx="936625" cy="396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000" i="1" u="sng">
                <a:solidFill>
                  <a:srgbClr val="000099"/>
                </a:solidFill>
                <a:latin typeface="Tahoma" panose="020B0604030504040204" charset="0"/>
              </a:rPr>
              <a:t>sender</a:t>
            </a:r>
            <a:endParaRPr lang="en-US" altLang="zh-CN" sz="2000" i="1" u="sng">
              <a:solidFill>
                <a:srgbClr val="000099"/>
              </a:solidFill>
              <a:latin typeface="Tahoma" panose="020B0604030504040204" charset="0"/>
            </a:endParaRPr>
          </a:p>
        </p:txBody>
      </p:sp>
      <p:sp>
        <p:nvSpPr>
          <p:cNvPr id="66566" name="Text Box 6"/>
          <p:cNvSpPr txBox="1"/>
          <p:nvPr/>
        </p:nvSpPr>
        <p:spPr>
          <a:xfrm>
            <a:off x="5983288" y="1060450"/>
            <a:ext cx="1071562" cy="396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000" i="1" u="sng">
                <a:solidFill>
                  <a:srgbClr val="008000"/>
                </a:solidFill>
                <a:latin typeface="Tahoma" panose="020B0604030504040204" charset="0"/>
              </a:rPr>
              <a:t>receiver</a:t>
            </a:r>
            <a:endParaRPr lang="en-US" altLang="zh-CN" sz="2000" i="1" u="sng">
              <a:solidFill>
                <a:srgbClr val="008000"/>
              </a:solidFill>
              <a:latin typeface="Tahoma" panose="020B0604030504040204" charset="0"/>
            </a:endParaRPr>
          </a:p>
        </p:txBody>
      </p:sp>
      <p:sp>
        <p:nvSpPr>
          <p:cNvPr id="66567" name="Line 14"/>
          <p:cNvSpPr/>
          <p:nvPr/>
        </p:nvSpPr>
        <p:spPr>
          <a:xfrm>
            <a:off x="6057900" y="1658938"/>
            <a:ext cx="11113" cy="4538662"/>
          </a:xfrm>
          <a:prstGeom prst="line">
            <a:avLst/>
          </a:prstGeom>
          <a:ln w="9525" cap="flat" cmpd="sng">
            <a:solidFill>
              <a:schemeClr val="tx1"/>
            </a:solidFill>
            <a:prstDash val="solid"/>
            <a:headEnd type="none" w="med" len="med"/>
            <a:tailEnd type="none" w="med" len="med"/>
          </a:ln>
        </p:spPr>
      </p:sp>
      <p:sp>
        <p:nvSpPr>
          <p:cNvPr id="66568" name="Text Box 15"/>
          <p:cNvSpPr txBox="1"/>
          <p:nvPr/>
        </p:nvSpPr>
        <p:spPr>
          <a:xfrm>
            <a:off x="6000750" y="1854200"/>
            <a:ext cx="2568575" cy="14652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nSpc>
                <a:spcPct val="100000"/>
              </a:lnSpc>
              <a:spcBef>
                <a:spcPct val="0"/>
              </a:spcBef>
              <a:buClrTx/>
              <a:buSzTx/>
              <a:buFontTx/>
              <a:buNone/>
            </a:pPr>
            <a:r>
              <a:rPr lang="en-US" altLang="zh-CN" sz="1800">
                <a:latin typeface="Tahoma" panose="020B0604030504040204" charset="0"/>
              </a:rPr>
              <a:t>receive pkt0, send ack0</a:t>
            </a:r>
            <a:endParaRPr lang="en-US" altLang="zh-CN" sz="1800">
              <a:latin typeface="Tahoma" panose="020B0604030504040204" charset="0"/>
            </a:endParaRPr>
          </a:p>
          <a:p>
            <a:pPr marL="0" lvl="0" indent="0">
              <a:lnSpc>
                <a:spcPct val="100000"/>
              </a:lnSpc>
              <a:spcBef>
                <a:spcPct val="0"/>
              </a:spcBef>
              <a:buClrTx/>
              <a:buSzTx/>
              <a:buFontTx/>
              <a:buNone/>
            </a:pPr>
            <a:r>
              <a:rPr lang="en-US" altLang="zh-CN" sz="1800">
                <a:latin typeface="Tahoma" panose="020B0604030504040204" charset="0"/>
              </a:rPr>
              <a:t>receive pkt1, send ack1</a:t>
            </a:r>
            <a:endParaRPr lang="en-US" altLang="zh-CN" sz="1800">
              <a:latin typeface="Tahoma" panose="020B0604030504040204" charset="0"/>
            </a:endParaRPr>
          </a:p>
          <a:p>
            <a:pPr marL="0" lvl="0" indent="0">
              <a:lnSpc>
                <a:spcPct val="100000"/>
              </a:lnSpc>
              <a:spcBef>
                <a:spcPct val="0"/>
              </a:spcBef>
              <a:buClrTx/>
              <a:buSzTx/>
              <a:buFontTx/>
              <a:buNone/>
            </a:pPr>
            <a:r>
              <a:rPr lang="en-US" altLang="zh-CN" sz="1800">
                <a:latin typeface="Tahoma" panose="020B0604030504040204" charset="0"/>
              </a:rPr>
              <a:t> </a:t>
            </a:r>
            <a:endParaRPr lang="en-US" altLang="zh-CN" sz="1800">
              <a:latin typeface="Tahoma" panose="020B0604030504040204" charset="0"/>
            </a:endParaRPr>
          </a:p>
          <a:p>
            <a:pPr marL="0" lvl="0" indent="0">
              <a:lnSpc>
                <a:spcPct val="100000"/>
              </a:lnSpc>
              <a:spcBef>
                <a:spcPct val="0"/>
              </a:spcBef>
              <a:buClrTx/>
              <a:buSzTx/>
              <a:buFontTx/>
              <a:buNone/>
            </a:pPr>
            <a:r>
              <a:rPr lang="en-US" altLang="zh-CN" sz="1800">
                <a:latin typeface="Tahoma" panose="020B0604030504040204" charset="0"/>
              </a:rPr>
              <a:t>receive pkt3, discard, </a:t>
            </a:r>
            <a:endParaRPr lang="en-US" altLang="zh-CN" sz="1800">
              <a:latin typeface="Tahoma" panose="020B0604030504040204" charset="0"/>
            </a:endParaRPr>
          </a:p>
          <a:p>
            <a:pPr marL="0" lvl="0" indent="0">
              <a:lnSpc>
                <a:spcPct val="100000"/>
              </a:lnSpc>
              <a:spcBef>
                <a:spcPct val="0"/>
              </a:spcBef>
              <a:buClrTx/>
              <a:buSzTx/>
              <a:buFontTx/>
              <a:buNone/>
            </a:pPr>
            <a:r>
              <a:rPr lang="en-US" altLang="zh-CN" sz="1800">
                <a:latin typeface="Tahoma" panose="020B0604030504040204" charset="0"/>
              </a:rPr>
              <a:t>           (re)send ack1</a:t>
            </a:r>
            <a:endParaRPr lang="en-US" altLang="zh-CN" sz="1800">
              <a:latin typeface="Tahoma" panose="020B0604030504040204" charset="0"/>
            </a:endParaRPr>
          </a:p>
        </p:txBody>
      </p:sp>
      <p:sp>
        <p:nvSpPr>
          <p:cNvPr id="66569" name="Text Box 22"/>
          <p:cNvSpPr txBox="1"/>
          <p:nvPr/>
        </p:nvSpPr>
        <p:spPr>
          <a:xfrm>
            <a:off x="1776413" y="3016250"/>
            <a:ext cx="2154237" cy="9159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r">
              <a:lnSpc>
                <a:spcPct val="100000"/>
              </a:lnSpc>
              <a:spcBef>
                <a:spcPct val="0"/>
              </a:spcBef>
              <a:buClrTx/>
              <a:buSzTx/>
              <a:buFontTx/>
              <a:buNone/>
            </a:pPr>
            <a:r>
              <a:rPr lang="en-US" altLang="zh-CN" sz="1800">
                <a:latin typeface="Tahoma" panose="020B0604030504040204" charset="0"/>
              </a:rPr>
              <a:t>rcv ack0, send pkt4</a:t>
            </a:r>
            <a:endParaRPr lang="en-US" altLang="zh-CN" sz="1800">
              <a:latin typeface="Tahoma" panose="020B0604030504040204" charset="0"/>
            </a:endParaRPr>
          </a:p>
          <a:p>
            <a:pPr marL="0" lvl="0" indent="0" algn="r">
              <a:lnSpc>
                <a:spcPct val="100000"/>
              </a:lnSpc>
              <a:spcBef>
                <a:spcPct val="0"/>
              </a:spcBef>
              <a:buClrTx/>
              <a:buSzTx/>
              <a:buFontTx/>
              <a:buNone/>
            </a:pPr>
            <a:r>
              <a:rPr lang="en-US" altLang="zh-CN" sz="1800">
                <a:latin typeface="Tahoma" panose="020B0604030504040204" charset="0"/>
              </a:rPr>
              <a:t>rcv ack1, send pkt5</a:t>
            </a:r>
            <a:endParaRPr lang="en-US" altLang="zh-CN" sz="1800">
              <a:latin typeface="Tahoma" panose="020B0604030504040204" charset="0"/>
            </a:endParaRPr>
          </a:p>
          <a:p>
            <a:pPr marL="0" lvl="0" indent="0" algn="r">
              <a:lnSpc>
                <a:spcPct val="100000"/>
              </a:lnSpc>
              <a:spcBef>
                <a:spcPct val="0"/>
              </a:spcBef>
              <a:buClrTx/>
              <a:buSzTx/>
              <a:buFontTx/>
              <a:buNone/>
            </a:pPr>
            <a:endParaRPr lang="en-US" altLang="zh-CN" sz="1800">
              <a:latin typeface="Tahoma" panose="020B0604030504040204" charset="0"/>
            </a:endParaRPr>
          </a:p>
        </p:txBody>
      </p:sp>
      <p:pic>
        <p:nvPicPr>
          <p:cNvPr id="66570" name="Picture 34" descr="alarm_clock_ringing"/>
          <p:cNvPicPr>
            <a:picLocks noChangeAspect="1"/>
          </p:cNvPicPr>
          <p:nvPr/>
        </p:nvPicPr>
        <p:blipFill>
          <a:blip r:embed="rId1"/>
          <a:stretch>
            <a:fillRect/>
          </a:stretch>
        </p:blipFill>
        <p:spPr>
          <a:xfrm>
            <a:off x="1943100" y="4164013"/>
            <a:ext cx="436563" cy="481012"/>
          </a:xfrm>
          <a:prstGeom prst="rect">
            <a:avLst/>
          </a:prstGeom>
          <a:noFill/>
          <a:ln w="9525">
            <a:noFill/>
          </a:ln>
        </p:spPr>
      </p:pic>
      <p:sp>
        <p:nvSpPr>
          <p:cNvPr id="66571" name="Text Box 35"/>
          <p:cNvSpPr txBox="1"/>
          <p:nvPr/>
        </p:nvSpPr>
        <p:spPr>
          <a:xfrm>
            <a:off x="2311400" y="4379913"/>
            <a:ext cx="1538288" cy="2984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r">
              <a:lnSpc>
                <a:spcPct val="75000"/>
              </a:lnSpc>
              <a:spcBef>
                <a:spcPct val="0"/>
              </a:spcBef>
              <a:buClrTx/>
              <a:buSzTx/>
              <a:buFontTx/>
              <a:buNone/>
            </a:pPr>
            <a:r>
              <a:rPr lang="en-US" altLang="zh-CN" sz="1800" i="1">
                <a:solidFill>
                  <a:srgbClr val="FF0000"/>
                </a:solidFill>
                <a:latin typeface="Tahoma" panose="020B0604030504040204" charset="0"/>
              </a:rPr>
              <a:t>pkt 2 timeout</a:t>
            </a:r>
            <a:endParaRPr lang="en-US" altLang="zh-CN" sz="1800" i="1">
              <a:solidFill>
                <a:srgbClr val="FF0000"/>
              </a:solidFill>
              <a:latin typeface="Tahoma" panose="020B0604030504040204" charset="0"/>
            </a:endParaRPr>
          </a:p>
        </p:txBody>
      </p:sp>
      <p:sp>
        <p:nvSpPr>
          <p:cNvPr id="66572" name="Text Box 36"/>
          <p:cNvSpPr txBox="1"/>
          <p:nvPr/>
        </p:nvSpPr>
        <p:spPr>
          <a:xfrm>
            <a:off x="2636838" y="4594225"/>
            <a:ext cx="1246187" cy="10826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r">
              <a:lnSpc>
                <a:spcPct val="90000"/>
              </a:lnSpc>
              <a:spcBef>
                <a:spcPct val="0"/>
              </a:spcBef>
              <a:buClrTx/>
              <a:buSzTx/>
              <a:buFontTx/>
              <a:buNone/>
            </a:pPr>
            <a:r>
              <a:rPr lang="en-US" altLang="zh-CN" sz="1800">
                <a:latin typeface="Tahoma" panose="020B0604030504040204" charset="0"/>
              </a:rPr>
              <a:t>send  pkt2</a:t>
            </a:r>
            <a:endParaRPr lang="en-US" altLang="zh-CN" sz="1800">
              <a:latin typeface="Tahoma" panose="020B0604030504040204" charset="0"/>
            </a:endParaRPr>
          </a:p>
          <a:p>
            <a:pPr marL="0" lvl="0" indent="0" algn="r">
              <a:lnSpc>
                <a:spcPct val="90000"/>
              </a:lnSpc>
              <a:spcBef>
                <a:spcPct val="0"/>
              </a:spcBef>
              <a:buClrTx/>
              <a:buSzTx/>
              <a:buFontTx/>
              <a:buNone/>
            </a:pPr>
            <a:r>
              <a:rPr lang="en-US" altLang="zh-CN" sz="1800">
                <a:latin typeface="Tahoma" panose="020B0604030504040204" charset="0"/>
              </a:rPr>
              <a:t>send  pkt3</a:t>
            </a:r>
            <a:endParaRPr lang="en-US" altLang="zh-CN" sz="1800">
              <a:latin typeface="Tahoma" panose="020B0604030504040204" charset="0"/>
            </a:endParaRPr>
          </a:p>
          <a:p>
            <a:pPr marL="0" lvl="0" indent="0" algn="r">
              <a:lnSpc>
                <a:spcPct val="90000"/>
              </a:lnSpc>
              <a:spcBef>
                <a:spcPct val="0"/>
              </a:spcBef>
              <a:buClrTx/>
              <a:buSzTx/>
              <a:buFontTx/>
              <a:buNone/>
            </a:pPr>
            <a:r>
              <a:rPr lang="en-US" altLang="zh-CN" sz="1800">
                <a:latin typeface="Tahoma" panose="020B0604030504040204" charset="0"/>
              </a:rPr>
              <a:t>send  pkt4</a:t>
            </a:r>
            <a:endParaRPr lang="en-US" altLang="zh-CN" sz="1800">
              <a:latin typeface="Tahoma" panose="020B0604030504040204" charset="0"/>
            </a:endParaRPr>
          </a:p>
          <a:p>
            <a:pPr marL="0" lvl="0" indent="0" algn="r">
              <a:lnSpc>
                <a:spcPct val="90000"/>
              </a:lnSpc>
              <a:spcBef>
                <a:spcPct val="0"/>
              </a:spcBef>
              <a:buClrTx/>
              <a:buSzTx/>
              <a:buFontTx/>
              <a:buNone/>
            </a:pPr>
            <a:r>
              <a:rPr lang="en-US" altLang="zh-CN" sz="1800">
                <a:latin typeface="Tahoma" panose="020B0604030504040204" charset="0"/>
              </a:rPr>
              <a:t>send  pkt5</a:t>
            </a:r>
            <a:endParaRPr lang="en-US" altLang="zh-CN" sz="1800">
              <a:latin typeface="Tahoma" panose="020B0604030504040204" charset="0"/>
            </a:endParaRPr>
          </a:p>
        </p:txBody>
      </p:sp>
      <p:sp>
        <p:nvSpPr>
          <p:cNvPr id="66573" name="Line 7"/>
          <p:cNvSpPr/>
          <p:nvPr/>
        </p:nvSpPr>
        <p:spPr>
          <a:xfrm>
            <a:off x="3922713" y="1606550"/>
            <a:ext cx="2101850" cy="468313"/>
          </a:xfrm>
          <a:prstGeom prst="line">
            <a:avLst/>
          </a:prstGeom>
          <a:ln w="28575" cap="flat" cmpd="sng">
            <a:solidFill>
              <a:srgbClr val="000099"/>
            </a:solidFill>
            <a:prstDash val="solid"/>
            <a:headEnd type="none" w="med" len="med"/>
            <a:tailEnd type="triangle" w="med" len="med"/>
          </a:ln>
        </p:spPr>
      </p:sp>
      <p:sp>
        <p:nvSpPr>
          <p:cNvPr id="66574" name="Line 11"/>
          <p:cNvSpPr/>
          <p:nvPr/>
        </p:nvSpPr>
        <p:spPr>
          <a:xfrm>
            <a:off x="3921125" y="1881188"/>
            <a:ext cx="2100263" cy="468312"/>
          </a:xfrm>
          <a:prstGeom prst="line">
            <a:avLst/>
          </a:prstGeom>
          <a:ln w="28575" cap="flat" cmpd="sng">
            <a:solidFill>
              <a:srgbClr val="000099"/>
            </a:solidFill>
            <a:prstDash val="solid"/>
            <a:headEnd type="none" w="med" len="med"/>
            <a:tailEnd type="triangle" w="med" len="med"/>
          </a:ln>
        </p:spPr>
      </p:sp>
      <p:sp>
        <p:nvSpPr>
          <p:cNvPr id="66575" name="Line 12"/>
          <p:cNvSpPr/>
          <p:nvPr/>
        </p:nvSpPr>
        <p:spPr>
          <a:xfrm>
            <a:off x="3937000" y="2144713"/>
            <a:ext cx="876300" cy="200025"/>
          </a:xfrm>
          <a:prstGeom prst="line">
            <a:avLst/>
          </a:prstGeom>
          <a:ln w="28575" cap="flat" cmpd="sng">
            <a:solidFill>
              <a:srgbClr val="000099"/>
            </a:solidFill>
            <a:prstDash val="solid"/>
            <a:headEnd type="none" w="med" len="med"/>
            <a:tailEnd type="triangle" w="med" len="med"/>
          </a:ln>
        </p:spPr>
      </p:sp>
      <p:sp>
        <p:nvSpPr>
          <p:cNvPr id="66576" name="Line 13"/>
          <p:cNvSpPr/>
          <p:nvPr/>
        </p:nvSpPr>
        <p:spPr>
          <a:xfrm>
            <a:off x="3943350" y="2430463"/>
            <a:ext cx="2100263" cy="468312"/>
          </a:xfrm>
          <a:prstGeom prst="line">
            <a:avLst/>
          </a:prstGeom>
          <a:ln w="28575" cap="flat" cmpd="sng">
            <a:solidFill>
              <a:srgbClr val="000099"/>
            </a:solidFill>
            <a:prstDash val="solid"/>
            <a:headEnd type="none" w="med" len="med"/>
            <a:tailEnd type="triangle" w="med" len="med"/>
          </a:ln>
        </p:spPr>
      </p:sp>
      <p:sp>
        <p:nvSpPr>
          <p:cNvPr id="66577" name="Line 17"/>
          <p:cNvSpPr/>
          <p:nvPr/>
        </p:nvSpPr>
        <p:spPr>
          <a:xfrm flipH="1">
            <a:off x="3929063" y="2130425"/>
            <a:ext cx="2014537" cy="1066800"/>
          </a:xfrm>
          <a:prstGeom prst="line">
            <a:avLst/>
          </a:prstGeom>
          <a:ln w="28575" cap="flat" cmpd="sng">
            <a:solidFill>
              <a:srgbClr val="008000"/>
            </a:solidFill>
            <a:prstDash val="solid"/>
            <a:headEnd type="none" w="med" len="med"/>
            <a:tailEnd type="triangle" w="med" len="med"/>
          </a:ln>
        </p:spPr>
      </p:sp>
      <p:sp>
        <p:nvSpPr>
          <p:cNvPr id="66578" name="Text Box 19"/>
          <p:cNvSpPr txBox="1"/>
          <p:nvPr/>
        </p:nvSpPr>
        <p:spPr>
          <a:xfrm>
            <a:off x="4699000" y="2179638"/>
            <a:ext cx="341313" cy="3667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b="1">
                <a:solidFill>
                  <a:srgbClr val="FF0000"/>
                </a:solidFill>
                <a:latin typeface="Tahoma" panose="020B0604030504040204" charset="0"/>
              </a:rPr>
              <a:t>X</a:t>
            </a:r>
            <a:endParaRPr lang="en-US" altLang="zh-CN" sz="1800" b="1">
              <a:solidFill>
                <a:srgbClr val="FF0000"/>
              </a:solidFill>
              <a:latin typeface="Tahoma" panose="020B0604030504040204" charset="0"/>
            </a:endParaRPr>
          </a:p>
        </p:txBody>
      </p:sp>
      <p:sp>
        <p:nvSpPr>
          <p:cNvPr id="66579" name="Text Box 20"/>
          <p:cNvSpPr txBox="1"/>
          <p:nvPr/>
        </p:nvSpPr>
        <p:spPr>
          <a:xfrm>
            <a:off x="4857750" y="2200275"/>
            <a:ext cx="522288" cy="3365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i="1">
                <a:solidFill>
                  <a:srgbClr val="FF0000"/>
                </a:solidFill>
                <a:latin typeface="Tahoma" panose="020B0604030504040204" charset="0"/>
              </a:rPr>
              <a:t>loss</a:t>
            </a:r>
            <a:endParaRPr lang="en-US" altLang="zh-CN" sz="1600" i="1">
              <a:solidFill>
                <a:srgbClr val="FF0000"/>
              </a:solidFill>
              <a:latin typeface="Tahoma" panose="020B0604030504040204" charset="0"/>
            </a:endParaRPr>
          </a:p>
        </p:txBody>
      </p:sp>
      <p:sp>
        <p:nvSpPr>
          <p:cNvPr id="66580" name="Line 21"/>
          <p:cNvSpPr/>
          <p:nvPr/>
        </p:nvSpPr>
        <p:spPr>
          <a:xfrm flipH="1">
            <a:off x="3925888" y="2416175"/>
            <a:ext cx="2014537" cy="1100138"/>
          </a:xfrm>
          <a:prstGeom prst="line">
            <a:avLst/>
          </a:prstGeom>
          <a:ln w="28575" cap="flat" cmpd="sng">
            <a:solidFill>
              <a:srgbClr val="008000"/>
            </a:solidFill>
            <a:prstDash val="solid"/>
            <a:headEnd type="none" w="med" len="med"/>
            <a:tailEnd type="triangle" w="med" len="med"/>
          </a:ln>
        </p:spPr>
      </p:sp>
      <p:sp>
        <p:nvSpPr>
          <p:cNvPr id="66581" name="Line 24"/>
          <p:cNvSpPr/>
          <p:nvPr/>
        </p:nvSpPr>
        <p:spPr>
          <a:xfrm>
            <a:off x="3929063" y="3252788"/>
            <a:ext cx="2100262" cy="468312"/>
          </a:xfrm>
          <a:prstGeom prst="line">
            <a:avLst/>
          </a:prstGeom>
          <a:ln w="28575" cap="flat" cmpd="sng">
            <a:solidFill>
              <a:srgbClr val="000099"/>
            </a:solidFill>
            <a:prstDash val="solid"/>
            <a:headEnd type="none" w="med" len="med"/>
            <a:tailEnd type="triangle" w="med" len="med"/>
          </a:ln>
        </p:spPr>
      </p:sp>
      <p:sp>
        <p:nvSpPr>
          <p:cNvPr id="66582" name="Line 25"/>
          <p:cNvSpPr/>
          <p:nvPr/>
        </p:nvSpPr>
        <p:spPr>
          <a:xfrm>
            <a:off x="3960813" y="3571875"/>
            <a:ext cx="2101850" cy="468313"/>
          </a:xfrm>
          <a:prstGeom prst="line">
            <a:avLst/>
          </a:prstGeom>
          <a:ln w="28575" cap="flat" cmpd="sng">
            <a:solidFill>
              <a:srgbClr val="000099"/>
            </a:solidFill>
            <a:prstDash val="solid"/>
            <a:headEnd type="none" w="med" len="med"/>
            <a:tailEnd type="triangle" w="med" len="med"/>
          </a:ln>
        </p:spPr>
      </p:sp>
      <p:sp>
        <p:nvSpPr>
          <p:cNvPr id="66583" name="Line 26"/>
          <p:cNvSpPr/>
          <p:nvPr/>
        </p:nvSpPr>
        <p:spPr>
          <a:xfrm flipH="1">
            <a:off x="3957638" y="2946400"/>
            <a:ext cx="2014537" cy="1100138"/>
          </a:xfrm>
          <a:prstGeom prst="line">
            <a:avLst/>
          </a:prstGeom>
          <a:ln w="28575" cap="flat" cmpd="sng">
            <a:solidFill>
              <a:srgbClr val="008000"/>
            </a:solidFill>
            <a:prstDash val="solid"/>
            <a:headEnd type="none" w="med" len="med"/>
            <a:tailEnd type="triangle" w="med" len="med"/>
          </a:ln>
        </p:spPr>
      </p:sp>
      <p:grpSp>
        <p:nvGrpSpPr>
          <p:cNvPr id="66584" name="Group 29"/>
          <p:cNvGrpSpPr/>
          <p:nvPr/>
        </p:nvGrpSpPr>
        <p:grpSpPr>
          <a:xfrm>
            <a:off x="3817938" y="2135188"/>
            <a:ext cx="103187" cy="2462212"/>
            <a:chOff x="3651" y="1878"/>
            <a:chExt cx="78" cy="963"/>
          </a:xfrm>
        </p:grpSpPr>
        <p:sp>
          <p:nvSpPr>
            <p:cNvPr id="66630" name="Line 30"/>
            <p:cNvSpPr/>
            <p:nvPr/>
          </p:nvSpPr>
          <p:spPr>
            <a:xfrm>
              <a:off x="3729" y="1879"/>
              <a:ext cx="0" cy="962"/>
            </a:xfrm>
            <a:prstGeom prst="line">
              <a:avLst/>
            </a:prstGeom>
            <a:ln w="28575" cap="flat" cmpd="sng">
              <a:solidFill>
                <a:schemeClr val="tx1"/>
              </a:solidFill>
              <a:prstDash val="solid"/>
              <a:headEnd type="none" w="med" len="med"/>
              <a:tailEnd type="none" w="med" len="med"/>
            </a:ln>
          </p:spPr>
        </p:sp>
        <p:sp>
          <p:nvSpPr>
            <p:cNvPr id="66631" name="Line 31"/>
            <p:cNvSpPr/>
            <p:nvPr/>
          </p:nvSpPr>
          <p:spPr>
            <a:xfrm flipH="1">
              <a:off x="3651" y="1878"/>
              <a:ext cx="76" cy="0"/>
            </a:xfrm>
            <a:prstGeom prst="line">
              <a:avLst/>
            </a:prstGeom>
            <a:ln w="28575" cap="flat" cmpd="sng">
              <a:solidFill>
                <a:schemeClr val="tx1"/>
              </a:solidFill>
              <a:prstDash val="solid"/>
              <a:headEnd type="none" w="med" len="med"/>
              <a:tailEnd type="none" w="med" len="med"/>
            </a:ln>
          </p:spPr>
        </p:sp>
        <p:sp>
          <p:nvSpPr>
            <p:cNvPr id="66632" name="Line 32"/>
            <p:cNvSpPr/>
            <p:nvPr/>
          </p:nvSpPr>
          <p:spPr>
            <a:xfrm flipH="1">
              <a:off x="3651" y="2841"/>
              <a:ext cx="76" cy="0"/>
            </a:xfrm>
            <a:prstGeom prst="line">
              <a:avLst/>
            </a:prstGeom>
            <a:ln w="28575" cap="flat" cmpd="sng">
              <a:solidFill>
                <a:schemeClr val="tx1"/>
              </a:solidFill>
              <a:prstDash val="solid"/>
              <a:headEnd type="none" w="med" len="med"/>
              <a:tailEnd type="none" w="med" len="med"/>
            </a:ln>
          </p:spPr>
        </p:sp>
      </p:grpSp>
      <p:sp>
        <p:nvSpPr>
          <p:cNvPr id="66585" name="Line 37"/>
          <p:cNvSpPr/>
          <p:nvPr/>
        </p:nvSpPr>
        <p:spPr>
          <a:xfrm>
            <a:off x="3937000" y="4765675"/>
            <a:ext cx="2100263" cy="468313"/>
          </a:xfrm>
          <a:prstGeom prst="line">
            <a:avLst/>
          </a:prstGeom>
          <a:ln w="28575" cap="flat" cmpd="sng">
            <a:solidFill>
              <a:srgbClr val="000099"/>
            </a:solidFill>
            <a:prstDash val="solid"/>
            <a:headEnd type="none" w="med" len="med"/>
            <a:tailEnd type="triangle" w="med" len="med"/>
          </a:ln>
        </p:spPr>
      </p:sp>
      <p:sp>
        <p:nvSpPr>
          <p:cNvPr id="66586" name="Line 38"/>
          <p:cNvSpPr/>
          <p:nvPr/>
        </p:nvSpPr>
        <p:spPr>
          <a:xfrm>
            <a:off x="3929063" y="5010150"/>
            <a:ext cx="2101850" cy="468313"/>
          </a:xfrm>
          <a:prstGeom prst="line">
            <a:avLst/>
          </a:prstGeom>
          <a:ln w="28575" cap="flat" cmpd="sng">
            <a:solidFill>
              <a:srgbClr val="000099"/>
            </a:solidFill>
            <a:prstDash val="solid"/>
            <a:headEnd type="none" w="med" len="med"/>
            <a:tailEnd type="triangle" w="med" len="med"/>
          </a:ln>
        </p:spPr>
      </p:sp>
      <p:sp>
        <p:nvSpPr>
          <p:cNvPr id="66587" name="Line 39"/>
          <p:cNvSpPr/>
          <p:nvPr/>
        </p:nvSpPr>
        <p:spPr>
          <a:xfrm>
            <a:off x="3922713" y="5243513"/>
            <a:ext cx="2101850" cy="468312"/>
          </a:xfrm>
          <a:prstGeom prst="line">
            <a:avLst/>
          </a:prstGeom>
          <a:ln w="28575" cap="flat" cmpd="sng">
            <a:solidFill>
              <a:srgbClr val="000099"/>
            </a:solidFill>
            <a:prstDash val="solid"/>
            <a:headEnd type="none" w="med" len="med"/>
            <a:tailEnd type="triangle" w="med" len="med"/>
          </a:ln>
        </p:spPr>
      </p:sp>
      <p:sp>
        <p:nvSpPr>
          <p:cNvPr id="66588" name="Line 40"/>
          <p:cNvSpPr/>
          <p:nvPr/>
        </p:nvSpPr>
        <p:spPr>
          <a:xfrm>
            <a:off x="3925888" y="5476875"/>
            <a:ext cx="2100262" cy="468313"/>
          </a:xfrm>
          <a:prstGeom prst="line">
            <a:avLst/>
          </a:prstGeom>
          <a:ln w="28575" cap="flat" cmpd="sng">
            <a:solidFill>
              <a:srgbClr val="000099"/>
            </a:solidFill>
            <a:prstDash val="solid"/>
            <a:headEnd type="none" w="med" len="med"/>
            <a:tailEnd type="triangle" w="med" len="med"/>
          </a:ln>
        </p:spPr>
      </p:sp>
      <p:sp>
        <p:nvSpPr>
          <p:cNvPr id="66589" name="Text Box 41"/>
          <p:cNvSpPr txBox="1"/>
          <p:nvPr/>
        </p:nvSpPr>
        <p:spPr>
          <a:xfrm>
            <a:off x="5997575" y="3378200"/>
            <a:ext cx="2413000" cy="6413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nSpc>
                <a:spcPct val="100000"/>
              </a:lnSpc>
              <a:spcBef>
                <a:spcPct val="0"/>
              </a:spcBef>
              <a:buClrTx/>
              <a:buSzTx/>
              <a:buFontTx/>
              <a:buNone/>
            </a:pPr>
            <a:r>
              <a:rPr lang="en-US" altLang="zh-CN" sz="1800">
                <a:latin typeface="Tahoma" panose="020B0604030504040204" charset="0"/>
              </a:rPr>
              <a:t>receive pkt4, discard, </a:t>
            </a:r>
            <a:endParaRPr lang="en-US" altLang="zh-CN" sz="1800">
              <a:latin typeface="Tahoma" panose="020B0604030504040204" charset="0"/>
            </a:endParaRPr>
          </a:p>
          <a:p>
            <a:pPr marL="0" lvl="0" indent="0">
              <a:lnSpc>
                <a:spcPct val="100000"/>
              </a:lnSpc>
              <a:spcBef>
                <a:spcPct val="0"/>
              </a:spcBef>
              <a:buClrTx/>
              <a:buSzTx/>
              <a:buFontTx/>
              <a:buNone/>
            </a:pPr>
            <a:r>
              <a:rPr lang="en-US" altLang="zh-CN" sz="1800">
                <a:latin typeface="Tahoma" panose="020B0604030504040204" charset="0"/>
              </a:rPr>
              <a:t>           (re)send ack1</a:t>
            </a:r>
            <a:endParaRPr lang="en-US" altLang="zh-CN" sz="1800">
              <a:latin typeface="Tahoma" panose="020B0604030504040204" charset="0"/>
            </a:endParaRPr>
          </a:p>
        </p:txBody>
      </p:sp>
      <p:sp>
        <p:nvSpPr>
          <p:cNvPr id="66590" name="Text Box 42"/>
          <p:cNvSpPr txBox="1"/>
          <p:nvPr/>
        </p:nvSpPr>
        <p:spPr>
          <a:xfrm>
            <a:off x="6016625" y="3898900"/>
            <a:ext cx="2413000" cy="6413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nSpc>
                <a:spcPct val="100000"/>
              </a:lnSpc>
              <a:spcBef>
                <a:spcPct val="0"/>
              </a:spcBef>
              <a:buClrTx/>
              <a:buSzTx/>
              <a:buFontTx/>
              <a:buNone/>
            </a:pPr>
            <a:r>
              <a:rPr lang="en-US" altLang="zh-CN" sz="1800">
                <a:latin typeface="Tahoma" panose="020B0604030504040204" charset="0"/>
              </a:rPr>
              <a:t>receive pkt5, discard, </a:t>
            </a:r>
            <a:endParaRPr lang="en-US" altLang="zh-CN" sz="1800">
              <a:latin typeface="Tahoma" panose="020B0604030504040204" charset="0"/>
            </a:endParaRPr>
          </a:p>
          <a:p>
            <a:pPr marL="0" lvl="0" indent="0">
              <a:lnSpc>
                <a:spcPct val="100000"/>
              </a:lnSpc>
              <a:spcBef>
                <a:spcPct val="0"/>
              </a:spcBef>
              <a:buClrTx/>
              <a:buSzTx/>
              <a:buFontTx/>
              <a:buNone/>
            </a:pPr>
            <a:r>
              <a:rPr lang="en-US" altLang="zh-CN" sz="1800">
                <a:latin typeface="Tahoma" panose="020B0604030504040204" charset="0"/>
              </a:rPr>
              <a:t>           (re)send ack1</a:t>
            </a:r>
            <a:endParaRPr lang="en-US" altLang="zh-CN" sz="1800">
              <a:latin typeface="Tahoma" panose="020B0604030504040204" charset="0"/>
            </a:endParaRPr>
          </a:p>
        </p:txBody>
      </p:sp>
      <p:sp>
        <p:nvSpPr>
          <p:cNvPr id="66591" name="Text Box 43"/>
          <p:cNvSpPr txBox="1"/>
          <p:nvPr/>
        </p:nvSpPr>
        <p:spPr>
          <a:xfrm>
            <a:off x="6027738" y="5053013"/>
            <a:ext cx="2965450" cy="10826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nSpc>
                <a:spcPct val="90000"/>
              </a:lnSpc>
              <a:spcBef>
                <a:spcPct val="0"/>
              </a:spcBef>
              <a:buClrTx/>
              <a:buSzTx/>
              <a:buFontTx/>
              <a:buNone/>
            </a:pPr>
            <a:r>
              <a:rPr lang="en-US" altLang="zh-CN" sz="1800">
                <a:latin typeface="Tahoma" panose="020B0604030504040204" charset="0"/>
              </a:rPr>
              <a:t>rcv pkt2, deliver, send ack2</a:t>
            </a:r>
            <a:endParaRPr lang="en-US" altLang="zh-CN" sz="1800">
              <a:latin typeface="Tahoma" panose="020B0604030504040204" charset="0"/>
            </a:endParaRPr>
          </a:p>
          <a:p>
            <a:pPr marL="0" lvl="0" indent="0">
              <a:lnSpc>
                <a:spcPct val="90000"/>
              </a:lnSpc>
              <a:spcBef>
                <a:spcPct val="0"/>
              </a:spcBef>
              <a:buClrTx/>
              <a:buSzTx/>
              <a:buFontTx/>
              <a:buNone/>
            </a:pPr>
            <a:r>
              <a:rPr lang="en-US" altLang="zh-CN" sz="1800">
                <a:latin typeface="Tahoma" panose="020B0604030504040204" charset="0"/>
              </a:rPr>
              <a:t>rcv pkt3, deliver, send ack3</a:t>
            </a:r>
            <a:endParaRPr lang="en-US" altLang="zh-CN" sz="1800">
              <a:latin typeface="Tahoma" panose="020B0604030504040204" charset="0"/>
            </a:endParaRPr>
          </a:p>
          <a:p>
            <a:pPr marL="0" lvl="0" indent="0">
              <a:lnSpc>
                <a:spcPct val="90000"/>
              </a:lnSpc>
              <a:spcBef>
                <a:spcPct val="0"/>
              </a:spcBef>
              <a:buClrTx/>
              <a:buSzTx/>
              <a:buFontTx/>
              <a:buNone/>
            </a:pPr>
            <a:r>
              <a:rPr lang="en-US" altLang="zh-CN" sz="1800">
                <a:latin typeface="Tahoma" panose="020B0604030504040204" charset="0"/>
              </a:rPr>
              <a:t>rcv pkt4, deliver, send ack4</a:t>
            </a:r>
            <a:endParaRPr lang="en-US" altLang="zh-CN" sz="1800">
              <a:latin typeface="Tahoma" panose="020B0604030504040204" charset="0"/>
            </a:endParaRPr>
          </a:p>
          <a:p>
            <a:pPr marL="0" lvl="0" indent="0">
              <a:lnSpc>
                <a:spcPct val="90000"/>
              </a:lnSpc>
              <a:spcBef>
                <a:spcPct val="0"/>
              </a:spcBef>
              <a:buClrTx/>
              <a:buSzTx/>
              <a:buFontTx/>
              <a:buNone/>
            </a:pPr>
            <a:r>
              <a:rPr lang="en-US" altLang="zh-CN" sz="1800">
                <a:latin typeface="Tahoma" panose="020B0604030504040204" charset="0"/>
              </a:rPr>
              <a:t>rcv pkt5, deliver, send ack5</a:t>
            </a:r>
            <a:endParaRPr lang="en-US" altLang="zh-CN" sz="1800">
              <a:latin typeface="Tahoma" panose="020B0604030504040204" charset="0"/>
            </a:endParaRPr>
          </a:p>
        </p:txBody>
      </p:sp>
      <p:sp>
        <p:nvSpPr>
          <p:cNvPr id="66592" name="Text Box 44"/>
          <p:cNvSpPr txBox="1"/>
          <p:nvPr/>
        </p:nvSpPr>
        <p:spPr>
          <a:xfrm>
            <a:off x="2079625" y="3881438"/>
            <a:ext cx="1811338" cy="3048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latin typeface="Tahoma" panose="020B0604030504040204" charset="0"/>
              </a:rPr>
              <a:t>ignore duplicate ACK</a:t>
            </a:r>
            <a:endParaRPr lang="en-US" altLang="zh-CN" sz="1400">
              <a:latin typeface="Tahoma" panose="020B0604030504040204" charset="0"/>
            </a:endParaRPr>
          </a:p>
        </p:txBody>
      </p:sp>
      <p:grpSp>
        <p:nvGrpSpPr>
          <p:cNvPr id="66593" name="Group 65"/>
          <p:cNvGrpSpPr/>
          <p:nvPr/>
        </p:nvGrpSpPr>
        <p:grpSpPr>
          <a:xfrm>
            <a:off x="182563" y="1450975"/>
            <a:ext cx="1512887" cy="304800"/>
            <a:chOff x="115" y="914"/>
            <a:chExt cx="953" cy="192"/>
          </a:xfrm>
        </p:grpSpPr>
        <p:sp>
          <p:nvSpPr>
            <p:cNvPr id="66628" name="Rectangle 60"/>
            <p:cNvSpPr/>
            <p:nvPr/>
          </p:nvSpPr>
          <p:spPr>
            <a:xfrm>
              <a:off x="152" y="936"/>
              <a:ext cx="396" cy="144"/>
            </a:xfrm>
            <a:prstGeom prst="rect">
              <a:avLst/>
            </a:prstGeom>
            <a:solidFill>
              <a:srgbClr val="000099"/>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66629" name="Text Box 46"/>
            <p:cNvSpPr txBox="1"/>
            <p:nvPr/>
          </p:nvSpPr>
          <p:spPr>
            <a:xfrm>
              <a:off x="115" y="914"/>
              <a:ext cx="953" cy="19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solidFill>
                    <a:schemeClr val="bg1"/>
                  </a:solidFill>
                  <a:latin typeface="Arial" panose="020B0604020202020204" pitchFamily="34" charset="0"/>
                </a:rPr>
                <a:t>0 1 2 3 </a:t>
              </a:r>
              <a:r>
                <a:rPr lang="en-US" altLang="zh-CN" sz="1400">
                  <a:latin typeface="Arial" panose="020B0604020202020204" pitchFamily="34" charset="0"/>
                </a:rPr>
                <a:t>4 5 6 7 8 </a:t>
              </a:r>
              <a:endParaRPr lang="en-US" altLang="zh-CN" sz="1400">
                <a:latin typeface="Arial" panose="020B0604020202020204" pitchFamily="34" charset="0"/>
              </a:endParaRPr>
            </a:p>
          </p:txBody>
        </p:sp>
      </p:grpSp>
      <p:sp>
        <p:nvSpPr>
          <p:cNvPr id="66594" name="Text Box 59"/>
          <p:cNvSpPr txBox="1"/>
          <p:nvPr/>
        </p:nvSpPr>
        <p:spPr>
          <a:xfrm>
            <a:off x="139700" y="1104900"/>
            <a:ext cx="2146300" cy="3365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i="1" u="sng">
                <a:solidFill>
                  <a:srgbClr val="000099"/>
                </a:solidFill>
                <a:latin typeface="Tahoma" panose="020B0604030504040204" charset="0"/>
              </a:rPr>
              <a:t>sender window (N=4)</a:t>
            </a:r>
            <a:endParaRPr lang="en-US" altLang="zh-CN" sz="1600" i="1" u="sng">
              <a:solidFill>
                <a:srgbClr val="000099"/>
              </a:solidFill>
              <a:latin typeface="Tahoma" panose="020B0604030504040204" charset="0"/>
            </a:endParaRPr>
          </a:p>
        </p:txBody>
      </p:sp>
      <p:grpSp>
        <p:nvGrpSpPr>
          <p:cNvPr id="66595" name="Group 67"/>
          <p:cNvGrpSpPr/>
          <p:nvPr/>
        </p:nvGrpSpPr>
        <p:grpSpPr>
          <a:xfrm>
            <a:off x="179388" y="1736725"/>
            <a:ext cx="1512887" cy="304800"/>
            <a:chOff x="115" y="914"/>
            <a:chExt cx="953" cy="192"/>
          </a:xfrm>
        </p:grpSpPr>
        <p:sp>
          <p:nvSpPr>
            <p:cNvPr id="66626" name="Rectangle 68"/>
            <p:cNvSpPr/>
            <p:nvPr/>
          </p:nvSpPr>
          <p:spPr>
            <a:xfrm>
              <a:off x="152" y="936"/>
              <a:ext cx="396" cy="144"/>
            </a:xfrm>
            <a:prstGeom prst="rect">
              <a:avLst/>
            </a:prstGeom>
            <a:solidFill>
              <a:srgbClr val="000099"/>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66627" name="Text Box 69"/>
            <p:cNvSpPr txBox="1"/>
            <p:nvPr/>
          </p:nvSpPr>
          <p:spPr>
            <a:xfrm>
              <a:off x="115" y="914"/>
              <a:ext cx="953" cy="19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solidFill>
                    <a:schemeClr val="bg1"/>
                  </a:solidFill>
                  <a:latin typeface="Arial" panose="020B0604020202020204" pitchFamily="34" charset="0"/>
                </a:rPr>
                <a:t>0 1 2 3 </a:t>
              </a:r>
              <a:r>
                <a:rPr lang="en-US" altLang="zh-CN" sz="1400">
                  <a:latin typeface="Arial" panose="020B0604020202020204" pitchFamily="34" charset="0"/>
                </a:rPr>
                <a:t>4 5 6 7 8 </a:t>
              </a:r>
              <a:endParaRPr lang="en-US" altLang="zh-CN" sz="1400">
                <a:latin typeface="Arial" panose="020B0604020202020204" pitchFamily="34" charset="0"/>
              </a:endParaRPr>
            </a:p>
          </p:txBody>
        </p:sp>
      </p:grpSp>
      <p:grpSp>
        <p:nvGrpSpPr>
          <p:cNvPr id="66596" name="Group 70"/>
          <p:cNvGrpSpPr/>
          <p:nvPr/>
        </p:nvGrpSpPr>
        <p:grpSpPr>
          <a:xfrm>
            <a:off x="187325" y="2022475"/>
            <a:ext cx="1512888" cy="304800"/>
            <a:chOff x="115" y="914"/>
            <a:chExt cx="953" cy="192"/>
          </a:xfrm>
        </p:grpSpPr>
        <p:sp>
          <p:nvSpPr>
            <p:cNvPr id="66624" name="Rectangle 71"/>
            <p:cNvSpPr/>
            <p:nvPr/>
          </p:nvSpPr>
          <p:spPr>
            <a:xfrm>
              <a:off x="152" y="936"/>
              <a:ext cx="396" cy="144"/>
            </a:xfrm>
            <a:prstGeom prst="rect">
              <a:avLst/>
            </a:prstGeom>
            <a:solidFill>
              <a:srgbClr val="000099"/>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66625" name="Text Box 72"/>
            <p:cNvSpPr txBox="1"/>
            <p:nvPr/>
          </p:nvSpPr>
          <p:spPr>
            <a:xfrm>
              <a:off x="115" y="914"/>
              <a:ext cx="953" cy="19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solidFill>
                    <a:schemeClr val="bg1"/>
                  </a:solidFill>
                  <a:latin typeface="Arial" panose="020B0604020202020204" pitchFamily="34" charset="0"/>
                </a:rPr>
                <a:t>0 1 2 3 </a:t>
              </a:r>
              <a:r>
                <a:rPr lang="en-US" altLang="zh-CN" sz="1400">
                  <a:latin typeface="Arial" panose="020B0604020202020204" pitchFamily="34" charset="0"/>
                </a:rPr>
                <a:t>4 5 6 7 8 </a:t>
              </a:r>
              <a:endParaRPr lang="en-US" altLang="zh-CN" sz="1400">
                <a:latin typeface="Arial" panose="020B0604020202020204" pitchFamily="34" charset="0"/>
              </a:endParaRPr>
            </a:p>
          </p:txBody>
        </p:sp>
      </p:grpSp>
      <p:grpSp>
        <p:nvGrpSpPr>
          <p:cNvPr id="66597" name="Group 73"/>
          <p:cNvGrpSpPr/>
          <p:nvPr/>
        </p:nvGrpSpPr>
        <p:grpSpPr>
          <a:xfrm>
            <a:off x="184150" y="2297113"/>
            <a:ext cx="1512888" cy="304800"/>
            <a:chOff x="115" y="914"/>
            <a:chExt cx="953" cy="192"/>
          </a:xfrm>
        </p:grpSpPr>
        <p:sp>
          <p:nvSpPr>
            <p:cNvPr id="66622" name="Rectangle 74"/>
            <p:cNvSpPr/>
            <p:nvPr/>
          </p:nvSpPr>
          <p:spPr>
            <a:xfrm>
              <a:off x="152" y="936"/>
              <a:ext cx="396" cy="144"/>
            </a:xfrm>
            <a:prstGeom prst="rect">
              <a:avLst/>
            </a:prstGeom>
            <a:solidFill>
              <a:srgbClr val="000099"/>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66623" name="Text Box 75"/>
            <p:cNvSpPr txBox="1"/>
            <p:nvPr/>
          </p:nvSpPr>
          <p:spPr>
            <a:xfrm>
              <a:off x="115" y="914"/>
              <a:ext cx="953" cy="19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solidFill>
                    <a:schemeClr val="bg1"/>
                  </a:solidFill>
                  <a:latin typeface="Arial" panose="020B0604020202020204" pitchFamily="34" charset="0"/>
                </a:rPr>
                <a:t>0 1 2 3 </a:t>
              </a:r>
              <a:r>
                <a:rPr lang="en-US" altLang="zh-CN" sz="1400">
                  <a:latin typeface="Arial" panose="020B0604020202020204" pitchFamily="34" charset="0"/>
                </a:rPr>
                <a:t>4 5 6 7 8 </a:t>
              </a:r>
              <a:endParaRPr lang="en-US" altLang="zh-CN" sz="1400">
                <a:latin typeface="Arial" panose="020B0604020202020204" pitchFamily="34" charset="0"/>
              </a:endParaRPr>
            </a:p>
          </p:txBody>
        </p:sp>
      </p:grpSp>
      <p:sp>
        <p:nvSpPr>
          <p:cNvPr id="66598" name="Rectangle 79"/>
          <p:cNvSpPr/>
          <p:nvPr/>
        </p:nvSpPr>
        <p:spPr>
          <a:xfrm>
            <a:off x="395288" y="3101975"/>
            <a:ext cx="628650" cy="228600"/>
          </a:xfrm>
          <a:prstGeom prst="rect">
            <a:avLst/>
          </a:prstGeom>
          <a:solidFill>
            <a:srgbClr val="000099"/>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66599" name="Text Box 80"/>
          <p:cNvSpPr txBox="1"/>
          <p:nvPr/>
        </p:nvSpPr>
        <p:spPr>
          <a:xfrm>
            <a:off x="180975" y="3067050"/>
            <a:ext cx="1512888" cy="3048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latin typeface="Arial" panose="020B0604020202020204" pitchFamily="34" charset="0"/>
              </a:rPr>
              <a:t>0 </a:t>
            </a:r>
            <a:r>
              <a:rPr lang="en-US" altLang="zh-CN" sz="1400">
                <a:solidFill>
                  <a:schemeClr val="bg1"/>
                </a:solidFill>
                <a:latin typeface="Arial" panose="020B0604020202020204" pitchFamily="34" charset="0"/>
              </a:rPr>
              <a:t>1 2 3 4</a:t>
            </a:r>
            <a:r>
              <a:rPr lang="en-US" altLang="zh-CN" sz="1400">
                <a:latin typeface="Arial" panose="020B0604020202020204" pitchFamily="34" charset="0"/>
              </a:rPr>
              <a:t> 5 6 7 8 </a:t>
            </a:r>
            <a:endParaRPr lang="en-US" altLang="zh-CN" sz="1400">
              <a:latin typeface="Arial" panose="020B0604020202020204" pitchFamily="34" charset="0"/>
            </a:endParaRPr>
          </a:p>
        </p:txBody>
      </p:sp>
      <p:grpSp>
        <p:nvGrpSpPr>
          <p:cNvPr id="66600" name="Group 84"/>
          <p:cNvGrpSpPr/>
          <p:nvPr/>
        </p:nvGrpSpPr>
        <p:grpSpPr>
          <a:xfrm>
            <a:off x="177800" y="3341688"/>
            <a:ext cx="1512888" cy="304800"/>
            <a:chOff x="112" y="2105"/>
            <a:chExt cx="953" cy="192"/>
          </a:xfrm>
        </p:grpSpPr>
        <p:sp>
          <p:nvSpPr>
            <p:cNvPr id="66620" name="Rectangle 82"/>
            <p:cNvSpPr/>
            <p:nvPr/>
          </p:nvSpPr>
          <p:spPr>
            <a:xfrm>
              <a:off x="338" y="2127"/>
              <a:ext cx="396" cy="144"/>
            </a:xfrm>
            <a:prstGeom prst="rect">
              <a:avLst/>
            </a:prstGeom>
            <a:solidFill>
              <a:srgbClr val="000099"/>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66621" name="Text Box 83"/>
            <p:cNvSpPr txBox="1"/>
            <p:nvPr/>
          </p:nvSpPr>
          <p:spPr>
            <a:xfrm>
              <a:off x="112" y="2105"/>
              <a:ext cx="953" cy="19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latin typeface="Arial" panose="020B0604020202020204" pitchFamily="34" charset="0"/>
                </a:rPr>
                <a:t>0 1</a:t>
              </a:r>
              <a:r>
                <a:rPr lang="en-US" altLang="zh-CN" sz="1400">
                  <a:solidFill>
                    <a:schemeClr val="bg1"/>
                  </a:solidFill>
                  <a:latin typeface="Arial" panose="020B0604020202020204" pitchFamily="34" charset="0"/>
                </a:rPr>
                <a:t> 2 3 4 5</a:t>
              </a:r>
              <a:r>
                <a:rPr lang="en-US" altLang="zh-CN" sz="1400">
                  <a:latin typeface="Arial" panose="020B0604020202020204" pitchFamily="34" charset="0"/>
                </a:rPr>
                <a:t> 6 7 8 </a:t>
              </a:r>
              <a:endParaRPr lang="en-US" altLang="zh-CN" sz="1400">
                <a:latin typeface="Arial" panose="020B0604020202020204" pitchFamily="34" charset="0"/>
              </a:endParaRPr>
            </a:p>
          </p:txBody>
        </p:sp>
      </p:grpSp>
      <p:grpSp>
        <p:nvGrpSpPr>
          <p:cNvPr id="66601" name="Group 85"/>
          <p:cNvGrpSpPr/>
          <p:nvPr/>
        </p:nvGrpSpPr>
        <p:grpSpPr>
          <a:xfrm>
            <a:off x="166688" y="4635500"/>
            <a:ext cx="1512887" cy="304800"/>
            <a:chOff x="112" y="2105"/>
            <a:chExt cx="953" cy="192"/>
          </a:xfrm>
        </p:grpSpPr>
        <p:sp>
          <p:nvSpPr>
            <p:cNvPr id="66618" name="Rectangle 86"/>
            <p:cNvSpPr/>
            <p:nvPr/>
          </p:nvSpPr>
          <p:spPr>
            <a:xfrm>
              <a:off x="338" y="2127"/>
              <a:ext cx="396" cy="144"/>
            </a:xfrm>
            <a:prstGeom prst="rect">
              <a:avLst/>
            </a:prstGeom>
            <a:solidFill>
              <a:srgbClr val="000099"/>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66619" name="Text Box 87"/>
            <p:cNvSpPr txBox="1"/>
            <p:nvPr/>
          </p:nvSpPr>
          <p:spPr>
            <a:xfrm>
              <a:off x="112" y="2105"/>
              <a:ext cx="953" cy="19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latin typeface="Arial" panose="020B0604020202020204" pitchFamily="34" charset="0"/>
                </a:rPr>
                <a:t>0 1</a:t>
              </a:r>
              <a:r>
                <a:rPr lang="en-US" altLang="zh-CN" sz="1400">
                  <a:solidFill>
                    <a:schemeClr val="bg1"/>
                  </a:solidFill>
                  <a:latin typeface="Arial" panose="020B0604020202020204" pitchFamily="34" charset="0"/>
                </a:rPr>
                <a:t> 2 3 4 5</a:t>
              </a:r>
              <a:r>
                <a:rPr lang="en-US" altLang="zh-CN" sz="1400">
                  <a:latin typeface="Arial" panose="020B0604020202020204" pitchFamily="34" charset="0"/>
                </a:rPr>
                <a:t> 6 7 8 </a:t>
              </a:r>
              <a:endParaRPr lang="en-US" altLang="zh-CN" sz="1400">
                <a:latin typeface="Arial" panose="020B0604020202020204" pitchFamily="34" charset="0"/>
              </a:endParaRPr>
            </a:p>
          </p:txBody>
        </p:sp>
      </p:grpSp>
      <p:grpSp>
        <p:nvGrpSpPr>
          <p:cNvPr id="66602" name="Group 88"/>
          <p:cNvGrpSpPr/>
          <p:nvPr/>
        </p:nvGrpSpPr>
        <p:grpSpPr>
          <a:xfrm>
            <a:off x="174625" y="4876800"/>
            <a:ext cx="1512888" cy="304800"/>
            <a:chOff x="112" y="2105"/>
            <a:chExt cx="953" cy="192"/>
          </a:xfrm>
        </p:grpSpPr>
        <p:sp>
          <p:nvSpPr>
            <p:cNvPr id="66616" name="Rectangle 89"/>
            <p:cNvSpPr/>
            <p:nvPr/>
          </p:nvSpPr>
          <p:spPr>
            <a:xfrm>
              <a:off x="338" y="2127"/>
              <a:ext cx="396" cy="144"/>
            </a:xfrm>
            <a:prstGeom prst="rect">
              <a:avLst/>
            </a:prstGeom>
            <a:solidFill>
              <a:srgbClr val="000099"/>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66617" name="Text Box 90"/>
            <p:cNvSpPr txBox="1"/>
            <p:nvPr/>
          </p:nvSpPr>
          <p:spPr>
            <a:xfrm>
              <a:off x="112" y="2105"/>
              <a:ext cx="953" cy="19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latin typeface="Arial" panose="020B0604020202020204" pitchFamily="34" charset="0"/>
                </a:rPr>
                <a:t>0 1</a:t>
              </a:r>
              <a:r>
                <a:rPr lang="en-US" altLang="zh-CN" sz="1400">
                  <a:solidFill>
                    <a:schemeClr val="bg1"/>
                  </a:solidFill>
                  <a:latin typeface="Arial" panose="020B0604020202020204" pitchFamily="34" charset="0"/>
                </a:rPr>
                <a:t> 2 3 4 5</a:t>
              </a:r>
              <a:r>
                <a:rPr lang="en-US" altLang="zh-CN" sz="1400">
                  <a:latin typeface="Arial" panose="020B0604020202020204" pitchFamily="34" charset="0"/>
                </a:rPr>
                <a:t> 6 7 8 </a:t>
              </a:r>
              <a:endParaRPr lang="en-US" altLang="zh-CN" sz="1400">
                <a:latin typeface="Arial" panose="020B0604020202020204" pitchFamily="34" charset="0"/>
              </a:endParaRPr>
            </a:p>
          </p:txBody>
        </p:sp>
      </p:grpSp>
      <p:grpSp>
        <p:nvGrpSpPr>
          <p:cNvPr id="66603" name="Group 91"/>
          <p:cNvGrpSpPr/>
          <p:nvPr/>
        </p:nvGrpSpPr>
        <p:grpSpPr>
          <a:xfrm>
            <a:off x="171450" y="5140325"/>
            <a:ext cx="1512888" cy="304800"/>
            <a:chOff x="112" y="2105"/>
            <a:chExt cx="953" cy="192"/>
          </a:xfrm>
        </p:grpSpPr>
        <p:sp>
          <p:nvSpPr>
            <p:cNvPr id="66614" name="Rectangle 92"/>
            <p:cNvSpPr/>
            <p:nvPr/>
          </p:nvSpPr>
          <p:spPr>
            <a:xfrm>
              <a:off x="338" y="2127"/>
              <a:ext cx="396" cy="144"/>
            </a:xfrm>
            <a:prstGeom prst="rect">
              <a:avLst/>
            </a:prstGeom>
            <a:solidFill>
              <a:srgbClr val="000099"/>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66615" name="Text Box 93"/>
            <p:cNvSpPr txBox="1"/>
            <p:nvPr/>
          </p:nvSpPr>
          <p:spPr>
            <a:xfrm>
              <a:off x="112" y="2105"/>
              <a:ext cx="953" cy="19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latin typeface="Arial" panose="020B0604020202020204" pitchFamily="34" charset="0"/>
                </a:rPr>
                <a:t>0 1</a:t>
              </a:r>
              <a:r>
                <a:rPr lang="en-US" altLang="zh-CN" sz="1400">
                  <a:solidFill>
                    <a:schemeClr val="bg1"/>
                  </a:solidFill>
                  <a:latin typeface="Arial" panose="020B0604020202020204" pitchFamily="34" charset="0"/>
                </a:rPr>
                <a:t> 2 3 4 5</a:t>
              </a:r>
              <a:r>
                <a:rPr lang="en-US" altLang="zh-CN" sz="1400">
                  <a:latin typeface="Arial" panose="020B0604020202020204" pitchFamily="34" charset="0"/>
                </a:rPr>
                <a:t> 6 7 8 </a:t>
              </a:r>
              <a:endParaRPr lang="en-US" altLang="zh-CN" sz="1400">
                <a:latin typeface="Arial" panose="020B0604020202020204" pitchFamily="34" charset="0"/>
              </a:endParaRPr>
            </a:p>
          </p:txBody>
        </p:sp>
      </p:grpSp>
      <p:grpSp>
        <p:nvGrpSpPr>
          <p:cNvPr id="66604" name="Group 94"/>
          <p:cNvGrpSpPr/>
          <p:nvPr/>
        </p:nvGrpSpPr>
        <p:grpSpPr>
          <a:xfrm>
            <a:off x="168275" y="5381625"/>
            <a:ext cx="1512888" cy="304800"/>
            <a:chOff x="112" y="2105"/>
            <a:chExt cx="953" cy="192"/>
          </a:xfrm>
        </p:grpSpPr>
        <p:sp>
          <p:nvSpPr>
            <p:cNvPr id="66612" name="Rectangle 95"/>
            <p:cNvSpPr/>
            <p:nvPr/>
          </p:nvSpPr>
          <p:spPr>
            <a:xfrm>
              <a:off x="338" y="2127"/>
              <a:ext cx="396" cy="144"/>
            </a:xfrm>
            <a:prstGeom prst="rect">
              <a:avLst/>
            </a:prstGeom>
            <a:solidFill>
              <a:srgbClr val="000099"/>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66613" name="Text Box 96"/>
            <p:cNvSpPr txBox="1"/>
            <p:nvPr/>
          </p:nvSpPr>
          <p:spPr>
            <a:xfrm>
              <a:off x="112" y="2105"/>
              <a:ext cx="953" cy="19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latin typeface="Arial" panose="020B0604020202020204" pitchFamily="34" charset="0"/>
                </a:rPr>
                <a:t>0 1</a:t>
              </a:r>
              <a:r>
                <a:rPr lang="en-US" altLang="zh-CN" sz="1400">
                  <a:solidFill>
                    <a:schemeClr val="bg1"/>
                  </a:solidFill>
                  <a:latin typeface="Arial" panose="020B0604020202020204" pitchFamily="34" charset="0"/>
                </a:rPr>
                <a:t> 2 3 4 5</a:t>
              </a:r>
              <a:r>
                <a:rPr lang="en-US" altLang="zh-CN" sz="1400">
                  <a:latin typeface="Arial" panose="020B0604020202020204" pitchFamily="34" charset="0"/>
                </a:rPr>
                <a:t> 6 7 8 </a:t>
              </a:r>
              <a:endParaRPr lang="en-US" altLang="zh-CN" sz="1400">
                <a:latin typeface="Arial" panose="020B0604020202020204" pitchFamily="34" charset="0"/>
              </a:endParaRPr>
            </a:p>
          </p:txBody>
        </p:sp>
      </p:grpSp>
      <p:pic>
        <p:nvPicPr>
          <p:cNvPr id="66605" name="Picture 97" descr="underline_base"/>
          <p:cNvPicPr/>
          <p:nvPr/>
        </p:nvPicPr>
        <p:blipFill>
          <a:blip r:embed="rId2"/>
          <a:stretch>
            <a:fillRect/>
          </a:stretch>
        </p:blipFill>
        <p:spPr>
          <a:xfrm>
            <a:off x="544513" y="744538"/>
            <a:ext cx="3656012" cy="173037"/>
          </a:xfrm>
          <a:prstGeom prst="rect">
            <a:avLst/>
          </a:prstGeom>
          <a:noFill/>
          <a:ln w="9525">
            <a:noFill/>
          </a:ln>
        </p:spPr>
      </p:pic>
      <p:sp>
        <p:nvSpPr>
          <p:cNvPr id="66606" name="Line 98"/>
          <p:cNvSpPr/>
          <p:nvPr/>
        </p:nvSpPr>
        <p:spPr>
          <a:xfrm flipH="1">
            <a:off x="4991100" y="3757613"/>
            <a:ext cx="1033463" cy="563562"/>
          </a:xfrm>
          <a:prstGeom prst="line">
            <a:avLst/>
          </a:prstGeom>
          <a:ln w="28575" cap="flat" cmpd="sng">
            <a:solidFill>
              <a:srgbClr val="008000"/>
            </a:solidFill>
            <a:prstDash val="solid"/>
            <a:headEnd type="none" w="med" len="med"/>
            <a:tailEnd type="triangle" w="med" len="med"/>
          </a:ln>
        </p:spPr>
      </p:sp>
      <p:sp>
        <p:nvSpPr>
          <p:cNvPr id="66607" name="Line 99"/>
          <p:cNvSpPr/>
          <p:nvPr/>
        </p:nvSpPr>
        <p:spPr>
          <a:xfrm flipH="1">
            <a:off x="4997450" y="4067175"/>
            <a:ext cx="1033463" cy="563563"/>
          </a:xfrm>
          <a:prstGeom prst="line">
            <a:avLst/>
          </a:prstGeom>
          <a:ln w="28575" cap="flat" cmpd="sng">
            <a:solidFill>
              <a:srgbClr val="008000"/>
            </a:solidFill>
            <a:prstDash val="solid"/>
            <a:headEnd type="none" w="med" len="med"/>
            <a:tailEnd type="triangle" w="med" len="med"/>
          </a:ln>
        </p:spPr>
      </p:sp>
      <p:sp>
        <p:nvSpPr>
          <p:cNvPr id="66608" name="Line 100"/>
          <p:cNvSpPr/>
          <p:nvPr/>
        </p:nvSpPr>
        <p:spPr>
          <a:xfrm flipH="1">
            <a:off x="4992688" y="5257800"/>
            <a:ext cx="1033462" cy="563563"/>
          </a:xfrm>
          <a:prstGeom prst="line">
            <a:avLst/>
          </a:prstGeom>
          <a:ln w="28575" cap="flat" cmpd="sng">
            <a:solidFill>
              <a:srgbClr val="008000"/>
            </a:solidFill>
            <a:prstDash val="solid"/>
            <a:headEnd type="none" w="med" len="med"/>
            <a:tailEnd type="triangle" w="med" len="med"/>
          </a:ln>
        </p:spPr>
      </p:sp>
      <p:sp>
        <p:nvSpPr>
          <p:cNvPr id="66609" name="Line 101"/>
          <p:cNvSpPr/>
          <p:nvPr/>
        </p:nvSpPr>
        <p:spPr>
          <a:xfrm flipH="1">
            <a:off x="4976813" y="5511800"/>
            <a:ext cx="1033462" cy="563563"/>
          </a:xfrm>
          <a:prstGeom prst="line">
            <a:avLst/>
          </a:prstGeom>
          <a:ln w="28575" cap="flat" cmpd="sng">
            <a:solidFill>
              <a:srgbClr val="008000"/>
            </a:solidFill>
            <a:prstDash val="solid"/>
            <a:headEnd type="none" w="med" len="med"/>
            <a:tailEnd type="triangle" w="med" len="med"/>
          </a:ln>
        </p:spPr>
      </p:sp>
      <p:sp>
        <p:nvSpPr>
          <p:cNvPr id="66610" name="Line 102"/>
          <p:cNvSpPr/>
          <p:nvPr/>
        </p:nvSpPr>
        <p:spPr>
          <a:xfrm flipH="1">
            <a:off x="4960938" y="5754688"/>
            <a:ext cx="1033462" cy="563562"/>
          </a:xfrm>
          <a:prstGeom prst="line">
            <a:avLst/>
          </a:prstGeom>
          <a:ln w="28575" cap="flat" cmpd="sng">
            <a:solidFill>
              <a:srgbClr val="008000"/>
            </a:solidFill>
            <a:prstDash val="solid"/>
            <a:headEnd type="none" w="med" len="med"/>
            <a:tailEnd type="triangle" w="med" len="med"/>
          </a:ln>
        </p:spPr>
      </p:sp>
      <p:sp>
        <p:nvSpPr>
          <p:cNvPr id="66611" name="Line 103"/>
          <p:cNvSpPr/>
          <p:nvPr/>
        </p:nvSpPr>
        <p:spPr>
          <a:xfrm flipH="1">
            <a:off x="4945063" y="5997575"/>
            <a:ext cx="1033462" cy="563563"/>
          </a:xfrm>
          <a:prstGeom prst="line">
            <a:avLst/>
          </a:prstGeom>
          <a:ln w="28575" cap="flat" cmpd="sng">
            <a:solidFill>
              <a:srgbClr val="008000"/>
            </a:solidFill>
            <a:prstDash val="solid"/>
            <a:headEnd type="none" w="med" len="med"/>
            <a:tailEnd type="triangle" w="med" len="med"/>
          </a:ln>
        </p:spPr>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3035" y="228600"/>
            <a:ext cx="8410575" cy="632206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83971"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73732" name="Rectangle 2"/>
          <p:cNvSpPr>
            <a:spLocks noGrp="1"/>
          </p:cNvSpPr>
          <p:nvPr>
            <p:ph type="title"/>
          </p:nvPr>
        </p:nvSpPr>
        <p:spPr/>
        <p:txBody>
          <a:bodyPr vert="horz" wrap="square" lIns="91440" tIns="45720" rIns="91440" bIns="45720" anchor="ctr" anchorCtr="0"/>
          <a:p>
            <a:r>
              <a:rPr lang="zh-CN" altLang="en-US" sz="3600" dirty="0"/>
              <a:t>选择性重传（</a:t>
            </a:r>
            <a:r>
              <a:rPr lang="en-US" altLang="zh-CN" sz="3600" dirty="0"/>
              <a:t>Selective Repeat</a:t>
            </a:r>
            <a:r>
              <a:rPr lang="zh-CN" altLang="en-US" sz="3600" dirty="0"/>
              <a:t>）</a:t>
            </a:r>
            <a:endParaRPr lang="zh-CN" altLang="en-US" sz="3600" dirty="0"/>
          </a:p>
        </p:txBody>
      </p:sp>
      <p:sp>
        <p:nvSpPr>
          <p:cNvPr id="73733" name="Rectangle 3"/>
          <p:cNvSpPr>
            <a:spLocks noGrp="1"/>
          </p:cNvSpPr>
          <p:nvPr>
            <p:ph sz="half" idx="1"/>
          </p:nvPr>
        </p:nvSpPr>
        <p:spPr>
          <a:xfrm>
            <a:off x="552450" y="1466850"/>
            <a:ext cx="8027988" cy="4648200"/>
          </a:xfrm>
        </p:spPr>
        <p:txBody>
          <a:bodyPr vert="horz" wrap="square" lIns="91440" tIns="45720" rIns="91440" bIns="45720" anchor="t" anchorCtr="0"/>
          <a:p>
            <a:pPr eaLnBrk="1">
              <a:buSzPct val="85000"/>
              <a:buFont typeface="ZapfDingbats" pitchFamily="82" charset="2"/>
              <a:buNone/>
            </a:pPr>
            <a:r>
              <a:rPr lang="en-US" altLang="zh-CN" dirty="0">
                <a:latin typeface="+mn-lt"/>
                <a:ea typeface="+mn-ea"/>
                <a:cs typeface="+mn-cs"/>
              </a:rPr>
              <a:t>GBN</a:t>
            </a:r>
            <a:r>
              <a:rPr lang="zh-CN" altLang="en-US" dirty="0">
                <a:latin typeface="+mn-lt"/>
                <a:ea typeface="+mn-ea"/>
                <a:cs typeface="+mn-cs"/>
              </a:rPr>
              <a:t>改善了信道效率，但仍然有不必要重传问题</a:t>
            </a:r>
            <a:endParaRPr lang="zh-CN" altLang="en-US" dirty="0">
              <a:latin typeface="+mn-lt"/>
              <a:ea typeface="+mn-ea"/>
              <a:cs typeface="+mn-cs"/>
            </a:endParaRPr>
          </a:p>
          <a:p>
            <a:pPr eaLnBrk="1">
              <a:buSzPct val="85000"/>
            </a:pPr>
            <a:r>
              <a:rPr lang="zh-CN" altLang="en-US" dirty="0">
                <a:latin typeface="+mn-lt"/>
                <a:ea typeface="+mn-ea"/>
                <a:cs typeface="+mn-cs"/>
              </a:rPr>
              <a:t>接收方分别确认所有正确接收的报文段</a:t>
            </a:r>
            <a:endParaRPr lang="zh-CN" altLang="en-US" dirty="0">
              <a:latin typeface="+mn-lt"/>
              <a:ea typeface="+mn-ea"/>
              <a:cs typeface="+mn-cs"/>
            </a:endParaRPr>
          </a:p>
          <a:p>
            <a:pPr lvl="1" eaLnBrk="1">
              <a:buSzPct val="75000"/>
            </a:pPr>
            <a:r>
              <a:rPr lang="zh-CN" altLang="en-US" dirty="0">
                <a:latin typeface="+mn-lt"/>
                <a:ea typeface="+mn-ea"/>
              </a:rPr>
              <a:t>需要缓存分组, 以便最后按序交付给给上层</a:t>
            </a:r>
            <a:endParaRPr lang="zh-CN" altLang="en-US" dirty="0">
              <a:latin typeface="+mn-lt"/>
              <a:ea typeface="+mn-ea"/>
            </a:endParaRPr>
          </a:p>
          <a:p>
            <a:pPr eaLnBrk="1">
              <a:buSzPct val="85000"/>
            </a:pPr>
            <a:r>
              <a:rPr lang="zh-CN" altLang="en-US" dirty="0">
                <a:latin typeface="+mn-lt"/>
                <a:ea typeface="+mn-ea"/>
                <a:cs typeface="+mn-cs"/>
              </a:rPr>
              <a:t>发送方只需要重传没有收到</a:t>
            </a:r>
            <a:r>
              <a:rPr lang="en-US" altLang="zh-CN" dirty="0">
                <a:latin typeface="+mn-lt"/>
                <a:ea typeface="+mn-ea"/>
                <a:cs typeface="+mn-cs"/>
              </a:rPr>
              <a:t>ACK</a:t>
            </a:r>
            <a:r>
              <a:rPr lang="zh-CN" altLang="en-US" dirty="0">
                <a:latin typeface="+mn-lt"/>
                <a:ea typeface="+mn-ea"/>
                <a:cs typeface="+mn-cs"/>
              </a:rPr>
              <a:t>的分组</a:t>
            </a:r>
            <a:endParaRPr lang="en-US" altLang="zh-CN" dirty="0">
              <a:latin typeface="+mn-lt"/>
              <a:ea typeface="+mn-ea"/>
              <a:cs typeface="+mn-cs"/>
            </a:endParaRPr>
          </a:p>
          <a:p>
            <a:pPr lvl="1" eaLnBrk="1">
              <a:buSzPct val="75000"/>
            </a:pPr>
            <a:r>
              <a:rPr lang="zh-CN" altLang="en-US" dirty="0">
                <a:latin typeface="+mn-lt"/>
                <a:ea typeface="+mn-ea"/>
              </a:rPr>
              <a:t>发送方定时器对每个没有确认的分组计时</a:t>
            </a:r>
            <a:endParaRPr lang="zh-CN" altLang="en-US" dirty="0">
              <a:latin typeface="+mn-lt"/>
              <a:ea typeface="+mn-ea"/>
            </a:endParaRPr>
          </a:p>
          <a:p>
            <a:pPr eaLnBrk="1">
              <a:buSzPct val="85000"/>
            </a:pPr>
            <a:r>
              <a:rPr lang="zh-CN" altLang="en-US" dirty="0">
                <a:latin typeface="+mn-lt"/>
                <a:ea typeface="+mn-ea"/>
                <a:cs typeface="+mn-cs"/>
              </a:rPr>
              <a:t>发送窗口</a:t>
            </a:r>
            <a:endParaRPr lang="zh-CN" altLang="en-US" dirty="0">
              <a:latin typeface="+mn-lt"/>
              <a:ea typeface="+mn-ea"/>
              <a:cs typeface="+mn-cs"/>
            </a:endParaRPr>
          </a:p>
          <a:p>
            <a:pPr lvl="1" eaLnBrk="1">
              <a:buSzPct val="75000"/>
            </a:pPr>
            <a:r>
              <a:rPr lang="en-US" altLang="zh-CN" dirty="0">
                <a:latin typeface="+mn-lt"/>
                <a:ea typeface="+mn-ea"/>
              </a:rPr>
              <a:t>N</a:t>
            </a:r>
            <a:r>
              <a:rPr lang="zh-CN" altLang="en-US" dirty="0">
                <a:latin typeface="+mn-lt"/>
                <a:ea typeface="+mn-ea"/>
              </a:rPr>
              <a:t>个连续的序号</a:t>
            </a:r>
            <a:endParaRPr lang="zh-CN" altLang="en-US" dirty="0">
              <a:latin typeface="+mn-lt"/>
              <a:ea typeface="+mn-ea"/>
            </a:endParaRPr>
          </a:p>
          <a:p>
            <a:pPr lvl="1" eaLnBrk="1">
              <a:buSzPct val="75000"/>
            </a:pPr>
            <a:r>
              <a:rPr lang="zh-CN" altLang="en-US" dirty="0">
                <a:latin typeface="+mn-lt"/>
                <a:ea typeface="+mn-ea"/>
              </a:rPr>
              <a:t>也需要限制已发送但尚未应答分组的序号</a:t>
            </a:r>
            <a:endParaRPr lang="zh-CN" altLang="en-US" dirty="0">
              <a:latin typeface="+mn-lt"/>
              <a:ea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页脚占位符 3"/>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84995" name="灯片编号占位符 4"/>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74756" name="Rectangle 2"/>
          <p:cNvSpPr>
            <a:spLocks noGrp="1"/>
          </p:cNvSpPr>
          <p:nvPr>
            <p:ph type="title"/>
          </p:nvPr>
        </p:nvSpPr>
        <p:spPr>
          <a:xfrm>
            <a:off x="285750" y="304800"/>
            <a:ext cx="8486775" cy="1143000"/>
          </a:xfrm>
        </p:spPr>
        <p:txBody>
          <a:bodyPr vert="horz" wrap="square" lIns="91440" tIns="45720" rIns="91440" bIns="45720" anchor="ctr" anchorCtr="0"/>
          <a:p>
            <a:r>
              <a:rPr lang="zh-CN" altLang="en-US" sz="3600" dirty="0"/>
              <a:t>选择性重传: 发送方, 接收方窗口</a:t>
            </a:r>
            <a:endParaRPr lang="en-US" altLang="zh-CN" sz="3600" dirty="0"/>
          </a:p>
        </p:txBody>
      </p:sp>
      <p:pic>
        <p:nvPicPr>
          <p:cNvPr id="74757" name="Picture 4" descr="sr_seqnum"/>
          <p:cNvPicPr>
            <a:picLocks noChangeAspect="1"/>
          </p:cNvPicPr>
          <p:nvPr/>
        </p:nvPicPr>
        <p:blipFill>
          <a:blip r:embed="rId1"/>
          <a:stretch>
            <a:fillRect/>
          </a:stretch>
        </p:blipFill>
        <p:spPr>
          <a:xfrm>
            <a:off x="504825" y="1404938"/>
            <a:ext cx="8235950" cy="4916487"/>
          </a:xfrm>
          <a:prstGeom prst="rect">
            <a:avLst/>
          </a:prstGeom>
          <a:noFill/>
          <a:ln w="9525">
            <a:noFill/>
          </a:ln>
        </p:spPr>
      </p:pic>
      <p:sp>
        <p:nvSpPr>
          <p:cNvPr id="74758" name="Rectangle 6"/>
          <p:cNvSpPr/>
          <p:nvPr/>
        </p:nvSpPr>
        <p:spPr>
          <a:xfrm>
            <a:off x="2286000" y="3124200"/>
            <a:ext cx="3886200" cy="366713"/>
          </a:xfrm>
          <a:prstGeom prst="rect">
            <a:avLst/>
          </a:prstGeom>
          <a:solidFill>
            <a:schemeClr val="bg1"/>
          </a:solidFill>
          <a:ln w="9525">
            <a:noFill/>
          </a:ln>
        </p:spPr>
        <p:txBody>
          <a:bodyPr anchor="ctr" anchorCtr="0">
            <a:spAutoFit/>
          </a:bodyPr>
          <a:p>
            <a:pPr algn="l"/>
            <a:r>
              <a:rPr lang="en-US" altLang="zh-CN" sz="1800" dirty="0">
                <a:latin typeface="Comic Sans MS" panose="030F0702030302020204" pitchFamily="66" charset="0"/>
              </a:rPr>
              <a:t>a. </a:t>
            </a:r>
            <a:r>
              <a:rPr lang="zh-CN" altLang="en-US" sz="1800" dirty="0">
                <a:latin typeface="Comic Sans MS" panose="030F0702030302020204" pitchFamily="66" charset="0"/>
              </a:rPr>
              <a:t>发送方看到的序号</a:t>
            </a:r>
            <a:endParaRPr lang="zh-CN" altLang="en-US" sz="1800" dirty="0">
              <a:latin typeface="Comic Sans MS" panose="030F0702030302020204" pitchFamily="66" charset="0"/>
            </a:endParaRPr>
          </a:p>
        </p:txBody>
      </p:sp>
      <p:sp>
        <p:nvSpPr>
          <p:cNvPr id="74759" name="Rectangle 7"/>
          <p:cNvSpPr/>
          <p:nvPr/>
        </p:nvSpPr>
        <p:spPr>
          <a:xfrm>
            <a:off x="2362200" y="6096000"/>
            <a:ext cx="4267200" cy="336550"/>
          </a:xfrm>
          <a:prstGeom prst="rect">
            <a:avLst/>
          </a:prstGeom>
          <a:solidFill>
            <a:schemeClr val="bg1"/>
          </a:solidFill>
          <a:ln w="9525">
            <a:noFill/>
          </a:ln>
        </p:spPr>
        <p:txBody>
          <a:bodyPr anchor="ctr" anchorCtr="0">
            <a:spAutoFit/>
          </a:bodyPr>
          <a:p>
            <a:pPr algn="l"/>
            <a:r>
              <a:rPr lang="en-US" altLang="zh-CN" dirty="0">
                <a:latin typeface="Comic Sans MS" panose="030F0702030302020204" pitchFamily="66" charset="0"/>
              </a:rPr>
              <a:t>b. </a:t>
            </a:r>
            <a:r>
              <a:rPr lang="zh-CN" altLang="en-US" dirty="0">
                <a:latin typeface="Comic Sans MS" panose="030F0702030302020204" pitchFamily="66" charset="0"/>
              </a:rPr>
              <a:t>接收方看到的序号</a:t>
            </a:r>
            <a:endParaRPr lang="zh-CN" altLang="en-US" dirty="0">
              <a:latin typeface="Comic Sans MS" panose="030F0702030302020204" pitchFamily="66" charset="0"/>
            </a:endParaRPr>
          </a:p>
        </p:txBody>
      </p:sp>
      <p:sp>
        <p:nvSpPr>
          <p:cNvPr id="74760" name="Rectangle 9"/>
          <p:cNvSpPr/>
          <p:nvPr/>
        </p:nvSpPr>
        <p:spPr>
          <a:xfrm>
            <a:off x="5257800" y="1447800"/>
            <a:ext cx="1098550" cy="581025"/>
          </a:xfrm>
          <a:prstGeom prst="rect">
            <a:avLst/>
          </a:prstGeom>
          <a:solidFill>
            <a:schemeClr val="bg1"/>
          </a:solidFill>
          <a:ln w="9525">
            <a:noFill/>
          </a:ln>
        </p:spPr>
        <p:txBody>
          <a:bodyPr wrap="none">
            <a:spAutoFit/>
          </a:bodyPr>
          <a:p>
            <a:r>
              <a:rPr lang="zh-CN" altLang="en-US" dirty="0">
                <a:latin typeface="Comic Sans MS" panose="030F0702030302020204" pitchFamily="66" charset="0"/>
              </a:rPr>
              <a:t>已经确认	</a:t>
            </a:r>
            <a:endParaRPr lang="zh-CN" altLang="en-US" dirty="0">
              <a:latin typeface="Comic Sans MS" panose="030F0702030302020204" pitchFamily="66" charset="0"/>
            </a:endParaRPr>
          </a:p>
          <a:p>
            <a:endParaRPr lang="zh-CN" altLang="en-US" dirty="0">
              <a:latin typeface="Comic Sans MS" panose="030F0702030302020204" pitchFamily="66" charset="0"/>
            </a:endParaRPr>
          </a:p>
        </p:txBody>
      </p:sp>
      <p:sp>
        <p:nvSpPr>
          <p:cNvPr id="74761" name="Rectangle 10"/>
          <p:cNvSpPr/>
          <p:nvPr/>
        </p:nvSpPr>
        <p:spPr>
          <a:xfrm>
            <a:off x="7239000" y="1371600"/>
            <a:ext cx="1295400" cy="581025"/>
          </a:xfrm>
          <a:prstGeom prst="rect">
            <a:avLst/>
          </a:prstGeom>
          <a:solidFill>
            <a:schemeClr val="bg1"/>
          </a:solidFill>
          <a:ln w="9525">
            <a:noFill/>
          </a:ln>
        </p:spPr>
        <p:txBody>
          <a:bodyPr>
            <a:spAutoFit/>
          </a:bodyPr>
          <a:p>
            <a:pPr algn="l"/>
            <a:r>
              <a:rPr lang="zh-CN" altLang="en-US" dirty="0">
                <a:latin typeface="Comic Sans MS" panose="030F0702030302020204" pitchFamily="66" charset="0"/>
              </a:rPr>
              <a:t>可用，还未发送</a:t>
            </a:r>
            <a:endParaRPr lang="zh-CN" altLang="en-US" dirty="0">
              <a:latin typeface="Comic Sans MS" panose="030F0702030302020204" pitchFamily="66" charset="0"/>
            </a:endParaRPr>
          </a:p>
        </p:txBody>
      </p:sp>
      <p:sp>
        <p:nvSpPr>
          <p:cNvPr id="74762" name="Rectangle 11"/>
          <p:cNvSpPr/>
          <p:nvPr/>
        </p:nvSpPr>
        <p:spPr>
          <a:xfrm>
            <a:off x="5334000" y="1981200"/>
            <a:ext cx="1143000" cy="581025"/>
          </a:xfrm>
          <a:prstGeom prst="rect">
            <a:avLst/>
          </a:prstGeom>
          <a:solidFill>
            <a:schemeClr val="bg1"/>
          </a:solidFill>
          <a:ln w="9525">
            <a:noFill/>
          </a:ln>
        </p:spPr>
        <p:txBody>
          <a:bodyPr>
            <a:spAutoFit/>
          </a:bodyPr>
          <a:p>
            <a:pPr algn="l"/>
            <a:r>
              <a:rPr lang="zh-CN" altLang="en-US" dirty="0">
                <a:latin typeface="Comic Sans MS" panose="030F0702030302020204" pitchFamily="66" charset="0"/>
              </a:rPr>
              <a:t>发送，还未确认</a:t>
            </a:r>
            <a:endParaRPr lang="zh-CN" altLang="en-US" dirty="0">
              <a:latin typeface="Comic Sans MS" panose="030F0702030302020204" pitchFamily="66" charset="0"/>
            </a:endParaRPr>
          </a:p>
        </p:txBody>
      </p:sp>
      <p:sp>
        <p:nvSpPr>
          <p:cNvPr id="74763" name="Rectangle 12"/>
          <p:cNvSpPr/>
          <p:nvPr/>
        </p:nvSpPr>
        <p:spPr>
          <a:xfrm>
            <a:off x="7239000" y="2133600"/>
            <a:ext cx="1143000" cy="336550"/>
          </a:xfrm>
          <a:prstGeom prst="rect">
            <a:avLst/>
          </a:prstGeom>
          <a:solidFill>
            <a:schemeClr val="bg1"/>
          </a:solidFill>
          <a:ln w="9525">
            <a:noFill/>
          </a:ln>
        </p:spPr>
        <p:txBody>
          <a:bodyPr>
            <a:spAutoFit/>
          </a:bodyPr>
          <a:p>
            <a:r>
              <a:rPr lang="zh-CN" altLang="en-US" dirty="0">
                <a:latin typeface="Comic Sans MS" panose="030F0702030302020204" pitchFamily="66" charset="0"/>
              </a:rPr>
              <a:t>不可用</a:t>
            </a:r>
            <a:endParaRPr lang="zh-CN" altLang="en-US" dirty="0">
              <a:latin typeface="Comic Sans MS" panose="030F0702030302020204" pitchFamily="66" charset="0"/>
            </a:endParaRPr>
          </a:p>
        </p:txBody>
      </p:sp>
      <p:sp>
        <p:nvSpPr>
          <p:cNvPr id="74764" name="Rectangle 13"/>
          <p:cNvSpPr/>
          <p:nvPr/>
        </p:nvSpPr>
        <p:spPr>
          <a:xfrm>
            <a:off x="7162800" y="3962400"/>
            <a:ext cx="1600200" cy="581025"/>
          </a:xfrm>
          <a:prstGeom prst="rect">
            <a:avLst/>
          </a:prstGeom>
          <a:solidFill>
            <a:schemeClr val="bg1"/>
          </a:solidFill>
          <a:ln w="9525">
            <a:noFill/>
          </a:ln>
        </p:spPr>
        <p:txBody>
          <a:bodyPr anchor="ctr" anchorCtr="0">
            <a:spAutoFit/>
          </a:bodyPr>
          <a:p>
            <a:pPr algn="l"/>
            <a:r>
              <a:rPr lang="zh-CN" altLang="en-US" dirty="0">
                <a:latin typeface="Comic Sans MS" panose="030F0702030302020204" pitchFamily="66" charset="0"/>
              </a:rPr>
              <a:t>可接受（窗口内） </a:t>
            </a:r>
            <a:endParaRPr lang="zh-CN" altLang="en-US" dirty="0">
              <a:latin typeface="Comic Sans MS" panose="030F0702030302020204" pitchFamily="66" charset="0"/>
            </a:endParaRPr>
          </a:p>
        </p:txBody>
      </p:sp>
      <p:sp>
        <p:nvSpPr>
          <p:cNvPr id="74765" name="Rectangle 14"/>
          <p:cNvSpPr/>
          <p:nvPr/>
        </p:nvSpPr>
        <p:spPr>
          <a:xfrm>
            <a:off x="5257800" y="3810000"/>
            <a:ext cx="1676400" cy="825500"/>
          </a:xfrm>
          <a:prstGeom prst="rect">
            <a:avLst/>
          </a:prstGeom>
          <a:solidFill>
            <a:schemeClr val="bg1"/>
          </a:solidFill>
          <a:ln w="9525">
            <a:noFill/>
          </a:ln>
        </p:spPr>
        <p:txBody>
          <a:bodyPr>
            <a:spAutoFit/>
          </a:bodyPr>
          <a:p>
            <a:pPr algn="l"/>
            <a:r>
              <a:rPr lang="zh-CN" altLang="en-US" dirty="0">
                <a:latin typeface="Comic Sans MS" panose="030F0702030302020204" pitchFamily="66" charset="0"/>
              </a:rPr>
              <a:t>失序</a:t>
            </a:r>
            <a:r>
              <a:rPr lang="en-US" altLang="zh-CN" dirty="0">
                <a:latin typeface="Comic Sans MS" panose="030F0702030302020204" pitchFamily="66" charset="0"/>
              </a:rPr>
              <a:t>(</a:t>
            </a:r>
            <a:r>
              <a:rPr lang="zh-CN" altLang="en-US" dirty="0">
                <a:latin typeface="Comic Sans MS" panose="030F0702030302020204" pitchFamily="66" charset="0"/>
              </a:rPr>
              <a:t>已缓存</a:t>
            </a:r>
            <a:r>
              <a:rPr lang="en-US" altLang="zh-CN" dirty="0">
                <a:latin typeface="Comic Sans MS" panose="030F0702030302020204" pitchFamily="66" charset="0"/>
              </a:rPr>
              <a:t>)</a:t>
            </a:r>
            <a:r>
              <a:rPr lang="zh-CN" altLang="en-US" dirty="0">
                <a:latin typeface="Comic Sans MS" panose="030F0702030302020204" pitchFamily="66" charset="0"/>
              </a:rPr>
              <a:t>但未被确认 可接受（窗口内）</a:t>
            </a:r>
            <a:endParaRPr lang="zh-CN" altLang="en-US" dirty="0">
              <a:latin typeface="Comic Sans MS" panose="030F0702030302020204" pitchFamily="66" charset="0"/>
            </a:endParaRPr>
          </a:p>
        </p:txBody>
      </p:sp>
      <p:sp>
        <p:nvSpPr>
          <p:cNvPr id="74766" name="Rectangle 15"/>
          <p:cNvSpPr/>
          <p:nvPr/>
        </p:nvSpPr>
        <p:spPr>
          <a:xfrm>
            <a:off x="5257800" y="4648200"/>
            <a:ext cx="1606550" cy="581025"/>
          </a:xfrm>
          <a:prstGeom prst="rect">
            <a:avLst/>
          </a:prstGeom>
          <a:solidFill>
            <a:schemeClr val="bg1"/>
          </a:solidFill>
          <a:ln w="9525">
            <a:noFill/>
          </a:ln>
        </p:spPr>
        <p:txBody>
          <a:bodyPr wrap="none" anchor="ctr" anchorCtr="0">
            <a:spAutoFit/>
          </a:bodyPr>
          <a:p>
            <a:pPr algn="l"/>
            <a:r>
              <a:rPr lang="zh-CN" altLang="en-US" dirty="0">
                <a:latin typeface="Comic Sans MS" panose="030F0702030302020204" pitchFamily="66" charset="0"/>
              </a:rPr>
              <a:t>期待，还未收到</a:t>
            </a:r>
            <a:endParaRPr lang="zh-CN" altLang="en-US" dirty="0">
              <a:latin typeface="Comic Sans MS" panose="030F0702030302020204" pitchFamily="66" charset="0"/>
            </a:endParaRPr>
          </a:p>
          <a:p>
            <a:pPr algn="l"/>
            <a:r>
              <a:rPr lang="zh-CN" altLang="en-US" dirty="0">
                <a:latin typeface="Comic Sans MS" panose="030F0702030302020204" pitchFamily="66" charset="0"/>
              </a:rPr>
              <a:t> </a:t>
            </a:r>
            <a:endParaRPr lang="zh-CN" altLang="en-US" dirty="0">
              <a:latin typeface="Comic Sans MS" panose="030F0702030302020204" pitchFamily="66" charset="0"/>
            </a:endParaRPr>
          </a:p>
        </p:txBody>
      </p:sp>
      <p:sp>
        <p:nvSpPr>
          <p:cNvPr id="74767" name="Rectangle 17"/>
          <p:cNvSpPr/>
          <p:nvPr/>
        </p:nvSpPr>
        <p:spPr>
          <a:xfrm>
            <a:off x="7162800" y="4648200"/>
            <a:ext cx="1143000" cy="336550"/>
          </a:xfrm>
          <a:prstGeom prst="rect">
            <a:avLst/>
          </a:prstGeom>
          <a:solidFill>
            <a:schemeClr val="bg1"/>
          </a:solidFill>
          <a:ln w="9525">
            <a:noFill/>
          </a:ln>
        </p:spPr>
        <p:txBody>
          <a:bodyPr anchor="ctr" anchorCtr="0">
            <a:spAutoFit/>
          </a:bodyPr>
          <a:p>
            <a:pPr algn="l"/>
            <a:r>
              <a:rPr lang="zh-CN" altLang="en-US" dirty="0">
                <a:latin typeface="Comic Sans MS" panose="030F0702030302020204" pitchFamily="66" charset="0"/>
              </a:rPr>
              <a:t>不可用 </a:t>
            </a:r>
            <a:endParaRPr lang="zh-CN" altLang="en-US" dirty="0">
              <a:latin typeface="Comic Sans MS" panose="030F0702030302020204" pitchFamily="66" charset="0"/>
            </a:endParaRPr>
          </a:p>
        </p:txBody>
      </p:sp>
      <p:sp>
        <p:nvSpPr>
          <p:cNvPr id="74768" name="Rectangle 18"/>
          <p:cNvSpPr/>
          <p:nvPr/>
        </p:nvSpPr>
        <p:spPr>
          <a:xfrm>
            <a:off x="1828800" y="2514600"/>
            <a:ext cx="1295400" cy="581025"/>
          </a:xfrm>
          <a:prstGeom prst="rect">
            <a:avLst/>
          </a:prstGeom>
          <a:solidFill>
            <a:schemeClr val="bg1"/>
          </a:solidFill>
          <a:ln w="9525">
            <a:noFill/>
          </a:ln>
        </p:spPr>
        <p:txBody>
          <a:bodyPr anchor="ctr" anchorCtr="0">
            <a:spAutoFit/>
          </a:bodyPr>
          <a:p>
            <a:pPr algn="l"/>
            <a:r>
              <a:rPr lang="zh-CN" altLang="en-US" dirty="0">
                <a:latin typeface="Comic Sans MS" panose="030F0702030302020204" pitchFamily="66" charset="0"/>
              </a:rPr>
              <a:t>窗口长度</a:t>
            </a:r>
            <a:r>
              <a:rPr lang="en-US" altLang="zh-CN" dirty="0">
                <a:latin typeface="Comic Sans MS" panose="030F0702030302020204" pitchFamily="66" charset="0"/>
              </a:rPr>
              <a:t>N</a:t>
            </a:r>
            <a:endParaRPr lang="en-US" altLang="zh-CN" dirty="0">
              <a:latin typeface="Comic Sans MS" panose="030F0702030302020204" pitchFamily="66" charset="0"/>
            </a:endParaRPr>
          </a:p>
          <a:p>
            <a:pPr algn="l"/>
            <a:endParaRPr lang="en-US" altLang="zh-CN" dirty="0">
              <a:latin typeface="Comic Sans MS" panose="030F0702030302020204" pitchFamily="66" charset="0"/>
            </a:endParaRPr>
          </a:p>
        </p:txBody>
      </p:sp>
      <p:sp>
        <p:nvSpPr>
          <p:cNvPr id="74769" name="Rectangle 19"/>
          <p:cNvSpPr/>
          <p:nvPr/>
        </p:nvSpPr>
        <p:spPr>
          <a:xfrm>
            <a:off x="2514600" y="5133975"/>
            <a:ext cx="1295400" cy="581025"/>
          </a:xfrm>
          <a:prstGeom prst="rect">
            <a:avLst/>
          </a:prstGeom>
          <a:solidFill>
            <a:schemeClr val="bg1"/>
          </a:solidFill>
          <a:ln w="9525">
            <a:noFill/>
          </a:ln>
        </p:spPr>
        <p:txBody>
          <a:bodyPr anchor="ctr" anchorCtr="0">
            <a:spAutoFit/>
          </a:bodyPr>
          <a:p>
            <a:pPr algn="l"/>
            <a:r>
              <a:rPr lang="zh-CN" altLang="en-US" dirty="0">
                <a:latin typeface="Comic Sans MS" panose="030F0702030302020204" pitchFamily="66" charset="0"/>
              </a:rPr>
              <a:t>窗口长度</a:t>
            </a:r>
            <a:r>
              <a:rPr lang="en-US" altLang="zh-CN" dirty="0">
                <a:latin typeface="Comic Sans MS" panose="030F0702030302020204" pitchFamily="66" charset="0"/>
              </a:rPr>
              <a:t>N</a:t>
            </a:r>
            <a:endParaRPr lang="en-US" altLang="zh-CN" dirty="0">
              <a:latin typeface="Comic Sans MS" panose="030F0702030302020204" pitchFamily="66" charset="0"/>
            </a:endParaRPr>
          </a:p>
          <a:p>
            <a:pPr algn="l"/>
            <a:endParaRPr lang="en-US" altLang="zh-CN" dirty="0">
              <a:latin typeface="Comic Sans MS" panose="030F0702030302020204" pitchFamily="66"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圆角矩形 4"/>
          <p:cNvSpPr/>
          <p:nvPr/>
        </p:nvSpPr>
        <p:spPr>
          <a:xfrm>
            <a:off x="7010400" y="2362200"/>
            <a:ext cx="1752600" cy="1600200"/>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6" name="圆角矩形 5"/>
          <p:cNvSpPr/>
          <p:nvPr/>
        </p:nvSpPr>
        <p:spPr>
          <a:xfrm>
            <a:off x="838200" y="2286000"/>
            <a:ext cx="1752600" cy="1600200"/>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7" name="笑脸 6"/>
          <p:cNvSpPr/>
          <p:nvPr/>
        </p:nvSpPr>
        <p:spPr>
          <a:xfrm>
            <a:off x="1143000" y="2667000"/>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8" name="笑脸 7"/>
          <p:cNvSpPr/>
          <p:nvPr/>
        </p:nvSpPr>
        <p:spPr>
          <a:xfrm>
            <a:off x="1752600" y="2590800"/>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9" name="笑脸 8"/>
          <p:cNvSpPr/>
          <p:nvPr/>
        </p:nvSpPr>
        <p:spPr>
          <a:xfrm>
            <a:off x="1698625" y="3200400"/>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10" name="笑脸 9"/>
          <p:cNvSpPr/>
          <p:nvPr/>
        </p:nvSpPr>
        <p:spPr>
          <a:xfrm>
            <a:off x="1143000" y="3429000"/>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11" name="笑脸 10"/>
          <p:cNvSpPr/>
          <p:nvPr/>
        </p:nvSpPr>
        <p:spPr>
          <a:xfrm>
            <a:off x="7543800" y="2667000"/>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12" name="笑脸 11"/>
          <p:cNvSpPr/>
          <p:nvPr/>
        </p:nvSpPr>
        <p:spPr>
          <a:xfrm>
            <a:off x="8153400" y="2987675"/>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13" name="笑脸 12"/>
          <p:cNvSpPr/>
          <p:nvPr/>
        </p:nvSpPr>
        <p:spPr>
          <a:xfrm>
            <a:off x="7467600" y="3124200"/>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14" name="笑脸 13"/>
          <p:cNvSpPr/>
          <p:nvPr/>
        </p:nvSpPr>
        <p:spPr>
          <a:xfrm>
            <a:off x="8001000" y="3505200"/>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15" name="笑脸 14"/>
          <p:cNvSpPr/>
          <p:nvPr/>
        </p:nvSpPr>
        <p:spPr>
          <a:xfrm>
            <a:off x="7467600" y="3641725"/>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16" name="笑脸 15"/>
          <p:cNvSpPr/>
          <p:nvPr/>
        </p:nvSpPr>
        <p:spPr>
          <a:xfrm>
            <a:off x="2286000" y="2964815"/>
            <a:ext cx="211455" cy="212725"/>
          </a:xfrm>
          <a:prstGeom prst="smileyFace">
            <a:avLst/>
          </a:prstGeom>
          <a:solidFill>
            <a:schemeClr val="accent2">
              <a:lumMod val="60000"/>
              <a:lumOff val="40000"/>
            </a:schemeClr>
          </a:solidFill>
          <a:ln w="9525" cap="flat" cmpd="sng" algn="ctr">
            <a:solidFill>
              <a:schemeClr val="accent2"/>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17" name="文本框 16"/>
          <p:cNvSpPr txBox="1"/>
          <p:nvPr/>
        </p:nvSpPr>
        <p:spPr>
          <a:xfrm>
            <a:off x="838200" y="1828800"/>
            <a:ext cx="1892300" cy="36830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solidFill>
                  <a:schemeClr val="accent2"/>
                </a:solidFill>
                <a:latin typeface="Arial" panose="020B0604020202020204" pitchFamily="34" charset="0"/>
                <a:ea typeface="微软雅黑" panose="020B0503020204020204" charset="-122"/>
              </a:rPr>
              <a:t>主机</a:t>
            </a:r>
            <a:r>
              <a:rPr lang="zh-CN" altLang="en-US" sz="1800">
                <a:latin typeface="Arial" panose="020B0604020202020204" pitchFamily="34" charset="0"/>
                <a:ea typeface="微软雅黑" panose="020B0503020204020204" charset="-122"/>
              </a:rPr>
              <a:t>（家庭）</a:t>
            </a:r>
            <a:endParaRPr lang="zh-CN" altLang="en-US" sz="1800">
              <a:latin typeface="Arial" panose="020B0604020202020204" pitchFamily="34" charset="0"/>
              <a:ea typeface="微软雅黑" panose="020B0503020204020204" charset="-122"/>
            </a:endParaRPr>
          </a:p>
        </p:txBody>
      </p:sp>
      <p:sp>
        <p:nvSpPr>
          <p:cNvPr id="18" name="文本框 17"/>
          <p:cNvSpPr txBox="1"/>
          <p:nvPr/>
        </p:nvSpPr>
        <p:spPr>
          <a:xfrm>
            <a:off x="7010400" y="1905000"/>
            <a:ext cx="1892300" cy="36830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solidFill>
                  <a:schemeClr val="accent2"/>
                </a:solidFill>
                <a:latin typeface="Arial" panose="020B0604020202020204" pitchFamily="34" charset="0"/>
                <a:ea typeface="微软雅黑" panose="020B0503020204020204" charset="-122"/>
              </a:rPr>
              <a:t>主机</a:t>
            </a:r>
            <a:r>
              <a:rPr lang="zh-CN" altLang="en-US" sz="1800">
                <a:latin typeface="Arial" panose="020B0604020202020204" pitchFamily="34" charset="0"/>
                <a:ea typeface="微软雅黑" panose="020B0503020204020204" charset="-122"/>
              </a:rPr>
              <a:t>（家庭）</a:t>
            </a:r>
            <a:endParaRPr lang="zh-CN" altLang="en-US" sz="1800">
              <a:latin typeface="Arial" panose="020B0604020202020204" pitchFamily="34" charset="0"/>
              <a:ea typeface="微软雅黑" panose="020B0503020204020204" charset="-122"/>
            </a:endParaRPr>
          </a:p>
        </p:txBody>
      </p:sp>
      <p:sp>
        <p:nvSpPr>
          <p:cNvPr id="19" name="文本框 18"/>
          <p:cNvSpPr txBox="1"/>
          <p:nvPr/>
        </p:nvSpPr>
        <p:spPr>
          <a:xfrm>
            <a:off x="3581400" y="2968625"/>
            <a:ext cx="305498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solidFill>
                  <a:schemeClr val="accent2"/>
                </a:solidFill>
                <a:latin typeface="Arial" panose="020B0604020202020204" pitchFamily="34" charset="0"/>
                <a:ea typeface="微软雅黑" panose="020B0503020204020204" charset="-122"/>
              </a:rPr>
              <a:t>网络层传输（</a:t>
            </a:r>
            <a:r>
              <a:rPr lang="en-US" altLang="zh-CN" sz="1800">
                <a:solidFill>
                  <a:schemeClr val="accent2"/>
                </a:solidFill>
                <a:latin typeface="Arial" panose="020B0604020202020204" pitchFamily="34" charset="0"/>
                <a:ea typeface="微软雅黑" panose="020B0503020204020204" charset="-122"/>
              </a:rPr>
              <a:t>IP</a:t>
            </a:r>
            <a:r>
              <a:rPr lang="zh-CN" altLang="en-US" sz="1800">
                <a:solidFill>
                  <a:schemeClr val="accent2"/>
                </a:solidFill>
                <a:latin typeface="Arial" panose="020B0604020202020204" pitchFamily="34" charset="0"/>
                <a:ea typeface="微软雅黑" panose="020B0503020204020204" charset="-122"/>
              </a:rPr>
              <a:t>协议）</a:t>
            </a:r>
            <a:endParaRPr lang="zh-CN" altLang="en-US" sz="1800">
              <a:solidFill>
                <a:schemeClr val="accent2"/>
              </a:solidFill>
              <a:latin typeface="Arial" panose="020B0604020202020204" pitchFamily="34" charset="0"/>
              <a:ea typeface="微软雅黑" panose="020B0503020204020204" charset="-122"/>
            </a:endParaRPr>
          </a:p>
        </p:txBody>
      </p:sp>
      <p:cxnSp>
        <p:nvCxnSpPr>
          <p:cNvPr id="20" name="直接箭头连接符 19"/>
          <p:cNvCxnSpPr/>
          <p:nvPr/>
        </p:nvCxnSpPr>
        <p:spPr>
          <a:xfrm>
            <a:off x="2780030" y="3401695"/>
            <a:ext cx="3925570" cy="27305"/>
          </a:xfrm>
          <a:prstGeom prst="straightConnector1">
            <a:avLst/>
          </a:prstGeom>
          <a:solidFill>
            <a:schemeClr val="accent1"/>
          </a:solidFill>
          <a:ln w="38100" cap="flat" cmpd="sng" algn="ctr">
            <a:solidFill>
              <a:schemeClr val="accent6"/>
            </a:solidFill>
            <a:prstDash val="solid"/>
            <a:round/>
            <a:headEnd type="arrow" w="med" len="med"/>
            <a:tailEnd type="arrow" w="med" len="med"/>
          </a:ln>
        </p:spPr>
      </p:cxnSp>
      <p:sp>
        <p:nvSpPr>
          <p:cNvPr id="21" name="文本框 20"/>
          <p:cNvSpPr txBox="1"/>
          <p:nvPr/>
        </p:nvSpPr>
        <p:spPr>
          <a:xfrm>
            <a:off x="3962400" y="3493770"/>
            <a:ext cx="305498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zh-CN" sz="1800">
                <a:latin typeface="Arial" panose="020B0604020202020204" pitchFamily="34" charset="0"/>
                <a:ea typeface="微软雅黑" panose="020B0503020204020204" charset="-122"/>
              </a:rPr>
              <a:t>邮政服务</a:t>
            </a:r>
            <a:endParaRPr lang="zh-CN" sz="1800">
              <a:latin typeface="Arial" panose="020B0604020202020204" pitchFamily="34" charset="0"/>
              <a:ea typeface="微软雅黑" panose="020B0503020204020204" charset="-122"/>
            </a:endParaRPr>
          </a:p>
        </p:txBody>
      </p:sp>
      <p:sp>
        <p:nvSpPr>
          <p:cNvPr id="22" name="文本框 21"/>
          <p:cNvSpPr txBox="1"/>
          <p:nvPr/>
        </p:nvSpPr>
        <p:spPr>
          <a:xfrm>
            <a:off x="1524000" y="2315210"/>
            <a:ext cx="2130425" cy="27559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200">
                <a:solidFill>
                  <a:schemeClr val="accent2"/>
                </a:solidFill>
                <a:latin typeface="Arial" panose="020B0604020202020204" pitchFamily="34" charset="0"/>
                <a:ea typeface="微软雅黑" panose="020B0503020204020204" charset="-122"/>
              </a:rPr>
              <a:t>进程</a:t>
            </a:r>
            <a:r>
              <a:rPr lang="zh-CN" altLang="en-US" sz="1200">
                <a:solidFill>
                  <a:schemeClr val="tx1"/>
                </a:solidFill>
                <a:latin typeface="Arial" panose="020B0604020202020204" pitchFamily="34" charset="0"/>
                <a:ea typeface="微软雅黑" panose="020B0503020204020204" charset="-122"/>
              </a:rPr>
              <a:t>（家庭成员）</a:t>
            </a:r>
            <a:endParaRPr lang="zh-CN" altLang="en-US" sz="1200">
              <a:solidFill>
                <a:schemeClr val="tx1"/>
              </a:solidFill>
              <a:latin typeface="Arial" panose="020B0604020202020204" pitchFamily="34" charset="0"/>
              <a:ea typeface="微软雅黑" panose="020B0503020204020204" charset="-122"/>
            </a:endParaRPr>
          </a:p>
        </p:txBody>
      </p:sp>
      <p:sp>
        <p:nvSpPr>
          <p:cNvPr id="23" name="文本框 22"/>
          <p:cNvSpPr txBox="1"/>
          <p:nvPr/>
        </p:nvSpPr>
        <p:spPr>
          <a:xfrm>
            <a:off x="762000" y="2964815"/>
            <a:ext cx="1564640" cy="27559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200">
                <a:solidFill>
                  <a:schemeClr val="accent2"/>
                </a:solidFill>
                <a:latin typeface="Arial" panose="020B0604020202020204" pitchFamily="34" charset="0"/>
                <a:ea typeface="微软雅黑" panose="020B0503020204020204" charset="-122"/>
              </a:rPr>
              <a:t>进程</a:t>
            </a:r>
            <a:r>
              <a:rPr lang="zh-CN" altLang="en-US" sz="1200">
                <a:solidFill>
                  <a:schemeClr val="tx1"/>
                </a:solidFill>
                <a:latin typeface="Arial" panose="020B0604020202020204" pitchFamily="34" charset="0"/>
                <a:ea typeface="微软雅黑" panose="020B0503020204020204" charset="-122"/>
              </a:rPr>
              <a:t>（家庭成员）</a:t>
            </a:r>
            <a:endParaRPr lang="zh-CN" altLang="en-US" sz="1200">
              <a:solidFill>
                <a:schemeClr val="tx1"/>
              </a:solidFill>
              <a:latin typeface="Arial" panose="020B0604020202020204" pitchFamily="34" charset="0"/>
              <a:ea typeface="微软雅黑" panose="020B0503020204020204" charset="-122"/>
            </a:endParaRPr>
          </a:p>
        </p:txBody>
      </p:sp>
      <p:sp>
        <p:nvSpPr>
          <p:cNvPr id="24" name="文本框 23"/>
          <p:cNvSpPr txBox="1"/>
          <p:nvPr/>
        </p:nvSpPr>
        <p:spPr>
          <a:xfrm>
            <a:off x="7162800" y="2438400"/>
            <a:ext cx="2130425" cy="27559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200">
                <a:solidFill>
                  <a:schemeClr val="accent2"/>
                </a:solidFill>
                <a:latin typeface="Arial" panose="020B0604020202020204" pitchFamily="34" charset="0"/>
                <a:ea typeface="微软雅黑" panose="020B0503020204020204" charset="-122"/>
              </a:rPr>
              <a:t>进程</a:t>
            </a:r>
            <a:r>
              <a:rPr lang="zh-CN" altLang="en-US" sz="1200">
                <a:solidFill>
                  <a:schemeClr val="tx1"/>
                </a:solidFill>
                <a:latin typeface="Arial" panose="020B0604020202020204" pitchFamily="34" charset="0"/>
                <a:ea typeface="微软雅黑" panose="020B0503020204020204" charset="-122"/>
              </a:rPr>
              <a:t>（家庭成员）</a:t>
            </a:r>
            <a:endParaRPr lang="zh-CN" altLang="en-US" sz="1200">
              <a:solidFill>
                <a:schemeClr val="tx1"/>
              </a:solidFill>
              <a:latin typeface="Arial" panose="020B0604020202020204" pitchFamily="34" charset="0"/>
              <a:ea typeface="微软雅黑" panose="020B0503020204020204" charset="-122"/>
            </a:endParaRPr>
          </a:p>
        </p:txBody>
      </p:sp>
      <p:sp>
        <p:nvSpPr>
          <p:cNvPr id="25" name="文本框 24"/>
          <p:cNvSpPr txBox="1"/>
          <p:nvPr/>
        </p:nvSpPr>
        <p:spPr>
          <a:xfrm>
            <a:off x="7575550" y="3240405"/>
            <a:ext cx="2130425" cy="27559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200">
                <a:solidFill>
                  <a:schemeClr val="accent2"/>
                </a:solidFill>
                <a:latin typeface="Arial" panose="020B0604020202020204" pitchFamily="34" charset="0"/>
                <a:ea typeface="微软雅黑" panose="020B0503020204020204" charset="-122"/>
              </a:rPr>
              <a:t>进程</a:t>
            </a:r>
            <a:r>
              <a:rPr lang="zh-CN" altLang="en-US" sz="1200">
                <a:solidFill>
                  <a:schemeClr val="tx1"/>
                </a:solidFill>
                <a:latin typeface="Arial" panose="020B0604020202020204" pitchFamily="34" charset="0"/>
                <a:ea typeface="微软雅黑" panose="020B0503020204020204" charset="-122"/>
              </a:rPr>
              <a:t>（家庭成员）</a:t>
            </a:r>
            <a:endParaRPr lang="zh-CN" altLang="en-US" sz="1200">
              <a:solidFill>
                <a:schemeClr val="tx1"/>
              </a:solidFill>
              <a:latin typeface="Arial" panose="020B0604020202020204" pitchFamily="34" charset="0"/>
              <a:ea typeface="微软雅黑" panose="020B0503020204020204" charset="-122"/>
            </a:endParaRPr>
          </a:p>
        </p:txBody>
      </p:sp>
      <p:sp>
        <p:nvSpPr>
          <p:cNvPr id="27" name="笑脸 26"/>
          <p:cNvSpPr/>
          <p:nvPr/>
        </p:nvSpPr>
        <p:spPr>
          <a:xfrm>
            <a:off x="7086600" y="3027680"/>
            <a:ext cx="211455" cy="212725"/>
          </a:xfrm>
          <a:prstGeom prst="smileyFace">
            <a:avLst>
              <a:gd name="adj" fmla="val 4653"/>
            </a:avLst>
          </a:prstGeom>
          <a:solidFill>
            <a:schemeClr val="accent2">
              <a:lumMod val="60000"/>
              <a:lumOff val="40000"/>
            </a:schemeClr>
          </a:solidFill>
          <a:ln w="9525" cap="flat" cmpd="sng" algn="ctr">
            <a:solidFill>
              <a:schemeClr val="accent2"/>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28" name="文本框 27"/>
          <p:cNvSpPr txBox="1"/>
          <p:nvPr/>
        </p:nvSpPr>
        <p:spPr>
          <a:xfrm>
            <a:off x="2407285" y="2590800"/>
            <a:ext cx="1139190" cy="553085"/>
          </a:xfrm>
          <a:prstGeom prst="rect">
            <a:avLst/>
          </a:prstGeom>
        </p:spPr>
        <p:txBody>
          <a:bodyPr wrap="square">
            <a:spAutoFit/>
            <a:extLst>
              <a:ext uri="{4A0BC546-FE56-4ADE-93B0-CB8AF2F6F144}">
                <wpsdc:textFrameExt xmlns:wpsdc="http://www.wps.cn/officeDocument/2022/drawingmlCustomData" type="text"/>
              </a:ext>
            </a:extLst>
          </a:bodyPr>
          <a:p>
            <a:pPr algn="ctr"/>
            <a:r>
              <a:rPr lang="zh-CN" altLang="en-US" sz="1000">
                <a:solidFill>
                  <a:schemeClr val="accent2"/>
                </a:solidFill>
                <a:latin typeface="Arial" panose="020B0604020202020204" pitchFamily="34" charset="0"/>
                <a:ea typeface="微软雅黑" panose="020B0503020204020204" charset="-122"/>
              </a:rPr>
              <a:t>运输层协议</a:t>
            </a:r>
            <a:r>
              <a:rPr lang="zh-CN" altLang="en-US" sz="1000">
                <a:solidFill>
                  <a:schemeClr val="tx1"/>
                </a:solidFill>
                <a:latin typeface="Arial" panose="020B0604020202020204" pitchFamily="34" charset="0"/>
                <a:ea typeface="微软雅黑" panose="020B0503020204020204" charset="-122"/>
              </a:rPr>
              <a:t>（</a:t>
            </a:r>
            <a:r>
              <a:rPr lang="en-US" altLang="zh-CN" sz="1000">
                <a:solidFill>
                  <a:schemeClr val="tx1"/>
                </a:solidFill>
                <a:latin typeface="Arial" panose="020B0604020202020204" pitchFamily="34" charset="0"/>
                <a:ea typeface="微软雅黑" panose="020B0503020204020204" charset="-122"/>
                <a:sym typeface="+mn-ea"/>
              </a:rPr>
              <a:t>Ann-</a:t>
            </a:r>
            <a:r>
              <a:rPr lang="zh-CN" altLang="en-US" sz="1000">
                <a:solidFill>
                  <a:schemeClr val="tx1"/>
                </a:solidFill>
                <a:latin typeface="Arial" panose="020B0604020202020204" pitchFamily="34" charset="0"/>
                <a:ea typeface="微软雅黑" panose="020B0503020204020204" charset="-122"/>
                <a:sym typeface="+mn-ea"/>
              </a:rPr>
              <a:t>家庭邮件管理员</a:t>
            </a:r>
            <a:r>
              <a:rPr lang="zh-CN" altLang="en-US" sz="1000">
                <a:solidFill>
                  <a:schemeClr val="tx1"/>
                </a:solidFill>
                <a:latin typeface="Arial" panose="020B0604020202020204" pitchFamily="34" charset="0"/>
                <a:ea typeface="微软雅黑" panose="020B0503020204020204" charset="-122"/>
              </a:rPr>
              <a:t>）</a:t>
            </a:r>
            <a:endParaRPr lang="zh-CN" altLang="en-US" sz="1000">
              <a:solidFill>
                <a:schemeClr val="tx1"/>
              </a:solidFill>
              <a:latin typeface="Arial" panose="020B0604020202020204" pitchFamily="34" charset="0"/>
              <a:ea typeface="微软雅黑" panose="020B0503020204020204" charset="-122"/>
            </a:endParaRPr>
          </a:p>
        </p:txBody>
      </p:sp>
      <p:sp>
        <p:nvSpPr>
          <p:cNvPr id="29" name="文本框 28"/>
          <p:cNvSpPr txBox="1"/>
          <p:nvPr/>
        </p:nvSpPr>
        <p:spPr>
          <a:xfrm>
            <a:off x="5943600" y="2514600"/>
            <a:ext cx="1372235" cy="553085"/>
          </a:xfrm>
          <a:prstGeom prst="rect">
            <a:avLst/>
          </a:prstGeom>
        </p:spPr>
        <p:txBody>
          <a:bodyPr wrap="square">
            <a:spAutoFit/>
            <a:extLst>
              <a:ext uri="{4A0BC546-FE56-4ADE-93B0-CB8AF2F6F144}">
                <wpsdc:textFrameExt xmlns:wpsdc="http://www.wps.cn/officeDocument/2022/drawingmlCustomData" type="text"/>
              </a:ext>
            </a:extLst>
          </a:bodyPr>
          <a:p>
            <a:pPr algn="ctr"/>
            <a:r>
              <a:rPr lang="zh-CN" altLang="en-US" sz="1000">
                <a:solidFill>
                  <a:schemeClr val="accent2"/>
                </a:solidFill>
                <a:latin typeface="Arial" panose="020B0604020202020204" pitchFamily="34" charset="0"/>
                <a:ea typeface="微软雅黑" panose="020B0503020204020204" charset="-122"/>
              </a:rPr>
              <a:t>运输层协议</a:t>
            </a:r>
            <a:endParaRPr lang="zh-CN" altLang="en-US" sz="1000">
              <a:solidFill>
                <a:schemeClr val="accent2"/>
              </a:solidFill>
              <a:latin typeface="Arial" panose="020B0604020202020204" pitchFamily="34" charset="0"/>
              <a:ea typeface="微软雅黑" panose="020B0503020204020204" charset="-122"/>
            </a:endParaRPr>
          </a:p>
          <a:p>
            <a:pPr algn="ctr"/>
            <a:r>
              <a:rPr lang="zh-CN" altLang="en-US" sz="1000">
                <a:solidFill>
                  <a:schemeClr val="tx1"/>
                </a:solidFill>
                <a:latin typeface="Arial" panose="020B0604020202020204" pitchFamily="34" charset="0"/>
                <a:ea typeface="微软雅黑" panose="020B0503020204020204" charset="-122"/>
              </a:rPr>
              <a:t>（</a:t>
            </a:r>
            <a:r>
              <a:rPr lang="en-US" altLang="zh-CN" sz="1000">
                <a:solidFill>
                  <a:schemeClr val="tx1"/>
                </a:solidFill>
                <a:latin typeface="Arial" panose="020B0604020202020204" pitchFamily="34" charset="0"/>
                <a:ea typeface="微软雅黑" panose="020B0503020204020204" charset="-122"/>
                <a:sym typeface="+mn-ea"/>
              </a:rPr>
              <a:t>Bill</a:t>
            </a:r>
            <a:r>
              <a:rPr lang="en-US" altLang="zh-CN" sz="1000">
                <a:solidFill>
                  <a:schemeClr val="tx1"/>
                </a:solidFill>
                <a:latin typeface="Arial" panose="020B0604020202020204" pitchFamily="34" charset="0"/>
                <a:ea typeface="微软雅黑" panose="020B0503020204020204" charset="-122"/>
                <a:sym typeface="+mn-ea"/>
              </a:rPr>
              <a:t>-</a:t>
            </a:r>
            <a:r>
              <a:rPr lang="zh-CN" altLang="en-US" sz="1000">
                <a:solidFill>
                  <a:schemeClr val="tx1"/>
                </a:solidFill>
                <a:latin typeface="Arial" panose="020B0604020202020204" pitchFamily="34" charset="0"/>
                <a:ea typeface="微软雅黑" panose="020B0503020204020204" charset="-122"/>
                <a:sym typeface="+mn-ea"/>
              </a:rPr>
              <a:t>家庭邮件管理员</a:t>
            </a:r>
            <a:r>
              <a:rPr lang="zh-CN" altLang="en-US" sz="1000">
                <a:solidFill>
                  <a:schemeClr val="tx1"/>
                </a:solidFill>
                <a:latin typeface="Arial" panose="020B0604020202020204" pitchFamily="34" charset="0"/>
                <a:ea typeface="微软雅黑" panose="020B0503020204020204" charset="-122"/>
              </a:rPr>
              <a:t>）</a:t>
            </a:r>
            <a:endParaRPr lang="zh-CN" altLang="en-US" sz="1000">
              <a:solidFill>
                <a:schemeClr val="tx1"/>
              </a:solidFill>
              <a:latin typeface="Arial" panose="020B0604020202020204" pitchFamily="34" charset="0"/>
              <a:ea typeface="微软雅黑" panose="020B0503020204020204" charset="-122"/>
            </a:endParaRPr>
          </a:p>
        </p:txBody>
      </p:sp>
      <p:cxnSp>
        <p:nvCxnSpPr>
          <p:cNvPr id="31" name="直接箭头连接符 30"/>
          <p:cNvCxnSpPr/>
          <p:nvPr/>
        </p:nvCxnSpPr>
        <p:spPr>
          <a:xfrm flipV="1">
            <a:off x="3733800" y="2747645"/>
            <a:ext cx="2305685" cy="4445"/>
          </a:xfrm>
          <a:prstGeom prst="straightConnector1">
            <a:avLst/>
          </a:prstGeom>
          <a:solidFill>
            <a:schemeClr val="accent1"/>
          </a:solidFill>
          <a:ln w="25400" cap="flat" cmpd="sng" algn="ctr">
            <a:solidFill>
              <a:schemeClr val="accent6"/>
            </a:solidFill>
            <a:prstDash val="sysDot"/>
            <a:round/>
            <a:headEnd type="arrow" w="med" len="med"/>
            <a:tailEnd type="arrow" w="med" len="med"/>
          </a:ln>
        </p:spPr>
      </p:cxnSp>
      <p:sp>
        <p:nvSpPr>
          <p:cNvPr id="32" name="笑脸 31"/>
          <p:cNvSpPr/>
          <p:nvPr/>
        </p:nvSpPr>
        <p:spPr>
          <a:xfrm>
            <a:off x="2780030" y="4495800"/>
            <a:ext cx="211455" cy="212725"/>
          </a:xfrm>
          <a:prstGeom prst="smileyFace">
            <a:avLst>
              <a:gd name="adj" fmla="val 4653"/>
            </a:avLst>
          </a:prstGeom>
          <a:solidFill>
            <a:schemeClr val="accent2">
              <a:lumMod val="60000"/>
              <a:lumOff val="40000"/>
            </a:schemeClr>
          </a:solidFill>
          <a:ln w="9525" cap="flat" cmpd="sng" algn="ctr">
            <a:solidFill>
              <a:schemeClr val="accent2"/>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33" name="文本框 32"/>
          <p:cNvSpPr txBox="1"/>
          <p:nvPr/>
        </p:nvSpPr>
        <p:spPr>
          <a:xfrm>
            <a:off x="3048000" y="4402455"/>
            <a:ext cx="2202180" cy="553085"/>
          </a:xfrm>
          <a:prstGeom prst="rect">
            <a:avLst/>
          </a:prstGeom>
        </p:spPr>
        <p:txBody>
          <a:bodyPr wrap="square">
            <a:spAutoFit/>
            <a:extLst>
              <a:ext uri="{4A0BC546-FE56-4ADE-93B0-CB8AF2F6F144}">
                <wpsdc:textFrameExt xmlns:wpsdc="http://www.wps.cn/officeDocument/2022/drawingmlCustomData" type="text"/>
              </a:ext>
            </a:extLst>
          </a:bodyPr>
          <a:p>
            <a:pPr algn="ctr"/>
            <a:r>
              <a:rPr lang="zh-CN" altLang="en-US" sz="1000">
                <a:solidFill>
                  <a:schemeClr val="accent2"/>
                </a:solidFill>
                <a:latin typeface="Arial" panose="020B0604020202020204" pitchFamily="34" charset="0"/>
                <a:ea typeface="微软雅黑" panose="020B0503020204020204" charset="-122"/>
              </a:rPr>
              <a:t>在端系统中，运输层协议</a:t>
            </a:r>
            <a:r>
              <a:rPr lang="en-US" altLang="zh-CN" sz="1000">
                <a:solidFill>
                  <a:schemeClr val="accent2"/>
                </a:solidFill>
                <a:latin typeface="Arial" panose="020B0604020202020204" pitchFamily="34" charset="0"/>
                <a:ea typeface="微软雅黑" panose="020B0503020204020204" charset="-122"/>
              </a:rPr>
              <a:t> </a:t>
            </a:r>
            <a:r>
              <a:rPr lang="zh-CN" altLang="en-US" sz="1000">
                <a:solidFill>
                  <a:schemeClr val="accent2"/>
                </a:solidFill>
                <a:latin typeface="Arial" panose="020B0604020202020204" pitchFamily="34" charset="0"/>
                <a:ea typeface="微软雅黑" panose="020B0503020204020204" charset="-122"/>
              </a:rPr>
              <a:t>负责将进程的报文移动到网络边缘（即网络层）</a:t>
            </a:r>
            <a:endParaRPr lang="zh-CN" altLang="en-US" sz="1000">
              <a:solidFill>
                <a:schemeClr val="accent2"/>
              </a:solidFill>
              <a:latin typeface="Arial" panose="020B0604020202020204" pitchFamily="34" charset="0"/>
              <a:ea typeface="微软雅黑" panose="020B0503020204020204" charset="-122"/>
            </a:endParaRPr>
          </a:p>
        </p:txBody>
      </p:sp>
      <p:sp>
        <p:nvSpPr>
          <p:cNvPr id="34" name="文本框 33"/>
          <p:cNvSpPr txBox="1"/>
          <p:nvPr/>
        </p:nvSpPr>
        <p:spPr>
          <a:xfrm>
            <a:off x="228600" y="228600"/>
            <a:ext cx="3588385" cy="460375"/>
          </a:xfrm>
          <a:prstGeom prst="rect">
            <a:avLst/>
          </a:prstGeom>
          <a:noFill/>
        </p:spPr>
        <p:txBody>
          <a:bodyPr wrap="square" rtlCol="0" anchor="t">
            <a:spAutoFit/>
          </a:bodyPr>
          <a:p>
            <a:pPr eaLnBrk="1">
              <a:buSzPct val="85000"/>
              <a:buFont typeface="ZapfDingbats" pitchFamily="82" charset="2"/>
              <a:buNone/>
            </a:pPr>
            <a:r>
              <a:rPr lang="zh-CN" altLang="en-US" sz="2400" u="sng" dirty="0">
                <a:solidFill>
                  <a:srgbClr val="FF0000"/>
                </a:solidFill>
                <a:latin typeface="+mn-lt"/>
                <a:ea typeface="+mn-ea"/>
                <a:sym typeface="+mn-ea"/>
              </a:rPr>
              <a:t>家庭类比</a:t>
            </a:r>
            <a:r>
              <a:rPr lang="en-US" altLang="zh-CN" sz="2400" u="sng" dirty="0">
                <a:solidFill>
                  <a:srgbClr val="FF0000"/>
                </a:solidFill>
                <a:latin typeface="+mn-lt"/>
                <a:ea typeface="+mn-ea"/>
                <a:sym typeface="+mn-ea"/>
              </a:rPr>
              <a:t>:</a:t>
            </a:r>
            <a:endParaRPr lang="en-US" altLang="zh-CN" sz="2400" u="sng" dirty="0">
              <a:solidFill>
                <a:srgbClr val="FF0000"/>
              </a:solidFill>
              <a:latin typeface="+mn-lt"/>
              <a:ea typeface="+mn-ea"/>
              <a:sym typeface="+mn-ea"/>
            </a:endParaRPr>
          </a:p>
        </p:txBody>
      </p:sp>
      <p:sp>
        <p:nvSpPr>
          <p:cNvPr id="35" name="笑脸 34"/>
          <p:cNvSpPr/>
          <p:nvPr/>
        </p:nvSpPr>
        <p:spPr>
          <a:xfrm>
            <a:off x="2057400" y="3493770"/>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36" name="笑脸 35"/>
          <p:cNvSpPr/>
          <p:nvPr/>
        </p:nvSpPr>
        <p:spPr>
          <a:xfrm>
            <a:off x="1616710" y="3614420"/>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
        <p:nvSpPr>
          <p:cNvPr id="37" name="笑脸 36"/>
          <p:cNvSpPr/>
          <p:nvPr/>
        </p:nvSpPr>
        <p:spPr>
          <a:xfrm>
            <a:off x="8458200" y="2713990"/>
            <a:ext cx="211455" cy="212725"/>
          </a:xfrm>
          <a:prstGeom prst="smileyFac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smtClean="0">
              <a:ln>
                <a:noFill/>
              </a:ln>
              <a:solidFill>
                <a:schemeClr val="tx1"/>
              </a:solidFill>
              <a:effectLst/>
              <a:latin typeface="Comic Sans MS" panose="030F0702030302020204" pitchFamily="66"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86019"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75780" name="Rectangle 2"/>
          <p:cNvSpPr>
            <a:spLocks noGrp="1"/>
          </p:cNvSpPr>
          <p:nvPr>
            <p:ph type="title"/>
          </p:nvPr>
        </p:nvSpPr>
        <p:spPr>
          <a:xfrm>
            <a:off x="447675" y="247650"/>
            <a:ext cx="7772400" cy="838200"/>
          </a:xfrm>
        </p:spPr>
        <p:txBody>
          <a:bodyPr vert="horz" wrap="square" lIns="91440" tIns="45720" rIns="91440" bIns="45720" anchor="ctr" anchorCtr="0"/>
          <a:p>
            <a:r>
              <a:rPr lang="zh-CN" altLang="en-US" dirty="0"/>
              <a:t>选择性重传</a:t>
            </a:r>
            <a:endParaRPr lang="zh-CN" altLang="en-US" dirty="0"/>
          </a:p>
        </p:txBody>
      </p:sp>
      <p:sp>
        <p:nvSpPr>
          <p:cNvPr id="75781" name="Rectangle 3"/>
          <p:cNvSpPr>
            <a:spLocks noGrp="1"/>
          </p:cNvSpPr>
          <p:nvPr>
            <p:ph sz="half" idx="1"/>
          </p:nvPr>
        </p:nvSpPr>
        <p:spPr>
          <a:xfrm>
            <a:off x="185738" y="1600200"/>
            <a:ext cx="4260850" cy="4648200"/>
          </a:xfrm>
        </p:spPr>
        <p:txBody>
          <a:bodyPr vert="horz" wrap="square" lIns="91440" tIns="45720" rIns="91440" bIns="45720" anchor="t" anchorCtr="0"/>
          <a:p>
            <a:pPr eaLnBrk="1">
              <a:buSzPct val="85000"/>
              <a:buFont typeface="ZapfDingbats" pitchFamily="82" charset="2"/>
              <a:buNone/>
            </a:pPr>
            <a:r>
              <a:rPr lang="zh-CN" altLang="en-US" sz="2400" b="1" dirty="0">
                <a:solidFill>
                  <a:srgbClr val="FF0000"/>
                </a:solidFill>
                <a:latin typeface="+mn-lt"/>
                <a:ea typeface="+mn-ea"/>
                <a:cs typeface="+mn-cs"/>
              </a:rPr>
              <a:t>上层传来数据 :</a:t>
            </a:r>
            <a:endParaRPr lang="zh-CN" altLang="en-US" sz="2400" b="1" dirty="0">
              <a:latin typeface="+mn-lt"/>
              <a:ea typeface="+mn-ea"/>
              <a:cs typeface="+mn-cs"/>
            </a:endParaRPr>
          </a:p>
          <a:p>
            <a:pPr eaLnBrk="1">
              <a:buSzPct val="85000"/>
            </a:pPr>
            <a:r>
              <a:rPr lang="zh-CN" altLang="en-US" sz="2400" dirty="0">
                <a:latin typeface="+mn-lt"/>
                <a:ea typeface="+mn-ea"/>
                <a:cs typeface="+mn-cs"/>
              </a:rPr>
              <a:t>如果窗口中下一个序号可用, 发送报文段</a:t>
            </a:r>
            <a:endParaRPr lang="en-US" altLang="zh-CN" sz="2400" dirty="0">
              <a:latin typeface="+mn-lt"/>
              <a:ea typeface="+mn-ea"/>
              <a:cs typeface="+mn-cs"/>
            </a:endParaRPr>
          </a:p>
          <a:p>
            <a:pPr eaLnBrk="1">
              <a:buSzPct val="85000"/>
              <a:buFont typeface="ZapfDingbats" pitchFamily="82" charset="2"/>
              <a:buNone/>
            </a:pPr>
            <a:r>
              <a:rPr lang="en-US" altLang="zh-CN" sz="2400" b="1" dirty="0">
                <a:solidFill>
                  <a:srgbClr val="FF0000"/>
                </a:solidFill>
                <a:latin typeface="+mn-lt"/>
                <a:ea typeface="+mn-ea"/>
                <a:cs typeface="+mn-cs"/>
              </a:rPr>
              <a:t>timeout(n):</a:t>
            </a:r>
            <a:endParaRPr lang="en-US" altLang="zh-CN" sz="2400" b="1" dirty="0">
              <a:latin typeface="+mn-lt"/>
              <a:ea typeface="+mn-ea"/>
              <a:cs typeface="+mn-cs"/>
            </a:endParaRPr>
          </a:p>
          <a:p>
            <a:pPr eaLnBrk="1">
              <a:buSzPct val="85000"/>
            </a:pPr>
            <a:r>
              <a:rPr lang="zh-CN" altLang="en-US" sz="2400" dirty="0">
                <a:latin typeface="+mn-lt"/>
                <a:ea typeface="+mn-ea"/>
                <a:cs typeface="+mn-cs"/>
              </a:rPr>
              <a:t>重传分组</a:t>
            </a:r>
            <a:r>
              <a:rPr lang="en-US" altLang="zh-CN" sz="2400" dirty="0">
                <a:latin typeface="+mn-lt"/>
                <a:ea typeface="+mn-ea"/>
                <a:cs typeface="+mn-cs"/>
              </a:rPr>
              <a:t>n, </a:t>
            </a:r>
            <a:r>
              <a:rPr lang="zh-CN" altLang="en-US" sz="2400" dirty="0">
                <a:latin typeface="+mn-lt"/>
                <a:ea typeface="+mn-ea"/>
                <a:cs typeface="+mn-cs"/>
              </a:rPr>
              <a:t>重启其计时器</a:t>
            </a:r>
            <a:endParaRPr lang="zh-CN" altLang="en-US" sz="2400" dirty="0">
              <a:latin typeface="+mn-lt"/>
              <a:ea typeface="+mn-ea"/>
              <a:cs typeface="+mn-cs"/>
            </a:endParaRPr>
          </a:p>
          <a:p>
            <a:pPr eaLnBrk="1">
              <a:buSzPct val="85000"/>
              <a:buFont typeface="ZapfDingbats" pitchFamily="82" charset="2"/>
              <a:buNone/>
            </a:pPr>
            <a:r>
              <a:rPr lang="en-US" altLang="zh-CN" sz="2400" b="1" dirty="0">
                <a:solidFill>
                  <a:srgbClr val="FF0000"/>
                </a:solidFill>
                <a:latin typeface="+mn-lt"/>
                <a:ea typeface="+mn-ea"/>
                <a:cs typeface="+mn-cs"/>
              </a:rPr>
              <a:t>ACK(n) </a:t>
            </a:r>
            <a:r>
              <a:rPr lang="zh-CN" altLang="en-US" sz="2400" b="1" dirty="0">
                <a:latin typeface="+mn-lt"/>
                <a:ea typeface="+mn-ea"/>
                <a:cs typeface="+mn-cs"/>
              </a:rPr>
              <a:t>在</a:t>
            </a:r>
            <a:r>
              <a:rPr lang="zh-CN" altLang="en-US" sz="2400" dirty="0">
                <a:latin typeface="+mn-lt"/>
                <a:ea typeface="+mn-ea"/>
                <a:cs typeface="+mn-cs"/>
              </a:rPr>
              <a:t>[</a:t>
            </a:r>
            <a:r>
              <a:rPr lang="en-US" altLang="zh-CN" sz="2400" dirty="0">
                <a:latin typeface="+mn-lt"/>
                <a:ea typeface="+mn-ea"/>
                <a:cs typeface="+mn-cs"/>
              </a:rPr>
              <a:t>sendbase,sendbase+N]:</a:t>
            </a:r>
            <a:endParaRPr lang="en-US" altLang="zh-CN" sz="2400" dirty="0">
              <a:latin typeface="+mn-lt"/>
              <a:ea typeface="+mn-ea"/>
              <a:cs typeface="+mn-cs"/>
            </a:endParaRPr>
          </a:p>
          <a:p>
            <a:pPr eaLnBrk="1">
              <a:buSzPct val="85000"/>
            </a:pPr>
            <a:r>
              <a:rPr lang="zh-CN" altLang="en-US" sz="2400" dirty="0">
                <a:latin typeface="+mn-lt"/>
                <a:ea typeface="+mn-ea"/>
                <a:cs typeface="+mn-cs"/>
              </a:rPr>
              <a:t>标记分组 </a:t>
            </a:r>
            <a:r>
              <a:rPr lang="en-US" altLang="zh-CN" sz="2400" dirty="0">
                <a:latin typeface="+mn-lt"/>
                <a:ea typeface="+mn-ea"/>
                <a:cs typeface="+mn-cs"/>
              </a:rPr>
              <a:t>n </a:t>
            </a:r>
            <a:r>
              <a:rPr lang="zh-CN" altLang="en-US" sz="2400" dirty="0">
                <a:latin typeface="+mn-lt"/>
                <a:ea typeface="+mn-ea"/>
                <a:cs typeface="+mn-cs"/>
              </a:rPr>
              <a:t>已经收到</a:t>
            </a:r>
            <a:endParaRPr lang="zh-CN" altLang="en-US" sz="2400" dirty="0">
              <a:latin typeface="+mn-lt"/>
              <a:ea typeface="+mn-ea"/>
              <a:cs typeface="+mn-cs"/>
            </a:endParaRPr>
          </a:p>
          <a:p>
            <a:pPr eaLnBrk="1">
              <a:buSzPct val="85000"/>
            </a:pPr>
            <a:r>
              <a:rPr lang="zh-CN" altLang="en-US" sz="2400" dirty="0">
                <a:latin typeface="+mn-lt"/>
                <a:ea typeface="+mn-ea"/>
                <a:cs typeface="+mn-cs"/>
              </a:rPr>
              <a:t>如果</a:t>
            </a:r>
            <a:r>
              <a:rPr lang="en-US" altLang="zh-CN" sz="2400" dirty="0">
                <a:latin typeface="+mn-lt"/>
                <a:ea typeface="+mn-ea"/>
                <a:cs typeface="+mn-cs"/>
              </a:rPr>
              <a:t>n </a:t>
            </a:r>
            <a:r>
              <a:rPr lang="zh-CN" altLang="en-US" sz="2400" dirty="0">
                <a:latin typeface="+mn-lt"/>
                <a:ea typeface="+mn-ea"/>
                <a:cs typeface="+mn-cs"/>
              </a:rPr>
              <a:t>是最小未收到应答的分组，向前滑动窗口</a:t>
            </a:r>
            <a:r>
              <a:rPr lang="en-US" altLang="zh-CN" sz="2400" dirty="0">
                <a:latin typeface="+mn-lt"/>
                <a:ea typeface="+mn-ea"/>
                <a:cs typeface="+mn-cs"/>
              </a:rPr>
              <a:t>base</a:t>
            </a:r>
            <a:r>
              <a:rPr lang="zh-CN" altLang="en-US" sz="2400" dirty="0">
                <a:latin typeface="+mn-lt"/>
                <a:ea typeface="+mn-ea"/>
                <a:cs typeface="+mn-cs"/>
              </a:rPr>
              <a:t>指针到下一个未确认序号</a:t>
            </a:r>
            <a:endParaRPr lang="zh-CN" altLang="en-US" sz="2400" dirty="0">
              <a:latin typeface="+mn-lt"/>
              <a:ea typeface="+mn-ea"/>
              <a:cs typeface="+mn-cs"/>
            </a:endParaRPr>
          </a:p>
        </p:txBody>
      </p:sp>
      <p:sp>
        <p:nvSpPr>
          <p:cNvPr id="75782" name="Rectangle 4"/>
          <p:cNvSpPr/>
          <p:nvPr/>
        </p:nvSpPr>
        <p:spPr>
          <a:xfrm>
            <a:off x="195263" y="1457325"/>
            <a:ext cx="4316412" cy="4957763"/>
          </a:xfrm>
          <a:prstGeom prst="rect">
            <a:avLst/>
          </a:prstGeom>
          <a:noFill/>
          <a:ln w="28575" cap="flat" cmpd="sng">
            <a:solidFill>
              <a:schemeClr val="accent2"/>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75783" name="Group 5"/>
          <p:cNvGrpSpPr/>
          <p:nvPr/>
        </p:nvGrpSpPr>
        <p:grpSpPr>
          <a:xfrm>
            <a:off x="728663" y="1182688"/>
            <a:ext cx="1098550" cy="457200"/>
            <a:chOff x="1119" y="3913"/>
            <a:chExt cx="692" cy="288"/>
          </a:xfrm>
        </p:grpSpPr>
        <p:sp>
          <p:nvSpPr>
            <p:cNvPr id="75789" name="Rectangle 6"/>
            <p:cNvSpPr/>
            <p:nvPr/>
          </p:nvSpPr>
          <p:spPr>
            <a:xfrm>
              <a:off x="1146" y="3984"/>
              <a:ext cx="612" cy="180"/>
            </a:xfrm>
            <a:prstGeom prst="rect">
              <a:avLst/>
            </a:prstGeom>
            <a:solidFill>
              <a:schemeClr val="bg1"/>
            </a:solidFill>
            <a:ln w="9525">
              <a:noFill/>
            </a:ln>
          </p:spPr>
          <p:txBody>
            <a:bodyPr wrap="none" anchor="ctr" anchorCtr="0"/>
            <a:p>
              <a:endParaRPr lang="zh-CN" altLang="en-US" dirty="0">
                <a:latin typeface="Comic Sans MS" panose="030F0702030302020204" pitchFamily="66" charset="0"/>
              </a:endParaRPr>
            </a:p>
          </p:txBody>
        </p:sp>
        <p:sp>
          <p:nvSpPr>
            <p:cNvPr id="75790" name="Text Box 7"/>
            <p:cNvSpPr txBox="1"/>
            <p:nvPr/>
          </p:nvSpPr>
          <p:spPr>
            <a:xfrm>
              <a:off x="1119" y="3913"/>
              <a:ext cx="692" cy="288"/>
            </a:xfrm>
            <a:prstGeom prst="rect">
              <a:avLst/>
            </a:prstGeom>
            <a:noFill/>
            <a:ln w="9525">
              <a:noFill/>
            </a:ln>
          </p:spPr>
          <p:txBody>
            <a:bodyPr wrap="none">
              <a:spAutoFit/>
            </a:bodyPr>
            <a:p>
              <a:r>
                <a:rPr lang="zh-CN" altLang="en-US" sz="2400" dirty="0">
                  <a:solidFill>
                    <a:schemeClr val="accent2"/>
                  </a:solidFill>
                  <a:latin typeface="Comic Sans MS" panose="030F0702030302020204" pitchFamily="66" charset="0"/>
                </a:rPr>
                <a:t>发送方</a:t>
              </a:r>
              <a:endParaRPr lang="zh-CN" altLang="en-US" sz="2400" dirty="0">
                <a:latin typeface="Times New Roman" panose="02020603050405020304" pitchFamily="18" charset="0"/>
              </a:endParaRPr>
            </a:p>
          </p:txBody>
        </p:sp>
      </p:grpSp>
      <p:sp>
        <p:nvSpPr>
          <p:cNvPr id="75784" name="Rectangle 8"/>
          <p:cNvSpPr/>
          <p:nvPr/>
        </p:nvSpPr>
        <p:spPr>
          <a:xfrm>
            <a:off x="4649788" y="1504950"/>
            <a:ext cx="4418012" cy="4908550"/>
          </a:xfrm>
          <a:prstGeom prst="rect">
            <a:avLst/>
          </a:prstGeom>
          <a:noFill/>
          <a:ln w="9525">
            <a:noFill/>
          </a:ln>
        </p:spPr>
        <p:txBody>
          <a:bodyPr/>
          <a:p>
            <a:pPr marL="342900" indent="-342900" algn="l" eaLnBrk="1">
              <a:spcBef>
                <a:spcPct val="20000"/>
              </a:spcBef>
              <a:buClr>
                <a:schemeClr val="accent2"/>
              </a:buClr>
              <a:buSzPct val="85000"/>
              <a:buFont typeface="ZapfDingbats" pitchFamily="82" charset="2"/>
            </a:pPr>
            <a:r>
              <a:rPr lang="zh-CN" altLang="en-US" sz="2400" b="1" dirty="0">
                <a:solidFill>
                  <a:srgbClr val="FF0000"/>
                </a:solidFill>
                <a:latin typeface="Times New Roman" panose="02020603050405020304" pitchFamily="18" charset="0"/>
              </a:rPr>
              <a:t>分组</a:t>
            </a:r>
            <a:r>
              <a:rPr lang="en-US" altLang="zh-CN" sz="2400" b="1" dirty="0">
                <a:solidFill>
                  <a:srgbClr val="FF0000"/>
                </a:solidFill>
                <a:latin typeface="Times New Roman" panose="02020603050405020304" pitchFamily="18" charset="0"/>
              </a:rPr>
              <a:t>n</a:t>
            </a:r>
            <a:r>
              <a:rPr lang="zh-CN" altLang="en-US" sz="2400" b="1" dirty="0">
                <a:solidFill>
                  <a:srgbClr val="FF0000"/>
                </a:solidFill>
                <a:latin typeface="Times New Roman" panose="02020603050405020304" pitchFamily="18" charset="0"/>
              </a:rPr>
              <a:t>在 </a:t>
            </a:r>
            <a:r>
              <a:rPr lang="zh-CN" altLang="en-US" b="1" dirty="0">
                <a:solidFill>
                  <a:srgbClr val="FF0000"/>
                </a:solidFill>
                <a:latin typeface="Times New Roman" panose="02020603050405020304" pitchFamily="18" charset="0"/>
              </a:rPr>
              <a:t>[</a:t>
            </a:r>
            <a:r>
              <a:rPr lang="en-US" altLang="zh-CN" b="1" dirty="0">
                <a:solidFill>
                  <a:srgbClr val="FF0000"/>
                </a:solidFill>
                <a:latin typeface="Times New Roman" panose="02020603050405020304" pitchFamily="18" charset="0"/>
              </a:rPr>
              <a:t>rcvbase, rcvbase+N-1]</a:t>
            </a:r>
            <a:endParaRPr lang="en-US" altLang="zh-CN" sz="2400" b="1"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zh-CN" altLang="en-US" sz="2400" dirty="0">
                <a:latin typeface="Times New Roman" panose="02020603050405020304" pitchFamily="18" charset="0"/>
              </a:rPr>
              <a:t>发送 </a:t>
            </a:r>
            <a:r>
              <a:rPr lang="en-US" altLang="zh-CN" sz="2400" dirty="0">
                <a:latin typeface="Times New Roman" panose="02020603050405020304" pitchFamily="18" charset="0"/>
              </a:rPr>
              <a:t>ACK(n)</a:t>
            </a:r>
            <a:endParaRPr lang="en-US" altLang="zh-CN"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zh-CN" altLang="en-US" sz="2400" dirty="0">
                <a:latin typeface="Times New Roman" panose="02020603050405020304" pitchFamily="18" charset="0"/>
              </a:rPr>
              <a:t>失序: 缓存</a:t>
            </a:r>
            <a:endParaRPr lang="zh-CN" altLang="en-US"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zh-CN" altLang="en-US" sz="2400" dirty="0">
                <a:latin typeface="Times New Roman" panose="02020603050405020304" pitchFamily="18" charset="0"/>
              </a:rPr>
              <a:t>按序: 交付 (也交付所有缓存的按序分组),向前滑动窗口到下一个未收到报文段的序号</a:t>
            </a:r>
            <a:endParaRPr lang="en-US" altLang="zh-CN"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pPr>
            <a:r>
              <a:rPr lang="zh-CN" altLang="en-US" sz="2400" b="1" dirty="0">
                <a:solidFill>
                  <a:srgbClr val="FF0000"/>
                </a:solidFill>
                <a:latin typeface="Times New Roman" panose="02020603050405020304" pitchFamily="18" charset="0"/>
              </a:rPr>
              <a:t>分组</a:t>
            </a:r>
            <a:r>
              <a:rPr lang="en-US" altLang="zh-CN" sz="2400" b="1" dirty="0">
                <a:solidFill>
                  <a:srgbClr val="FF0000"/>
                </a:solidFill>
                <a:latin typeface="Times New Roman" panose="02020603050405020304" pitchFamily="18" charset="0"/>
              </a:rPr>
              <a:t>n</a:t>
            </a:r>
            <a:r>
              <a:rPr lang="zh-CN" altLang="en-US" sz="2400" b="1" dirty="0">
                <a:solidFill>
                  <a:srgbClr val="FF0000"/>
                </a:solidFill>
                <a:latin typeface="Times New Roman" panose="02020603050405020304" pitchFamily="18" charset="0"/>
              </a:rPr>
              <a:t>在</a:t>
            </a:r>
            <a:r>
              <a:rPr lang="zh-CN" altLang="en-US" sz="2000" b="1" dirty="0">
                <a:solidFill>
                  <a:srgbClr val="FF0000"/>
                </a:solidFill>
                <a:latin typeface="Times New Roman" panose="02020603050405020304" pitchFamily="18" charset="0"/>
              </a:rPr>
              <a:t>[</a:t>
            </a:r>
            <a:r>
              <a:rPr lang="en-US" altLang="zh-CN" sz="2000" b="1" dirty="0">
                <a:solidFill>
                  <a:srgbClr val="FF0000"/>
                </a:solidFill>
                <a:latin typeface="Times New Roman" panose="02020603050405020304" pitchFamily="18" charset="0"/>
              </a:rPr>
              <a:t>rcvbase-N,rcvbase-1]</a:t>
            </a:r>
            <a:endParaRPr lang="en-US" altLang="zh-CN" sz="2000" b="1"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ACK(n)</a:t>
            </a:r>
            <a:endParaRPr lang="en-US" altLang="zh-CN"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pPr>
            <a:r>
              <a:rPr lang="zh-CN" altLang="en-US" sz="2400" b="1" dirty="0">
                <a:solidFill>
                  <a:srgbClr val="FF0000"/>
                </a:solidFill>
                <a:latin typeface="Times New Roman" panose="02020603050405020304" pitchFamily="18" charset="0"/>
              </a:rPr>
              <a:t>其他: </a:t>
            </a:r>
            <a:endParaRPr lang="zh-CN" altLang="en-US" sz="2400" b="1" dirty="0">
              <a:solidFill>
                <a:srgbClr val="FF0000"/>
              </a:solidFill>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zh-CN" altLang="en-US" sz="2400" dirty="0">
                <a:latin typeface="Times New Roman" panose="02020603050405020304" pitchFamily="18" charset="0"/>
              </a:rPr>
              <a:t>忽略 </a:t>
            </a:r>
            <a:endParaRPr lang="zh-CN" altLang="en-US" sz="2400" dirty="0">
              <a:latin typeface="Times New Roman" panose="02020603050405020304" pitchFamily="18" charset="0"/>
            </a:endParaRPr>
          </a:p>
        </p:txBody>
      </p:sp>
      <p:sp>
        <p:nvSpPr>
          <p:cNvPr id="75785" name="Rectangle 9"/>
          <p:cNvSpPr/>
          <p:nvPr/>
        </p:nvSpPr>
        <p:spPr>
          <a:xfrm>
            <a:off x="4722813" y="1425575"/>
            <a:ext cx="4319587" cy="5000625"/>
          </a:xfrm>
          <a:prstGeom prst="rect">
            <a:avLst/>
          </a:prstGeom>
          <a:noFill/>
          <a:ln w="28575" cap="flat" cmpd="sng">
            <a:solidFill>
              <a:schemeClr val="accent2"/>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75786" name="Group 10"/>
          <p:cNvGrpSpPr/>
          <p:nvPr/>
        </p:nvGrpSpPr>
        <p:grpSpPr>
          <a:xfrm>
            <a:off x="5156200" y="1141413"/>
            <a:ext cx="1304925" cy="457200"/>
            <a:chOff x="3360" y="175"/>
            <a:chExt cx="822" cy="288"/>
          </a:xfrm>
        </p:grpSpPr>
        <p:sp>
          <p:nvSpPr>
            <p:cNvPr id="75787" name="Rectangle 11"/>
            <p:cNvSpPr/>
            <p:nvPr/>
          </p:nvSpPr>
          <p:spPr>
            <a:xfrm>
              <a:off x="3360" y="264"/>
              <a:ext cx="822" cy="180"/>
            </a:xfrm>
            <a:prstGeom prst="rect">
              <a:avLst/>
            </a:prstGeom>
            <a:solidFill>
              <a:schemeClr val="bg1"/>
            </a:solidFill>
            <a:ln w="9525">
              <a:noFill/>
            </a:ln>
          </p:spPr>
          <p:txBody>
            <a:bodyPr wrap="none" anchor="ctr" anchorCtr="0"/>
            <a:p>
              <a:endParaRPr lang="zh-CN" altLang="en-US" dirty="0">
                <a:latin typeface="Comic Sans MS" panose="030F0702030302020204" pitchFamily="66" charset="0"/>
              </a:endParaRPr>
            </a:p>
          </p:txBody>
        </p:sp>
        <p:sp>
          <p:nvSpPr>
            <p:cNvPr id="75788" name="Text Box 12"/>
            <p:cNvSpPr txBox="1"/>
            <p:nvPr/>
          </p:nvSpPr>
          <p:spPr>
            <a:xfrm>
              <a:off x="3423" y="175"/>
              <a:ext cx="692" cy="288"/>
            </a:xfrm>
            <a:prstGeom prst="rect">
              <a:avLst/>
            </a:prstGeom>
            <a:noFill/>
            <a:ln w="9525">
              <a:noFill/>
            </a:ln>
          </p:spPr>
          <p:txBody>
            <a:bodyPr wrap="none">
              <a:spAutoFit/>
            </a:bodyPr>
            <a:p>
              <a:r>
                <a:rPr lang="zh-CN" altLang="en-US" sz="2400" dirty="0">
                  <a:solidFill>
                    <a:schemeClr val="accent2"/>
                  </a:solidFill>
                  <a:latin typeface="Comic Sans MS" panose="030F0702030302020204" pitchFamily="66" charset="0"/>
                </a:rPr>
                <a:t>接收方</a:t>
              </a:r>
              <a:endParaRPr lang="zh-CN" altLang="en-US" sz="2400" dirty="0">
                <a:latin typeface="Times New Roman" panose="02020603050405020304" pitchFamily="18" charset="0"/>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页脚占位符 3"/>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87043" name="灯片编号占位符 4"/>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76804" name="Rectangle 2"/>
          <p:cNvSpPr>
            <a:spLocks noGrp="1"/>
          </p:cNvSpPr>
          <p:nvPr>
            <p:ph type="title"/>
          </p:nvPr>
        </p:nvSpPr>
        <p:spPr>
          <a:xfrm>
            <a:off x="339725" y="255588"/>
            <a:ext cx="7772400" cy="838200"/>
          </a:xfrm>
        </p:spPr>
        <p:txBody>
          <a:bodyPr vert="horz" wrap="square" lIns="91440" tIns="45720" rIns="91440" bIns="45720" anchor="ctr" anchorCtr="0"/>
          <a:p>
            <a:r>
              <a:rPr lang="zh-CN" altLang="en-US" sz="3600" dirty="0"/>
              <a:t>选择重传的操作</a:t>
            </a:r>
            <a:endParaRPr lang="zh-CN" altLang="en-US" sz="3600" dirty="0"/>
          </a:p>
        </p:txBody>
      </p:sp>
      <p:pic>
        <p:nvPicPr>
          <p:cNvPr id="76805" name="Picture 3" descr="03-25"/>
          <p:cNvPicPr>
            <a:picLocks noChangeAspect="1"/>
          </p:cNvPicPr>
          <p:nvPr/>
        </p:nvPicPr>
        <p:blipFill>
          <a:blip r:embed="rId1"/>
          <a:stretch>
            <a:fillRect/>
          </a:stretch>
        </p:blipFill>
        <p:spPr>
          <a:xfrm>
            <a:off x="700088" y="1028700"/>
            <a:ext cx="6856412" cy="5829300"/>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8755" y="76200"/>
            <a:ext cx="8746490" cy="665607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2400" y="0"/>
            <a:ext cx="8839200" cy="674497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35" y="0"/>
            <a:ext cx="9102090" cy="689038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 name="页脚占位符 4"/>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89091" name="灯片编号占位符 5"/>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78852" name="Rectangle 2"/>
          <p:cNvSpPr>
            <a:spLocks noGrp="1"/>
          </p:cNvSpPr>
          <p:nvPr>
            <p:ph type="title"/>
          </p:nvPr>
        </p:nvSpPr>
        <p:spPr/>
        <p:txBody>
          <a:bodyPr vert="horz" wrap="square" lIns="91440" tIns="45720" rIns="91440" bIns="45720" anchor="ctr" anchorCtr="0"/>
          <a:p>
            <a:r>
              <a:rPr lang="zh-CN" altLang="en-US" sz="3600" dirty="0"/>
              <a:t>可靠数据传输机制及用途总结</a:t>
            </a:r>
            <a:endParaRPr lang="zh-CN" altLang="en-US" sz="3600" dirty="0"/>
          </a:p>
        </p:txBody>
      </p:sp>
      <p:graphicFrame>
        <p:nvGraphicFramePr>
          <p:cNvPr id="540675" name="Group 3"/>
          <p:cNvGraphicFramePr>
            <a:graphicFrameLocks noGrp="1"/>
          </p:cNvGraphicFramePr>
          <p:nvPr>
            <p:ph idx="1"/>
          </p:nvPr>
        </p:nvGraphicFramePr>
        <p:xfrm>
          <a:off x="381000" y="1219200"/>
          <a:ext cx="8534400" cy="5286375"/>
        </p:xfrm>
        <a:graphic>
          <a:graphicData uri="http://schemas.openxmlformats.org/drawingml/2006/table">
            <a:tbl>
              <a:tblPr/>
              <a:tblGrid>
                <a:gridCol w="1506538"/>
                <a:gridCol w="7027862"/>
              </a:tblGrid>
              <a:tr h="295275">
                <a:tc>
                  <a:txBody>
                    <a:bodyPr/>
                    <a:lstStyle/>
                    <a:p>
                      <a:pPr marL="342900" marR="0" lvl="0" indent="-342900" algn="l" defTabSz="914400" rtl="0" eaLnBrk="1"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机制</a:t>
                      </a:r>
                      <a:endParaRPr kumimoji="0" lang="zh-CN" altLang="en-US"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用途和说明</a:t>
                      </a:r>
                      <a:endParaRPr kumimoji="0" lang="zh-CN" altLang="en-US"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3713">
                <a:tc>
                  <a:txBody>
                    <a:bodyPr/>
                    <a:lstStyle/>
                    <a:p>
                      <a:pPr marL="342900" marR="0" lvl="0" indent="-342900" algn="l" defTabSz="914400" rtl="0" eaLnBrk="1"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检验和</a:t>
                      </a:r>
                      <a:endParaRPr kumimoji="0" lang="zh-CN" altLang="en-US"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用于检测在一个传输分组中的比特错误。</a:t>
                      </a:r>
                      <a:endParaRPr kumimoji="0" lang="zh-CN" altLang="en-US"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1082675">
                <a:tc>
                  <a:txBody>
                    <a:bodyPr/>
                    <a:lstStyle/>
                    <a:p>
                      <a:pPr marL="342900" marR="0" lvl="0" indent="-342900" algn="l" defTabSz="914400" rtl="0" eaLnBrk="1"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定时器</a:t>
                      </a:r>
                      <a:endParaRPr kumimoji="0" lang="zh-CN" altLang="en-US"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用于检测超时</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重传一个分组，可能因为该分组（或其</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ACK</a:t>
                      </a:r>
                      <a:r>
                        <a:rPr kumimoji="0"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）在信道中丢失了。由于当一个分组被时延但未丢失（过早超时），或当一个分组已被接收方收到但从接收方到发送方的</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ACK</a:t>
                      </a:r>
                      <a:r>
                        <a:rPr kumimoji="0"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丢失时，可能产生超时事件，所以接收方可能会收到一个分组的多个冗余拷贝。</a:t>
                      </a:r>
                      <a:endParaRPr kumimoji="0" lang="zh-CN" altLang="en-US"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889000">
                <a:tc>
                  <a:txBody>
                    <a:bodyPr/>
                    <a:lstStyle/>
                    <a:p>
                      <a:pPr marL="342900" marR="0" lvl="0" indent="-342900" algn="l" defTabSz="914400" rtl="0" eaLnBrk="1"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序号</a:t>
                      </a:r>
                      <a:endParaRPr kumimoji="0" lang="zh-CN" altLang="en-US"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用于为从发送方流向接收方的数据分组按顺序编号。所接收分组的序号间的空隙可使该接收方检测出丢失的分组。具有相同序号的分组可使接收方检测出一个分组的冗余拷贝。</a:t>
                      </a:r>
                      <a:endParaRPr kumimoji="0" lang="zh-CN" altLang="en-US"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690563">
                <a:tc>
                  <a:txBody>
                    <a:bodyPr/>
                    <a:lstStyle/>
                    <a:p>
                      <a:pPr marL="342900" marR="0" lvl="0" indent="-342900" algn="l" defTabSz="914400" rtl="0" eaLnBrk="1"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确认</a:t>
                      </a:r>
                      <a:endParaRPr kumimoji="0" lang="zh-CN" altLang="en-US"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接收方用于告诉发送方一个分组或一组分组已被正确地接收到了。确认报文通常携带着被确认的分组或多个分组的序号。确认可以是逐个的或累积的，这取决于协议。</a:t>
                      </a:r>
                      <a:endParaRPr kumimoji="0" lang="zh-CN" altLang="en-US"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92125">
                <a:tc>
                  <a:txBody>
                    <a:bodyPr/>
                    <a:lstStyle/>
                    <a:p>
                      <a:pPr marL="342900" marR="0" lvl="0" indent="-342900" algn="l" defTabSz="914400" rtl="0" eaLnBrk="1"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否定确认</a:t>
                      </a:r>
                      <a:endParaRPr kumimoji="0" lang="zh-CN" altLang="en-US"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接收方用于告诉发送方某个分组未被正确地接收。否定确认报文通常携带着未被正确接收的分组的序号。</a:t>
                      </a:r>
                      <a:endParaRPr kumimoji="0" lang="zh-CN" altLang="en-US"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1084263">
                <a:tc>
                  <a:txBody>
                    <a:bodyPr/>
                    <a:lstStyle/>
                    <a:p>
                      <a:pPr marL="342900" marR="0" lvl="0" indent="-342900" algn="l" defTabSz="914400" rtl="0" eaLnBrk="1"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窗口、流水线</a:t>
                      </a:r>
                      <a:endParaRPr kumimoji="0" lang="zh-CN" altLang="en-US"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发送方也许被限制仅发送那些序号落在一个指定范围内的分组。通过允许一次发送多个分组但未被确认，发送方的利用率可在停等操作模式的基础上得到增加。我们很快将会看到，窗口长度可根据接收方接收和缓存报文的能力或网络中的拥塞程度，或两者情况来进行设置。</a:t>
                      </a:r>
                      <a:endParaRPr kumimoji="0" lang="zh-CN" altLang="en-US"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0115"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79876" name="Rectangle 2"/>
          <p:cNvSpPr>
            <a:spLocks noGrp="1"/>
          </p:cNvSpPr>
          <p:nvPr>
            <p:ph type="title"/>
          </p:nvPr>
        </p:nvSpPr>
        <p:spPr/>
        <p:txBody>
          <a:bodyPr vert="horz" wrap="square" lIns="91440" tIns="45720" rIns="91440" bIns="45720" anchor="ctr" anchorCtr="0"/>
          <a:p>
            <a:r>
              <a:rPr lang="zh-CN" altLang="en-US" dirty="0"/>
              <a:t>第</a:t>
            </a:r>
            <a:r>
              <a:rPr lang="en-US" altLang="zh-CN" dirty="0"/>
              <a:t>3</a:t>
            </a:r>
            <a:r>
              <a:rPr lang="zh-CN" altLang="en-US" dirty="0"/>
              <a:t>章</a:t>
            </a:r>
            <a:r>
              <a:rPr lang="en-US" altLang="zh-CN" dirty="0"/>
              <a:t> </a:t>
            </a:r>
            <a:r>
              <a:rPr lang="zh-CN" altLang="en-US" dirty="0"/>
              <a:t>要点</a:t>
            </a:r>
            <a:endParaRPr lang="en-US" altLang="zh-CN" dirty="0"/>
          </a:p>
        </p:txBody>
      </p:sp>
      <p:sp>
        <p:nvSpPr>
          <p:cNvPr id="79877" name="Rectangle 3"/>
          <p:cNvSpPr>
            <a:spLocks noGrp="1"/>
          </p:cNvSpPr>
          <p:nvPr>
            <p:ph sz="half" idx="1"/>
          </p:nvPr>
        </p:nvSpPr>
        <p:spPr>
          <a:xfrm>
            <a:off x="4648200" y="1600200"/>
            <a:ext cx="3810000" cy="4648200"/>
          </a:xfrm>
        </p:spPr>
        <p:txBody>
          <a:bodyPr vert="horz" wrap="square" lIns="91440" tIns="45720" rIns="91440" bIns="45720" anchor="t" anchorCtr="0"/>
          <a:p>
            <a:pPr eaLnBrk="1">
              <a:buSzPct val="85000"/>
            </a:pPr>
            <a:r>
              <a:rPr lang="en-US" altLang="zh-CN" sz="2400" dirty="0">
                <a:solidFill>
                  <a:srgbClr val="FF0000"/>
                </a:solidFill>
                <a:latin typeface="+mn-lt"/>
                <a:ea typeface="+mn-ea"/>
                <a:cs typeface="+mn-cs"/>
              </a:rPr>
              <a:t>3.5 </a:t>
            </a:r>
            <a:r>
              <a:rPr lang="zh-CN" altLang="en-US" sz="2400" dirty="0">
                <a:solidFill>
                  <a:srgbClr val="FF0000"/>
                </a:solidFill>
                <a:latin typeface="+mn-lt"/>
                <a:ea typeface="+mn-ea"/>
                <a:cs typeface="+mn-cs"/>
              </a:rPr>
              <a:t>面向连接的传输</a:t>
            </a:r>
            <a:r>
              <a:rPr lang="en-US" altLang="zh-CN" sz="2400" dirty="0">
                <a:solidFill>
                  <a:srgbClr val="FF0000"/>
                </a:solidFill>
                <a:latin typeface="+mn-lt"/>
                <a:ea typeface="+mn-ea"/>
                <a:cs typeface="+mn-cs"/>
              </a:rPr>
              <a:t>: TCP</a:t>
            </a:r>
            <a:endParaRPr lang="en-US" altLang="zh-CN" sz="2400" dirty="0">
              <a:solidFill>
                <a:srgbClr val="FF0000"/>
              </a:solidFill>
              <a:latin typeface="+mn-lt"/>
              <a:ea typeface="+mn-ea"/>
              <a:cs typeface="+mn-cs"/>
            </a:endParaRPr>
          </a:p>
          <a:p>
            <a:pPr lvl="1" eaLnBrk="1">
              <a:buSzPct val="75000"/>
            </a:pPr>
            <a:r>
              <a:rPr lang="zh-CN" altLang="en-US" sz="2000" dirty="0">
                <a:solidFill>
                  <a:srgbClr val="FF0000"/>
                </a:solidFill>
                <a:latin typeface="+mn-lt"/>
                <a:ea typeface="+mn-ea"/>
              </a:rPr>
              <a:t>报文段结构</a:t>
            </a:r>
            <a:endParaRPr lang="zh-CN" altLang="en-US" sz="2000" dirty="0">
              <a:solidFill>
                <a:srgbClr val="FF0000"/>
              </a:solidFill>
              <a:latin typeface="+mn-lt"/>
              <a:ea typeface="+mn-ea"/>
            </a:endParaRPr>
          </a:p>
          <a:p>
            <a:pPr lvl="1" eaLnBrk="1">
              <a:buSzPct val="75000"/>
            </a:pPr>
            <a:r>
              <a:rPr lang="zh-CN" altLang="en-US" sz="2000" dirty="0">
                <a:latin typeface="+mn-lt"/>
                <a:ea typeface="+mn-ea"/>
              </a:rPr>
              <a:t>可靠数据传输</a:t>
            </a:r>
            <a:endParaRPr lang="zh-CN" altLang="en-US" sz="2000" dirty="0">
              <a:latin typeface="+mn-lt"/>
              <a:ea typeface="+mn-ea"/>
            </a:endParaRPr>
          </a:p>
          <a:p>
            <a:pPr lvl="1" eaLnBrk="1">
              <a:buSzPct val="75000"/>
            </a:pPr>
            <a:r>
              <a:rPr lang="zh-CN" altLang="en-US" sz="2000" dirty="0">
                <a:latin typeface="+mn-lt"/>
                <a:ea typeface="+mn-ea"/>
              </a:rPr>
              <a:t>流量控制</a:t>
            </a:r>
            <a:endParaRPr lang="zh-CN" altLang="en-US" sz="2000" dirty="0">
              <a:latin typeface="+mn-lt"/>
              <a:ea typeface="+mn-ea"/>
            </a:endParaRPr>
          </a:p>
          <a:p>
            <a:pPr lvl="1" eaLnBrk="1">
              <a:buSzPct val="75000"/>
            </a:pPr>
            <a:r>
              <a:rPr lang="zh-CN" altLang="en-US" sz="2000" dirty="0">
                <a:latin typeface="+mn-lt"/>
                <a:ea typeface="+mn-ea"/>
              </a:rPr>
              <a:t>连接管理</a:t>
            </a:r>
            <a:endParaRPr lang="zh-CN" altLang="en-US" sz="2000" dirty="0">
              <a:latin typeface="+mn-lt"/>
              <a:ea typeface="+mn-ea"/>
            </a:endParaRPr>
          </a:p>
          <a:p>
            <a:pPr eaLnBrk="1">
              <a:buSzPct val="85000"/>
            </a:pPr>
            <a:r>
              <a:rPr lang="en-US" altLang="zh-CN" sz="2400" dirty="0">
                <a:latin typeface="+mn-lt"/>
                <a:ea typeface="+mn-ea"/>
                <a:cs typeface="+mn-cs"/>
              </a:rPr>
              <a:t>3.6 </a:t>
            </a:r>
            <a:r>
              <a:rPr lang="zh-CN" altLang="en-US" sz="2400" dirty="0">
                <a:latin typeface="+mn-lt"/>
                <a:ea typeface="+mn-ea"/>
                <a:cs typeface="+mn-cs"/>
              </a:rPr>
              <a:t>拥塞控制的原则</a:t>
            </a:r>
            <a:endParaRPr lang="zh-CN" altLang="en-US" sz="2400" dirty="0">
              <a:latin typeface="+mn-lt"/>
              <a:ea typeface="+mn-ea"/>
              <a:cs typeface="+mn-cs"/>
            </a:endParaRPr>
          </a:p>
          <a:p>
            <a:pPr eaLnBrk="1">
              <a:buSzPct val="85000"/>
            </a:pPr>
            <a:r>
              <a:rPr lang="en-US" altLang="zh-CN" sz="2400" dirty="0">
                <a:latin typeface="+mn-lt"/>
                <a:ea typeface="+mn-ea"/>
                <a:cs typeface="+mn-cs"/>
              </a:rPr>
              <a:t>3.7 TCP</a:t>
            </a:r>
            <a:r>
              <a:rPr lang="zh-CN" altLang="en-US" sz="2400" dirty="0">
                <a:latin typeface="+mn-lt"/>
                <a:ea typeface="+mn-ea"/>
                <a:cs typeface="+mn-cs"/>
              </a:rPr>
              <a:t>拥塞控制</a:t>
            </a:r>
            <a:endParaRPr lang="en-US" altLang="zh-CN" sz="2400" dirty="0">
              <a:latin typeface="+mn-lt"/>
              <a:ea typeface="+mn-ea"/>
              <a:cs typeface="+mn-cs"/>
            </a:endParaRPr>
          </a:p>
          <a:p>
            <a:pPr lvl="1" eaLnBrk="1">
              <a:buSzPct val="75000"/>
            </a:pPr>
            <a:r>
              <a:rPr lang="zh-CN" altLang="en-US" sz="2000" dirty="0">
                <a:latin typeface="+mn-lt"/>
                <a:ea typeface="+mn-ea"/>
              </a:rPr>
              <a:t>机制</a:t>
            </a:r>
            <a:endParaRPr lang="zh-CN" altLang="en-US" sz="2000" dirty="0">
              <a:latin typeface="+mn-lt"/>
              <a:ea typeface="+mn-ea"/>
            </a:endParaRPr>
          </a:p>
          <a:p>
            <a:pPr lvl="1" eaLnBrk="1">
              <a:buSzPct val="75000"/>
            </a:pPr>
            <a:r>
              <a:rPr lang="en-US" altLang="zh-CN" sz="2000" dirty="0">
                <a:latin typeface="+mn-lt"/>
                <a:ea typeface="+mn-ea"/>
              </a:rPr>
              <a:t>TCP</a:t>
            </a:r>
            <a:r>
              <a:rPr lang="zh-CN" altLang="en-US" sz="2000" dirty="0">
                <a:latin typeface="+mn-lt"/>
                <a:ea typeface="+mn-ea"/>
              </a:rPr>
              <a:t>吞吐量</a:t>
            </a:r>
            <a:endParaRPr lang="zh-CN" altLang="en-US" sz="2000" dirty="0">
              <a:latin typeface="+mn-lt"/>
              <a:ea typeface="+mn-ea"/>
            </a:endParaRPr>
          </a:p>
          <a:p>
            <a:pPr lvl="1" eaLnBrk="1">
              <a:buSzPct val="75000"/>
            </a:pPr>
            <a:r>
              <a:rPr lang="en-US" altLang="zh-CN" sz="2000" dirty="0">
                <a:latin typeface="+mn-lt"/>
                <a:ea typeface="+mn-ea"/>
              </a:rPr>
              <a:t>TCP</a:t>
            </a:r>
            <a:r>
              <a:rPr lang="zh-CN" altLang="en-US" sz="2000" dirty="0">
                <a:latin typeface="+mn-lt"/>
                <a:ea typeface="+mn-ea"/>
              </a:rPr>
              <a:t>公平性</a:t>
            </a:r>
            <a:endParaRPr lang="zh-CN" altLang="en-US" sz="2000" dirty="0">
              <a:solidFill>
                <a:srgbClr val="FF0000"/>
              </a:solidFill>
              <a:latin typeface="+mn-lt"/>
              <a:ea typeface="+mn-ea"/>
            </a:endParaRPr>
          </a:p>
          <a:p>
            <a:pPr lvl="1" eaLnBrk="1">
              <a:buSzPct val="75000"/>
            </a:pPr>
            <a:r>
              <a:rPr lang="zh-CN" altLang="en-US" sz="2000" dirty="0">
                <a:latin typeface="+mn-lt"/>
                <a:ea typeface="+mn-ea"/>
              </a:rPr>
              <a:t>时延模型</a:t>
            </a:r>
            <a:endParaRPr lang="en-US" altLang="zh-CN" sz="2000" dirty="0">
              <a:latin typeface="+mn-lt"/>
              <a:ea typeface="+mn-ea"/>
            </a:endParaRPr>
          </a:p>
        </p:txBody>
      </p:sp>
      <p:sp>
        <p:nvSpPr>
          <p:cNvPr id="79878" name="Rectangle 5"/>
          <p:cNvSpPr/>
          <p:nvPr/>
        </p:nvSpPr>
        <p:spPr>
          <a:xfrm>
            <a:off x="533400" y="1600200"/>
            <a:ext cx="3810000" cy="4648200"/>
          </a:xfrm>
          <a:prstGeom prst="rect">
            <a:avLst/>
          </a:prstGeom>
          <a:noFill/>
          <a:ln w="9525">
            <a:noFill/>
          </a:ln>
        </p:spPr>
        <p:txBody>
          <a:bodyPr/>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3.1 </a:t>
            </a:r>
            <a:r>
              <a:rPr lang="zh-CN" altLang="en-US" sz="2400" dirty="0">
                <a:latin typeface="Times New Roman" panose="02020603050405020304" pitchFamily="18" charset="0"/>
              </a:rPr>
              <a:t>运输层服务</a:t>
            </a:r>
            <a:endParaRPr lang="zh-CN" altLang="en-US"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3.2 </a:t>
            </a:r>
            <a:r>
              <a:rPr lang="zh-CN" altLang="en-US" sz="2400" dirty="0">
                <a:latin typeface="Times New Roman" panose="02020603050405020304" pitchFamily="18" charset="0"/>
              </a:rPr>
              <a:t>复用与分解</a:t>
            </a:r>
            <a:endParaRPr lang="zh-CN" altLang="en-US"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3.3 </a:t>
            </a:r>
            <a:r>
              <a:rPr lang="zh-CN" altLang="en-US" sz="2400" dirty="0">
                <a:latin typeface="Times New Roman" panose="02020603050405020304" pitchFamily="18" charset="0"/>
              </a:rPr>
              <a:t>无连接传输</a:t>
            </a:r>
            <a:r>
              <a:rPr lang="en-US" altLang="zh-CN" sz="2400" dirty="0">
                <a:latin typeface="Times New Roman" panose="02020603050405020304" pitchFamily="18" charset="0"/>
              </a:rPr>
              <a:t>: UDP</a:t>
            </a:r>
            <a:endParaRPr lang="en-US" altLang="zh-CN"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3.4 </a:t>
            </a:r>
            <a:r>
              <a:rPr lang="zh-CN" altLang="en-US" sz="2400" dirty="0">
                <a:latin typeface="Times New Roman" panose="02020603050405020304" pitchFamily="18" charset="0"/>
              </a:rPr>
              <a:t>可靠数据传输的原则</a:t>
            </a:r>
            <a:endParaRPr lang="zh-CN" altLang="en-US" sz="24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rdt1</a:t>
            </a:r>
            <a:endParaRPr lang="en-US" altLang="zh-CN"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rdt2</a:t>
            </a:r>
            <a:endParaRPr lang="en-US" altLang="zh-CN"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rdt3</a:t>
            </a:r>
            <a:endParaRPr lang="en-US" altLang="zh-CN"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流水线协议</a:t>
            </a:r>
            <a:endParaRPr lang="zh-CN" altLang="en-US" sz="2000" dirty="0">
              <a:latin typeface="Times New Roman" panose="02020603050405020304"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6148"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6149" name="Rectangle 2"/>
          <p:cNvSpPr>
            <a:spLocks noGrp="1"/>
          </p:cNvSpPr>
          <p:nvPr>
            <p:ph type="title"/>
          </p:nvPr>
        </p:nvSpPr>
        <p:spPr>
          <a:xfrm>
            <a:off x="304800" y="228600"/>
            <a:ext cx="8556625" cy="1143000"/>
          </a:xfrm>
        </p:spPr>
        <p:txBody>
          <a:bodyPr vert="horz" wrap="square" lIns="91440" tIns="45720" rIns="91440" bIns="45720" anchor="ctr" anchorCtr="0"/>
          <a:p>
            <a:r>
              <a:rPr lang="en-US" altLang="zh-CN" dirty="0"/>
              <a:t>TCP</a:t>
            </a:r>
            <a:r>
              <a:rPr lang="zh-CN" altLang="en-US" dirty="0"/>
              <a:t>概述  </a:t>
            </a:r>
            <a:r>
              <a:rPr lang="en-US" altLang="zh-CN" sz="2800" dirty="0"/>
              <a:t>RFCs: 793, 1122, 1323, 2018, 2581</a:t>
            </a:r>
            <a:endParaRPr lang="en-US" altLang="zh-CN" sz="2800" dirty="0"/>
          </a:p>
        </p:txBody>
      </p:sp>
      <p:sp>
        <p:nvSpPr>
          <p:cNvPr id="6150" name="Rectangle 3"/>
          <p:cNvSpPr>
            <a:spLocks noGrp="1"/>
          </p:cNvSpPr>
          <p:nvPr>
            <p:ph sz="half" idx="1"/>
          </p:nvPr>
        </p:nvSpPr>
        <p:spPr>
          <a:xfrm>
            <a:off x="4810125" y="1552575"/>
            <a:ext cx="3989388" cy="4800600"/>
          </a:xfrm>
        </p:spPr>
        <p:txBody>
          <a:bodyPr vert="horz" wrap="square" lIns="91440" tIns="45720" rIns="91440" bIns="45720" anchor="t" anchorCtr="0"/>
          <a:p>
            <a:pPr eaLnBrk="1">
              <a:lnSpc>
                <a:spcPct val="90000"/>
              </a:lnSpc>
              <a:buSzPct val="85000"/>
            </a:pPr>
            <a:r>
              <a:rPr lang="zh-CN" altLang="en-US" sz="2400" b="1" dirty="0">
                <a:solidFill>
                  <a:srgbClr val="FF0000"/>
                </a:solidFill>
                <a:latin typeface="+mn-lt"/>
                <a:ea typeface="+mn-ea"/>
                <a:cs typeface="+mn-cs"/>
              </a:rPr>
              <a:t>全双工数据:</a:t>
            </a:r>
            <a:endParaRPr lang="zh-CN" altLang="en-US" sz="2400" b="1" dirty="0">
              <a:latin typeface="+mn-lt"/>
              <a:ea typeface="+mn-ea"/>
              <a:cs typeface="+mn-cs"/>
            </a:endParaRPr>
          </a:p>
          <a:p>
            <a:pPr lvl="1" eaLnBrk="1">
              <a:lnSpc>
                <a:spcPct val="90000"/>
              </a:lnSpc>
              <a:buSzPct val="75000"/>
            </a:pPr>
            <a:r>
              <a:rPr lang="zh-CN" altLang="en-US" sz="2000" dirty="0">
                <a:latin typeface="+mn-lt"/>
                <a:ea typeface="+mn-ea"/>
              </a:rPr>
              <a:t>同一连接上的双向数据流</a:t>
            </a:r>
            <a:endParaRPr lang="zh-CN" altLang="en-US" sz="2000" dirty="0">
              <a:latin typeface="+mn-lt"/>
              <a:ea typeface="+mn-ea"/>
            </a:endParaRPr>
          </a:p>
          <a:p>
            <a:pPr lvl="1" eaLnBrk="1">
              <a:lnSpc>
                <a:spcPct val="90000"/>
              </a:lnSpc>
              <a:buSzPct val="75000"/>
            </a:pPr>
            <a:r>
              <a:rPr lang="en-US" altLang="zh-CN" sz="2000" dirty="0">
                <a:latin typeface="+mn-lt"/>
                <a:ea typeface="+mn-ea"/>
              </a:rPr>
              <a:t>MSS: </a:t>
            </a:r>
            <a:r>
              <a:rPr lang="zh-CN" altLang="en-US" sz="2000" dirty="0">
                <a:latin typeface="+mn-lt"/>
                <a:ea typeface="+mn-ea"/>
              </a:rPr>
              <a:t>最大报文段长度</a:t>
            </a:r>
            <a:endParaRPr lang="zh-CN" altLang="en-US" sz="2000" dirty="0">
              <a:latin typeface="+mn-lt"/>
              <a:ea typeface="+mn-ea"/>
            </a:endParaRPr>
          </a:p>
          <a:p>
            <a:pPr lvl="1" eaLnBrk="1">
              <a:lnSpc>
                <a:spcPct val="90000"/>
              </a:lnSpc>
              <a:buSzPct val="75000"/>
            </a:pPr>
            <a:r>
              <a:rPr lang="en-US" altLang="zh-CN" sz="2000" dirty="0">
                <a:latin typeface="+mn-lt"/>
                <a:ea typeface="+mn-ea"/>
              </a:rPr>
              <a:t>MTU:</a:t>
            </a:r>
            <a:r>
              <a:rPr lang="zh-CN" altLang="en-US" sz="2000" dirty="0">
                <a:latin typeface="+mn-lt"/>
                <a:ea typeface="+mn-ea"/>
              </a:rPr>
              <a:t>最大传输单元</a:t>
            </a:r>
            <a:endParaRPr lang="zh-CN" altLang="en-US" sz="2000" dirty="0">
              <a:latin typeface="+mn-lt"/>
              <a:ea typeface="+mn-ea"/>
            </a:endParaRPr>
          </a:p>
          <a:p>
            <a:pPr eaLnBrk="1">
              <a:lnSpc>
                <a:spcPct val="90000"/>
              </a:lnSpc>
              <a:buSzPct val="85000"/>
            </a:pPr>
            <a:r>
              <a:rPr lang="zh-CN" altLang="en-US" sz="2400" b="1" dirty="0">
                <a:solidFill>
                  <a:srgbClr val="FF0000"/>
                </a:solidFill>
                <a:latin typeface="+mn-lt"/>
                <a:ea typeface="+mn-ea"/>
                <a:cs typeface="+mn-cs"/>
              </a:rPr>
              <a:t>面向连接:</a:t>
            </a:r>
            <a:r>
              <a:rPr lang="zh-CN" altLang="en-US" sz="2400" b="1" dirty="0">
                <a:latin typeface="+mn-lt"/>
                <a:ea typeface="+mn-ea"/>
                <a:cs typeface="+mn-cs"/>
              </a:rPr>
              <a:t> </a:t>
            </a:r>
            <a:endParaRPr lang="zh-CN" altLang="en-US" sz="2400" b="1" dirty="0">
              <a:latin typeface="+mn-lt"/>
              <a:ea typeface="+mn-ea"/>
              <a:cs typeface="+mn-cs"/>
            </a:endParaRPr>
          </a:p>
          <a:p>
            <a:pPr lvl="1" eaLnBrk="1">
              <a:lnSpc>
                <a:spcPct val="90000"/>
              </a:lnSpc>
              <a:buSzPct val="75000"/>
            </a:pPr>
            <a:r>
              <a:rPr lang="zh-CN" altLang="en-US" sz="2000" dirty="0">
                <a:latin typeface="+mn-lt"/>
                <a:ea typeface="+mn-ea"/>
              </a:rPr>
              <a:t>在进行数据交换前，初始化发送方与接收方状态，进行握手</a:t>
            </a:r>
            <a:r>
              <a:rPr lang="en-US" altLang="zh-CN" sz="2000" dirty="0">
                <a:latin typeface="+mn-lt"/>
                <a:ea typeface="+mn-ea"/>
              </a:rPr>
              <a:t>(</a:t>
            </a:r>
            <a:r>
              <a:rPr lang="zh-CN" altLang="en-US" sz="2000" dirty="0">
                <a:latin typeface="+mn-lt"/>
                <a:ea typeface="+mn-ea"/>
              </a:rPr>
              <a:t>交换控制信息)</a:t>
            </a:r>
            <a:r>
              <a:rPr lang="en-US" altLang="zh-CN" sz="2000" dirty="0">
                <a:latin typeface="+mn-lt"/>
                <a:ea typeface="+mn-ea"/>
              </a:rPr>
              <a:t>,</a:t>
            </a:r>
            <a:endParaRPr lang="zh-CN" altLang="en-US" sz="2000" dirty="0">
              <a:latin typeface="+mn-lt"/>
              <a:ea typeface="+mn-ea"/>
            </a:endParaRPr>
          </a:p>
          <a:p>
            <a:pPr eaLnBrk="1">
              <a:lnSpc>
                <a:spcPct val="90000"/>
              </a:lnSpc>
              <a:buSzPct val="85000"/>
            </a:pPr>
            <a:r>
              <a:rPr lang="zh-CN" altLang="en-US" sz="2400" b="1" dirty="0">
                <a:solidFill>
                  <a:srgbClr val="FF0000"/>
                </a:solidFill>
                <a:latin typeface="+mn-lt"/>
                <a:ea typeface="+mn-ea"/>
                <a:cs typeface="+mn-cs"/>
              </a:rPr>
              <a:t>流量控制:</a:t>
            </a:r>
            <a:endParaRPr lang="zh-CN" altLang="en-US" sz="2400" b="1" dirty="0">
              <a:solidFill>
                <a:srgbClr val="FF0000"/>
              </a:solidFill>
              <a:latin typeface="+mn-lt"/>
              <a:ea typeface="+mn-ea"/>
              <a:cs typeface="+mn-cs"/>
            </a:endParaRPr>
          </a:p>
          <a:p>
            <a:pPr lvl="1" eaLnBrk="1">
              <a:lnSpc>
                <a:spcPct val="90000"/>
              </a:lnSpc>
              <a:buSzPct val="75000"/>
            </a:pPr>
            <a:r>
              <a:rPr lang="zh-CN" altLang="en-US" sz="2000" dirty="0">
                <a:solidFill>
                  <a:schemeClr val="accent2"/>
                </a:solidFill>
                <a:latin typeface="+mn-lt"/>
                <a:ea typeface="+mn-ea"/>
              </a:rPr>
              <a:t>发送方</a:t>
            </a:r>
            <a:r>
              <a:rPr lang="zh-CN" altLang="en-US" sz="2000" dirty="0">
                <a:latin typeface="+mn-lt"/>
                <a:ea typeface="+mn-ea"/>
              </a:rPr>
              <a:t>不能淹没</a:t>
            </a:r>
            <a:r>
              <a:rPr lang="zh-CN" altLang="en-US" sz="2000" dirty="0">
                <a:solidFill>
                  <a:schemeClr val="accent2"/>
                </a:solidFill>
                <a:latin typeface="+mn-lt"/>
                <a:ea typeface="+mn-ea"/>
              </a:rPr>
              <a:t>接收方</a:t>
            </a:r>
            <a:endParaRPr lang="zh-CN" altLang="en-US" sz="2000" dirty="0">
              <a:solidFill>
                <a:schemeClr val="accent2"/>
              </a:solidFill>
              <a:latin typeface="+mn-lt"/>
              <a:ea typeface="+mn-ea"/>
            </a:endParaRPr>
          </a:p>
          <a:p>
            <a:pPr eaLnBrk="1">
              <a:lnSpc>
                <a:spcPct val="90000"/>
              </a:lnSpc>
              <a:buSzPct val="85000"/>
            </a:pPr>
            <a:r>
              <a:rPr lang="zh-CN" altLang="en-US" sz="2400" b="1" dirty="0">
                <a:solidFill>
                  <a:srgbClr val="FF0000"/>
                </a:solidFill>
                <a:latin typeface="+mn-lt"/>
                <a:ea typeface="+mn-ea"/>
                <a:cs typeface="+mn-cs"/>
              </a:rPr>
              <a:t>拥塞控制</a:t>
            </a:r>
            <a:r>
              <a:rPr lang="en-US" altLang="zh-CN" sz="2400" b="1" dirty="0">
                <a:solidFill>
                  <a:srgbClr val="FF0000"/>
                </a:solidFill>
                <a:latin typeface="+mn-lt"/>
                <a:ea typeface="+mn-ea"/>
                <a:cs typeface="+mn-cs"/>
              </a:rPr>
              <a:t>:</a:t>
            </a:r>
            <a:endParaRPr lang="en-US" altLang="zh-CN" sz="2400" b="1" dirty="0">
              <a:solidFill>
                <a:srgbClr val="FF0000"/>
              </a:solidFill>
              <a:latin typeface="+mn-lt"/>
              <a:ea typeface="+mn-ea"/>
              <a:cs typeface="+mn-cs"/>
            </a:endParaRPr>
          </a:p>
          <a:p>
            <a:pPr lvl="1" eaLnBrk="1">
              <a:lnSpc>
                <a:spcPct val="90000"/>
              </a:lnSpc>
              <a:buSzPct val="75000"/>
            </a:pPr>
            <a:r>
              <a:rPr lang="zh-CN" altLang="en-US" sz="2000" dirty="0">
                <a:latin typeface="+mn-lt"/>
                <a:ea typeface="+mn-ea"/>
              </a:rPr>
              <a:t>抑止发送方速率来防止过分占用网络资源</a:t>
            </a:r>
            <a:endParaRPr lang="zh-CN" altLang="en-US" sz="2000" dirty="0">
              <a:latin typeface="+mn-lt"/>
              <a:ea typeface="+mn-ea"/>
            </a:endParaRPr>
          </a:p>
        </p:txBody>
      </p:sp>
      <p:sp>
        <p:nvSpPr>
          <p:cNvPr id="6151" name="Rectangle 4"/>
          <p:cNvSpPr>
            <a:spLocks noGrp="1"/>
          </p:cNvSpPr>
          <p:nvPr>
            <p:ph sz="half" idx="2"/>
          </p:nvPr>
        </p:nvSpPr>
        <p:spPr>
          <a:xfrm>
            <a:off x="446088" y="1543050"/>
            <a:ext cx="4106862" cy="4648200"/>
          </a:xfrm>
        </p:spPr>
        <p:txBody>
          <a:bodyPr vert="horz" wrap="square" lIns="91440" tIns="45720" rIns="91440" bIns="45720" anchor="t" anchorCtr="0"/>
          <a:p>
            <a:pPr eaLnBrk="1">
              <a:lnSpc>
                <a:spcPct val="90000"/>
              </a:lnSpc>
              <a:buSzPct val="85000"/>
            </a:pPr>
            <a:r>
              <a:rPr lang="zh-CN" altLang="en-US" sz="2400" b="1" dirty="0">
                <a:solidFill>
                  <a:srgbClr val="FF0000"/>
                </a:solidFill>
                <a:latin typeface="+mn-lt"/>
                <a:ea typeface="+mn-ea"/>
                <a:cs typeface="+mn-cs"/>
              </a:rPr>
              <a:t>点到点:</a:t>
            </a:r>
            <a:endParaRPr lang="zh-CN" altLang="en-US" sz="2400" b="1" dirty="0">
              <a:latin typeface="+mn-lt"/>
              <a:ea typeface="+mn-ea"/>
              <a:cs typeface="+mn-cs"/>
            </a:endParaRPr>
          </a:p>
          <a:p>
            <a:pPr lvl="1" eaLnBrk="1">
              <a:lnSpc>
                <a:spcPct val="90000"/>
              </a:lnSpc>
              <a:buSzPct val="75000"/>
            </a:pPr>
            <a:r>
              <a:rPr lang="zh-CN" altLang="en-US" sz="2000" dirty="0">
                <a:latin typeface="+mn-lt"/>
                <a:ea typeface="+mn-ea"/>
              </a:rPr>
              <a:t>一个发送方, 一个接收方</a:t>
            </a:r>
            <a:endParaRPr lang="zh-CN" altLang="en-US" sz="2000" dirty="0">
              <a:latin typeface="+mn-lt"/>
              <a:ea typeface="+mn-ea"/>
            </a:endParaRPr>
          </a:p>
          <a:p>
            <a:pPr lvl="1" eaLnBrk="1">
              <a:lnSpc>
                <a:spcPct val="90000"/>
              </a:lnSpc>
              <a:buSzPct val="75000"/>
            </a:pPr>
            <a:r>
              <a:rPr lang="zh-CN" altLang="en-US" sz="2000" dirty="0">
                <a:latin typeface="+mn-lt"/>
                <a:ea typeface="+mn-ea"/>
              </a:rPr>
              <a:t>连接状态与端系统有关，不为路由器所知</a:t>
            </a:r>
            <a:r>
              <a:rPr lang="zh-CN" altLang="en-US" sz="2000" b="1" dirty="0">
                <a:solidFill>
                  <a:srgbClr val="FF0000"/>
                </a:solidFill>
                <a:latin typeface="+mn-lt"/>
                <a:ea typeface="+mn-ea"/>
              </a:rPr>
              <a:t> </a:t>
            </a:r>
            <a:endParaRPr lang="zh-CN" altLang="en-US" sz="2000" b="1" dirty="0">
              <a:solidFill>
                <a:srgbClr val="FF0000"/>
              </a:solidFill>
              <a:latin typeface="+mn-lt"/>
              <a:ea typeface="+mn-ea"/>
            </a:endParaRPr>
          </a:p>
          <a:p>
            <a:pPr eaLnBrk="1">
              <a:lnSpc>
                <a:spcPct val="90000"/>
              </a:lnSpc>
              <a:buSzPct val="85000"/>
            </a:pPr>
            <a:r>
              <a:rPr lang="zh-CN" altLang="en-US" sz="2400" b="1" dirty="0">
                <a:solidFill>
                  <a:srgbClr val="FF0000"/>
                </a:solidFill>
                <a:latin typeface="+mn-lt"/>
                <a:ea typeface="+mn-ea"/>
                <a:cs typeface="+mn-cs"/>
              </a:rPr>
              <a:t>可靠、有序的字节流</a:t>
            </a:r>
            <a:r>
              <a:rPr lang="en-US" altLang="zh-CN" sz="2400" b="1" i="1" dirty="0">
                <a:solidFill>
                  <a:srgbClr val="FF0000"/>
                </a:solidFill>
                <a:latin typeface="+mn-lt"/>
                <a:ea typeface="+mn-ea"/>
                <a:cs typeface="+mn-cs"/>
              </a:rPr>
              <a:t>:</a:t>
            </a:r>
            <a:endParaRPr lang="en-US" altLang="zh-CN" sz="2400" b="1" i="1" dirty="0">
              <a:latin typeface="+mn-lt"/>
              <a:ea typeface="+mn-ea"/>
              <a:cs typeface="+mn-cs"/>
            </a:endParaRPr>
          </a:p>
          <a:p>
            <a:pPr lvl="1" eaLnBrk="1">
              <a:lnSpc>
                <a:spcPct val="90000"/>
              </a:lnSpc>
              <a:buSzPct val="75000"/>
            </a:pPr>
            <a:r>
              <a:rPr lang="zh-CN" altLang="en-US" sz="2000" dirty="0">
                <a:latin typeface="+mn-lt"/>
                <a:ea typeface="+mn-ea"/>
              </a:rPr>
              <a:t>没有 </a:t>
            </a:r>
            <a:r>
              <a:rPr lang="zh-CN" altLang="en-US" sz="2000" dirty="0">
                <a:latin typeface="Comic Sans MS" panose="030F0702030302020204" pitchFamily="66" charset="0"/>
                <a:ea typeface="+mn-ea"/>
              </a:rPr>
              <a:t>“</a:t>
            </a:r>
            <a:r>
              <a:rPr lang="zh-CN" altLang="en-US" sz="2000" dirty="0">
                <a:latin typeface="+mn-lt"/>
                <a:ea typeface="+mn-ea"/>
              </a:rPr>
              <a:t>报文边界</a:t>
            </a:r>
            <a:r>
              <a:rPr lang="zh-CN" altLang="en-US" sz="2000" dirty="0">
                <a:latin typeface="Comic Sans MS" panose="030F0702030302020204" pitchFamily="66" charset="0"/>
                <a:ea typeface="+mn-ea"/>
              </a:rPr>
              <a:t>”</a:t>
            </a:r>
            <a:endParaRPr lang="zh-CN" altLang="en-US" sz="2000" dirty="0">
              <a:latin typeface="+mn-lt"/>
              <a:ea typeface="+mn-ea"/>
            </a:endParaRPr>
          </a:p>
          <a:p>
            <a:pPr eaLnBrk="1">
              <a:lnSpc>
                <a:spcPct val="90000"/>
              </a:lnSpc>
              <a:buSzPct val="85000"/>
            </a:pPr>
            <a:r>
              <a:rPr lang="zh-CN" altLang="en-US" sz="2400" b="1" dirty="0">
                <a:solidFill>
                  <a:srgbClr val="FF0000"/>
                </a:solidFill>
                <a:latin typeface="+mn-lt"/>
                <a:ea typeface="+mn-ea"/>
                <a:cs typeface="+mn-cs"/>
              </a:rPr>
              <a:t>流水线</a:t>
            </a:r>
            <a:r>
              <a:rPr lang="en-US" altLang="zh-CN" sz="2400" b="1" dirty="0">
                <a:solidFill>
                  <a:srgbClr val="FF0000"/>
                </a:solidFill>
                <a:latin typeface="+mn-lt"/>
                <a:ea typeface="+mn-ea"/>
                <a:cs typeface="+mn-cs"/>
              </a:rPr>
              <a:t>:</a:t>
            </a:r>
            <a:endParaRPr lang="en-US" altLang="zh-CN" sz="2400" b="1" dirty="0">
              <a:latin typeface="+mn-lt"/>
              <a:ea typeface="+mn-ea"/>
              <a:cs typeface="+mn-cs"/>
            </a:endParaRPr>
          </a:p>
          <a:p>
            <a:pPr lvl="1" eaLnBrk="1">
              <a:lnSpc>
                <a:spcPct val="90000"/>
              </a:lnSpc>
              <a:buSzPct val="75000"/>
            </a:pPr>
            <a:r>
              <a:rPr lang="en-US" altLang="zh-CN" sz="2000" dirty="0">
                <a:latin typeface="+mn-lt"/>
                <a:ea typeface="+mn-ea"/>
              </a:rPr>
              <a:t>TCP</a:t>
            </a:r>
            <a:r>
              <a:rPr lang="zh-CN" altLang="en-US" sz="2000" dirty="0">
                <a:latin typeface="+mn-lt"/>
                <a:ea typeface="+mn-ea"/>
              </a:rPr>
              <a:t>拥塞和流量控制设置滑动窗口协议</a:t>
            </a:r>
            <a:endParaRPr lang="zh-CN" altLang="en-US" sz="2000" dirty="0">
              <a:latin typeface="+mn-lt"/>
              <a:ea typeface="+mn-ea"/>
            </a:endParaRPr>
          </a:p>
          <a:p>
            <a:pPr eaLnBrk="1">
              <a:lnSpc>
                <a:spcPct val="90000"/>
              </a:lnSpc>
              <a:buSzPct val="85000"/>
            </a:pPr>
            <a:r>
              <a:rPr lang="zh-CN" altLang="en-US" sz="2400" b="1" i="1" dirty="0">
                <a:solidFill>
                  <a:srgbClr val="FF0000"/>
                </a:solidFill>
                <a:latin typeface="+mn-lt"/>
                <a:ea typeface="+mn-ea"/>
                <a:cs typeface="+mn-cs"/>
              </a:rPr>
              <a:t>发送和接收缓冲区</a:t>
            </a:r>
            <a:endParaRPr lang="zh-CN" altLang="en-US" sz="2400" b="1" i="1" dirty="0">
              <a:latin typeface="+mn-lt"/>
              <a:ea typeface="+mn-ea"/>
              <a:cs typeface="+mn-cs"/>
            </a:endParaRPr>
          </a:p>
          <a:p>
            <a:pPr eaLnBrk="1">
              <a:lnSpc>
                <a:spcPct val="90000"/>
              </a:lnSpc>
              <a:buSzPct val="85000"/>
            </a:pPr>
            <a:endParaRPr lang="zh-CN" altLang="en-US" sz="2400" b="1" dirty="0">
              <a:latin typeface="+mn-lt"/>
              <a:ea typeface="+mn-ea"/>
              <a:cs typeface="+mn-cs"/>
            </a:endParaRPr>
          </a:p>
        </p:txBody>
      </p:sp>
      <p:graphicFrame>
        <p:nvGraphicFramePr>
          <p:cNvPr id="6146" name="Object 5"/>
          <p:cNvGraphicFramePr/>
          <p:nvPr/>
        </p:nvGraphicFramePr>
        <p:xfrm>
          <a:off x="-490537" y="5421313"/>
          <a:ext cx="6026150" cy="1023937"/>
        </p:xfrm>
        <a:graphic>
          <a:graphicData uri="http://schemas.openxmlformats.org/presentationml/2006/ole">
            <mc:AlternateContent xmlns:mc="http://schemas.openxmlformats.org/markup-compatibility/2006">
              <mc:Choice xmlns:v="urn:schemas-microsoft-com:vml" Requires="v">
                <p:oleObj spid="_x0000_s3083" name="" r:id="rId1" imgW="6605905" imgH="1122680" progId="Visio.Drawing.5">
                  <p:embed/>
                </p:oleObj>
              </mc:Choice>
              <mc:Fallback>
                <p:oleObj name="" r:id="rId1" imgW="6605905" imgH="1122680" progId="Visio.Drawing.5">
                  <p:embed/>
                  <p:pic>
                    <p:nvPicPr>
                      <p:cNvPr id="0" name="图片 3082"/>
                      <p:cNvPicPr/>
                      <p:nvPr/>
                    </p:nvPicPr>
                    <p:blipFill>
                      <a:blip r:embed="rId2"/>
                      <a:stretch>
                        <a:fillRect/>
                      </a:stretch>
                    </p:blipFill>
                    <p:spPr>
                      <a:xfrm>
                        <a:off x="-490537" y="5421313"/>
                        <a:ext cx="6026150" cy="1023937"/>
                      </a:xfrm>
                      <a:prstGeom prst="rect">
                        <a:avLst/>
                      </a:prstGeom>
                      <a:noFill/>
                      <a:ln w="38100">
                        <a:noFill/>
                        <a:miter/>
                      </a:ln>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 name="页脚占位符 3"/>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1139" name="灯片编号占位符 4"/>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80900" name="Rectangle 2"/>
          <p:cNvSpPr>
            <a:spLocks noGrp="1"/>
          </p:cNvSpPr>
          <p:nvPr>
            <p:ph type="title"/>
          </p:nvPr>
        </p:nvSpPr>
        <p:spPr>
          <a:xfrm>
            <a:off x="533400" y="190500"/>
            <a:ext cx="7772400" cy="781050"/>
          </a:xfrm>
        </p:spPr>
        <p:txBody>
          <a:bodyPr vert="horz" wrap="square" lIns="91440" tIns="45720" rIns="91440" bIns="45720" anchor="ctr" anchorCtr="0"/>
          <a:p>
            <a:r>
              <a:rPr lang="en-US" altLang="zh-CN" dirty="0"/>
              <a:t>TCP </a:t>
            </a:r>
            <a:r>
              <a:rPr lang="zh-CN" altLang="en-US" dirty="0"/>
              <a:t>报文段结构</a:t>
            </a:r>
            <a:endParaRPr lang="zh-CN" altLang="en-US" dirty="0"/>
          </a:p>
        </p:txBody>
      </p:sp>
      <p:grpSp>
        <p:nvGrpSpPr>
          <p:cNvPr id="80901" name="Group 3"/>
          <p:cNvGrpSpPr/>
          <p:nvPr/>
        </p:nvGrpSpPr>
        <p:grpSpPr>
          <a:xfrm>
            <a:off x="2778125" y="1100138"/>
            <a:ext cx="4070350" cy="5334000"/>
            <a:chOff x="2830" y="657"/>
            <a:chExt cx="2564" cy="3360"/>
          </a:xfrm>
        </p:grpSpPr>
        <p:sp>
          <p:nvSpPr>
            <p:cNvPr id="80917" name="Rectangle 4"/>
            <p:cNvSpPr/>
            <p:nvPr/>
          </p:nvSpPr>
          <p:spPr>
            <a:xfrm>
              <a:off x="2905" y="917"/>
              <a:ext cx="2489" cy="3039"/>
            </a:xfrm>
            <a:prstGeom prst="rect">
              <a:avLst/>
            </a:prstGeom>
            <a:solidFill>
              <a:schemeClr val="accent2"/>
            </a:solidFill>
            <a:ln w="19050">
              <a:noFill/>
            </a:ln>
          </p:spPr>
          <p:txBody>
            <a:bodyPr wrap="none" anchor="ctr" anchorCtr="0"/>
            <a:p>
              <a:endParaRPr lang="zh-CN" altLang="en-US" dirty="0">
                <a:latin typeface="Comic Sans MS" panose="030F0702030302020204" pitchFamily="66" charset="0"/>
              </a:endParaRPr>
            </a:p>
          </p:txBody>
        </p:sp>
        <p:sp>
          <p:nvSpPr>
            <p:cNvPr id="80918" name="Rectangle 5"/>
            <p:cNvSpPr/>
            <p:nvPr/>
          </p:nvSpPr>
          <p:spPr>
            <a:xfrm>
              <a:off x="2851" y="990"/>
              <a:ext cx="2489" cy="3027"/>
            </a:xfrm>
            <a:prstGeom prst="rect">
              <a:avLst/>
            </a:prstGeom>
            <a:solidFill>
              <a:schemeClr val="bg1"/>
            </a:solidFill>
            <a:ln w="19050" cap="flat" cmpd="sng">
              <a:solidFill>
                <a:schemeClr val="tx1"/>
              </a:solidFill>
              <a:prstDash val="solid"/>
              <a:miter/>
              <a:headEnd type="none" w="med" len="med"/>
              <a:tailEnd type="none" w="med" len="med"/>
            </a:ln>
          </p:spPr>
          <p:txBody>
            <a:bodyPr wrap="none" anchor="ctr" anchorCtr="0"/>
            <a:p>
              <a:endParaRPr lang="zh-CN" altLang="en-US" sz="2400" dirty="0">
                <a:latin typeface="Times New Roman" panose="02020603050405020304" pitchFamily="18" charset="0"/>
              </a:endParaRPr>
            </a:p>
          </p:txBody>
        </p:sp>
        <p:sp>
          <p:nvSpPr>
            <p:cNvPr id="80919" name="Text Box 6"/>
            <p:cNvSpPr txBox="1"/>
            <p:nvPr/>
          </p:nvSpPr>
          <p:spPr>
            <a:xfrm>
              <a:off x="3108" y="966"/>
              <a:ext cx="716" cy="250"/>
            </a:xfrm>
            <a:prstGeom prst="rect">
              <a:avLst/>
            </a:prstGeom>
            <a:noFill/>
            <a:ln w="9525">
              <a:noFill/>
            </a:ln>
          </p:spPr>
          <p:txBody>
            <a:bodyPr wrap="none">
              <a:spAutoFit/>
            </a:bodyPr>
            <a:p>
              <a:r>
                <a:rPr lang="zh-CN" altLang="en-US" sz="2000" dirty="0">
                  <a:latin typeface="Times New Roman" panose="02020603050405020304" pitchFamily="18" charset="0"/>
                </a:rPr>
                <a:t>源端口 #</a:t>
              </a:r>
              <a:endParaRPr lang="zh-CN" altLang="en-US" sz="2400" dirty="0">
                <a:latin typeface="Times New Roman" panose="02020603050405020304" pitchFamily="18" charset="0"/>
              </a:endParaRPr>
            </a:p>
          </p:txBody>
        </p:sp>
        <p:sp>
          <p:nvSpPr>
            <p:cNvPr id="80920" name="Text Box 7"/>
            <p:cNvSpPr txBox="1"/>
            <p:nvPr/>
          </p:nvSpPr>
          <p:spPr>
            <a:xfrm>
              <a:off x="4261" y="969"/>
              <a:ext cx="876" cy="250"/>
            </a:xfrm>
            <a:prstGeom prst="rect">
              <a:avLst/>
            </a:prstGeom>
            <a:noFill/>
            <a:ln w="9525">
              <a:noFill/>
            </a:ln>
          </p:spPr>
          <p:txBody>
            <a:bodyPr wrap="none">
              <a:spAutoFit/>
            </a:bodyPr>
            <a:p>
              <a:r>
                <a:rPr lang="zh-CN" altLang="en-US" sz="2000" dirty="0">
                  <a:latin typeface="Times New Roman" panose="02020603050405020304" pitchFamily="18" charset="0"/>
                </a:rPr>
                <a:t>目的端口 #</a:t>
              </a:r>
              <a:endParaRPr lang="zh-CN" altLang="en-US" sz="1800" dirty="0">
                <a:latin typeface="Times New Roman" panose="02020603050405020304" pitchFamily="18" charset="0"/>
              </a:endParaRPr>
            </a:p>
          </p:txBody>
        </p:sp>
        <p:sp>
          <p:nvSpPr>
            <p:cNvPr id="80921" name="Line 8"/>
            <p:cNvSpPr/>
            <p:nvPr/>
          </p:nvSpPr>
          <p:spPr>
            <a:xfrm>
              <a:off x="2853" y="1226"/>
              <a:ext cx="2486" cy="3"/>
            </a:xfrm>
            <a:prstGeom prst="line">
              <a:avLst/>
            </a:prstGeom>
            <a:ln w="19050" cap="flat" cmpd="sng">
              <a:solidFill>
                <a:schemeClr val="tx1"/>
              </a:solidFill>
              <a:prstDash val="solid"/>
              <a:headEnd type="none" w="med" len="med"/>
              <a:tailEnd type="none" w="med" len="med"/>
            </a:ln>
          </p:spPr>
        </p:sp>
        <p:sp>
          <p:nvSpPr>
            <p:cNvPr id="80922" name="Line 9"/>
            <p:cNvSpPr/>
            <p:nvPr/>
          </p:nvSpPr>
          <p:spPr>
            <a:xfrm flipV="1">
              <a:off x="2849" y="1465"/>
              <a:ext cx="2489" cy="0"/>
            </a:xfrm>
            <a:prstGeom prst="line">
              <a:avLst/>
            </a:prstGeom>
            <a:ln w="19050" cap="flat" cmpd="sng">
              <a:solidFill>
                <a:schemeClr val="tx1"/>
              </a:solidFill>
              <a:prstDash val="solid"/>
              <a:headEnd type="none" w="med" len="med"/>
              <a:tailEnd type="none" w="med" len="med"/>
            </a:ln>
          </p:spPr>
        </p:sp>
        <p:sp>
          <p:nvSpPr>
            <p:cNvPr id="80923" name="Line 10"/>
            <p:cNvSpPr/>
            <p:nvPr/>
          </p:nvSpPr>
          <p:spPr>
            <a:xfrm flipV="1">
              <a:off x="4075" y="990"/>
              <a:ext cx="0" cy="247"/>
            </a:xfrm>
            <a:prstGeom prst="line">
              <a:avLst/>
            </a:prstGeom>
            <a:ln w="19050" cap="flat" cmpd="sng">
              <a:solidFill>
                <a:schemeClr val="tx1"/>
              </a:solidFill>
              <a:prstDash val="solid"/>
              <a:headEnd type="none" w="med" len="med"/>
              <a:tailEnd type="none" w="med" len="med"/>
            </a:ln>
          </p:spPr>
        </p:sp>
        <p:sp>
          <p:nvSpPr>
            <p:cNvPr id="80924" name="Text Box 11"/>
            <p:cNvSpPr txBox="1"/>
            <p:nvPr/>
          </p:nvSpPr>
          <p:spPr>
            <a:xfrm>
              <a:off x="3805" y="657"/>
              <a:ext cx="504" cy="231"/>
            </a:xfrm>
            <a:prstGeom prst="rect">
              <a:avLst/>
            </a:prstGeom>
            <a:noFill/>
            <a:ln w="9525">
              <a:noFill/>
            </a:ln>
          </p:spPr>
          <p:txBody>
            <a:bodyPr wrap="none">
              <a:spAutoFit/>
            </a:bodyPr>
            <a:p>
              <a:r>
                <a:rPr lang="zh-CN" altLang="en-US" sz="1800" dirty="0">
                  <a:latin typeface="Times New Roman" panose="02020603050405020304" pitchFamily="18" charset="0"/>
                </a:rPr>
                <a:t>32 </a:t>
              </a:r>
              <a:r>
                <a:rPr lang="en-US" altLang="zh-CN" sz="1800" dirty="0">
                  <a:latin typeface="Times New Roman" panose="02020603050405020304" pitchFamily="18" charset="0"/>
                </a:rPr>
                <a:t>bits</a:t>
              </a:r>
              <a:endParaRPr lang="en-US" altLang="zh-CN" sz="2400" dirty="0">
                <a:latin typeface="Times New Roman" panose="02020603050405020304" pitchFamily="18" charset="0"/>
              </a:endParaRPr>
            </a:p>
          </p:txBody>
        </p:sp>
        <p:sp>
          <p:nvSpPr>
            <p:cNvPr id="80925" name="Line 12"/>
            <p:cNvSpPr/>
            <p:nvPr/>
          </p:nvSpPr>
          <p:spPr>
            <a:xfrm>
              <a:off x="4417" y="811"/>
              <a:ext cx="899" cy="3"/>
            </a:xfrm>
            <a:prstGeom prst="line">
              <a:avLst/>
            </a:prstGeom>
            <a:ln w="19050" cap="flat" cmpd="sng">
              <a:solidFill>
                <a:schemeClr val="tx1"/>
              </a:solidFill>
              <a:prstDash val="solid"/>
              <a:headEnd type="none" w="med" len="med"/>
              <a:tailEnd type="triangle" w="med" len="med"/>
            </a:ln>
          </p:spPr>
        </p:sp>
        <p:sp>
          <p:nvSpPr>
            <p:cNvPr id="80926" name="Line 13"/>
            <p:cNvSpPr/>
            <p:nvPr/>
          </p:nvSpPr>
          <p:spPr>
            <a:xfrm rot="10800000">
              <a:off x="2837" y="818"/>
              <a:ext cx="845" cy="0"/>
            </a:xfrm>
            <a:prstGeom prst="line">
              <a:avLst/>
            </a:prstGeom>
            <a:ln w="19050" cap="flat" cmpd="sng">
              <a:solidFill>
                <a:schemeClr val="tx1"/>
              </a:solidFill>
              <a:prstDash val="solid"/>
              <a:headEnd type="none" w="med" len="med"/>
              <a:tailEnd type="triangle" w="med" len="med"/>
            </a:ln>
          </p:spPr>
        </p:sp>
        <p:sp>
          <p:nvSpPr>
            <p:cNvPr id="80927" name="Text Box 14"/>
            <p:cNvSpPr txBox="1"/>
            <p:nvPr/>
          </p:nvSpPr>
          <p:spPr>
            <a:xfrm>
              <a:off x="3667" y="2843"/>
              <a:ext cx="956" cy="442"/>
            </a:xfrm>
            <a:prstGeom prst="rect">
              <a:avLst/>
            </a:prstGeom>
            <a:noFill/>
            <a:ln w="9525">
              <a:noFill/>
            </a:ln>
          </p:spPr>
          <p:txBody>
            <a:bodyPr wrap="none">
              <a:spAutoFit/>
            </a:bodyPr>
            <a:p>
              <a:r>
                <a:rPr lang="zh-CN" altLang="en-US" sz="2000" dirty="0">
                  <a:latin typeface="Times New Roman" panose="02020603050405020304" pitchFamily="18" charset="0"/>
                </a:rPr>
                <a:t>应用层数据 </a:t>
              </a:r>
              <a:endParaRPr lang="zh-CN" altLang="en-US" sz="2000" dirty="0">
                <a:latin typeface="Times New Roman" panose="02020603050405020304" pitchFamily="18" charset="0"/>
              </a:endParaRPr>
            </a:p>
            <a:p>
              <a:r>
                <a:rPr lang="en-US" altLang="zh-CN" sz="2000" dirty="0">
                  <a:latin typeface="Times New Roman" panose="02020603050405020304" pitchFamily="18" charset="0"/>
                </a:rPr>
                <a:t>(</a:t>
              </a:r>
              <a:r>
                <a:rPr lang="zh-CN" altLang="en-US" sz="2000" dirty="0">
                  <a:latin typeface="Times New Roman" panose="02020603050405020304" pitchFamily="18" charset="0"/>
                </a:rPr>
                <a:t>变长)</a:t>
              </a:r>
              <a:endParaRPr lang="zh-CN" altLang="en-US" sz="2400" dirty="0">
                <a:latin typeface="Times New Roman" panose="02020603050405020304" pitchFamily="18" charset="0"/>
              </a:endParaRPr>
            </a:p>
          </p:txBody>
        </p:sp>
        <p:sp>
          <p:nvSpPr>
            <p:cNvPr id="80928" name="Text Box 15"/>
            <p:cNvSpPr txBox="1"/>
            <p:nvPr/>
          </p:nvSpPr>
          <p:spPr>
            <a:xfrm>
              <a:off x="3250" y="1213"/>
              <a:ext cx="1566" cy="250"/>
            </a:xfrm>
            <a:prstGeom prst="rect">
              <a:avLst/>
            </a:prstGeom>
            <a:noFill/>
            <a:ln w="9525">
              <a:noFill/>
            </a:ln>
          </p:spPr>
          <p:txBody>
            <a:bodyPr>
              <a:spAutoFit/>
            </a:bodyPr>
            <a:p>
              <a:r>
                <a:rPr lang="zh-CN" altLang="en-US" sz="2000" dirty="0">
                  <a:latin typeface="Times New Roman" panose="02020603050405020304" pitchFamily="18" charset="0"/>
                </a:rPr>
                <a:t>序号</a:t>
              </a:r>
              <a:endParaRPr lang="zh-CN" altLang="en-US" sz="2400" dirty="0">
                <a:latin typeface="Times New Roman" panose="02020603050405020304" pitchFamily="18" charset="0"/>
              </a:endParaRPr>
            </a:p>
          </p:txBody>
        </p:sp>
        <p:sp>
          <p:nvSpPr>
            <p:cNvPr id="80929" name="Line 16"/>
            <p:cNvSpPr/>
            <p:nvPr/>
          </p:nvSpPr>
          <p:spPr>
            <a:xfrm flipV="1">
              <a:off x="2855" y="1705"/>
              <a:ext cx="2489" cy="0"/>
            </a:xfrm>
            <a:prstGeom prst="line">
              <a:avLst/>
            </a:prstGeom>
            <a:ln w="19050" cap="flat" cmpd="sng">
              <a:solidFill>
                <a:schemeClr val="tx1"/>
              </a:solidFill>
              <a:prstDash val="solid"/>
              <a:headEnd type="none" w="med" len="med"/>
              <a:tailEnd type="none" w="med" len="med"/>
            </a:ln>
          </p:spPr>
        </p:sp>
        <p:sp>
          <p:nvSpPr>
            <p:cNvPr id="80930" name="Text Box 17"/>
            <p:cNvSpPr txBox="1"/>
            <p:nvPr/>
          </p:nvSpPr>
          <p:spPr>
            <a:xfrm>
              <a:off x="2998" y="1465"/>
              <a:ext cx="2148" cy="250"/>
            </a:xfrm>
            <a:prstGeom prst="rect">
              <a:avLst/>
            </a:prstGeom>
            <a:noFill/>
            <a:ln w="9525">
              <a:noFill/>
            </a:ln>
          </p:spPr>
          <p:txBody>
            <a:bodyPr>
              <a:spAutoFit/>
            </a:bodyPr>
            <a:p>
              <a:r>
                <a:rPr lang="zh-CN" altLang="en-US" sz="2000" dirty="0">
                  <a:latin typeface="Times New Roman" panose="02020603050405020304" pitchFamily="18" charset="0"/>
                </a:rPr>
                <a:t>确认号</a:t>
              </a:r>
              <a:endParaRPr lang="zh-CN" altLang="en-US" sz="2000" dirty="0">
                <a:latin typeface="Times New Roman" panose="02020603050405020304" pitchFamily="18" charset="0"/>
              </a:endParaRPr>
            </a:p>
          </p:txBody>
        </p:sp>
        <p:sp>
          <p:nvSpPr>
            <p:cNvPr id="80931" name="Line 18"/>
            <p:cNvSpPr/>
            <p:nvPr/>
          </p:nvSpPr>
          <p:spPr>
            <a:xfrm flipV="1">
              <a:off x="2852" y="1954"/>
              <a:ext cx="2489" cy="0"/>
            </a:xfrm>
            <a:prstGeom prst="line">
              <a:avLst/>
            </a:prstGeom>
            <a:ln w="19050" cap="flat" cmpd="sng">
              <a:solidFill>
                <a:schemeClr val="tx1"/>
              </a:solidFill>
              <a:prstDash val="solid"/>
              <a:headEnd type="none" w="med" len="med"/>
              <a:tailEnd type="none" w="med" len="med"/>
            </a:ln>
          </p:spPr>
        </p:sp>
        <p:sp>
          <p:nvSpPr>
            <p:cNvPr id="80932" name="Line 19"/>
            <p:cNvSpPr/>
            <p:nvPr/>
          </p:nvSpPr>
          <p:spPr>
            <a:xfrm flipV="1">
              <a:off x="2849" y="2200"/>
              <a:ext cx="2489" cy="0"/>
            </a:xfrm>
            <a:prstGeom prst="line">
              <a:avLst/>
            </a:prstGeom>
            <a:ln w="19050" cap="flat" cmpd="sng">
              <a:solidFill>
                <a:schemeClr val="tx1"/>
              </a:solidFill>
              <a:prstDash val="solid"/>
              <a:headEnd type="none" w="med" len="med"/>
              <a:tailEnd type="none" w="med" len="med"/>
            </a:ln>
          </p:spPr>
        </p:sp>
        <p:sp>
          <p:nvSpPr>
            <p:cNvPr id="80933" name="Line 20"/>
            <p:cNvSpPr/>
            <p:nvPr/>
          </p:nvSpPr>
          <p:spPr>
            <a:xfrm flipV="1">
              <a:off x="2849" y="2554"/>
              <a:ext cx="2489" cy="0"/>
            </a:xfrm>
            <a:prstGeom prst="line">
              <a:avLst/>
            </a:prstGeom>
            <a:ln w="19050" cap="flat" cmpd="sng">
              <a:solidFill>
                <a:schemeClr val="tx1"/>
              </a:solidFill>
              <a:prstDash val="solid"/>
              <a:headEnd type="none" w="med" len="med"/>
              <a:tailEnd type="none" w="med" len="med"/>
            </a:ln>
          </p:spPr>
        </p:sp>
        <p:sp>
          <p:nvSpPr>
            <p:cNvPr id="80934" name="Line 21"/>
            <p:cNvSpPr/>
            <p:nvPr/>
          </p:nvSpPr>
          <p:spPr>
            <a:xfrm flipH="1" flipV="1">
              <a:off x="4084" y="1707"/>
              <a:ext cx="3" cy="490"/>
            </a:xfrm>
            <a:prstGeom prst="line">
              <a:avLst/>
            </a:prstGeom>
            <a:ln w="19050" cap="flat" cmpd="sng">
              <a:solidFill>
                <a:schemeClr val="tx1"/>
              </a:solidFill>
              <a:prstDash val="solid"/>
              <a:headEnd type="none" w="med" len="med"/>
              <a:tailEnd type="none" w="med" len="med"/>
            </a:ln>
          </p:spPr>
        </p:sp>
        <p:sp>
          <p:nvSpPr>
            <p:cNvPr id="80935" name="Text Box 22"/>
            <p:cNvSpPr txBox="1"/>
            <p:nvPr/>
          </p:nvSpPr>
          <p:spPr>
            <a:xfrm>
              <a:off x="4352" y="1700"/>
              <a:ext cx="692" cy="231"/>
            </a:xfrm>
            <a:prstGeom prst="rect">
              <a:avLst/>
            </a:prstGeom>
            <a:noFill/>
            <a:ln w="9525">
              <a:noFill/>
            </a:ln>
          </p:spPr>
          <p:txBody>
            <a:bodyPr wrap="none">
              <a:spAutoFit/>
            </a:bodyPr>
            <a:p>
              <a:r>
                <a:rPr lang="zh-CN" altLang="en-US" sz="1800" dirty="0">
                  <a:latin typeface="Times New Roman" panose="02020603050405020304" pitchFamily="18" charset="0"/>
                </a:rPr>
                <a:t>接收窗口</a:t>
              </a:r>
              <a:endParaRPr lang="zh-CN" altLang="en-US" sz="1800" dirty="0">
                <a:latin typeface="Times New Roman" panose="02020603050405020304" pitchFamily="18" charset="0"/>
              </a:endParaRPr>
            </a:p>
          </p:txBody>
        </p:sp>
        <p:sp>
          <p:nvSpPr>
            <p:cNvPr id="80936" name="Text Box 23"/>
            <p:cNvSpPr txBox="1"/>
            <p:nvPr/>
          </p:nvSpPr>
          <p:spPr>
            <a:xfrm>
              <a:off x="4248" y="1949"/>
              <a:ext cx="980" cy="231"/>
            </a:xfrm>
            <a:prstGeom prst="rect">
              <a:avLst/>
            </a:prstGeom>
            <a:noFill/>
            <a:ln w="9525">
              <a:noFill/>
            </a:ln>
          </p:spPr>
          <p:txBody>
            <a:bodyPr wrap="none">
              <a:spAutoFit/>
            </a:bodyPr>
            <a:p>
              <a:r>
                <a:rPr lang="zh-CN" altLang="en-US" sz="1800" dirty="0">
                  <a:latin typeface="Times New Roman" panose="02020603050405020304" pitchFamily="18" charset="0"/>
                </a:rPr>
                <a:t>紧急数据指针</a:t>
              </a:r>
              <a:endParaRPr lang="zh-CN" altLang="en-US" sz="1800" dirty="0">
                <a:latin typeface="Times New Roman" panose="02020603050405020304" pitchFamily="18" charset="0"/>
              </a:endParaRPr>
            </a:p>
          </p:txBody>
        </p:sp>
        <p:sp>
          <p:nvSpPr>
            <p:cNvPr id="80937" name="Text Box 24"/>
            <p:cNvSpPr txBox="1"/>
            <p:nvPr/>
          </p:nvSpPr>
          <p:spPr>
            <a:xfrm>
              <a:off x="3190" y="1937"/>
              <a:ext cx="548" cy="231"/>
            </a:xfrm>
            <a:prstGeom prst="rect">
              <a:avLst/>
            </a:prstGeom>
            <a:noFill/>
            <a:ln w="9525">
              <a:noFill/>
            </a:ln>
          </p:spPr>
          <p:txBody>
            <a:bodyPr wrap="none">
              <a:spAutoFit/>
            </a:bodyPr>
            <a:p>
              <a:r>
                <a:rPr lang="zh-CN" altLang="en-US" sz="1800" dirty="0">
                  <a:latin typeface="Times New Roman" panose="02020603050405020304" pitchFamily="18" charset="0"/>
                </a:rPr>
                <a:t>检查和</a:t>
              </a:r>
              <a:endParaRPr lang="zh-CN" altLang="en-US" sz="1800" dirty="0">
                <a:latin typeface="Times New Roman" panose="02020603050405020304" pitchFamily="18" charset="0"/>
              </a:endParaRPr>
            </a:p>
          </p:txBody>
        </p:sp>
        <p:sp>
          <p:nvSpPr>
            <p:cNvPr id="80938" name="Text Box 25"/>
            <p:cNvSpPr txBox="1"/>
            <p:nvPr/>
          </p:nvSpPr>
          <p:spPr>
            <a:xfrm>
              <a:off x="3938" y="1728"/>
              <a:ext cx="187" cy="212"/>
            </a:xfrm>
            <a:prstGeom prst="rect">
              <a:avLst/>
            </a:prstGeom>
            <a:noFill/>
            <a:ln w="9525">
              <a:noFill/>
            </a:ln>
          </p:spPr>
          <p:txBody>
            <a:bodyPr wrap="none">
              <a:spAutoFit/>
            </a:bodyPr>
            <a:p>
              <a:r>
                <a:rPr lang="en-US" altLang="zh-CN" dirty="0">
                  <a:latin typeface="Times New Roman" panose="02020603050405020304" pitchFamily="18" charset="0"/>
                </a:rPr>
                <a:t>F</a:t>
              </a:r>
              <a:endParaRPr lang="en-US" altLang="zh-CN" sz="2400" dirty="0">
                <a:latin typeface="Times New Roman" panose="02020603050405020304" pitchFamily="18" charset="0"/>
              </a:endParaRPr>
            </a:p>
          </p:txBody>
        </p:sp>
        <p:sp>
          <p:nvSpPr>
            <p:cNvPr id="80939" name="Line 26"/>
            <p:cNvSpPr/>
            <p:nvPr/>
          </p:nvSpPr>
          <p:spPr>
            <a:xfrm flipV="1">
              <a:off x="3985" y="1701"/>
              <a:ext cx="0" cy="247"/>
            </a:xfrm>
            <a:prstGeom prst="line">
              <a:avLst/>
            </a:prstGeom>
            <a:ln w="19050" cap="flat" cmpd="sng">
              <a:solidFill>
                <a:schemeClr val="tx1"/>
              </a:solidFill>
              <a:prstDash val="solid"/>
              <a:headEnd type="none" w="med" len="med"/>
              <a:tailEnd type="none" w="med" len="med"/>
            </a:ln>
          </p:spPr>
        </p:sp>
        <p:sp>
          <p:nvSpPr>
            <p:cNvPr id="80940" name="Line 27"/>
            <p:cNvSpPr/>
            <p:nvPr/>
          </p:nvSpPr>
          <p:spPr>
            <a:xfrm flipV="1">
              <a:off x="3883" y="1704"/>
              <a:ext cx="0" cy="247"/>
            </a:xfrm>
            <a:prstGeom prst="line">
              <a:avLst/>
            </a:prstGeom>
            <a:ln w="19050" cap="flat" cmpd="sng">
              <a:solidFill>
                <a:schemeClr val="tx1"/>
              </a:solidFill>
              <a:prstDash val="solid"/>
              <a:headEnd type="none" w="med" len="med"/>
              <a:tailEnd type="none" w="med" len="med"/>
            </a:ln>
          </p:spPr>
        </p:sp>
        <p:sp>
          <p:nvSpPr>
            <p:cNvPr id="80941" name="Line 28"/>
            <p:cNvSpPr/>
            <p:nvPr/>
          </p:nvSpPr>
          <p:spPr>
            <a:xfrm flipV="1">
              <a:off x="3778" y="1704"/>
              <a:ext cx="0" cy="247"/>
            </a:xfrm>
            <a:prstGeom prst="line">
              <a:avLst/>
            </a:prstGeom>
            <a:ln w="19050" cap="flat" cmpd="sng">
              <a:solidFill>
                <a:schemeClr val="tx1"/>
              </a:solidFill>
              <a:prstDash val="solid"/>
              <a:headEnd type="none" w="med" len="med"/>
              <a:tailEnd type="none" w="med" len="med"/>
            </a:ln>
          </p:spPr>
        </p:sp>
        <p:sp>
          <p:nvSpPr>
            <p:cNvPr id="80942" name="Line 29"/>
            <p:cNvSpPr/>
            <p:nvPr/>
          </p:nvSpPr>
          <p:spPr>
            <a:xfrm flipV="1">
              <a:off x="3676" y="1707"/>
              <a:ext cx="0" cy="247"/>
            </a:xfrm>
            <a:prstGeom prst="line">
              <a:avLst/>
            </a:prstGeom>
            <a:ln w="19050" cap="flat" cmpd="sng">
              <a:solidFill>
                <a:schemeClr val="tx1"/>
              </a:solidFill>
              <a:prstDash val="solid"/>
              <a:headEnd type="none" w="med" len="med"/>
              <a:tailEnd type="none" w="med" len="med"/>
            </a:ln>
          </p:spPr>
        </p:sp>
        <p:sp>
          <p:nvSpPr>
            <p:cNvPr id="80943" name="Line 30"/>
            <p:cNvSpPr/>
            <p:nvPr/>
          </p:nvSpPr>
          <p:spPr>
            <a:xfrm flipV="1">
              <a:off x="3577" y="1704"/>
              <a:ext cx="0" cy="247"/>
            </a:xfrm>
            <a:prstGeom prst="line">
              <a:avLst/>
            </a:prstGeom>
            <a:ln w="19050" cap="flat" cmpd="sng">
              <a:solidFill>
                <a:schemeClr val="tx1"/>
              </a:solidFill>
              <a:prstDash val="solid"/>
              <a:headEnd type="none" w="med" len="med"/>
              <a:tailEnd type="none" w="med" len="med"/>
            </a:ln>
          </p:spPr>
        </p:sp>
        <p:sp>
          <p:nvSpPr>
            <p:cNvPr id="80944" name="Line 31"/>
            <p:cNvSpPr/>
            <p:nvPr/>
          </p:nvSpPr>
          <p:spPr>
            <a:xfrm flipV="1">
              <a:off x="3469" y="1710"/>
              <a:ext cx="0" cy="247"/>
            </a:xfrm>
            <a:prstGeom prst="line">
              <a:avLst/>
            </a:prstGeom>
            <a:ln w="19050" cap="flat" cmpd="sng">
              <a:solidFill>
                <a:schemeClr val="tx1"/>
              </a:solidFill>
              <a:prstDash val="solid"/>
              <a:headEnd type="none" w="med" len="med"/>
              <a:tailEnd type="none" w="med" len="med"/>
            </a:ln>
          </p:spPr>
        </p:sp>
        <p:sp>
          <p:nvSpPr>
            <p:cNvPr id="80945" name="Text Box 32"/>
            <p:cNvSpPr txBox="1"/>
            <p:nvPr/>
          </p:nvSpPr>
          <p:spPr>
            <a:xfrm>
              <a:off x="3837" y="1725"/>
              <a:ext cx="187" cy="212"/>
            </a:xfrm>
            <a:prstGeom prst="rect">
              <a:avLst/>
            </a:prstGeom>
            <a:noFill/>
            <a:ln w="9525">
              <a:noFill/>
            </a:ln>
          </p:spPr>
          <p:txBody>
            <a:bodyPr wrap="none">
              <a:spAutoFit/>
            </a:bodyPr>
            <a:p>
              <a:r>
                <a:rPr lang="en-US" altLang="zh-CN" dirty="0">
                  <a:latin typeface="Times New Roman" panose="02020603050405020304" pitchFamily="18" charset="0"/>
                </a:rPr>
                <a:t>S</a:t>
              </a:r>
              <a:endParaRPr lang="en-US" altLang="zh-CN" sz="2400" dirty="0">
                <a:latin typeface="Times New Roman" panose="02020603050405020304" pitchFamily="18" charset="0"/>
              </a:endParaRPr>
            </a:p>
          </p:txBody>
        </p:sp>
        <p:sp>
          <p:nvSpPr>
            <p:cNvPr id="80946" name="Text Box 33"/>
            <p:cNvSpPr txBox="1"/>
            <p:nvPr/>
          </p:nvSpPr>
          <p:spPr>
            <a:xfrm>
              <a:off x="3725" y="1725"/>
              <a:ext cx="201" cy="212"/>
            </a:xfrm>
            <a:prstGeom prst="rect">
              <a:avLst/>
            </a:prstGeom>
            <a:noFill/>
            <a:ln w="9525">
              <a:noFill/>
            </a:ln>
          </p:spPr>
          <p:txBody>
            <a:bodyPr wrap="none">
              <a:spAutoFit/>
            </a:bodyPr>
            <a:p>
              <a:r>
                <a:rPr lang="en-US" altLang="zh-CN" dirty="0">
                  <a:latin typeface="Times New Roman" panose="02020603050405020304" pitchFamily="18" charset="0"/>
                </a:rPr>
                <a:t>R</a:t>
              </a:r>
              <a:endParaRPr lang="en-US" altLang="zh-CN" sz="2400" dirty="0">
                <a:latin typeface="Times New Roman" panose="02020603050405020304" pitchFamily="18" charset="0"/>
              </a:endParaRPr>
            </a:p>
          </p:txBody>
        </p:sp>
        <p:sp>
          <p:nvSpPr>
            <p:cNvPr id="80947" name="Text Box 34"/>
            <p:cNvSpPr txBox="1"/>
            <p:nvPr/>
          </p:nvSpPr>
          <p:spPr>
            <a:xfrm>
              <a:off x="3626" y="1722"/>
              <a:ext cx="187" cy="212"/>
            </a:xfrm>
            <a:prstGeom prst="rect">
              <a:avLst/>
            </a:prstGeom>
            <a:noFill/>
            <a:ln w="9525">
              <a:noFill/>
            </a:ln>
          </p:spPr>
          <p:txBody>
            <a:bodyPr wrap="none">
              <a:spAutoFit/>
            </a:bodyPr>
            <a:p>
              <a:r>
                <a:rPr lang="en-US" altLang="zh-CN" dirty="0">
                  <a:latin typeface="Times New Roman" panose="02020603050405020304" pitchFamily="18" charset="0"/>
                </a:rPr>
                <a:t>P</a:t>
              </a:r>
              <a:endParaRPr lang="en-US" altLang="zh-CN" sz="2400" dirty="0">
                <a:latin typeface="Times New Roman" panose="02020603050405020304" pitchFamily="18" charset="0"/>
              </a:endParaRPr>
            </a:p>
          </p:txBody>
        </p:sp>
        <p:sp>
          <p:nvSpPr>
            <p:cNvPr id="80948" name="Text Box 35"/>
            <p:cNvSpPr txBox="1"/>
            <p:nvPr/>
          </p:nvSpPr>
          <p:spPr>
            <a:xfrm>
              <a:off x="3520" y="1722"/>
              <a:ext cx="208" cy="212"/>
            </a:xfrm>
            <a:prstGeom prst="rect">
              <a:avLst/>
            </a:prstGeom>
            <a:noFill/>
            <a:ln w="9525">
              <a:noFill/>
            </a:ln>
          </p:spPr>
          <p:txBody>
            <a:bodyPr wrap="none">
              <a:spAutoFit/>
            </a:bodyPr>
            <a:p>
              <a:r>
                <a:rPr lang="en-US" altLang="zh-CN" dirty="0">
                  <a:latin typeface="Times New Roman" panose="02020603050405020304" pitchFamily="18" charset="0"/>
                </a:rPr>
                <a:t>A</a:t>
              </a:r>
              <a:endParaRPr lang="en-US" altLang="zh-CN" sz="2400" dirty="0">
                <a:latin typeface="Times New Roman" panose="02020603050405020304" pitchFamily="18" charset="0"/>
              </a:endParaRPr>
            </a:p>
          </p:txBody>
        </p:sp>
        <p:sp>
          <p:nvSpPr>
            <p:cNvPr id="80949" name="Text Box 36"/>
            <p:cNvSpPr txBox="1"/>
            <p:nvPr/>
          </p:nvSpPr>
          <p:spPr>
            <a:xfrm>
              <a:off x="3418" y="1722"/>
              <a:ext cx="208" cy="212"/>
            </a:xfrm>
            <a:prstGeom prst="rect">
              <a:avLst/>
            </a:prstGeom>
            <a:noFill/>
            <a:ln w="9525">
              <a:noFill/>
            </a:ln>
          </p:spPr>
          <p:txBody>
            <a:bodyPr wrap="none">
              <a:spAutoFit/>
            </a:bodyPr>
            <a:p>
              <a:r>
                <a:rPr lang="en-US" altLang="zh-CN" dirty="0">
                  <a:latin typeface="Times New Roman" panose="02020603050405020304" pitchFamily="18" charset="0"/>
                </a:rPr>
                <a:t>U</a:t>
              </a:r>
              <a:endParaRPr lang="en-US" altLang="zh-CN" sz="2400" dirty="0">
                <a:latin typeface="Times New Roman" panose="02020603050405020304" pitchFamily="18" charset="0"/>
              </a:endParaRPr>
            </a:p>
          </p:txBody>
        </p:sp>
        <p:sp>
          <p:nvSpPr>
            <p:cNvPr id="80950" name="Text Box 37"/>
            <p:cNvSpPr txBox="1"/>
            <p:nvPr/>
          </p:nvSpPr>
          <p:spPr>
            <a:xfrm>
              <a:off x="2830" y="1656"/>
              <a:ext cx="340" cy="326"/>
            </a:xfrm>
            <a:prstGeom prst="rect">
              <a:avLst/>
            </a:prstGeom>
            <a:noFill/>
            <a:ln w="9525">
              <a:noFill/>
            </a:ln>
          </p:spPr>
          <p:txBody>
            <a:bodyPr wrap="none">
              <a:spAutoFit/>
            </a:bodyPr>
            <a:p>
              <a:r>
                <a:rPr lang="zh-CN" altLang="en-US" sz="1400" dirty="0">
                  <a:latin typeface="Times New Roman" panose="02020603050405020304" pitchFamily="18" charset="0"/>
                </a:rPr>
                <a:t>首部</a:t>
              </a:r>
              <a:endParaRPr lang="zh-CN" altLang="en-US" sz="1400" dirty="0">
                <a:latin typeface="Times New Roman" panose="02020603050405020304" pitchFamily="18" charset="0"/>
              </a:endParaRPr>
            </a:p>
            <a:p>
              <a:r>
                <a:rPr lang="zh-CN" altLang="en-US" sz="1400" dirty="0">
                  <a:latin typeface="Times New Roman" panose="02020603050405020304" pitchFamily="18" charset="0"/>
                </a:rPr>
                <a:t>长度</a:t>
              </a:r>
              <a:endParaRPr lang="zh-CN" altLang="en-US" sz="1800" dirty="0">
                <a:latin typeface="Times New Roman" panose="02020603050405020304" pitchFamily="18" charset="0"/>
              </a:endParaRPr>
            </a:p>
          </p:txBody>
        </p:sp>
        <p:sp>
          <p:nvSpPr>
            <p:cNvPr id="80951" name="Text Box 38"/>
            <p:cNvSpPr txBox="1"/>
            <p:nvPr/>
          </p:nvSpPr>
          <p:spPr>
            <a:xfrm>
              <a:off x="3185" y="1656"/>
              <a:ext cx="228" cy="326"/>
            </a:xfrm>
            <a:prstGeom prst="rect">
              <a:avLst/>
            </a:prstGeom>
            <a:noFill/>
            <a:ln w="9525">
              <a:noFill/>
            </a:ln>
          </p:spPr>
          <p:txBody>
            <a:bodyPr wrap="none">
              <a:spAutoFit/>
            </a:bodyPr>
            <a:p>
              <a:r>
                <a:rPr lang="zh-CN" altLang="en-US" sz="1400" dirty="0">
                  <a:latin typeface="Times New Roman" panose="02020603050405020304" pitchFamily="18" charset="0"/>
                </a:rPr>
                <a:t>未</a:t>
              </a:r>
              <a:endParaRPr lang="zh-CN" altLang="en-US" sz="1400" dirty="0">
                <a:latin typeface="Times New Roman" panose="02020603050405020304" pitchFamily="18" charset="0"/>
              </a:endParaRPr>
            </a:p>
            <a:p>
              <a:r>
                <a:rPr lang="zh-CN" altLang="en-US" sz="1400" dirty="0">
                  <a:latin typeface="Times New Roman" panose="02020603050405020304" pitchFamily="18" charset="0"/>
                </a:rPr>
                <a:t>用</a:t>
              </a:r>
              <a:endParaRPr lang="zh-CN" altLang="en-US" sz="1800" dirty="0">
                <a:latin typeface="Times New Roman" panose="02020603050405020304" pitchFamily="18" charset="0"/>
              </a:endParaRPr>
            </a:p>
          </p:txBody>
        </p:sp>
        <p:sp>
          <p:nvSpPr>
            <p:cNvPr id="80952" name="Line 39"/>
            <p:cNvSpPr/>
            <p:nvPr/>
          </p:nvSpPr>
          <p:spPr>
            <a:xfrm flipV="1">
              <a:off x="3151" y="1704"/>
              <a:ext cx="0" cy="247"/>
            </a:xfrm>
            <a:prstGeom prst="line">
              <a:avLst/>
            </a:prstGeom>
            <a:ln w="19050" cap="flat" cmpd="sng">
              <a:solidFill>
                <a:schemeClr val="tx1"/>
              </a:solidFill>
              <a:prstDash val="solid"/>
              <a:headEnd type="none" w="med" len="med"/>
              <a:tailEnd type="none" w="med" len="med"/>
            </a:ln>
          </p:spPr>
        </p:sp>
        <p:sp>
          <p:nvSpPr>
            <p:cNvPr id="80953" name="Text Box 40"/>
            <p:cNvSpPr txBox="1"/>
            <p:nvPr/>
          </p:nvSpPr>
          <p:spPr>
            <a:xfrm>
              <a:off x="3631" y="2264"/>
              <a:ext cx="902" cy="250"/>
            </a:xfrm>
            <a:prstGeom prst="rect">
              <a:avLst/>
            </a:prstGeom>
            <a:noFill/>
            <a:ln w="9525">
              <a:noFill/>
            </a:ln>
          </p:spPr>
          <p:txBody>
            <a:bodyPr wrap="none">
              <a:spAutoFit/>
            </a:bodyPr>
            <a:p>
              <a:r>
                <a:rPr lang="zh-CN" altLang="en-US" sz="2000" dirty="0">
                  <a:latin typeface="Times New Roman" panose="02020603050405020304" pitchFamily="18" charset="0"/>
                </a:rPr>
                <a:t>选项 (变长)</a:t>
              </a:r>
              <a:endParaRPr lang="zh-CN" altLang="en-US" sz="2400" dirty="0">
                <a:latin typeface="Times New Roman" panose="02020603050405020304" pitchFamily="18" charset="0"/>
              </a:endParaRPr>
            </a:p>
          </p:txBody>
        </p:sp>
      </p:grpSp>
      <p:sp>
        <p:nvSpPr>
          <p:cNvPr id="80902" name="Text Box 41"/>
          <p:cNvSpPr txBox="1"/>
          <p:nvPr/>
        </p:nvSpPr>
        <p:spPr>
          <a:xfrm>
            <a:off x="706438" y="1428750"/>
            <a:ext cx="1758950" cy="641350"/>
          </a:xfrm>
          <a:prstGeom prst="rect">
            <a:avLst/>
          </a:prstGeom>
          <a:noFill/>
          <a:ln w="9525">
            <a:noFill/>
          </a:ln>
        </p:spPr>
        <p:txBody>
          <a:bodyPr wrap="none">
            <a:spAutoFit/>
          </a:bodyPr>
          <a:p>
            <a:pPr algn="r"/>
            <a:r>
              <a:rPr lang="en-US" altLang="zh-CN" sz="1800" dirty="0">
                <a:latin typeface="Times New Roman" panose="02020603050405020304" pitchFamily="18" charset="0"/>
              </a:rPr>
              <a:t>URG: </a:t>
            </a:r>
            <a:r>
              <a:rPr lang="zh-CN" altLang="en-US" sz="1800" dirty="0">
                <a:latin typeface="Times New Roman" panose="02020603050405020304" pitchFamily="18" charset="0"/>
              </a:rPr>
              <a:t>紧急数据 </a:t>
            </a:r>
            <a:endParaRPr lang="zh-CN" altLang="en-US" sz="1800" dirty="0">
              <a:latin typeface="Times New Roman" panose="02020603050405020304" pitchFamily="18" charset="0"/>
            </a:endParaRPr>
          </a:p>
          <a:p>
            <a:pPr algn="r"/>
            <a:r>
              <a:rPr lang="en-US" altLang="zh-CN" sz="1800" dirty="0">
                <a:latin typeface="Times New Roman" panose="02020603050405020304" pitchFamily="18" charset="0"/>
              </a:rPr>
              <a:t>(</a:t>
            </a:r>
            <a:r>
              <a:rPr lang="zh-CN" altLang="en-US" sz="1800" dirty="0">
                <a:latin typeface="Times New Roman" panose="02020603050405020304" pitchFamily="18" charset="0"/>
              </a:rPr>
              <a:t>一般不用)</a:t>
            </a:r>
            <a:endParaRPr lang="zh-CN" altLang="en-US" sz="1000" dirty="0">
              <a:latin typeface="Times New Roman" panose="02020603050405020304" pitchFamily="18" charset="0"/>
            </a:endParaRPr>
          </a:p>
        </p:txBody>
      </p:sp>
      <p:sp>
        <p:nvSpPr>
          <p:cNvPr id="80903" name="Text Box 42"/>
          <p:cNvSpPr txBox="1"/>
          <p:nvPr/>
        </p:nvSpPr>
        <p:spPr>
          <a:xfrm>
            <a:off x="633413" y="2152650"/>
            <a:ext cx="1784350" cy="641350"/>
          </a:xfrm>
          <a:prstGeom prst="rect">
            <a:avLst/>
          </a:prstGeom>
          <a:noFill/>
          <a:ln w="9525">
            <a:noFill/>
          </a:ln>
        </p:spPr>
        <p:txBody>
          <a:bodyPr wrap="none">
            <a:spAutoFit/>
          </a:bodyPr>
          <a:p>
            <a:pPr algn="r"/>
            <a:r>
              <a:rPr lang="en-US" altLang="zh-CN" sz="1800" dirty="0">
                <a:latin typeface="Times New Roman" panose="02020603050405020304" pitchFamily="18" charset="0"/>
              </a:rPr>
              <a:t>ACK: ACK </a:t>
            </a:r>
            <a:r>
              <a:rPr lang="zh-CN" altLang="en-US" sz="1800" dirty="0">
                <a:latin typeface="Times New Roman" panose="02020603050405020304" pitchFamily="18" charset="0"/>
              </a:rPr>
              <a:t>序号</a:t>
            </a:r>
            <a:endParaRPr lang="zh-CN" altLang="en-US" sz="1800" dirty="0">
              <a:latin typeface="Times New Roman" panose="02020603050405020304" pitchFamily="18" charset="0"/>
            </a:endParaRPr>
          </a:p>
          <a:p>
            <a:pPr algn="r"/>
            <a:r>
              <a:rPr lang="zh-CN" altLang="en-US" sz="1800" dirty="0">
                <a:latin typeface="Times New Roman" panose="02020603050405020304" pitchFamily="18" charset="0"/>
              </a:rPr>
              <a:t>有效</a:t>
            </a:r>
            <a:endParaRPr lang="zh-CN" altLang="en-US" sz="1000" dirty="0">
              <a:latin typeface="Times New Roman" panose="02020603050405020304" pitchFamily="18" charset="0"/>
            </a:endParaRPr>
          </a:p>
        </p:txBody>
      </p:sp>
      <p:sp>
        <p:nvSpPr>
          <p:cNvPr id="80904" name="Text Box 43"/>
          <p:cNvSpPr txBox="1"/>
          <p:nvPr/>
        </p:nvSpPr>
        <p:spPr>
          <a:xfrm>
            <a:off x="341313" y="2828925"/>
            <a:ext cx="2095500" cy="641350"/>
          </a:xfrm>
          <a:prstGeom prst="rect">
            <a:avLst/>
          </a:prstGeom>
          <a:noFill/>
          <a:ln w="9525">
            <a:noFill/>
          </a:ln>
        </p:spPr>
        <p:txBody>
          <a:bodyPr wrap="none">
            <a:spAutoFit/>
          </a:bodyPr>
          <a:p>
            <a:pPr algn="r"/>
            <a:r>
              <a:rPr lang="en-US" altLang="zh-CN" sz="1800" dirty="0">
                <a:latin typeface="Times New Roman" panose="02020603050405020304" pitchFamily="18" charset="0"/>
              </a:rPr>
              <a:t>PSH: </a:t>
            </a:r>
            <a:r>
              <a:rPr lang="zh-CN" altLang="en-US" sz="1800" dirty="0">
                <a:latin typeface="Times New Roman" panose="02020603050405020304" pitchFamily="18" charset="0"/>
              </a:rPr>
              <a:t>立即提交数据</a:t>
            </a:r>
            <a:endParaRPr lang="zh-CN" altLang="en-US" sz="1800" dirty="0">
              <a:latin typeface="Times New Roman" panose="02020603050405020304" pitchFamily="18" charset="0"/>
            </a:endParaRPr>
          </a:p>
          <a:p>
            <a:pPr algn="r"/>
            <a:r>
              <a:rPr lang="en-US" altLang="zh-CN" sz="1800" dirty="0">
                <a:latin typeface="Times New Roman" panose="02020603050405020304" pitchFamily="18" charset="0"/>
              </a:rPr>
              <a:t>(</a:t>
            </a:r>
            <a:r>
              <a:rPr lang="zh-CN" altLang="en-US" sz="1800" dirty="0">
                <a:latin typeface="Times New Roman" panose="02020603050405020304" pitchFamily="18" charset="0"/>
              </a:rPr>
              <a:t>一般不用)</a:t>
            </a:r>
            <a:endParaRPr lang="zh-CN" altLang="en-US" sz="1800" dirty="0">
              <a:latin typeface="Times New Roman" panose="02020603050405020304" pitchFamily="18" charset="0"/>
            </a:endParaRPr>
          </a:p>
        </p:txBody>
      </p:sp>
      <p:sp>
        <p:nvSpPr>
          <p:cNvPr id="80905" name="Text Box 44"/>
          <p:cNvSpPr txBox="1"/>
          <p:nvPr/>
        </p:nvSpPr>
        <p:spPr>
          <a:xfrm>
            <a:off x="61913" y="3629025"/>
            <a:ext cx="2393950" cy="641350"/>
          </a:xfrm>
          <a:prstGeom prst="rect">
            <a:avLst/>
          </a:prstGeom>
          <a:noFill/>
          <a:ln w="9525">
            <a:noFill/>
          </a:ln>
        </p:spPr>
        <p:txBody>
          <a:bodyPr wrap="none">
            <a:spAutoFit/>
          </a:bodyPr>
          <a:p>
            <a:pPr algn="r"/>
            <a:r>
              <a:rPr lang="en-US" altLang="zh-CN" sz="1800" dirty="0">
                <a:latin typeface="Times New Roman" panose="02020603050405020304" pitchFamily="18" charset="0"/>
              </a:rPr>
              <a:t>RST, SYN, FIN:</a:t>
            </a:r>
            <a:endParaRPr lang="en-US" altLang="zh-CN" sz="1800" dirty="0">
              <a:latin typeface="Times New Roman" panose="02020603050405020304" pitchFamily="18" charset="0"/>
            </a:endParaRPr>
          </a:p>
          <a:p>
            <a:pPr algn="r"/>
            <a:r>
              <a:rPr lang="zh-CN" altLang="en-US" sz="1800" dirty="0">
                <a:latin typeface="Times New Roman" panose="02020603050405020304" pitchFamily="18" charset="0"/>
              </a:rPr>
              <a:t>连接建立</a:t>
            </a:r>
            <a:r>
              <a:rPr lang="en-US" altLang="zh-CN" sz="1800" dirty="0">
                <a:latin typeface="Times New Roman" panose="02020603050405020304" pitchFamily="18" charset="0"/>
              </a:rPr>
              <a:t>(</a:t>
            </a:r>
            <a:r>
              <a:rPr lang="zh-CN" altLang="en-US" sz="1800" dirty="0">
                <a:latin typeface="Times New Roman" panose="02020603050405020304" pitchFamily="18" charset="0"/>
              </a:rPr>
              <a:t>建立和拆连</a:t>
            </a:r>
            <a:r>
              <a:rPr lang="en-US" altLang="zh-CN" sz="1800" dirty="0">
                <a:latin typeface="Times New Roman" panose="02020603050405020304" pitchFamily="18" charset="0"/>
              </a:rPr>
              <a:t>)</a:t>
            </a:r>
            <a:endParaRPr lang="en-US" altLang="zh-CN" sz="1800" dirty="0">
              <a:latin typeface="Times New Roman" panose="02020603050405020304" pitchFamily="18" charset="0"/>
            </a:endParaRPr>
          </a:p>
        </p:txBody>
      </p:sp>
      <p:sp>
        <p:nvSpPr>
          <p:cNvPr id="80906" name="Line 45"/>
          <p:cNvSpPr/>
          <p:nvPr/>
        </p:nvSpPr>
        <p:spPr>
          <a:xfrm>
            <a:off x="2371725" y="1800225"/>
            <a:ext cx="1495425" cy="962025"/>
          </a:xfrm>
          <a:prstGeom prst="line">
            <a:avLst/>
          </a:prstGeom>
          <a:ln w="19050" cap="flat" cmpd="sng">
            <a:solidFill>
              <a:srgbClr val="FF0000"/>
            </a:solidFill>
            <a:prstDash val="solid"/>
            <a:headEnd type="none" w="med" len="med"/>
            <a:tailEnd type="none" w="med" len="med"/>
          </a:ln>
        </p:spPr>
      </p:sp>
      <p:sp>
        <p:nvSpPr>
          <p:cNvPr id="80907" name="Line 46"/>
          <p:cNvSpPr/>
          <p:nvPr/>
        </p:nvSpPr>
        <p:spPr>
          <a:xfrm>
            <a:off x="2343150" y="2476500"/>
            <a:ext cx="1647825" cy="352425"/>
          </a:xfrm>
          <a:prstGeom prst="line">
            <a:avLst/>
          </a:prstGeom>
          <a:ln w="19050" cap="flat" cmpd="sng">
            <a:solidFill>
              <a:srgbClr val="FF0000"/>
            </a:solidFill>
            <a:prstDash val="solid"/>
            <a:headEnd type="none" w="med" len="med"/>
            <a:tailEnd type="none" w="med" len="med"/>
          </a:ln>
        </p:spPr>
      </p:sp>
      <p:sp>
        <p:nvSpPr>
          <p:cNvPr id="80908" name="Line 47"/>
          <p:cNvSpPr/>
          <p:nvPr/>
        </p:nvSpPr>
        <p:spPr>
          <a:xfrm flipV="1">
            <a:off x="2352675" y="2828925"/>
            <a:ext cx="1838325" cy="457200"/>
          </a:xfrm>
          <a:prstGeom prst="line">
            <a:avLst/>
          </a:prstGeom>
          <a:ln w="19050" cap="flat" cmpd="sng">
            <a:solidFill>
              <a:srgbClr val="FF0000"/>
            </a:solidFill>
            <a:prstDash val="solid"/>
            <a:headEnd type="none" w="med" len="med"/>
            <a:tailEnd type="none" w="med" len="med"/>
          </a:ln>
        </p:spPr>
      </p:sp>
      <p:sp>
        <p:nvSpPr>
          <p:cNvPr id="80909" name="Freeform 48"/>
          <p:cNvSpPr/>
          <p:nvPr/>
        </p:nvSpPr>
        <p:spPr>
          <a:xfrm>
            <a:off x="2390775" y="3105150"/>
            <a:ext cx="2314575" cy="704850"/>
          </a:xfrm>
          <a:custGeom>
            <a:avLst/>
            <a:gdLst>
              <a:gd name="txL" fmla="*/ 0 w 1458"/>
              <a:gd name="txT" fmla="*/ 0 h 444"/>
              <a:gd name="txR" fmla="*/ 1458 w 1458"/>
              <a:gd name="txB" fmla="*/ 444 h 444"/>
            </a:gdLst>
            <a:ahLst/>
            <a:cxnLst>
              <a:cxn ang="0">
                <a:pos x="0" y="2147483647"/>
              </a:cxn>
              <a:cxn ang="0">
                <a:pos x="2147483647" y="0"/>
              </a:cxn>
              <a:cxn ang="0">
                <a:pos x="2147483647" y="2147483647"/>
              </a:cxn>
            </a:cxnLst>
            <a:rect l="txL" t="txT" r="txR" b="txB"/>
            <a:pathLst>
              <a:path w="1458" h="444">
                <a:moveTo>
                  <a:pt x="0" y="444"/>
                </a:moveTo>
                <a:lnTo>
                  <a:pt x="1248" y="0"/>
                </a:lnTo>
                <a:lnTo>
                  <a:pt x="1458" y="6"/>
                </a:lnTo>
              </a:path>
            </a:pathLst>
          </a:custGeom>
          <a:noFill/>
          <a:ln w="19050" cap="flat" cmpd="sng">
            <a:solidFill>
              <a:srgbClr val="FF0000">
                <a:alpha val="100000"/>
              </a:srgbClr>
            </a:solidFill>
            <a:prstDash val="solid"/>
            <a:round/>
            <a:headEnd type="none" w="med" len="med"/>
            <a:tailEnd type="none" w="med" len="med"/>
          </a:ln>
        </p:spPr>
        <p:txBody>
          <a:bodyPr/>
          <a:p>
            <a:endParaRPr lang="zh-CN" altLang="en-US"/>
          </a:p>
        </p:txBody>
      </p:sp>
      <p:sp>
        <p:nvSpPr>
          <p:cNvPr id="80910" name="Text Box 49"/>
          <p:cNvSpPr txBox="1"/>
          <p:nvPr/>
        </p:nvSpPr>
        <p:spPr>
          <a:xfrm>
            <a:off x="7439025" y="2994025"/>
            <a:ext cx="1327150" cy="641350"/>
          </a:xfrm>
          <a:prstGeom prst="rect">
            <a:avLst/>
          </a:prstGeom>
          <a:noFill/>
          <a:ln w="9525">
            <a:noFill/>
          </a:ln>
        </p:spPr>
        <p:txBody>
          <a:bodyPr wrap="none">
            <a:spAutoFit/>
          </a:bodyPr>
          <a:p>
            <a:pPr algn="l"/>
            <a:r>
              <a:rPr lang="zh-CN" altLang="en-US" sz="1800" dirty="0">
                <a:latin typeface="Times New Roman" panose="02020603050405020304" pitchFamily="18" charset="0"/>
              </a:rPr>
              <a:t>接收方允许</a:t>
            </a:r>
            <a:endParaRPr lang="zh-CN" altLang="en-US" sz="1800" dirty="0">
              <a:latin typeface="Times New Roman" panose="02020603050405020304" pitchFamily="18" charset="0"/>
            </a:endParaRPr>
          </a:p>
          <a:p>
            <a:pPr algn="l"/>
            <a:r>
              <a:rPr lang="zh-CN" altLang="en-US" sz="1800" dirty="0">
                <a:latin typeface="Times New Roman" panose="02020603050405020304" pitchFamily="18" charset="0"/>
              </a:rPr>
              <a:t>的字节数</a:t>
            </a:r>
            <a:endParaRPr lang="en-US" altLang="zh-CN" sz="1800" dirty="0">
              <a:latin typeface="Times New Roman" panose="02020603050405020304" pitchFamily="18" charset="0"/>
            </a:endParaRPr>
          </a:p>
        </p:txBody>
      </p:sp>
      <p:sp>
        <p:nvSpPr>
          <p:cNvPr id="80911" name="Text Box 50"/>
          <p:cNvSpPr txBox="1"/>
          <p:nvPr/>
        </p:nvSpPr>
        <p:spPr>
          <a:xfrm>
            <a:off x="7132638" y="1508125"/>
            <a:ext cx="1565275" cy="915988"/>
          </a:xfrm>
          <a:prstGeom prst="rect">
            <a:avLst/>
          </a:prstGeom>
          <a:noFill/>
          <a:ln w="9525">
            <a:noFill/>
          </a:ln>
        </p:spPr>
        <p:txBody>
          <a:bodyPr>
            <a:spAutoFit/>
          </a:bodyPr>
          <a:p>
            <a:pPr algn="l"/>
            <a:r>
              <a:rPr lang="zh-CN" altLang="en-US" sz="1800" dirty="0">
                <a:latin typeface="Times New Roman" panose="02020603050405020304" pitchFamily="18" charset="0"/>
              </a:rPr>
              <a:t>对数据字节计数</a:t>
            </a:r>
            <a:r>
              <a:rPr lang="en-US" altLang="zh-CN" sz="1800" dirty="0">
                <a:latin typeface="Times New Roman" panose="02020603050405020304" pitchFamily="18" charset="0"/>
              </a:rPr>
              <a:t>(</a:t>
            </a:r>
            <a:r>
              <a:rPr lang="zh-CN" altLang="en-US" sz="1800" dirty="0">
                <a:latin typeface="Times New Roman" panose="02020603050405020304" pitchFamily="18" charset="0"/>
              </a:rPr>
              <a:t>并非对报文段计数!)</a:t>
            </a:r>
            <a:endParaRPr lang="zh-CN" altLang="en-US" sz="1800" dirty="0">
              <a:latin typeface="Times New Roman" panose="02020603050405020304" pitchFamily="18" charset="0"/>
            </a:endParaRPr>
          </a:p>
        </p:txBody>
      </p:sp>
      <p:sp>
        <p:nvSpPr>
          <p:cNvPr id="80912" name="Text Box 51"/>
          <p:cNvSpPr txBox="1"/>
          <p:nvPr/>
        </p:nvSpPr>
        <p:spPr>
          <a:xfrm>
            <a:off x="792163" y="4946650"/>
            <a:ext cx="1555750" cy="641350"/>
          </a:xfrm>
          <a:prstGeom prst="rect">
            <a:avLst/>
          </a:prstGeom>
          <a:noFill/>
          <a:ln w="9525">
            <a:noFill/>
          </a:ln>
        </p:spPr>
        <p:txBody>
          <a:bodyPr wrap="none">
            <a:spAutoFit/>
          </a:bodyPr>
          <a:p>
            <a:pPr algn="r"/>
            <a:r>
              <a:rPr lang="zh-CN" altLang="en-US" sz="1800" dirty="0">
                <a:latin typeface="Times New Roman" panose="02020603050405020304" pitchFamily="18" charset="0"/>
              </a:rPr>
              <a:t>因特网检查和</a:t>
            </a:r>
            <a:endParaRPr lang="zh-CN" altLang="en-US" sz="1800" dirty="0">
              <a:latin typeface="Times New Roman" panose="02020603050405020304" pitchFamily="18" charset="0"/>
            </a:endParaRPr>
          </a:p>
          <a:p>
            <a:pPr algn="r"/>
            <a:r>
              <a:rPr lang="en-US" altLang="zh-CN" sz="1800" dirty="0">
                <a:latin typeface="Times New Roman" panose="02020603050405020304" pitchFamily="18" charset="0"/>
              </a:rPr>
              <a:t>(</a:t>
            </a:r>
            <a:r>
              <a:rPr lang="zh-CN" altLang="en-US" sz="1800" dirty="0">
                <a:latin typeface="Times New Roman" panose="02020603050405020304" pitchFamily="18" charset="0"/>
              </a:rPr>
              <a:t>同 </a:t>
            </a:r>
            <a:r>
              <a:rPr lang="en-US" altLang="zh-CN" sz="1800" dirty="0">
                <a:latin typeface="Times New Roman" panose="02020603050405020304" pitchFamily="18" charset="0"/>
              </a:rPr>
              <a:t>UDP</a:t>
            </a:r>
            <a:r>
              <a:rPr lang="zh-CN" altLang="en-US" sz="1800" dirty="0">
                <a:latin typeface="Times New Roman" panose="02020603050405020304" pitchFamily="18" charset="0"/>
              </a:rPr>
              <a:t>一样)</a:t>
            </a:r>
            <a:endParaRPr lang="zh-CN" altLang="en-US" sz="1800" dirty="0">
              <a:latin typeface="Times New Roman" panose="02020603050405020304" pitchFamily="18" charset="0"/>
            </a:endParaRPr>
          </a:p>
        </p:txBody>
      </p:sp>
      <p:sp>
        <p:nvSpPr>
          <p:cNvPr id="80913" name="Line 52"/>
          <p:cNvSpPr/>
          <p:nvPr/>
        </p:nvSpPr>
        <p:spPr>
          <a:xfrm flipV="1">
            <a:off x="2266950" y="3429000"/>
            <a:ext cx="2105025" cy="1981200"/>
          </a:xfrm>
          <a:prstGeom prst="line">
            <a:avLst/>
          </a:prstGeom>
          <a:ln w="19050" cap="flat" cmpd="sng">
            <a:solidFill>
              <a:srgbClr val="FF0000"/>
            </a:solidFill>
            <a:prstDash val="solid"/>
            <a:headEnd type="none" w="med" len="med"/>
            <a:tailEnd type="none" w="med" len="med"/>
          </a:ln>
        </p:spPr>
      </p:sp>
      <p:sp>
        <p:nvSpPr>
          <p:cNvPr id="80914" name="Line 53"/>
          <p:cNvSpPr/>
          <p:nvPr/>
        </p:nvSpPr>
        <p:spPr>
          <a:xfrm flipH="1" flipV="1">
            <a:off x="6686550" y="3019425"/>
            <a:ext cx="809625" cy="466725"/>
          </a:xfrm>
          <a:prstGeom prst="line">
            <a:avLst/>
          </a:prstGeom>
          <a:ln w="19050" cap="flat" cmpd="sng">
            <a:solidFill>
              <a:srgbClr val="FF0000"/>
            </a:solidFill>
            <a:prstDash val="solid"/>
            <a:headEnd type="none" w="med" len="med"/>
            <a:tailEnd type="none" w="med" len="med"/>
          </a:ln>
        </p:spPr>
      </p:sp>
      <p:sp>
        <p:nvSpPr>
          <p:cNvPr id="80915" name="Line 54"/>
          <p:cNvSpPr/>
          <p:nvPr/>
        </p:nvSpPr>
        <p:spPr>
          <a:xfrm flipH="1">
            <a:off x="6619875" y="1724025"/>
            <a:ext cx="552450" cy="885825"/>
          </a:xfrm>
          <a:prstGeom prst="line">
            <a:avLst/>
          </a:prstGeom>
          <a:ln w="19050" cap="flat" cmpd="sng">
            <a:solidFill>
              <a:srgbClr val="FF0000"/>
            </a:solidFill>
            <a:prstDash val="solid"/>
            <a:headEnd type="none" w="med" len="med"/>
            <a:tailEnd type="none" w="med" len="med"/>
          </a:ln>
        </p:spPr>
      </p:sp>
      <p:sp>
        <p:nvSpPr>
          <p:cNvPr id="80916" name="Line 55"/>
          <p:cNvSpPr/>
          <p:nvPr/>
        </p:nvSpPr>
        <p:spPr>
          <a:xfrm flipH="1">
            <a:off x="6581775" y="1714500"/>
            <a:ext cx="571500" cy="523875"/>
          </a:xfrm>
          <a:prstGeom prst="line">
            <a:avLst/>
          </a:prstGeom>
          <a:ln w="19050" cap="flat" cmpd="sng">
            <a:solidFill>
              <a:srgbClr val="FF0000"/>
            </a:solidFill>
            <a:prstDash val="solid"/>
            <a:headEnd type="none" w="med" len="med"/>
            <a:tailEnd type="none" w="med" len="med"/>
          </a:ln>
        </p:spPr>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7173"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7174" name="Line 2"/>
          <p:cNvSpPr/>
          <p:nvPr/>
        </p:nvSpPr>
        <p:spPr>
          <a:xfrm>
            <a:off x="5187950" y="4686300"/>
            <a:ext cx="2790825" cy="561975"/>
          </a:xfrm>
          <a:prstGeom prst="line">
            <a:avLst/>
          </a:prstGeom>
          <a:ln w="28575" cap="flat" cmpd="sng">
            <a:solidFill>
              <a:schemeClr val="accent2"/>
            </a:solidFill>
            <a:prstDash val="solid"/>
            <a:headEnd type="none" w="med" len="med"/>
            <a:tailEnd type="triangle" w="med" len="med"/>
          </a:ln>
        </p:spPr>
      </p:sp>
      <p:sp>
        <p:nvSpPr>
          <p:cNvPr id="7175" name="Line 3"/>
          <p:cNvSpPr/>
          <p:nvPr/>
        </p:nvSpPr>
        <p:spPr>
          <a:xfrm>
            <a:off x="5111750" y="2238375"/>
            <a:ext cx="2619375" cy="571500"/>
          </a:xfrm>
          <a:prstGeom prst="line">
            <a:avLst/>
          </a:prstGeom>
          <a:ln w="28575" cap="flat" cmpd="sng">
            <a:solidFill>
              <a:schemeClr val="accent2"/>
            </a:solidFill>
            <a:prstDash val="solid"/>
            <a:headEnd type="none" w="med" len="med"/>
            <a:tailEnd type="triangle" w="med" len="med"/>
          </a:ln>
        </p:spPr>
      </p:sp>
      <p:sp>
        <p:nvSpPr>
          <p:cNvPr id="7176" name="Rectangle 4"/>
          <p:cNvSpPr>
            <a:spLocks noGrp="1"/>
          </p:cNvSpPr>
          <p:nvPr>
            <p:ph type="title"/>
          </p:nvPr>
        </p:nvSpPr>
        <p:spPr>
          <a:xfrm>
            <a:off x="344488" y="228600"/>
            <a:ext cx="8361362" cy="1143000"/>
          </a:xfrm>
        </p:spPr>
        <p:txBody>
          <a:bodyPr vert="horz" wrap="square" lIns="91440" tIns="45720" rIns="91440" bIns="45720" anchor="ctr" anchorCtr="0"/>
          <a:p>
            <a:r>
              <a:rPr lang="en-US" altLang="zh-CN" dirty="0"/>
              <a:t>TCP</a:t>
            </a:r>
            <a:r>
              <a:rPr lang="zh-CN" altLang="en-US" dirty="0"/>
              <a:t>序号和确认号</a:t>
            </a:r>
            <a:endParaRPr lang="en-US" altLang="zh-CN" dirty="0"/>
          </a:p>
        </p:txBody>
      </p:sp>
      <p:sp>
        <p:nvSpPr>
          <p:cNvPr id="7177" name="Rectangle 5"/>
          <p:cNvSpPr>
            <a:spLocks noGrp="1"/>
          </p:cNvSpPr>
          <p:nvPr>
            <p:ph sz="half" idx="1"/>
          </p:nvPr>
        </p:nvSpPr>
        <p:spPr>
          <a:xfrm>
            <a:off x="165100" y="1295400"/>
            <a:ext cx="3863975" cy="5562600"/>
          </a:xfrm>
        </p:spPr>
        <p:txBody>
          <a:bodyPr vert="horz" wrap="square" lIns="91440" tIns="45720" rIns="91440" bIns="45720" anchor="t" anchorCtr="0"/>
          <a:p>
            <a:pPr eaLnBrk="1">
              <a:buSzPct val="85000"/>
              <a:buFont typeface="ZapfDingbats" pitchFamily="82" charset="2"/>
              <a:buNone/>
            </a:pPr>
            <a:r>
              <a:rPr lang="zh-CN" altLang="en-US" sz="2000" b="1" u="sng" dirty="0">
                <a:solidFill>
                  <a:srgbClr val="FF0000"/>
                </a:solidFill>
                <a:latin typeface="+mn-lt"/>
                <a:ea typeface="+mn-ea"/>
                <a:cs typeface="+mn-cs"/>
              </a:rPr>
              <a:t>序号:</a:t>
            </a:r>
            <a:endParaRPr lang="zh-CN" altLang="en-US" sz="2000" b="1" dirty="0">
              <a:latin typeface="+mn-lt"/>
              <a:ea typeface="+mn-ea"/>
              <a:cs typeface="+mn-cs"/>
            </a:endParaRPr>
          </a:p>
          <a:p>
            <a:pPr lvl="1" eaLnBrk="1">
              <a:buSzPct val="75000"/>
            </a:pPr>
            <a:r>
              <a:rPr lang="zh-CN" altLang="en-US" dirty="0">
                <a:latin typeface="+mn-lt"/>
                <a:ea typeface="+mn-ea"/>
              </a:rPr>
              <a:t>报文段中第</a:t>
            </a:r>
            <a:r>
              <a:rPr lang="en-US" altLang="zh-CN" dirty="0">
                <a:latin typeface="+mn-lt"/>
                <a:ea typeface="+mn-ea"/>
              </a:rPr>
              <a:t>1</a:t>
            </a:r>
            <a:r>
              <a:rPr lang="zh-CN" altLang="en-US" dirty="0">
                <a:latin typeface="+mn-lt"/>
                <a:ea typeface="+mn-ea"/>
              </a:rPr>
              <a:t>个数据字节在字节流中的位置编号</a:t>
            </a:r>
            <a:endParaRPr lang="zh-CN" altLang="en-US" dirty="0">
              <a:latin typeface="+mn-lt"/>
              <a:ea typeface="+mn-ea"/>
            </a:endParaRPr>
          </a:p>
          <a:p>
            <a:pPr eaLnBrk="1">
              <a:buSzPct val="85000"/>
              <a:buFont typeface="ZapfDingbats" pitchFamily="82" charset="2"/>
              <a:buNone/>
            </a:pPr>
            <a:r>
              <a:rPr lang="zh-CN" altLang="en-US" sz="2000" b="1" u="sng" dirty="0">
                <a:solidFill>
                  <a:srgbClr val="FF0000"/>
                </a:solidFill>
                <a:latin typeface="+mn-lt"/>
                <a:ea typeface="+mn-ea"/>
                <a:cs typeface="+mn-cs"/>
              </a:rPr>
              <a:t>确认号</a:t>
            </a:r>
            <a:r>
              <a:rPr lang="en-US" altLang="zh-CN" sz="2000" b="1" u="sng" dirty="0">
                <a:solidFill>
                  <a:srgbClr val="FF0000"/>
                </a:solidFill>
                <a:latin typeface="+mn-lt"/>
                <a:ea typeface="+mn-ea"/>
                <a:cs typeface="+mn-cs"/>
              </a:rPr>
              <a:t>:</a:t>
            </a:r>
            <a:endParaRPr lang="en-US" altLang="zh-CN" sz="2000" b="1" dirty="0">
              <a:latin typeface="+mn-lt"/>
              <a:ea typeface="+mn-ea"/>
              <a:cs typeface="+mn-cs"/>
            </a:endParaRPr>
          </a:p>
          <a:p>
            <a:pPr lvl="1" eaLnBrk="1">
              <a:buSzPct val="75000"/>
            </a:pPr>
            <a:r>
              <a:rPr lang="zh-CN" altLang="en-US" dirty="0">
                <a:latin typeface="+mn-lt"/>
                <a:ea typeface="+mn-ea"/>
              </a:rPr>
              <a:t>期望从对方收到下一个字节的序号</a:t>
            </a:r>
            <a:endParaRPr lang="zh-CN" altLang="en-US" dirty="0">
              <a:latin typeface="+mn-lt"/>
              <a:ea typeface="+mn-ea"/>
            </a:endParaRPr>
          </a:p>
          <a:p>
            <a:pPr lvl="1" eaLnBrk="1">
              <a:buSzPct val="75000"/>
            </a:pPr>
            <a:r>
              <a:rPr lang="zh-CN" altLang="en-US" dirty="0">
                <a:latin typeface="+mn-lt"/>
                <a:ea typeface="+mn-ea"/>
              </a:rPr>
              <a:t>累计应答</a:t>
            </a:r>
            <a:endParaRPr lang="en-US" altLang="zh-CN" dirty="0">
              <a:latin typeface="+mn-lt"/>
              <a:ea typeface="+mn-ea"/>
            </a:endParaRPr>
          </a:p>
          <a:p>
            <a:pPr eaLnBrk="1">
              <a:buSzPct val="85000"/>
              <a:buFont typeface="ZapfDingbats" pitchFamily="82" charset="2"/>
              <a:buNone/>
            </a:pPr>
            <a:r>
              <a:rPr lang="zh-CN" altLang="en-US" sz="2400" dirty="0">
                <a:solidFill>
                  <a:srgbClr val="FF0000"/>
                </a:solidFill>
                <a:latin typeface="+mn-lt"/>
                <a:ea typeface="+mn-ea"/>
                <a:cs typeface="+mn-cs"/>
              </a:rPr>
              <a:t>问题：</a:t>
            </a:r>
            <a:r>
              <a:rPr lang="zh-CN" altLang="en-US" sz="2400" dirty="0">
                <a:latin typeface="+mn-lt"/>
                <a:ea typeface="+mn-ea"/>
                <a:cs typeface="+mn-cs"/>
              </a:rPr>
              <a:t>接收方如何处理失序报文段？</a:t>
            </a:r>
            <a:endParaRPr lang="zh-CN" altLang="en-US" sz="2400" dirty="0">
              <a:latin typeface="+mn-lt"/>
              <a:ea typeface="+mn-ea"/>
              <a:cs typeface="+mn-cs"/>
            </a:endParaRPr>
          </a:p>
          <a:p>
            <a:pPr eaLnBrk="1">
              <a:buSzPct val="85000"/>
              <a:buFont typeface="ZapfDingbats" pitchFamily="82" charset="2"/>
              <a:buNone/>
            </a:pPr>
            <a:r>
              <a:rPr lang="zh-CN" altLang="en-US" sz="2400" dirty="0">
                <a:solidFill>
                  <a:srgbClr val="FF0000"/>
                </a:solidFill>
                <a:latin typeface="+mn-lt"/>
                <a:ea typeface="+mn-ea"/>
                <a:cs typeface="+mn-cs"/>
              </a:rPr>
              <a:t>回答：</a:t>
            </a:r>
            <a:r>
              <a:rPr lang="en-US" altLang="zh-CN" sz="2400" dirty="0">
                <a:latin typeface="+mn-lt"/>
                <a:ea typeface="+mn-ea"/>
                <a:cs typeface="+mn-cs"/>
              </a:rPr>
              <a:t>TCP</a:t>
            </a:r>
            <a:r>
              <a:rPr lang="zh-CN" altLang="en-US" sz="2400" dirty="0">
                <a:latin typeface="+mn-lt"/>
                <a:ea typeface="+mn-ea"/>
                <a:cs typeface="+mn-cs"/>
              </a:rPr>
              <a:t>规范没有说明，</a:t>
            </a:r>
            <a:r>
              <a:rPr lang="zh-CN" altLang="en-US" dirty="0">
                <a:latin typeface="+mn-lt"/>
                <a:ea typeface="+mn-ea"/>
                <a:cs typeface="+mn-cs"/>
              </a:rPr>
              <a:t> </a:t>
            </a:r>
            <a:r>
              <a:rPr lang="zh-CN" altLang="en-US" sz="2400" dirty="0">
                <a:latin typeface="+mn-lt"/>
                <a:ea typeface="+mn-ea"/>
                <a:cs typeface="+mn-cs"/>
              </a:rPr>
              <a:t>由实现者自行选择实现</a:t>
            </a:r>
            <a:r>
              <a:rPr lang="en-US" altLang="zh-CN" sz="2400" dirty="0">
                <a:latin typeface="+mn-lt"/>
                <a:ea typeface="+mn-ea"/>
                <a:cs typeface="+mn-cs"/>
              </a:rPr>
              <a:t>: </a:t>
            </a:r>
            <a:r>
              <a:rPr lang="zh-CN" altLang="en-US" sz="2400" dirty="0">
                <a:latin typeface="+mn-lt"/>
                <a:ea typeface="+mn-ea"/>
                <a:cs typeface="+mn-cs"/>
              </a:rPr>
              <a:t>抛弃</a:t>
            </a:r>
            <a:r>
              <a:rPr lang="en-US" altLang="zh-CN" sz="2400" dirty="0">
                <a:latin typeface="+mn-lt"/>
                <a:ea typeface="+mn-ea"/>
                <a:cs typeface="+mn-cs"/>
              </a:rPr>
              <a:t>/</a:t>
            </a:r>
            <a:r>
              <a:rPr lang="zh-CN" altLang="en-US" sz="2400" dirty="0">
                <a:latin typeface="+mn-lt"/>
                <a:ea typeface="+mn-ea"/>
                <a:cs typeface="+mn-cs"/>
              </a:rPr>
              <a:t>缓存 </a:t>
            </a:r>
            <a:endParaRPr lang="en-US" altLang="zh-CN" sz="2400" dirty="0">
              <a:latin typeface="+mn-lt"/>
              <a:ea typeface="+mn-ea"/>
              <a:cs typeface="+mn-cs"/>
            </a:endParaRPr>
          </a:p>
        </p:txBody>
      </p:sp>
      <p:graphicFrame>
        <p:nvGraphicFramePr>
          <p:cNvPr id="7170" name="Object 6"/>
          <p:cNvGraphicFramePr/>
          <p:nvPr/>
        </p:nvGraphicFramePr>
        <p:xfrm>
          <a:off x="4349750" y="1408113"/>
          <a:ext cx="606425" cy="481012"/>
        </p:xfrm>
        <a:graphic>
          <a:graphicData uri="http://schemas.openxmlformats.org/presentationml/2006/ole">
            <mc:AlternateContent xmlns:mc="http://schemas.openxmlformats.org/markup-compatibility/2006">
              <mc:Choice xmlns:v="urn:schemas-microsoft-com:vml" Requires="v">
                <p:oleObj spid="_x0000_s3084" name="" r:id="rId1" imgW="1305560" imgH="1082675" progId="MS_ClipArt_Gallery.2">
                  <p:embed/>
                </p:oleObj>
              </mc:Choice>
              <mc:Fallback>
                <p:oleObj name="" r:id="rId1" imgW="1305560" imgH="1082675" progId="MS_ClipArt_Gallery.2">
                  <p:embed/>
                  <p:pic>
                    <p:nvPicPr>
                      <p:cNvPr id="0" name="图片 3083"/>
                      <p:cNvPicPr/>
                      <p:nvPr/>
                    </p:nvPicPr>
                    <p:blipFill>
                      <a:blip r:embed="rId2"/>
                      <a:stretch>
                        <a:fillRect/>
                      </a:stretch>
                    </p:blipFill>
                    <p:spPr>
                      <a:xfrm>
                        <a:off x="4349750" y="1408113"/>
                        <a:ext cx="606425" cy="481012"/>
                      </a:xfrm>
                      <a:prstGeom prst="rect">
                        <a:avLst/>
                      </a:prstGeom>
                      <a:noFill/>
                      <a:ln w="38100">
                        <a:noFill/>
                        <a:miter/>
                      </a:ln>
                    </p:spPr>
                  </p:pic>
                </p:oleObj>
              </mc:Fallback>
            </mc:AlternateContent>
          </a:graphicData>
        </a:graphic>
      </p:graphicFrame>
      <p:graphicFrame>
        <p:nvGraphicFramePr>
          <p:cNvPr id="7171" name="Object 7"/>
          <p:cNvGraphicFramePr/>
          <p:nvPr/>
        </p:nvGraphicFramePr>
        <p:xfrm>
          <a:off x="7874000" y="1322388"/>
          <a:ext cx="606425" cy="481012"/>
        </p:xfrm>
        <a:graphic>
          <a:graphicData uri="http://schemas.openxmlformats.org/presentationml/2006/ole">
            <mc:AlternateContent xmlns:mc="http://schemas.openxmlformats.org/markup-compatibility/2006">
              <mc:Choice xmlns:v="urn:schemas-microsoft-com:vml" Requires="v">
                <p:oleObj spid="_x0000_s3085" name="" r:id="rId3" imgW="1305560" imgH="1082675" progId="MS_ClipArt_Gallery.2">
                  <p:embed/>
                </p:oleObj>
              </mc:Choice>
              <mc:Fallback>
                <p:oleObj name="" r:id="rId3" imgW="1305560" imgH="1082675" progId="MS_ClipArt_Gallery.2">
                  <p:embed/>
                  <p:pic>
                    <p:nvPicPr>
                      <p:cNvPr id="0" name="图片 3084"/>
                      <p:cNvPicPr/>
                      <p:nvPr/>
                    </p:nvPicPr>
                    <p:blipFill>
                      <a:blip r:embed="rId2"/>
                      <a:stretch>
                        <a:fillRect/>
                      </a:stretch>
                    </p:blipFill>
                    <p:spPr>
                      <a:xfrm>
                        <a:off x="7874000" y="1322388"/>
                        <a:ext cx="606425" cy="481012"/>
                      </a:xfrm>
                      <a:prstGeom prst="rect">
                        <a:avLst/>
                      </a:prstGeom>
                      <a:noFill/>
                      <a:ln w="38100">
                        <a:noFill/>
                        <a:miter/>
                      </a:ln>
                    </p:spPr>
                  </p:pic>
                </p:oleObj>
              </mc:Fallback>
            </mc:AlternateContent>
          </a:graphicData>
        </a:graphic>
      </p:graphicFrame>
      <p:sp>
        <p:nvSpPr>
          <p:cNvPr id="7178" name="Text Box 8"/>
          <p:cNvSpPr txBox="1"/>
          <p:nvPr/>
        </p:nvSpPr>
        <p:spPr>
          <a:xfrm>
            <a:off x="5011738" y="1460500"/>
            <a:ext cx="909637" cy="366713"/>
          </a:xfrm>
          <a:prstGeom prst="rect">
            <a:avLst/>
          </a:prstGeom>
          <a:noFill/>
          <a:ln w="9525">
            <a:noFill/>
          </a:ln>
        </p:spPr>
        <p:txBody>
          <a:bodyPr wrap="none">
            <a:spAutoFit/>
          </a:bodyPr>
          <a:p>
            <a:r>
              <a:rPr lang="zh-CN" altLang="en-US" sz="1800" b="1" dirty="0">
                <a:solidFill>
                  <a:srgbClr val="FF0000"/>
                </a:solidFill>
                <a:latin typeface="Comic Sans MS" panose="030F0702030302020204" pitchFamily="66" charset="0"/>
              </a:rPr>
              <a:t>主机 </a:t>
            </a:r>
            <a:r>
              <a:rPr lang="en-US" altLang="zh-CN" sz="1800" b="1" dirty="0">
                <a:solidFill>
                  <a:srgbClr val="FF0000"/>
                </a:solidFill>
                <a:latin typeface="Comic Sans MS" panose="030F0702030302020204" pitchFamily="66" charset="0"/>
              </a:rPr>
              <a:t>A</a:t>
            </a:r>
            <a:endParaRPr lang="en-US" altLang="zh-CN" sz="1000" b="1" dirty="0">
              <a:solidFill>
                <a:srgbClr val="FF0000"/>
              </a:solidFill>
              <a:latin typeface="Times New Roman" panose="02020603050405020304" pitchFamily="18" charset="0"/>
            </a:endParaRPr>
          </a:p>
        </p:txBody>
      </p:sp>
      <p:sp>
        <p:nvSpPr>
          <p:cNvPr id="7179" name="Text Box 9"/>
          <p:cNvSpPr txBox="1"/>
          <p:nvPr/>
        </p:nvSpPr>
        <p:spPr>
          <a:xfrm>
            <a:off x="7004050" y="1450975"/>
            <a:ext cx="887413" cy="366713"/>
          </a:xfrm>
          <a:prstGeom prst="rect">
            <a:avLst/>
          </a:prstGeom>
          <a:noFill/>
          <a:ln w="9525">
            <a:noFill/>
          </a:ln>
        </p:spPr>
        <p:txBody>
          <a:bodyPr wrap="none">
            <a:spAutoFit/>
          </a:bodyPr>
          <a:p>
            <a:r>
              <a:rPr lang="zh-CN" altLang="en-US" sz="1800" b="1" dirty="0">
                <a:solidFill>
                  <a:srgbClr val="FF0000"/>
                </a:solidFill>
                <a:latin typeface="Comic Sans MS" panose="030F0702030302020204" pitchFamily="66" charset="0"/>
              </a:rPr>
              <a:t>主机 </a:t>
            </a:r>
            <a:r>
              <a:rPr lang="en-US" altLang="zh-CN" sz="1800" b="1" dirty="0">
                <a:solidFill>
                  <a:srgbClr val="FF0000"/>
                </a:solidFill>
                <a:latin typeface="Comic Sans MS" panose="030F0702030302020204" pitchFamily="66" charset="0"/>
              </a:rPr>
              <a:t>B</a:t>
            </a:r>
            <a:endParaRPr lang="en-US" altLang="zh-CN" sz="1000" b="1" dirty="0">
              <a:solidFill>
                <a:srgbClr val="FF0000"/>
              </a:solidFill>
              <a:latin typeface="Times New Roman" panose="02020603050405020304" pitchFamily="18" charset="0"/>
            </a:endParaRPr>
          </a:p>
        </p:txBody>
      </p:sp>
      <p:sp>
        <p:nvSpPr>
          <p:cNvPr id="7180" name="Text Box 10"/>
          <p:cNvSpPr txBox="1"/>
          <p:nvPr/>
        </p:nvSpPr>
        <p:spPr>
          <a:xfrm rot="706751">
            <a:off x="5164138" y="2220913"/>
            <a:ext cx="2484437" cy="304800"/>
          </a:xfrm>
          <a:prstGeom prst="rect">
            <a:avLst/>
          </a:prstGeom>
          <a:noFill/>
          <a:ln w="9525">
            <a:noFill/>
          </a:ln>
        </p:spPr>
        <p:txBody>
          <a:bodyPr wrap="none">
            <a:spAutoFit/>
          </a:bodyPr>
          <a:p>
            <a:r>
              <a:rPr lang="en-US" altLang="zh-CN" sz="1400" b="1" dirty="0">
                <a:latin typeface="Arial" panose="020B0604020202020204" pitchFamily="34" charset="0"/>
              </a:rPr>
              <a:t>Seq=42, ACK=79, data = ‘C’</a:t>
            </a:r>
            <a:endParaRPr lang="en-US" altLang="zh-CN" sz="1000" b="1" dirty="0">
              <a:latin typeface="Times New Roman" panose="02020603050405020304" pitchFamily="18" charset="0"/>
            </a:endParaRPr>
          </a:p>
        </p:txBody>
      </p:sp>
      <p:sp>
        <p:nvSpPr>
          <p:cNvPr id="7181" name="Text Box 11"/>
          <p:cNvSpPr txBox="1"/>
          <p:nvPr/>
        </p:nvSpPr>
        <p:spPr>
          <a:xfrm rot="-844223">
            <a:off x="5219700" y="3278188"/>
            <a:ext cx="2484438" cy="304800"/>
          </a:xfrm>
          <a:prstGeom prst="rect">
            <a:avLst/>
          </a:prstGeom>
          <a:noFill/>
          <a:ln w="9525">
            <a:noFill/>
          </a:ln>
        </p:spPr>
        <p:txBody>
          <a:bodyPr wrap="none">
            <a:spAutoFit/>
          </a:bodyPr>
          <a:p>
            <a:r>
              <a:rPr lang="en-US" altLang="zh-CN" sz="1400" b="1" dirty="0">
                <a:latin typeface="Arial" panose="020B0604020202020204" pitchFamily="34" charset="0"/>
              </a:rPr>
              <a:t>Seq=79, ACK=43, data = ‘C’</a:t>
            </a:r>
            <a:endParaRPr lang="en-US" altLang="zh-CN" sz="1000" b="1" dirty="0">
              <a:latin typeface="Times New Roman" panose="02020603050405020304" pitchFamily="18" charset="0"/>
            </a:endParaRPr>
          </a:p>
        </p:txBody>
      </p:sp>
      <p:sp>
        <p:nvSpPr>
          <p:cNvPr id="7182" name="Text Box 12"/>
          <p:cNvSpPr txBox="1"/>
          <p:nvPr/>
        </p:nvSpPr>
        <p:spPr>
          <a:xfrm rot="683987">
            <a:off x="5314950" y="4522788"/>
            <a:ext cx="1593850" cy="304800"/>
          </a:xfrm>
          <a:prstGeom prst="rect">
            <a:avLst/>
          </a:prstGeom>
          <a:noFill/>
          <a:ln w="9525">
            <a:noFill/>
          </a:ln>
        </p:spPr>
        <p:txBody>
          <a:bodyPr wrap="none">
            <a:spAutoFit/>
          </a:bodyPr>
          <a:p>
            <a:pPr algn="l"/>
            <a:r>
              <a:rPr lang="en-US" altLang="zh-CN" sz="1400" b="1" dirty="0">
                <a:latin typeface="Arial" panose="020B0604020202020204" pitchFamily="34" charset="0"/>
              </a:rPr>
              <a:t>Seq=43, ACK=80</a:t>
            </a:r>
            <a:endParaRPr lang="en-US" altLang="zh-CN" sz="1000" b="1" dirty="0">
              <a:latin typeface="Times New Roman" panose="02020603050405020304" pitchFamily="18" charset="0"/>
            </a:endParaRPr>
          </a:p>
        </p:txBody>
      </p:sp>
      <p:sp>
        <p:nvSpPr>
          <p:cNvPr id="7183" name="Text Box 13"/>
          <p:cNvSpPr txBox="1"/>
          <p:nvPr/>
        </p:nvSpPr>
        <p:spPr>
          <a:xfrm>
            <a:off x="4087813" y="1916113"/>
            <a:ext cx="996950" cy="581025"/>
          </a:xfrm>
          <a:prstGeom prst="rect">
            <a:avLst/>
          </a:prstGeom>
          <a:noFill/>
          <a:ln w="9525">
            <a:noFill/>
          </a:ln>
        </p:spPr>
        <p:txBody>
          <a:bodyPr wrap="none">
            <a:spAutoFit/>
          </a:bodyPr>
          <a:p>
            <a:r>
              <a:rPr lang="zh-CN" altLang="en-US" dirty="0">
                <a:solidFill>
                  <a:schemeClr val="accent2"/>
                </a:solidFill>
                <a:latin typeface="Comic Sans MS" panose="030F0702030302020204" pitchFamily="66" charset="0"/>
              </a:rPr>
              <a:t>用户键入</a:t>
            </a:r>
            <a:endParaRPr lang="en-US" altLang="zh-CN" dirty="0">
              <a:solidFill>
                <a:schemeClr val="accent2"/>
              </a:solidFill>
              <a:latin typeface="Comic Sans MS" panose="030F0702030302020204" pitchFamily="66" charset="0"/>
            </a:endParaRPr>
          </a:p>
          <a:p>
            <a:r>
              <a:rPr lang="en-US" altLang="zh-CN" dirty="0">
                <a:solidFill>
                  <a:schemeClr val="accent2"/>
                </a:solidFill>
                <a:latin typeface="Comic Sans MS" panose="030F0702030302020204" pitchFamily="66" charset="0"/>
              </a:rPr>
              <a:t>‘C’</a:t>
            </a:r>
            <a:endParaRPr lang="en-US" altLang="zh-CN" sz="1000" dirty="0">
              <a:solidFill>
                <a:schemeClr val="accent2"/>
              </a:solidFill>
              <a:latin typeface="Times New Roman" panose="02020603050405020304" pitchFamily="18" charset="0"/>
            </a:endParaRPr>
          </a:p>
        </p:txBody>
      </p:sp>
      <p:sp>
        <p:nvSpPr>
          <p:cNvPr id="7184" name="Text Box 14"/>
          <p:cNvSpPr txBox="1"/>
          <p:nvPr/>
        </p:nvSpPr>
        <p:spPr>
          <a:xfrm>
            <a:off x="3995738" y="4030663"/>
            <a:ext cx="1200150" cy="825500"/>
          </a:xfrm>
          <a:prstGeom prst="rect">
            <a:avLst/>
          </a:prstGeom>
          <a:noFill/>
          <a:ln w="9525">
            <a:noFill/>
          </a:ln>
        </p:spPr>
        <p:txBody>
          <a:bodyPr wrap="none">
            <a:spAutoFit/>
          </a:bodyPr>
          <a:p>
            <a:r>
              <a:rPr lang="zh-CN" altLang="en-US" dirty="0">
                <a:solidFill>
                  <a:schemeClr val="accent2"/>
                </a:solidFill>
                <a:latin typeface="Comic Sans MS" panose="030F0702030302020204" pitchFamily="66" charset="0"/>
              </a:rPr>
              <a:t>主机对接收</a:t>
            </a:r>
            <a:endParaRPr lang="zh-CN" altLang="en-US" dirty="0">
              <a:solidFill>
                <a:schemeClr val="accent2"/>
              </a:solidFill>
              <a:latin typeface="Comic Sans MS" panose="030F0702030302020204" pitchFamily="66" charset="0"/>
            </a:endParaRPr>
          </a:p>
          <a:p>
            <a:r>
              <a:rPr lang="zh-CN" altLang="en-US" dirty="0">
                <a:solidFill>
                  <a:schemeClr val="accent2"/>
                </a:solidFill>
                <a:latin typeface="Comic Sans MS" panose="030F0702030302020204" pitchFamily="66" charset="0"/>
              </a:rPr>
              <a:t>到的</a:t>
            </a:r>
            <a:r>
              <a:rPr lang="en-US" altLang="zh-CN" dirty="0">
                <a:solidFill>
                  <a:schemeClr val="accent2"/>
                </a:solidFill>
                <a:latin typeface="Comic Sans MS" panose="030F0702030302020204" pitchFamily="66" charset="0"/>
              </a:rPr>
              <a:t>‘C’</a:t>
            </a:r>
            <a:r>
              <a:rPr lang="zh-CN" altLang="en-US" dirty="0">
                <a:solidFill>
                  <a:schemeClr val="accent2"/>
                </a:solidFill>
                <a:latin typeface="Comic Sans MS" panose="030F0702030302020204" pitchFamily="66" charset="0"/>
              </a:rPr>
              <a:t>回</a:t>
            </a:r>
            <a:endParaRPr lang="zh-CN" altLang="en-US" dirty="0">
              <a:solidFill>
                <a:schemeClr val="accent2"/>
              </a:solidFill>
              <a:latin typeface="Comic Sans MS" panose="030F0702030302020204" pitchFamily="66" charset="0"/>
            </a:endParaRPr>
          </a:p>
          <a:p>
            <a:r>
              <a:rPr lang="zh-CN" altLang="en-US" dirty="0">
                <a:solidFill>
                  <a:schemeClr val="accent2"/>
                </a:solidFill>
                <a:latin typeface="Comic Sans MS" panose="030F0702030302020204" pitchFamily="66" charset="0"/>
              </a:rPr>
              <a:t>显给出确认</a:t>
            </a:r>
            <a:endParaRPr lang="zh-CN" altLang="en-US" sz="1000" dirty="0">
              <a:solidFill>
                <a:schemeClr val="accent2"/>
              </a:solidFill>
              <a:latin typeface="Times New Roman" panose="02020603050405020304" pitchFamily="18" charset="0"/>
            </a:endParaRPr>
          </a:p>
        </p:txBody>
      </p:sp>
      <p:sp>
        <p:nvSpPr>
          <p:cNvPr id="7185" name="Text Box 15"/>
          <p:cNvSpPr txBox="1"/>
          <p:nvPr/>
        </p:nvSpPr>
        <p:spPr>
          <a:xfrm>
            <a:off x="7567613" y="2573338"/>
            <a:ext cx="1450975" cy="825500"/>
          </a:xfrm>
          <a:prstGeom prst="rect">
            <a:avLst/>
          </a:prstGeom>
          <a:noFill/>
          <a:ln w="9525">
            <a:noFill/>
          </a:ln>
        </p:spPr>
        <p:txBody>
          <a:bodyPr wrap="none">
            <a:spAutoFit/>
          </a:bodyPr>
          <a:p>
            <a:r>
              <a:rPr lang="zh-CN" altLang="en-US" dirty="0">
                <a:solidFill>
                  <a:schemeClr val="accent2"/>
                </a:solidFill>
                <a:latin typeface="Comic Sans MS" panose="030F0702030302020204" pitchFamily="66" charset="0"/>
              </a:rPr>
              <a:t>主机对收到</a:t>
            </a:r>
            <a:endParaRPr lang="zh-CN" altLang="en-US" dirty="0">
              <a:solidFill>
                <a:schemeClr val="accent2"/>
              </a:solidFill>
              <a:latin typeface="Comic Sans MS" panose="030F0702030302020204" pitchFamily="66" charset="0"/>
            </a:endParaRPr>
          </a:p>
          <a:p>
            <a:r>
              <a:rPr lang="zh-CN" altLang="en-US" dirty="0">
                <a:solidFill>
                  <a:schemeClr val="accent2"/>
                </a:solidFill>
                <a:latin typeface="Comic Sans MS" panose="030F0702030302020204" pitchFamily="66" charset="0"/>
              </a:rPr>
              <a:t>的</a:t>
            </a:r>
            <a:r>
              <a:rPr lang="en-US" altLang="zh-CN" dirty="0">
                <a:solidFill>
                  <a:schemeClr val="accent2"/>
                </a:solidFill>
                <a:latin typeface="Comic Sans MS" panose="030F0702030302020204" pitchFamily="66" charset="0"/>
              </a:rPr>
              <a:t>‘C’</a:t>
            </a:r>
            <a:r>
              <a:rPr lang="zh-CN" altLang="en-US" dirty="0">
                <a:solidFill>
                  <a:schemeClr val="accent2"/>
                </a:solidFill>
                <a:latin typeface="Comic Sans MS" panose="030F0702030302020204" pitchFamily="66" charset="0"/>
              </a:rPr>
              <a:t>给出确认,</a:t>
            </a:r>
            <a:endParaRPr lang="zh-CN" altLang="en-US" dirty="0">
              <a:solidFill>
                <a:schemeClr val="accent2"/>
              </a:solidFill>
              <a:latin typeface="Comic Sans MS" panose="030F0702030302020204" pitchFamily="66" charset="0"/>
            </a:endParaRPr>
          </a:p>
          <a:p>
            <a:r>
              <a:rPr lang="en-US" altLang="zh-CN" dirty="0">
                <a:solidFill>
                  <a:schemeClr val="accent2"/>
                </a:solidFill>
                <a:latin typeface="Comic Sans MS" panose="030F0702030302020204" pitchFamily="66" charset="0"/>
              </a:rPr>
              <a:t> </a:t>
            </a:r>
            <a:r>
              <a:rPr lang="zh-CN" altLang="en-US" dirty="0">
                <a:solidFill>
                  <a:schemeClr val="accent2"/>
                </a:solidFill>
                <a:latin typeface="Comic Sans MS" panose="030F0702030302020204" pitchFamily="66" charset="0"/>
              </a:rPr>
              <a:t>回显 ‘</a:t>
            </a:r>
            <a:r>
              <a:rPr lang="en-US" altLang="zh-CN" dirty="0">
                <a:solidFill>
                  <a:schemeClr val="accent2"/>
                </a:solidFill>
                <a:latin typeface="Comic Sans MS" panose="030F0702030302020204" pitchFamily="66" charset="0"/>
              </a:rPr>
              <a:t>C</a:t>
            </a:r>
            <a:r>
              <a:rPr lang="en-US" altLang="zh-CN" dirty="0">
                <a:latin typeface="Comic Sans MS" panose="030F0702030302020204" pitchFamily="66" charset="0"/>
              </a:rPr>
              <a:t>’</a:t>
            </a:r>
            <a:endParaRPr lang="en-US" altLang="zh-CN" sz="1000" dirty="0">
              <a:latin typeface="Times New Roman" panose="02020603050405020304" pitchFamily="18" charset="0"/>
            </a:endParaRPr>
          </a:p>
        </p:txBody>
      </p:sp>
      <p:sp>
        <p:nvSpPr>
          <p:cNvPr id="7186" name="Line 16"/>
          <p:cNvSpPr/>
          <p:nvPr/>
        </p:nvSpPr>
        <p:spPr>
          <a:xfrm flipH="1">
            <a:off x="5102225" y="3200400"/>
            <a:ext cx="2609850" cy="800100"/>
          </a:xfrm>
          <a:prstGeom prst="line">
            <a:avLst/>
          </a:prstGeom>
          <a:ln w="28575" cap="flat" cmpd="sng">
            <a:solidFill>
              <a:schemeClr val="accent2"/>
            </a:solidFill>
            <a:prstDash val="solid"/>
            <a:headEnd type="none" w="med" len="med"/>
            <a:tailEnd type="triangle" w="med" len="med"/>
          </a:ln>
        </p:spPr>
      </p:sp>
      <p:sp>
        <p:nvSpPr>
          <p:cNvPr id="7187" name="Line 17"/>
          <p:cNvSpPr/>
          <p:nvPr/>
        </p:nvSpPr>
        <p:spPr>
          <a:xfrm flipH="1">
            <a:off x="8836025" y="1714500"/>
            <a:ext cx="0" cy="4514850"/>
          </a:xfrm>
          <a:prstGeom prst="line">
            <a:avLst/>
          </a:prstGeom>
          <a:ln w="28575" cap="flat" cmpd="sng">
            <a:solidFill>
              <a:srgbClr val="FF0000"/>
            </a:solidFill>
            <a:prstDash val="solid"/>
            <a:headEnd type="none" w="med" len="med"/>
            <a:tailEnd type="triangle" w="med" len="med"/>
          </a:ln>
        </p:spPr>
      </p:sp>
      <p:grpSp>
        <p:nvGrpSpPr>
          <p:cNvPr id="7188" name="Group 18"/>
          <p:cNvGrpSpPr/>
          <p:nvPr/>
        </p:nvGrpSpPr>
        <p:grpSpPr>
          <a:xfrm>
            <a:off x="8301038" y="5508625"/>
            <a:ext cx="641350" cy="366713"/>
            <a:chOff x="3309" y="3518"/>
            <a:chExt cx="404" cy="231"/>
          </a:xfrm>
        </p:grpSpPr>
        <p:sp>
          <p:nvSpPr>
            <p:cNvPr id="7191" name="Rectangle 19"/>
            <p:cNvSpPr/>
            <p:nvPr/>
          </p:nvSpPr>
          <p:spPr>
            <a:xfrm>
              <a:off x="3342" y="3576"/>
              <a:ext cx="324" cy="156"/>
            </a:xfrm>
            <a:prstGeom prst="rect">
              <a:avLst/>
            </a:prstGeom>
            <a:solidFill>
              <a:schemeClr val="bg1"/>
            </a:solidFill>
            <a:ln w="9525">
              <a:noFill/>
            </a:ln>
          </p:spPr>
          <p:txBody>
            <a:bodyPr wrap="none" anchor="ctr" anchorCtr="0"/>
            <a:p>
              <a:endParaRPr lang="zh-CN" altLang="en-US" dirty="0">
                <a:latin typeface="Comic Sans MS" panose="030F0702030302020204" pitchFamily="66" charset="0"/>
              </a:endParaRPr>
            </a:p>
          </p:txBody>
        </p:sp>
        <p:sp>
          <p:nvSpPr>
            <p:cNvPr id="7192" name="Text Box 20"/>
            <p:cNvSpPr txBox="1"/>
            <p:nvPr/>
          </p:nvSpPr>
          <p:spPr>
            <a:xfrm>
              <a:off x="3309" y="3518"/>
              <a:ext cx="404" cy="231"/>
            </a:xfrm>
            <a:prstGeom prst="rect">
              <a:avLst/>
            </a:prstGeom>
            <a:noFill/>
            <a:ln w="9525">
              <a:noFill/>
            </a:ln>
          </p:spPr>
          <p:txBody>
            <a:bodyPr wrap="none">
              <a:spAutoFit/>
            </a:bodyPr>
            <a:p>
              <a:r>
                <a:rPr lang="zh-CN" altLang="en-US" sz="1800" b="1" dirty="0">
                  <a:solidFill>
                    <a:srgbClr val="FF0000"/>
                  </a:solidFill>
                  <a:latin typeface="Comic Sans MS" panose="030F0702030302020204" pitchFamily="66" charset="0"/>
                </a:rPr>
                <a:t>时间</a:t>
              </a:r>
              <a:endParaRPr lang="zh-CN" altLang="en-US" sz="1000" b="1" dirty="0">
                <a:latin typeface="Times New Roman" panose="02020603050405020304" pitchFamily="18" charset="0"/>
              </a:endParaRPr>
            </a:p>
          </p:txBody>
        </p:sp>
      </p:grpSp>
      <p:sp>
        <p:nvSpPr>
          <p:cNvPr id="7189" name="Text Box 21"/>
          <p:cNvSpPr txBox="1"/>
          <p:nvPr/>
        </p:nvSpPr>
        <p:spPr>
          <a:xfrm>
            <a:off x="5880100" y="5794375"/>
            <a:ext cx="1974850" cy="366713"/>
          </a:xfrm>
          <a:prstGeom prst="rect">
            <a:avLst/>
          </a:prstGeom>
          <a:noFill/>
          <a:ln w="9525">
            <a:noFill/>
          </a:ln>
        </p:spPr>
        <p:txBody>
          <a:bodyPr wrap="none">
            <a:spAutoFit/>
          </a:bodyPr>
          <a:p>
            <a:r>
              <a:rPr lang="zh-CN" altLang="en-US" sz="1800" dirty="0">
                <a:solidFill>
                  <a:srgbClr val="FF0000"/>
                </a:solidFill>
                <a:latin typeface="Comic Sans MS" panose="030F0702030302020204" pitchFamily="66" charset="0"/>
              </a:rPr>
              <a:t>简单的</a:t>
            </a:r>
            <a:r>
              <a:rPr lang="en-US" altLang="zh-CN" sz="1800" dirty="0">
                <a:solidFill>
                  <a:srgbClr val="FF0000"/>
                </a:solidFill>
                <a:latin typeface="Comic Sans MS" panose="030F0702030302020204" pitchFamily="66" charset="0"/>
              </a:rPr>
              <a:t>telnet</a:t>
            </a:r>
            <a:r>
              <a:rPr lang="zh-CN" altLang="en-US" sz="1800" dirty="0">
                <a:solidFill>
                  <a:srgbClr val="FF0000"/>
                </a:solidFill>
                <a:latin typeface="Comic Sans MS" panose="030F0702030302020204" pitchFamily="66" charset="0"/>
              </a:rPr>
              <a:t>情况</a:t>
            </a:r>
            <a:endParaRPr lang="zh-CN" altLang="en-US" sz="1000" dirty="0">
              <a:solidFill>
                <a:srgbClr val="FF0000"/>
              </a:solidFill>
              <a:latin typeface="Times New Roman" panose="02020603050405020304" pitchFamily="18" charset="0"/>
            </a:endParaRPr>
          </a:p>
        </p:txBody>
      </p:sp>
      <p:sp>
        <p:nvSpPr>
          <p:cNvPr id="7190" name="Text Box 22"/>
          <p:cNvSpPr txBox="1"/>
          <p:nvPr/>
        </p:nvSpPr>
        <p:spPr>
          <a:xfrm>
            <a:off x="6469063" y="3692525"/>
            <a:ext cx="1012825" cy="346075"/>
          </a:xfrm>
          <a:prstGeom prst="rect">
            <a:avLst/>
          </a:prstGeom>
          <a:noFill/>
          <a:ln w="9525" cap="flat" cmpd="sng">
            <a:solidFill>
              <a:srgbClr val="FF0000"/>
            </a:solidFill>
            <a:prstDash val="solid"/>
            <a:miter/>
            <a:headEnd type="none" w="med" len="med"/>
            <a:tailEnd type="none" w="med" len="med"/>
          </a:ln>
        </p:spPr>
        <p:txBody>
          <a:bodyPr wrap="none">
            <a:spAutoFit/>
          </a:bodyPr>
          <a:p>
            <a:r>
              <a:rPr lang="zh-CN" altLang="en-US" b="1" dirty="0">
                <a:solidFill>
                  <a:srgbClr val="FF0000"/>
                </a:solidFill>
                <a:latin typeface="Comic Sans MS" panose="030F0702030302020204" pitchFamily="66" charset="0"/>
              </a:rPr>
              <a:t>捎带确认</a:t>
            </a:r>
            <a:endParaRPr lang="zh-CN" altLang="en-US" sz="1000" b="1" dirty="0">
              <a:solidFill>
                <a:srgbClr val="FF0000"/>
              </a:solidFill>
              <a:latin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矩形 6"/>
          <p:cNvSpPr/>
          <p:nvPr/>
        </p:nvSpPr>
        <p:spPr>
          <a:xfrm>
            <a:off x="1838325" y="601663"/>
            <a:ext cx="5183188" cy="519112"/>
          </a:xfrm>
          <a:prstGeom prst="rect">
            <a:avLst/>
          </a:prstGeom>
          <a:noFill/>
          <a:ln w="9525">
            <a:noFill/>
          </a:ln>
        </p:spPr>
        <p:txBody>
          <a:bodyPr>
            <a:spAutoFit/>
          </a:bodyPr>
          <a:p>
            <a:pPr algn="ctr" eaLnBrk="1" hangingPunct="1"/>
            <a:r>
              <a:rPr lang="zh-CN" altLang="en-US" sz="2800" b="1" dirty="0">
                <a:solidFill>
                  <a:srgbClr val="205867"/>
                </a:solidFill>
                <a:latin typeface="微软雅黑" panose="020B0503020204020204" charset="-122"/>
                <a:ea typeface="微软雅黑" panose="020B0503020204020204" charset="-122"/>
                <a:sym typeface="微软雅黑" panose="020B0503020204020204" charset="-122"/>
              </a:rPr>
              <a:t>3.1.3 传输层协议和网络层协议</a:t>
            </a:r>
            <a:endParaRPr lang="zh-CN" altLang="en-US" sz="2800" b="1" dirty="0">
              <a:solidFill>
                <a:srgbClr val="205867"/>
              </a:solidFill>
              <a:latin typeface="微软雅黑" panose="020B0503020204020204" charset="-122"/>
              <a:ea typeface="微软雅黑" panose="020B0503020204020204" charset="-122"/>
              <a:sym typeface="微软雅黑" panose="020B0503020204020204" charset="-122"/>
            </a:endParaRPr>
          </a:p>
        </p:txBody>
      </p:sp>
      <p:sp>
        <p:nvSpPr>
          <p:cNvPr id="36868" name="内容占位符 8"/>
          <p:cNvSpPr/>
          <p:nvPr/>
        </p:nvSpPr>
        <p:spPr>
          <a:xfrm>
            <a:off x="831850" y="1643063"/>
            <a:ext cx="7270750" cy="719137"/>
          </a:xfrm>
          <a:prstGeom prst="rect">
            <a:avLst/>
          </a:prstGeom>
          <a:noFill/>
          <a:ln w="9525">
            <a:noFill/>
          </a:ln>
        </p:spPr>
        <p:txBody>
          <a:bodyPr/>
          <a:p>
            <a:pPr marL="361950" indent="-361950" algn="just" eaLnBrk="1" hangingPunct="1">
              <a:lnSpc>
                <a:spcPct val="150000"/>
              </a:lnSpc>
              <a:spcBef>
                <a:spcPct val="20000"/>
              </a:spcBef>
              <a:buFont typeface="Wingdings" panose="05000000000000000000" pitchFamily="2" charset="2"/>
              <a:buChar char="Ø"/>
            </a:pPr>
            <a:r>
              <a:rPr lang="zh-CN" altLang="en-US" sz="1600" dirty="0">
                <a:solidFill>
                  <a:srgbClr val="000000"/>
                </a:solidFill>
                <a:latin typeface="微软雅黑" panose="020B0503020204020204" charset="-122"/>
                <a:ea typeface="微软雅黑" panose="020B0503020204020204" charset="-122"/>
                <a:sym typeface="微软雅黑" panose="020B0503020204020204" charset="-122"/>
              </a:rPr>
              <a:t>传输层向上提供可靠的和不可靠的逻辑通信信道。</a:t>
            </a:r>
            <a:endParaRPr lang="zh-CN" altLang="en-US" sz="1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36869" name="矩形 1"/>
          <p:cNvSpPr/>
          <p:nvPr/>
        </p:nvSpPr>
        <p:spPr>
          <a:xfrm>
            <a:off x="1547813" y="5732463"/>
            <a:ext cx="6192837" cy="369887"/>
          </a:xfrm>
          <a:prstGeom prst="rect">
            <a:avLst/>
          </a:prstGeom>
          <a:noFill/>
          <a:ln w="9525">
            <a:noFill/>
          </a:ln>
        </p:spPr>
        <p:txBody>
          <a:bodyPr>
            <a:spAutoFit/>
          </a:bodyPr>
          <a:p>
            <a:r>
              <a:rPr lang="zh-CN" altLang="zh-CN" dirty="0">
                <a:latin typeface="Arial" panose="020B0604020202020204" pitchFamily="34" charset="0"/>
                <a:sym typeface="Calibri" panose="020F0502020204030204" pitchFamily="34" charset="0"/>
              </a:rPr>
              <a:t>图</a:t>
            </a:r>
            <a:r>
              <a:rPr lang="en-US" altLang="zh-CN" dirty="0">
                <a:latin typeface="Arial" panose="020B0604020202020204" pitchFamily="34" charset="0"/>
                <a:sym typeface="Calibri" panose="020F0502020204030204" pitchFamily="34" charset="0"/>
              </a:rPr>
              <a:t>3.5 </a:t>
            </a:r>
            <a:r>
              <a:rPr lang="zh-CN" altLang="zh-CN" dirty="0">
                <a:latin typeface="Arial" panose="020B0604020202020204" pitchFamily="34" charset="0"/>
                <a:sym typeface="Calibri" panose="020F0502020204030204" pitchFamily="34" charset="0"/>
              </a:rPr>
              <a:t>传输层向上提供可靠的和不可靠的逻辑通信信道</a:t>
            </a:r>
            <a:endParaRPr lang="zh-CN" altLang="en-US" dirty="0">
              <a:latin typeface="Arial" panose="020B0604020202020204" pitchFamily="34" charset="0"/>
              <a:sym typeface="Calibri" panose="020F0502020204030204" pitchFamily="34" charset="0"/>
            </a:endParaRPr>
          </a:p>
        </p:txBody>
      </p:sp>
      <p:pic>
        <p:nvPicPr>
          <p:cNvPr id="36870" name="图片 7"/>
          <p:cNvPicPr>
            <a:picLocks noChangeAspect="1"/>
          </p:cNvPicPr>
          <p:nvPr/>
        </p:nvPicPr>
        <p:blipFill>
          <a:blip r:embed="rId1"/>
          <a:stretch>
            <a:fillRect/>
          </a:stretch>
        </p:blipFill>
        <p:spPr>
          <a:xfrm>
            <a:off x="1260475" y="2708275"/>
            <a:ext cx="7159625" cy="2506663"/>
          </a:xfrm>
          <a:prstGeom prst="rect">
            <a:avLst/>
          </a:prstGeom>
          <a:noFill/>
          <a:ln w="9525">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2163"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81924" name="Rectangle 2"/>
          <p:cNvSpPr>
            <a:spLocks noGrp="1"/>
          </p:cNvSpPr>
          <p:nvPr>
            <p:ph type="title"/>
          </p:nvPr>
        </p:nvSpPr>
        <p:spPr>
          <a:xfrm>
            <a:off x="344488" y="133350"/>
            <a:ext cx="8504237" cy="1143000"/>
          </a:xfrm>
        </p:spPr>
        <p:txBody>
          <a:bodyPr vert="horz" wrap="square" lIns="91440" tIns="45720" rIns="91440" bIns="45720" anchor="ctr" anchorCtr="0"/>
          <a:p>
            <a:r>
              <a:rPr lang="en-US" altLang="zh-CN" dirty="0"/>
              <a:t>TCP</a:t>
            </a:r>
            <a:r>
              <a:rPr lang="zh-CN" altLang="en-US" dirty="0"/>
              <a:t>往返时延</a:t>
            </a:r>
            <a:r>
              <a:rPr lang="en-US" altLang="zh-CN" dirty="0"/>
              <a:t>(RTT)</a:t>
            </a:r>
            <a:r>
              <a:rPr lang="zh-CN" altLang="en-US" dirty="0"/>
              <a:t>的估计与超时</a:t>
            </a:r>
            <a:endParaRPr lang="en-US" altLang="zh-CN" dirty="0"/>
          </a:p>
        </p:txBody>
      </p:sp>
      <p:sp>
        <p:nvSpPr>
          <p:cNvPr id="81925" name="Rectangle 3"/>
          <p:cNvSpPr>
            <a:spLocks noGrp="1"/>
          </p:cNvSpPr>
          <p:nvPr>
            <p:ph sz="half" idx="1"/>
          </p:nvPr>
        </p:nvSpPr>
        <p:spPr>
          <a:xfrm>
            <a:off x="581025" y="1381125"/>
            <a:ext cx="3406775" cy="4648200"/>
          </a:xfrm>
        </p:spPr>
        <p:txBody>
          <a:bodyPr vert="horz" wrap="square" lIns="91440" tIns="45720" rIns="91440" bIns="45720" anchor="t" anchorCtr="0"/>
          <a:p>
            <a:pPr eaLnBrk="1">
              <a:lnSpc>
                <a:spcPct val="90000"/>
              </a:lnSpc>
              <a:buSzPct val="85000"/>
              <a:buFont typeface="ZapfDingbats" pitchFamily="82" charset="2"/>
              <a:buNone/>
            </a:pPr>
            <a:r>
              <a:rPr lang="zh-CN" altLang="en-US" u="sng" dirty="0">
                <a:solidFill>
                  <a:srgbClr val="FF0000"/>
                </a:solidFill>
                <a:latin typeface="+mn-lt"/>
                <a:ea typeface="+mn-ea"/>
                <a:cs typeface="+mn-cs"/>
              </a:rPr>
              <a:t>问题:</a:t>
            </a:r>
            <a:r>
              <a:rPr lang="zh-CN" altLang="en-US" dirty="0">
                <a:latin typeface="+mn-lt"/>
                <a:ea typeface="+mn-ea"/>
                <a:cs typeface="+mn-cs"/>
              </a:rPr>
              <a:t> 如何设置</a:t>
            </a:r>
            <a:r>
              <a:rPr lang="en-US" altLang="zh-CN" dirty="0">
                <a:latin typeface="+mn-lt"/>
                <a:ea typeface="+mn-ea"/>
                <a:cs typeface="+mn-cs"/>
              </a:rPr>
              <a:t>TCP </a:t>
            </a:r>
            <a:r>
              <a:rPr lang="zh-CN" altLang="en-US" dirty="0">
                <a:latin typeface="+mn-lt"/>
                <a:ea typeface="+mn-ea"/>
                <a:cs typeface="+mn-cs"/>
              </a:rPr>
              <a:t>超时值?</a:t>
            </a:r>
            <a:endParaRPr lang="zh-CN" altLang="en-US" dirty="0">
              <a:latin typeface="+mn-lt"/>
              <a:ea typeface="+mn-ea"/>
              <a:cs typeface="+mn-cs"/>
            </a:endParaRPr>
          </a:p>
          <a:p>
            <a:pPr eaLnBrk="1">
              <a:lnSpc>
                <a:spcPct val="90000"/>
              </a:lnSpc>
              <a:buSzPct val="85000"/>
            </a:pPr>
            <a:r>
              <a:rPr lang="zh-CN" altLang="en-US" dirty="0">
                <a:latin typeface="+mn-lt"/>
                <a:ea typeface="+mn-ea"/>
                <a:cs typeface="+mn-cs"/>
              </a:rPr>
              <a:t>应大于</a:t>
            </a:r>
            <a:r>
              <a:rPr lang="en-US" altLang="zh-CN" dirty="0">
                <a:latin typeface="+mn-lt"/>
                <a:ea typeface="+mn-ea"/>
                <a:cs typeface="+mn-cs"/>
              </a:rPr>
              <a:t>RTT</a:t>
            </a:r>
            <a:endParaRPr lang="en-US" altLang="zh-CN" dirty="0">
              <a:latin typeface="+mn-lt"/>
              <a:ea typeface="+mn-ea"/>
              <a:cs typeface="+mn-cs"/>
            </a:endParaRPr>
          </a:p>
          <a:p>
            <a:pPr lvl="1" eaLnBrk="1">
              <a:lnSpc>
                <a:spcPct val="90000"/>
              </a:lnSpc>
              <a:buSzPct val="75000"/>
            </a:pPr>
            <a:r>
              <a:rPr lang="zh-CN" altLang="en-US" sz="2800" dirty="0">
                <a:latin typeface="+mn-lt"/>
                <a:ea typeface="+mn-ea"/>
              </a:rPr>
              <a:t>但</a:t>
            </a:r>
            <a:r>
              <a:rPr lang="en-US" altLang="zh-CN" sz="2800" dirty="0">
                <a:latin typeface="+mn-lt"/>
                <a:ea typeface="+mn-ea"/>
              </a:rPr>
              <a:t>RTT</a:t>
            </a:r>
            <a:r>
              <a:rPr lang="zh-CN" altLang="en-US" sz="2800" dirty="0">
                <a:latin typeface="+mn-lt"/>
                <a:ea typeface="+mn-ea"/>
              </a:rPr>
              <a:t>是变化的</a:t>
            </a:r>
            <a:endParaRPr lang="zh-CN" altLang="en-US" sz="2800" dirty="0">
              <a:latin typeface="+mn-lt"/>
              <a:ea typeface="+mn-ea"/>
            </a:endParaRPr>
          </a:p>
          <a:p>
            <a:pPr eaLnBrk="1">
              <a:lnSpc>
                <a:spcPct val="90000"/>
              </a:lnSpc>
              <a:buSzPct val="85000"/>
            </a:pPr>
            <a:r>
              <a:rPr lang="zh-CN" altLang="en-US" dirty="0">
                <a:latin typeface="+mn-lt"/>
                <a:ea typeface="+mn-ea"/>
                <a:cs typeface="+mn-cs"/>
              </a:rPr>
              <a:t>太短: 过早超时</a:t>
            </a:r>
            <a:endParaRPr lang="zh-CN" altLang="en-US" dirty="0">
              <a:latin typeface="+mn-lt"/>
              <a:ea typeface="+mn-ea"/>
              <a:cs typeface="+mn-cs"/>
            </a:endParaRPr>
          </a:p>
          <a:p>
            <a:pPr lvl="1" eaLnBrk="1">
              <a:lnSpc>
                <a:spcPct val="90000"/>
              </a:lnSpc>
              <a:buSzPct val="75000"/>
            </a:pPr>
            <a:r>
              <a:rPr lang="zh-CN" altLang="en-US" sz="2800" dirty="0">
                <a:latin typeface="+mn-lt"/>
                <a:ea typeface="+mn-ea"/>
              </a:rPr>
              <a:t>不必要的重传</a:t>
            </a:r>
            <a:endParaRPr lang="en-US" altLang="zh-CN" sz="2800" dirty="0">
              <a:latin typeface="+mn-lt"/>
              <a:ea typeface="+mn-ea"/>
            </a:endParaRPr>
          </a:p>
          <a:p>
            <a:pPr eaLnBrk="1">
              <a:lnSpc>
                <a:spcPct val="90000"/>
              </a:lnSpc>
              <a:buSzPct val="85000"/>
            </a:pPr>
            <a:r>
              <a:rPr lang="zh-CN" altLang="en-US" dirty="0">
                <a:latin typeface="+mn-lt"/>
                <a:ea typeface="+mn-ea"/>
                <a:cs typeface="+mn-cs"/>
              </a:rPr>
              <a:t>太长: 对报文段的丢失响应太慢</a:t>
            </a:r>
            <a:endParaRPr lang="en-US" altLang="zh-CN" dirty="0">
              <a:latin typeface="+mn-lt"/>
              <a:ea typeface="+mn-ea"/>
              <a:cs typeface="+mn-cs"/>
            </a:endParaRPr>
          </a:p>
        </p:txBody>
      </p:sp>
      <p:sp>
        <p:nvSpPr>
          <p:cNvPr id="81926" name="Rectangle 4"/>
          <p:cNvSpPr>
            <a:spLocks noGrp="1"/>
          </p:cNvSpPr>
          <p:nvPr>
            <p:ph sz="half" idx="2"/>
          </p:nvPr>
        </p:nvSpPr>
        <p:spPr>
          <a:xfrm>
            <a:off x="4200525" y="1352550"/>
            <a:ext cx="4568825" cy="4648200"/>
          </a:xfrm>
        </p:spPr>
        <p:txBody>
          <a:bodyPr vert="horz" wrap="square" lIns="91440" tIns="45720" rIns="91440" bIns="45720" anchor="t" anchorCtr="0"/>
          <a:p>
            <a:pPr eaLnBrk="1">
              <a:buSzPct val="85000"/>
              <a:buFont typeface="ZapfDingbats" pitchFamily="82" charset="2"/>
              <a:buNone/>
            </a:pPr>
            <a:r>
              <a:rPr lang="zh-CN" altLang="en-US" u="sng" dirty="0">
                <a:solidFill>
                  <a:srgbClr val="FF0000"/>
                </a:solidFill>
                <a:latin typeface="+mn-lt"/>
                <a:ea typeface="+mn-ea"/>
                <a:cs typeface="+mn-cs"/>
              </a:rPr>
              <a:t>问题:</a:t>
            </a:r>
            <a:r>
              <a:rPr lang="zh-CN" altLang="en-US" dirty="0">
                <a:latin typeface="+mn-lt"/>
                <a:ea typeface="+mn-ea"/>
                <a:cs typeface="+mn-cs"/>
              </a:rPr>
              <a:t> 如何估计</a:t>
            </a:r>
            <a:r>
              <a:rPr lang="en-US" altLang="zh-CN" dirty="0">
                <a:latin typeface="+mn-lt"/>
                <a:ea typeface="+mn-ea"/>
                <a:cs typeface="+mn-cs"/>
              </a:rPr>
              <a:t>RTT?</a:t>
            </a:r>
            <a:endParaRPr lang="en-US" altLang="zh-CN" dirty="0">
              <a:latin typeface="+mn-lt"/>
              <a:ea typeface="+mn-ea"/>
              <a:cs typeface="+mn-cs"/>
            </a:endParaRPr>
          </a:p>
          <a:p>
            <a:pPr eaLnBrk="1">
              <a:buSzPct val="85000"/>
            </a:pPr>
            <a:r>
              <a:rPr lang="en-US" altLang="zh-CN" b="1" dirty="0">
                <a:solidFill>
                  <a:schemeClr val="accent2"/>
                </a:solidFill>
                <a:latin typeface="Courier New" panose="02070309020205020404" pitchFamily="49" charset="0"/>
                <a:ea typeface="+mn-ea"/>
                <a:cs typeface="+mn-cs"/>
              </a:rPr>
              <a:t>SampleRTT</a:t>
            </a:r>
            <a:r>
              <a:rPr lang="en-US" altLang="zh-CN" dirty="0">
                <a:solidFill>
                  <a:schemeClr val="accent2"/>
                </a:solidFill>
                <a:latin typeface="+mn-lt"/>
                <a:ea typeface="+mn-ea"/>
                <a:cs typeface="+mn-cs"/>
              </a:rPr>
              <a:t>:</a:t>
            </a:r>
            <a:r>
              <a:rPr lang="en-US" altLang="zh-CN" dirty="0">
                <a:latin typeface="+mn-lt"/>
                <a:ea typeface="+mn-ea"/>
                <a:cs typeface="+mn-cs"/>
              </a:rPr>
              <a:t> </a:t>
            </a:r>
            <a:r>
              <a:rPr lang="zh-CN" altLang="en-US" dirty="0">
                <a:latin typeface="+mn-lt"/>
                <a:ea typeface="+mn-ea"/>
                <a:cs typeface="+mn-cs"/>
              </a:rPr>
              <a:t>从发送报文段到接收到</a:t>
            </a:r>
            <a:r>
              <a:rPr lang="en-US" altLang="zh-CN" dirty="0">
                <a:latin typeface="+mn-lt"/>
                <a:ea typeface="+mn-ea"/>
                <a:cs typeface="+mn-cs"/>
              </a:rPr>
              <a:t>ACK</a:t>
            </a:r>
            <a:r>
              <a:rPr lang="zh-CN" altLang="en-US" dirty="0">
                <a:latin typeface="+mn-lt"/>
                <a:ea typeface="+mn-ea"/>
                <a:cs typeface="+mn-cs"/>
              </a:rPr>
              <a:t>的测量时间</a:t>
            </a:r>
            <a:endParaRPr lang="en-US" altLang="zh-CN" dirty="0">
              <a:latin typeface="+mn-lt"/>
              <a:ea typeface="+mn-ea"/>
              <a:cs typeface="+mn-cs"/>
            </a:endParaRPr>
          </a:p>
          <a:p>
            <a:pPr lvl="1" eaLnBrk="1">
              <a:buSzPct val="75000"/>
            </a:pPr>
            <a:r>
              <a:rPr lang="zh-CN" altLang="en-US" dirty="0">
                <a:latin typeface="+mn-lt"/>
                <a:ea typeface="+mn-ea"/>
              </a:rPr>
              <a:t>忽略重传</a:t>
            </a:r>
            <a:endParaRPr lang="zh-CN" altLang="en-US" dirty="0">
              <a:latin typeface="+mn-lt"/>
              <a:ea typeface="+mn-ea"/>
            </a:endParaRPr>
          </a:p>
          <a:p>
            <a:pPr eaLnBrk="1">
              <a:buSzPct val="85000"/>
            </a:pPr>
            <a:r>
              <a:rPr lang="en-US" altLang="zh-CN" b="1" dirty="0">
                <a:solidFill>
                  <a:schemeClr val="accent2"/>
                </a:solidFill>
                <a:latin typeface="Courier New" panose="02070309020205020404" pitchFamily="49" charset="0"/>
                <a:ea typeface="+mn-ea"/>
                <a:cs typeface="+mn-cs"/>
              </a:rPr>
              <a:t>SampleRTT</a:t>
            </a:r>
            <a:r>
              <a:rPr lang="zh-CN" altLang="en-US" dirty="0">
                <a:latin typeface="+mn-lt"/>
                <a:ea typeface="+mn-ea"/>
                <a:cs typeface="+mn-cs"/>
              </a:rPr>
              <a:t>会变化,希望估计的</a:t>
            </a:r>
            <a:r>
              <a:rPr lang="en-US" altLang="zh-CN" dirty="0">
                <a:latin typeface="+mn-lt"/>
                <a:ea typeface="+mn-ea"/>
                <a:cs typeface="+mn-cs"/>
              </a:rPr>
              <a:t>RTT</a:t>
            </a:r>
            <a:r>
              <a:rPr lang="en-US" altLang="zh-CN" dirty="0">
                <a:latin typeface="Comic Sans MS" panose="030F0702030302020204" pitchFamily="66" charset="0"/>
                <a:ea typeface="+mn-ea"/>
                <a:cs typeface="+mn-cs"/>
              </a:rPr>
              <a:t>“</a:t>
            </a:r>
            <a:r>
              <a:rPr lang="zh-CN" altLang="en-US" dirty="0">
                <a:latin typeface="+mn-lt"/>
                <a:ea typeface="+mn-ea"/>
                <a:cs typeface="+mn-cs"/>
              </a:rPr>
              <a:t>较平滑</a:t>
            </a:r>
            <a:r>
              <a:rPr lang="zh-CN" altLang="en-US" dirty="0">
                <a:latin typeface="Comic Sans MS" panose="030F0702030302020204" pitchFamily="66" charset="0"/>
                <a:ea typeface="+mn-ea"/>
                <a:cs typeface="+mn-cs"/>
              </a:rPr>
              <a:t>”</a:t>
            </a:r>
            <a:endParaRPr lang="zh-CN" altLang="en-US" dirty="0">
              <a:latin typeface="+mn-lt"/>
              <a:ea typeface="+mn-ea"/>
              <a:cs typeface="+mn-cs"/>
            </a:endParaRPr>
          </a:p>
          <a:p>
            <a:pPr lvl="1" eaLnBrk="1">
              <a:buSzPct val="75000"/>
            </a:pPr>
            <a:r>
              <a:rPr lang="zh-CN" altLang="en-US" dirty="0">
                <a:latin typeface="+mn-lt"/>
                <a:ea typeface="+mn-ea"/>
              </a:rPr>
              <a:t>平均最近的测量值,并不仅仅是当前</a:t>
            </a:r>
            <a:r>
              <a:rPr lang="en-US" altLang="zh-CN" b="1" dirty="0">
                <a:solidFill>
                  <a:schemeClr val="accent2"/>
                </a:solidFill>
                <a:latin typeface="Courier New" panose="02070309020205020404" pitchFamily="49" charset="0"/>
                <a:ea typeface="+mn-ea"/>
              </a:rPr>
              <a:t>SampleRTT</a:t>
            </a:r>
            <a:endParaRPr lang="en-US" altLang="zh-CN" b="1" dirty="0">
              <a:solidFill>
                <a:schemeClr val="accent2"/>
              </a:solidFill>
              <a:latin typeface="Courier New" panose="02070309020205020404" pitchFamily="49" charset="0"/>
              <a:ea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Footer Placeholder 5"/>
          <p:cNvSpPr txBox="1">
            <a:spLocks noGrp="1"/>
          </p:cNvSpPr>
          <p:nvPr>
            <p:ph type="ftr" sz="quarter" idx="11"/>
          </p:nvPr>
        </p:nvSpPr>
        <p:spPr/>
        <p:txBody>
          <a:bodyPr/>
          <a:p>
            <a:pPr marL="0" indent="0" algn="r">
              <a:lnSpc>
                <a:spcPct val="100000"/>
              </a:lnSpc>
              <a:spcBef>
                <a:spcPct val="0"/>
              </a:spcBef>
              <a:buClrTx/>
              <a:buSzTx/>
              <a:buFontTx/>
              <a:buNone/>
            </a:pPr>
            <a:r>
              <a:rPr lang="en-US" altLang="zh-CN" sz="1200">
                <a:latin typeface="Tahoma" panose="020B0604030504040204" charset="0"/>
              </a:rPr>
              <a:t>Transport</a:t>
            </a:r>
            <a:r>
              <a:rPr lang="en-US" altLang="zh-CN" sz="1400">
                <a:latin typeface="Tahoma" panose="020B0604030504040204" charset="0"/>
              </a:rPr>
              <a:t> </a:t>
            </a:r>
            <a:r>
              <a:rPr lang="en-US" altLang="zh-CN" sz="1200">
                <a:latin typeface="Tahoma" panose="020B0604030504040204" charset="0"/>
              </a:rPr>
              <a:t>Layer</a:t>
            </a:r>
            <a:endParaRPr lang="en-US" altLang="zh-CN" sz="1200">
              <a:latin typeface="Tahoma" panose="020B0604030504040204" charset="0"/>
            </a:endParaRPr>
          </a:p>
        </p:txBody>
      </p:sp>
      <p:sp>
        <p:nvSpPr>
          <p:cNvPr id="78850" name="Slide Number Placeholder 6"/>
          <p:cNvSpPr txBox="1">
            <a:spLocks noGrp="1"/>
          </p:cNvSpPr>
          <p:nvPr>
            <p:ph type="sldNum" sz="quarter" idx="12"/>
          </p:nvPr>
        </p:nvSpPr>
        <p:spPr/>
        <p:txBody>
          <a:bodyPr/>
          <a:p>
            <a:pPr marL="0" indent="0">
              <a:lnSpc>
                <a:spcPct val="100000"/>
              </a:lnSpc>
              <a:spcBef>
                <a:spcPct val="0"/>
              </a:spcBef>
              <a:buClrTx/>
              <a:buSzTx/>
              <a:buFontTx/>
              <a:buNone/>
            </a:pPr>
            <a:r>
              <a:rPr lang="en-US" altLang="zh-CN" sz="1200">
                <a:latin typeface="Tahoma" panose="020B0604030504040204" charset="0"/>
              </a:rPr>
              <a:t>3-</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grpSp>
        <p:nvGrpSpPr>
          <p:cNvPr id="78851" name="Group 14"/>
          <p:cNvGrpSpPr/>
          <p:nvPr/>
        </p:nvGrpSpPr>
        <p:grpSpPr>
          <a:xfrm>
            <a:off x="1708150" y="2565400"/>
            <a:ext cx="6272213" cy="4292600"/>
            <a:chOff x="782" y="1865"/>
            <a:chExt cx="3951" cy="2704"/>
          </a:xfrm>
        </p:grpSpPr>
        <p:pic>
          <p:nvPicPr>
            <p:cNvPr id="78866" name="Picture 12"/>
            <p:cNvPicPr>
              <a:picLocks noChangeAspect="1"/>
            </p:cNvPicPr>
            <p:nvPr/>
          </p:nvPicPr>
          <p:blipFill>
            <a:blip r:embed="rId1"/>
            <a:stretch>
              <a:fillRect/>
            </a:stretch>
          </p:blipFill>
          <p:spPr>
            <a:xfrm>
              <a:off x="782" y="1865"/>
              <a:ext cx="3951" cy="2704"/>
            </a:xfrm>
            <a:prstGeom prst="rect">
              <a:avLst/>
            </a:prstGeom>
            <a:noFill/>
            <a:ln w="9525">
              <a:noFill/>
            </a:ln>
          </p:spPr>
        </p:pic>
        <p:sp>
          <p:nvSpPr>
            <p:cNvPr id="78867" name="Rectangle 13"/>
            <p:cNvSpPr/>
            <p:nvPr/>
          </p:nvSpPr>
          <p:spPr>
            <a:xfrm>
              <a:off x="2070" y="1926"/>
              <a:ext cx="1404" cy="168"/>
            </a:xfrm>
            <a:prstGeom prst="rect">
              <a:avLst/>
            </a:prstGeom>
            <a:solidFill>
              <a:schemeClr val="bg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grpSp>
      <p:sp>
        <p:nvSpPr>
          <p:cNvPr id="78852" name="Text Box 3"/>
          <p:cNvSpPr txBox="1"/>
          <p:nvPr/>
        </p:nvSpPr>
        <p:spPr>
          <a:xfrm>
            <a:off x="533400" y="1362075"/>
            <a:ext cx="7515225" cy="396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000" b="1">
                <a:latin typeface="Courier New" panose="02070309020205020404" pitchFamily="49" charset="0"/>
              </a:rPr>
              <a:t>EstimatedRTT = (1- </a:t>
            </a:r>
            <a:r>
              <a:rPr lang="en-US" altLang="zh-CN" sz="2000" b="1">
                <a:latin typeface="Courier New" panose="02070309020205020404" pitchFamily="49" charset="0"/>
                <a:sym typeface="Symbol" panose="05050102010706020507" pitchFamily="18" charset="2"/>
              </a:rPr>
              <a:t></a:t>
            </a:r>
            <a:r>
              <a:rPr lang="en-US" altLang="zh-CN" sz="2000" b="1">
                <a:latin typeface="Courier New" panose="02070309020205020404" pitchFamily="49" charset="0"/>
              </a:rPr>
              <a:t>)*EstimatedRTT + </a:t>
            </a:r>
            <a:r>
              <a:rPr lang="en-US" altLang="zh-CN" sz="2000" b="1">
                <a:latin typeface="Courier New" panose="02070309020205020404" pitchFamily="49" charset="0"/>
                <a:sym typeface="Symbol" panose="05050102010706020507" pitchFamily="18" charset="2"/>
              </a:rPr>
              <a:t></a:t>
            </a:r>
            <a:r>
              <a:rPr lang="en-US" altLang="zh-CN" sz="2000" b="1">
                <a:latin typeface="Courier New" panose="02070309020205020404" pitchFamily="49" charset="0"/>
              </a:rPr>
              <a:t>*SampleRTT</a:t>
            </a:r>
            <a:endParaRPr lang="en-US" altLang="zh-CN" sz="2000" b="1">
              <a:latin typeface="Courier New" panose="02070309020205020404" pitchFamily="49" charset="0"/>
            </a:endParaRPr>
          </a:p>
        </p:txBody>
      </p:sp>
      <p:sp>
        <p:nvSpPr>
          <p:cNvPr id="78853" name="Rectangle 4"/>
          <p:cNvSpPr/>
          <p:nvPr/>
        </p:nvSpPr>
        <p:spPr>
          <a:xfrm>
            <a:off x="1163638" y="1836738"/>
            <a:ext cx="7067550" cy="1266825"/>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342900" lvl="0" indent="-342900">
              <a:lnSpc>
                <a:spcPct val="75000"/>
              </a:lnSpc>
            </a:pPr>
            <a:r>
              <a:rPr lang="en-US" altLang="zh-CN" sz="2400"/>
              <a:t>exponential weighted moving average</a:t>
            </a:r>
            <a:endParaRPr lang="en-US" altLang="zh-CN" sz="2400"/>
          </a:p>
          <a:p>
            <a:pPr marL="342900" lvl="0" indent="-342900">
              <a:lnSpc>
                <a:spcPct val="75000"/>
              </a:lnSpc>
            </a:pPr>
            <a:r>
              <a:rPr lang="en-US" altLang="zh-CN" sz="2400"/>
              <a:t>influence of past sample decreases exponentially fast</a:t>
            </a:r>
            <a:endParaRPr lang="en-US" altLang="zh-CN" sz="2400"/>
          </a:p>
          <a:p>
            <a:pPr marL="342900" lvl="0" indent="-342900">
              <a:lnSpc>
                <a:spcPct val="75000"/>
              </a:lnSpc>
            </a:pPr>
            <a:r>
              <a:rPr lang="en-US" altLang="zh-CN" sz="2400"/>
              <a:t>typical value: </a:t>
            </a:r>
            <a:r>
              <a:rPr lang="en-US" altLang="zh-CN" sz="2400" b="1">
                <a:latin typeface="Courier New" panose="02070309020205020404" pitchFamily="49" charset="0"/>
                <a:sym typeface="Symbol" panose="05050102010706020507" pitchFamily="18" charset="2"/>
              </a:rPr>
              <a:t> =</a:t>
            </a:r>
            <a:r>
              <a:rPr lang="en-US" altLang="zh-CN" sz="2400"/>
              <a:t> 0.125</a:t>
            </a:r>
            <a:endParaRPr lang="en-US" altLang="zh-CN" sz="2400"/>
          </a:p>
        </p:txBody>
      </p:sp>
      <p:pic>
        <p:nvPicPr>
          <p:cNvPr id="78854" name="Picture 10" descr="underline_base"/>
          <p:cNvPicPr/>
          <p:nvPr/>
        </p:nvPicPr>
        <p:blipFill>
          <a:blip r:embed="rId2"/>
          <a:stretch>
            <a:fillRect/>
          </a:stretch>
        </p:blipFill>
        <p:spPr>
          <a:xfrm>
            <a:off x="657225" y="947738"/>
            <a:ext cx="6935788" cy="161925"/>
          </a:xfrm>
          <a:prstGeom prst="rect">
            <a:avLst/>
          </a:prstGeom>
          <a:noFill/>
          <a:ln w="9525">
            <a:noFill/>
          </a:ln>
        </p:spPr>
      </p:pic>
      <p:sp>
        <p:nvSpPr>
          <p:cNvPr id="63496" name="Rectangle 11"/>
          <p:cNvSpPr>
            <a:spLocks noGrp="1" noChangeArrowheads="1"/>
          </p:cNvSpPr>
          <p:nvPr>
            <p:ph type="title"/>
          </p:nvPr>
        </p:nvSpPr>
        <p:spPr>
          <a:xfrm>
            <a:off x="542925" y="233363"/>
            <a:ext cx="7772400" cy="920750"/>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4400" b="0" i="0" u="none" strike="noStrike" kern="0" cap="none" spc="0" normalizeH="0" baseline="0" noProof="0">
                <a:ln>
                  <a:noFill/>
                </a:ln>
                <a:solidFill>
                  <a:srgbClr val="000099"/>
                </a:solidFill>
                <a:effectLst/>
                <a:uLnTx/>
                <a:uFillTx/>
                <a:latin typeface="+mj-lt"/>
                <a:ea typeface="MS PGothic" panose="020B0600070205080204" charset="-128"/>
                <a:cs typeface="+mj-cs"/>
              </a:rPr>
              <a:t>TCP </a:t>
            </a:r>
            <a:r>
              <a:rPr kumimoji="0" lang="zh-CN" altLang="en-US" sz="4400" b="0" i="0" u="none" strike="noStrike" kern="0" cap="none" spc="0" normalizeH="0" baseline="0" noProof="0">
                <a:ln>
                  <a:noFill/>
                </a:ln>
                <a:solidFill>
                  <a:srgbClr val="000099"/>
                </a:solidFill>
                <a:effectLst/>
                <a:uLnTx/>
                <a:uFillTx/>
                <a:latin typeface="+mj-lt"/>
                <a:ea typeface="MS PGothic" panose="020B0600070205080204" charset="-128"/>
                <a:cs typeface="+mj-cs"/>
              </a:rPr>
              <a:t>往返时间：</a:t>
            </a:r>
            <a:r>
              <a:rPr kumimoji="0" lang="en-US" altLang="zh-CN" sz="2000" b="0" i="0" u="none" strike="noStrike" kern="0" cap="none" spc="0" normalizeH="0" baseline="0" noProof="0">
                <a:ln>
                  <a:noFill/>
                </a:ln>
                <a:solidFill>
                  <a:srgbClr val="000099"/>
                </a:solidFill>
                <a:effectLst/>
                <a:uLnTx/>
                <a:uFillTx/>
                <a:latin typeface="+mj-lt"/>
                <a:ea typeface="MS PGothic" panose="020B0600070205080204" charset="-128"/>
                <a:cs typeface="+mj-cs"/>
              </a:rPr>
              <a:t>S</a:t>
            </a:r>
            <a:r>
              <a:rPr kumimoji="0" lang="en-US" altLang="zh-CN" sz="2000" b="0" i="0" u="none" strike="noStrike" kern="0" cap="none" spc="0" normalizeH="0" baseline="0" noProof="0">
                <a:ln>
                  <a:noFill/>
                </a:ln>
                <a:solidFill>
                  <a:srgbClr val="000099"/>
                </a:solidFill>
                <a:effectLst/>
                <a:uLnTx/>
                <a:uFillTx/>
                <a:latin typeface="+mj-lt"/>
                <a:ea typeface="MS PGothic" panose="020B0600070205080204" charset="-128"/>
                <a:cs typeface="+mj-cs"/>
              </a:rPr>
              <a:t>ampleRTT</a:t>
            </a:r>
            <a:r>
              <a:rPr kumimoji="0" lang="zh-CN" altLang="en-US" sz="2000" b="0" i="0" u="none" strike="noStrike" kern="0" cap="none" spc="0" normalizeH="0" baseline="0" noProof="0">
                <a:ln>
                  <a:noFill/>
                </a:ln>
                <a:solidFill>
                  <a:srgbClr val="000099"/>
                </a:solidFill>
                <a:effectLst/>
                <a:uLnTx/>
                <a:uFillTx/>
                <a:latin typeface="+mj-lt"/>
                <a:ea typeface="宋体" panose="02010600030101010101" pitchFamily="2" charset="-122"/>
                <a:cs typeface="+mj-cs"/>
              </a:rPr>
              <a:t>，</a:t>
            </a:r>
            <a:r>
              <a:rPr kumimoji="0" lang="en-US" altLang="zh-CN" sz="2000" b="0" i="0" u="none" strike="noStrike" kern="0" cap="none" spc="0" normalizeH="0" baseline="0" noProof="0">
                <a:ln>
                  <a:noFill/>
                </a:ln>
                <a:solidFill>
                  <a:srgbClr val="000099"/>
                </a:solidFill>
                <a:effectLst/>
                <a:uLnTx/>
                <a:uFillTx/>
                <a:latin typeface="+mj-lt"/>
                <a:ea typeface="宋体" panose="02010600030101010101" pitchFamily="2" charset="-122"/>
                <a:cs typeface="+mj-cs"/>
              </a:rPr>
              <a:t>EstimatedRTT</a:t>
            </a:r>
            <a:endParaRPr kumimoji="0" lang="en-US" altLang="zh-CN" sz="2000" b="0" i="0" u="none" strike="noStrike" kern="0" cap="none" spc="0" normalizeH="0" baseline="0" noProof="0">
              <a:ln>
                <a:noFill/>
              </a:ln>
              <a:solidFill>
                <a:srgbClr val="000099"/>
              </a:solidFill>
              <a:effectLst/>
              <a:uLnTx/>
              <a:uFillTx/>
              <a:latin typeface="+mj-lt"/>
              <a:ea typeface="宋体" panose="02010600030101010101" pitchFamily="2" charset="-122"/>
              <a:cs typeface="+mj-cs"/>
            </a:endParaRPr>
          </a:p>
        </p:txBody>
      </p:sp>
      <p:sp>
        <p:nvSpPr>
          <p:cNvPr id="78856" name="Text Box 18"/>
          <p:cNvSpPr txBox="1"/>
          <p:nvPr/>
        </p:nvSpPr>
        <p:spPr>
          <a:xfrm rot="10800000">
            <a:off x="1531938" y="3535363"/>
            <a:ext cx="428625" cy="1747837"/>
          </a:xfrm>
          <a:prstGeom prst="rect">
            <a:avLst/>
          </a:prstGeom>
          <a:solidFill>
            <a:schemeClr val="bg1"/>
          </a:solidFill>
          <a:ln w="9525">
            <a:noFill/>
          </a:ln>
        </p:spPr>
        <p:txBody>
          <a:bodyPr vert="eaVert"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latin typeface="Tahoma" panose="020B0604030504040204" charset="0"/>
              </a:rPr>
              <a:t>RTT (milliseconds)</a:t>
            </a:r>
            <a:endParaRPr lang="en-US" altLang="zh-CN" sz="1600">
              <a:latin typeface="Tahoma" panose="020B0604030504040204" charset="0"/>
            </a:endParaRPr>
          </a:p>
        </p:txBody>
      </p:sp>
      <p:sp>
        <p:nvSpPr>
          <p:cNvPr id="78857" name="Text Box 19"/>
          <p:cNvSpPr txBox="1"/>
          <p:nvPr/>
        </p:nvSpPr>
        <p:spPr>
          <a:xfrm>
            <a:off x="2265363" y="3168650"/>
            <a:ext cx="3867150" cy="3048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latin typeface="Arial" panose="020B0604020202020204" pitchFamily="34" charset="0"/>
              </a:rPr>
              <a:t>RTT:</a:t>
            </a:r>
            <a:r>
              <a:rPr lang="en-US" altLang="zh-CN" sz="1400">
                <a:solidFill>
                  <a:schemeClr val="bg1"/>
                </a:solidFill>
                <a:latin typeface="Arial" panose="020B0604020202020204" pitchFamily="34" charset="0"/>
              </a:rPr>
              <a:t> </a:t>
            </a:r>
            <a:r>
              <a:rPr lang="en-US" altLang="zh-CN" sz="1400">
                <a:latin typeface="Arial" panose="020B0604020202020204" pitchFamily="34" charset="0"/>
              </a:rPr>
              <a:t>gaia.cs.umass.edu</a:t>
            </a:r>
            <a:r>
              <a:rPr lang="en-US" altLang="zh-CN" sz="1400">
                <a:solidFill>
                  <a:schemeClr val="bg1"/>
                </a:solidFill>
                <a:latin typeface="Arial" panose="020B0604020202020204" pitchFamily="34" charset="0"/>
              </a:rPr>
              <a:t> </a:t>
            </a:r>
            <a:r>
              <a:rPr lang="en-US" altLang="zh-CN" sz="1400">
                <a:latin typeface="Arial" panose="020B0604020202020204" pitchFamily="34" charset="0"/>
              </a:rPr>
              <a:t>to</a:t>
            </a:r>
            <a:r>
              <a:rPr lang="en-US" altLang="zh-CN" sz="1400">
                <a:solidFill>
                  <a:schemeClr val="bg1"/>
                </a:solidFill>
                <a:latin typeface="Arial" panose="020B0604020202020204" pitchFamily="34" charset="0"/>
              </a:rPr>
              <a:t> </a:t>
            </a:r>
            <a:r>
              <a:rPr lang="en-US" altLang="zh-CN" sz="1400">
                <a:latin typeface="Arial" panose="020B0604020202020204" pitchFamily="34" charset="0"/>
              </a:rPr>
              <a:t>fantasia.eurecom.fr</a:t>
            </a:r>
            <a:endParaRPr lang="en-US" altLang="zh-CN" sz="1400">
              <a:latin typeface="Arial" panose="020B0604020202020204" pitchFamily="34" charset="0"/>
            </a:endParaRPr>
          </a:p>
        </p:txBody>
      </p:sp>
      <p:sp>
        <p:nvSpPr>
          <p:cNvPr id="78858" name="Text Box 20"/>
          <p:cNvSpPr txBox="1"/>
          <p:nvPr/>
        </p:nvSpPr>
        <p:spPr>
          <a:xfrm>
            <a:off x="6221413" y="5230813"/>
            <a:ext cx="1181100" cy="3365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latin typeface="Tahoma" panose="020B0604030504040204" charset="0"/>
              </a:rPr>
              <a:t>sampleRTT</a:t>
            </a:r>
            <a:endParaRPr lang="en-US" altLang="zh-CN" sz="1600">
              <a:latin typeface="Tahoma" panose="020B0604030504040204" charset="0"/>
            </a:endParaRPr>
          </a:p>
        </p:txBody>
      </p:sp>
      <p:sp>
        <p:nvSpPr>
          <p:cNvPr id="78859" name="Text Box 21"/>
          <p:cNvSpPr txBox="1"/>
          <p:nvPr/>
        </p:nvSpPr>
        <p:spPr>
          <a:xfrm>
            <a:off x="6215063" y="5548313"/>
            <a:ext cx="1431925" cy="3365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latin typeface="Tahoma" panose="020B0604030504040204" charset="0"/>
              </a:rPr>
              <a:t>EstimatedRTT</a:t>
            </a:r>
            <a:endParaRPr lang="en-US" altLang="zh-CN" sz="1600">
              <a:latin typeface="Tahoma" panose="020B0604030504040204" charset="0"/>
            </a:endParaRPr>
          </a:p>
        </p:txBody>
      </p:sp>
      <p:sp>
        <p:nvSpPr>
          <p:cNvPr id="78860" name="AutoShape 22"/>
          <p:cNvSpPr/>
          <p:nvPr/>
        </p:nvSpPr>
        <p:spPr>
          <a:xfrm>
            <a:off x="6005513" y="5343525"/>
            <a:ext cx="147637" cy="142875"/>
          </a:xfrm>
          <a:prstGeom prst="diamond">
            <a:avLst/>
          </a:prstGeom>
          <a:solidFill>
            <a:srgbClr val="000099"/>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78861" name="AutoShape 23"/>
          <p:cNvSpPr/>
          <p:nvPr/>
        </p:nvSpPr>
        <p:spPr>
          <a:xfrm rot="2776382">
            <a:off x="6010275" y="5632450"/>
            <a:ext cx="147638" cy="142875"/>
          </a:xfrm>
          <a:prstGeom prst="diamond">
            <a:avLst/>
          </a:prstGeom>
          <a:solidFill>
            <a:srgbClr val="FF66FF"/>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78862" name="Rectangle 24"/>
          <p:cNvSpPr/>
          <p:nvPr/>
        </p:nvSpPr>
        <p:spPr>
          <a:xfrm>
            <a:off x="4108450" y="6389688"/>
            <a:ext cx="1863725" cy="468312"/>
          </a:xfrm>
          <a:prstGeom prst="rect">
            <a:avLst/>
          </a:prstGeom>
          <a:solidFill>
            <a:schemeClr val="bg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grpSp>
        <p:nvGrpSpPr>
          <p:cNvPr id="78863" name="Group 15"/>
          <p:cNvGrpSpPr/>
          <p:nvPr/>
        </p:nvGrpSpPr>
        <p:grpSpPr>
          <a:xfrm>
            <a:off x="4041775" y="6386513"/>
            <a:ext cx="1512888" cy="336550"/>
            <a:chOff x="2343" y="3645"/>
            <a:chExt cx="953" cy="212"/>
          </a:xfrm>
        </p:grpSpPr>
        <p:sp>
          <p:nvSpPr>
            <p:cNvPr id="78864" name="Rectangle 16"/>
            <p:cNvSpPr/>
            <p:nvPr/>
          </p:nvSpPr>
          <p:spPr>
            <a:xfrm>
              <a:off x="2592" y="3695"/>
              <a:ext cx="527" cy="98"/>
            </a:xfrm>
            <a:prstGeom prst="rect">
              <a:avLst/>
            </a:prstGeom>
            <a:solidFill>
              <a:schemeClr val="bg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78865" name="Text Box 17"/>
            <p:cNvSpPr txBox="1"/>
            <p:nvPr/>
          </p:nvSpPr>
          <p:spPr>
            <a:xfrm>
              <a:off x="2343" y="3645"/>
              <a:ext cx="953" cy="2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latin typeface="Tahoma" panose="020B0604030504040204" charset="0"/>
                </a:rPr>
                <a:t>time (seconds)</a:t>
              </a:r>
              <a:endParaRPr lang="en-US" altLang="zh-CN" sz="1600">
                <a:latin typeface="Tahoma" panose="020B0604030504040204" charset="0"/>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Footer Placeholder 5"/>
          <p:cNvSpPr txBox="1">
            <a:spLocks noGrp="1"/>
          </p:cNvSpPr>
          <p:nvPr>
            <p:ph type="ftr" sz="quarter" idx="11"/>
          </p:nvPr>
        </p:nvSpPr>
        <p:spPr/>
        <p:txBody>
          <a:bodyPr/>
          <a:p>
            <a:pPr marL="0" indent="0" algn="r">
              <a:lnSpc>
                <a:spcPct val="100000"/>
              </a:lnSpc>
              <a:spcBef>
                <a:spcPct val="0"/>
              </a:spcBef>
              <a:buClrTx/>
              <a:buSzTx/>
              <a:buFontTx/>
              <a:buNone/>
            </a:pPr>
            <a:r>
              <a:rPr lang="en-US" altLang="zh-CN" sz="1200">
                <a:latin typeface="Tahoma" panose="020B0604030504040204" charset="0"/>
              </a:rPr>
              <a:t>Transport</a:t>
            </a:r>
            <a:r>
              <a:rPr lang="en-US" altLang="zh-CN" sz="1400">
                <a:latin typeface="Tahoma" panose="020B0604030504040204" charset="0"/>
              </a:rPr>
              <a:t> </a:t>
            </a:r>
            <a:r>
              <a:rPr lang="en-US" altLang="zh-CN" sz="1200">
                <a:latin typeface="Tahoma" panose="020B0604030504040204" charset="0"/>
              </a:rPr>
              <a:t>Layer</a:t>
            </a:r>
            <a:endParaRPr lang="en-US" altLang="zh-CN" sz="1200">
              <a:latin typeface="Tahoma" panose="020B0604030504040204" charset="0"/>
            </a:endParaRPr>
          </a:p>
        </p:txBody>
      </p:sp>
      <p:sp>
        <p:nvSpPr>
          <p:cNvPr id="79874" name="Slide Number Placeholder 6"/>
          <p:cNvSpPr txBox="1">
            <a:spLocks noGrp="1"/>
          </p:cNvSpPr>
          <p:nvPr>
            <p:ph type="sldNum" sz="quarter" idx="12"/>
          </p:nvPr>
        </p:nvSpPr>
        <p:spPr/>
        <p:txBody>
          <a:bodyPr/>
          <a:p>
            <a:pPr marL="0" indent="0">
              <a:lnSpc>
                <a:spcPct val="100000"/>
              </a:lnSpc>
              <a:spcBef>
                <a:spcPct val="0"/>
              </a:spcBef>
              <a:buClrTx/>
              <a:buSzTx/>
              <a:buFontTx/>
              <a:buNone/>
            </a:pPr>
            <a:r>
              <a:rPr lang="en-US" altLang="zh-CN" sz="1200">
                <a:latin typeface="Tahoma" panose="020B0604030504040204" charset="0"/>
              </a:rPr>
              <a:t>3-</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sp>
        <p:nvSpPr>
          <p:cNvPr id="79875" name="Rectangle 5"/>
          <p:cNvSpPr>
            <a:spLocks noGrp="1"/>
          </p:cNvSpPr>
          <p:nvPr>
            <p:ph sz="half" idx="1"/>
          </p:nvPr>
        </p:nvSpPr>
        <p:spPr>
          <a:xfrm>
            <a:off x="555625" y="1595438"/>
            <a:ext cx="7918450" cy="1495425"/>
          </a:xfrm>
        </p:spPr>
        <p:txBody>
          <a:bodyPr vert="horz" wrap="square" lIns="91440" tIns="45720" rIns="91440" bIns="45720" anchor="t" anchorCtr="0"/>
          <a:p>
            <a:pPr>
              <a:lnSpc>
                <a:spcPct val="90000"/>
              </a:lnSpc>
              <a:buClr>
                <a:srgbClr val="000099"/>
              </a:buClr>
              <a:buSzPct val="65000"/>
            </a:pPr>
            <a:r>
              <a:rPr lang="en-US" altLang="zh-CN">
                <a:solidFill>
                  <a:srgbClr val="000099"/>
                </a:solidFill>
                <a:latin typeface="+mn-lt"/>
                <a:ea typeface="MS PGothic" panose="020B0600070205080204" charset="-128"/>
                <a:cs typeface="MS PGothic" panose="020B0600070205080204" charset="-128"/>
              </a:rPr>
              <a:t>timeout interval:</a:t>
            </a:r>
            <a:r>
              <a:rPr lang="en-US" altLang="zh-CN" sz="2400" b="1">
                <a:latin typeface="Courier New" panose="02070309020205020404" pitchFamily="49" charset="0"/>
                <a:ea typeface="MS PGothic" panose="020B0600070205080204" charset="-128"/>
                <a:cs typeface="MS PGothic" panose="020B0600070205080204" charset="-128"/>
              </a:rPr>
              <a:t> EstimatedRTT</a:t>
            </a:r>
            <a:r>
              <a:rPr lang="en-US" altLang="zh-CN" sz="2400">
                <a:latin typeface="+mn-lt"/>
                <a:ea typeface="MS PGothic" panose="020B0600070205080204" charset="-128"/>
                <a:cs typeface="MS PGothic" panose="020B0600070205080204" charset="-128"/>
              </a:rPr>
              <a:t> plus </a:t>
            </a:r>
            <a:r>
              <a:rPr lang="ja-JP" altLang="en-US" sz="2400">
                <a:latin typeface="+mn-lt"/>
                <a:ea typeface="MS PGothic" panose="020B0600070205080204" charset="-128"/>
                <a:cs typeface="MS PGothic" panose="020B0600070205080204" charset="-128"/>
              </a:rPr>
              <a:t>“</a:t>
            </a:r>
            <a:r>
              <a:rPr lang="en-US" altLang="ja-JP" sz="2400">
                <a:latin typeface="+mn-lt"/>
                <a:ea typeface="MS PGothic" panose="020B0600070205080204" charset="-128"/>
                <a:cs typeface="MS PGothic" panose="020B0600070205080204" charset="-128"/>
              </a:rPr>
              <a:t>safety margin</a:t>
            </a:r>
            <a:r>
              <a:rPr lang="ja-JP" altLang="en-US" sz="2400">
                <a:latin typeface="+mn-lt"/>
                <a:ea typeface="MS PGothic" panose="020B0600070205080204" charset="-128"/>
                <a:cs typeface="MS PGothic" panose="020B0600070205080204" charset="-128"/>
              </a:rPr>
              <a:t>”</a:t>
            </a:r>
            <a:endParaRPr lang="en-US" altLang="ja-JP" sz="2400">
              <a:latin typeface="+mn-lt"/>
              <a:ea typeface="MS PGothic" panose="020B0600070205080204" charset="-128"/>
              <a:cs typeface="MS PGothic" panose="020B0600070205080204" charset="-128"/>
            </a:endParaRPr>
          </a:p>
          <a:p>
            <a:pPr lvl="1">
              <a:lnSpc>
                <a:spcPct val="90000"/>
              </a:lnSpc>
              <a:buClr>
                <a:srgbClr val="000099"/>
              </a:buClr>
              <a:buSzTx/>
            </a:pPr>
            <a:r>
              <a:rPr lang="en-US" altLang="zh-CN" sz="2000">
                <a:latin typeface="+mn-lt"/>
                <a:ea typeface="MS PGothic" panose="020B0600070205080204" charset="-128"/>
              </a:rPr>
              <a:t>large variation in </a:t>
            </a:r>
            <a:r>
              <a:rPr lang="en-US" altLang="zh-CN" sz="2000" b="1">
                <a:latin typeface="Courier New" panose="02070309020205020404" pitchFamily="49" charset="0"/>
                <a:ea typeface="MS PGothic" panose="020B0600070205080204" charset="-128"/>
              </a:rPr>
              <a:t>EstimatedRTT -&gt;</a:t>
            </a:r>
            <a:r>
              <a:rPr lang="en-US" altLang="zh-CN" sz="2000">
                <a:latin typeface="+mn-lt"/>
                <a:ea typeface="MS PGothic" panose="020B0600070205080204" charset="-128"/>
              </a:rPr>
              <a:t> larger safety margin</a:t>
            </a:r>
            <a:endParaRPr lang="en-US" altLang="zh-CN" sz="2000">
              <a:latin typeface="+mn-lt"/>
              <a:ea typeface="MS PGothic" panose="020B0600070205080204" charset="-128"/>
            </a:endParaRPr>
          </a:p>
          <a:p>
            <a:pPr>
              <a:lnSpc>
                <a:spcPct val="90000"/>
              </a:lnSpc>
              <a:spcBef>
                <a:spcPct val="35000"/>
              </a:spcBef>
              <a:buClr>
                <a:srgbClr val="000099"/>
              </a:buClr>
              <a:buSzPct val="65000"/>
            </a:pPr>
            <a:r>
              <a:rPr lang="en-US" altLang="zh-CN" sz="2400">
                <a:latin typeface="+mn-lt"/>
                <a:ea typeface="MS PGothic" panose="020B0600070205080204" charset="-128"/>
                <a:cs typeface="MS PGothic" panose="020B0600070205080204" charset="-128"/>
              </a:rPr>
              <a:t>estimate SampleRTT deviation from EstimatedRTT: </a:t>
            </a:r>
            <a:endParaRPr lang="en-US" altLang="zh-CN" sz="2400">
              <a:latin typeface="+mn-lt"/>
              <a:ea typeface="MS PGothic" panose="020B0600070205080204" charset="-128"/>
              <a:cs typeface="MS PGothic" panose="020B0600070205080204" charset="-128"/>
            </a:endParaRPr>
          </a:p>
        </p:txBody>
      </p:sp>
      <p:sp>
        <p:nvSpPr>
          <p:cNvPr id="79876" name="Text Box 7"/>
          <p:cNvSpPr txBox="1"/>
          <p:nvPr/>
        </p:nvSpPr>
        <p:spPr>
          <a:xfrm>
            <a:off x="1169988" y="2871788"/>
            <a:ext cx="6975475" cy="701675"/>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nSpc>
                <a:spcPct val="100000"/>
              </a:lnSpc>
              <a:spcBef>
                <a:spcPct val="0"/>
              </a:spcBef>
              <a:buClrTx/>
              <a:buSzTx/>
              <a:buFontTx/>
              <a:buNone/>
            </a:pPr>
            <a:r>
              <a:rPr lang="en-US" altLang="zh-CN" sz="2000" b="1">
                <a:latin typeface="Courier New" panose="02070309020205020404" pitchFamily="49" charset="0"/>
              </a:rPr>
              <a:t>DevRTT = (1-</a:t>
            </a:r>
            <a:r>
              <a:rPr lang="en-US" altLang="zh-CN" sz="2000" b="1">
                <a:latin typeface="Courier New" panose="02070309020205020404" pitchFamily="49" charset="0"/>
                <a:sym typeface="Symbol" panose="05050102010706020507" pitchFamily="18" charset="2"/>
              </a:rPr>
              <a:t></a:t>
            </a:r>
            <a:r>
              <a:rPr lang="en-US" altLang="zh-CN" sz="2000" b="1">
                <a:latin typeface="Courier New" panose="02070309020205020404" pitchFamily="49" charset="0"/>
              </a:rPr>
              <a:t>)*DevRTT +</a:t>
            </a:r>
            <a:endParaRPr lang="en-US" altLang="zh-CN" sz="2000" b="1">
              <a:latin typeface="Courier New" panose="02070309020205020404" pitchFamily="49" charset="0"/>
            </a:endParaRPr>
          </a:p>
          <a:p>
            <a:pPr marL="0" lvl="0" indent="0">
              <a:lnSpc>
                <a:spcPct val="100000"/>
              </a:lnSpc>
              <a:spcBef>
                <a:spcPct val="0"/>
              </a:spcBef>
              <a:buClrTx/>
              <a:buSzTx/>
              <a:buFontTx/>
              <a:buNone/>
            </a:pPr>
            <a:r>
              <a:rPr lang="en-US" altLang="zh-CN" sz="2000" b="1">
                <a:latin typeface="Courier New" panose="02070309020205020404" pitchFamily="49" charset="0"/>
              </a:rPr>
              <a:t>             </a:t>
            </a:r>
            <a:r>
              <a:rPr lang="en-US" altLang="zh-CN" sz="2000" b="1">
                <a:latin typeface="Courier New" panose="02070309020205020404" pitchFamily="49" charset="0"/>
                <a:sym typeface="Symbol" panose="05050102010706020507" pitchFamily="18" charset="2"/>
              </a:rPr>
              <a:t></a:t>
            </a:r>
            <a:r>
              <a:rPr lang="en-US" altLang="zh-CN" sz="2000" b="1">
                <a:latin typeface="Courier New" panose="02070309020205020404" pitchFamily="49" charset="0"/>
              </a:rPr>
              <a:t>*|SampleRTT-EstimatedRTT|</a:t>
            </a:r>
            <a:endParaRPr lang="en-US" altLang="zh-CN" sz="2000" b="1">
              <a:latin typeface="Courier New" panose="02070309020205020404" pitchFamily="49" charset="0"/>
            </a:endParaRPr>
          </a:p>
        </p:txBody>
      </p:sp>
      <p:pic>
        <p:nvPicPr>
          <p:cNvPr id="79877" name="Picture 10" descr="underline_base"/>
          <p:cNvPicPr/>
          <p:nvPr/>
        </p:nvPicPr>
        <p:blipFill>
          <a:blip r:embed="rId1"/>
          <a:stretch>
            <a:fillRect/>
          </a:stretch>
        </p:blipFill>
        <p:spPr>
          <a:xfrm>
            <a:off x="657225" y="947738"/>
            <a:ext cx="6935788" cy="161925"/>
          </a:xfrm>
          <a:prstGeom prst="rect">
            <a:avLst/>
          </a:prstGeom>
          <a:noFill/>
          <a:ln w="9525">
            <a:noFill/>
          </a:ln>
        </p:spPr>
      </p:pic>
      <p:sp>
        <p:nvSpPr>
          <p:cNvPr id="64519" name="Rectangle 11"/>
          <p:cNvSpPr>
            <a:spLocks noGrp="1" noChangeArrowheads="1"/>
          </p:cNvSpPr>
          <p:nvPr>
            <p:ph type="title"/>
          </p:nvPr>
        </p:nvSpPr>
        <p:spPr>
          <a:xfrm>
            <a:off x="542925" y="233363"/>
            <a:ext cx="7772400" cy="920750"/>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lang="en-US" sz="4400" u="none" noProof="0">
                <a:ln>
                  <a:noFill/>
                </a:ln>
                <a:solidFill>
                  <a:srgbClr val="000099"/>
                </a:solidFill>
                <a:effectLst/>
                <a:uLnTx/>
                <a:uFillTx/>
                <a:ea typeface="MS PGothic" panose="020B0600070205080204" charset="-128"/>
                <a:sym typeface="+mn-ea"/>
              </a:rPr>
              <a:t>TCP </a:t>
            </a:r>
            <a:r>
              <a:rPr lang="zh-CN" altLang="en-US" sz="4400" u="none" noProof="0">
                <a:ln>
                  <a:noFill/>
                </a:ln>
                <a:solidFill>
                  <a:srgbClr val="000099"/>
                </a:solidFill>
                <a:effectLst/>
                <a:uLnTx/>
                <a:uFillTx/>
                <a:ea typeface="MS PGothic" panose="020B0600070205080204" charset="-128"/>
                <a:sym typeface="+mn-ea"/>
              </a:rPr>
              <a:t>往返时间：</a:t>
            </a:r>
            <a:r>
              <a:rPr lang="en-US" altLang="zh-CN" sz="1800" b="1">
                <a:latin typeface="Courier New" panose="02070309020205020404" pitchFamily="49" charset="0"/>
                <a:sym typeface="+mn-ea"/>
              </a:rPr>
              <a:t>DevRTT RTT</a:t>
            </a:r>
            <a:r>
              <a:rPr lang="zh-CN" altLang="en-US" sz="1800" b="1">
                <a:latin typeface="Courier New" panose="02070309020205020404" pitchFamily="49" charset="0"/>
                <a:sym typeface="+mn-ea"/>
              </a:rPr>
              <a:t>的</a:t>
            </a:r>
            <a:r>
              <a:rPr lang="zh-CN" altLang="en-US" sz="1800" b="1">
                <a:latin typeface="Courier New" panose="02070309020205020404" pitchFamily="49" charset="0"/>
                <a:sym typeface="+mn-ea"/>
              </a:rPr>
              <a:t>变化</a:t>
            </a:r>
            <a:endParaRPr lang="zh-CN" altLang="en-US" sz="1800" b="1">
              <a:latin typeface="Courier New" panose="02070309020205020404" pitchFamily="49" charset="0"/>
              <a:sym typeface="+mn-ea"/>
            </a:endParaRPr>
          </a:p>
        </p:txBody>
      </p:sp>
      <p:sp>
        <p:nvSpPr>
          <p:cNvPr id="79879" name="Text Box 12"/>
          <p:cNvSpPr txBox="1"/>
          <p:nvPr/>
        </p:nvSpPr>
        <p:spPr>
          <a:xfrm>
            <a:off x="3084513" y="3592513"/>
            <a:ext cx="3386137" cy="396875"/>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nSpc>
                <a:spcPct val="100000"/>
              </a:lnSpc>
              <a:spcBef>
                <a:spcPct val="0"/>
              </a:spcBef>
              <a:buClrTx/>
              <a:buSzTx/>
              <a:buFontTx/>
              <a:buNone/>
            </a:pPr>
            <a:r>
              <a:rPr lang="en-US" altLang="zh-CN" sz="2000" b="1">
                <a:latin typeface="Courier New" panose="02070309020205020404" pitchFamily="49" charset="0"/>
              </a:rPr>
              <a:t>(typically, </a:t>
            </a:r>
            <a:r>
              <a:rPr lang="en-US" altLang="zh-CN" sz="2000" b="1">
                <a:latin typeface="Courier New" panose="02070309020205020404" pitchFamily="49" charset="0"/>
                <a:sym typeface="Symbol" panose="05050102010706020507" pitchFamily="18" charset="2"/>
              </a:rPr>
              <a:t> = 0.25)</a:t>
            </a:r>
            <a:endParaRPr lang="en-US" altLang="zh-CN" sz="2000" b="1">
              <a:latin typeface="Courier New" panose="02070309020205020404" pitchFamily="49" charset="0"/>
              <a:sym typeface="Symbol" panose="05050102010706020507" pitchFamily="18" charset="2"/>
            </a:endParaRPr>
          </a:p>
        </p:txBody>
      </p:sp>
      <p:sp>
        <p:nvSpPr>
          <p:cNvPr id="79880" name="Rectangle 13"/>
          <p:cNvSpPr/>
          <p:nvPr/>
        </p:nvSpPr>
        <p:spPr>
          <a:xfrm>
            <a:off x="565150" y="4368800"/>
            <a:ext cx="7918450" cy="692150"/>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342900" lvl="0" indent="-342900">
              <a:lnSpc>
                <a:spcPct val="100000"/>
              </a:lnSpc>
              <a:spcBef>
                <a:spcPct val="0"/>
              </a:spcBef>
              <a:buClrTx/>
              <a:buSzTx/>
              <a:buFontTx/>
              <a:buNone/>
            </a:pPr>
            <a:r>
              <a:rPr lang="en-US" altLang="zh-CN" sz="2400" b="1">
                <a:latin typeface="Courier New" panose="02070309020205020404" pitchFamily="49" charset="0"/>
              </a:rPr>
              <a:t>TimeoutInterval = EstimatedRTT + 4*DevRTT</a:t>
            </a:r>
            <a:endParaRPr lang="en-US" altLang="zh-CN" sz="2400" b="1">
              <a:latin typeface="Courier New" panose="02070309020205020404" pitchFamily="49" charset="0"/>
            </a:endParaRPr>
          </a:p>
        </p:txBody>
      </p:sp>
      <p:sp>
        <p:nvSpPr>
          <p:cNvPr id="79881" name="Text Box 14"/>
          <p:cNvSpPr txBox="1"/>
          <p:nvPr/>
        </p:nvSpPr>
        <p:spPr>
          <a:xfrm>
            <a:off x="4010025" y="5122863"/>
            <a:ext cx="1811338" cy="396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000">
                <a:solidFill>
                  <a:srgbClr val="000099"/>
                </a:solidFill>
                <a:latin typeface="Tahoma" panose="020B0604030504040204" charset="0"/>
              </a:rPr>
              <a:t>estimated RTT</a:t>
            </a:r>
            <a:endParaRPr lang="en-US" altLang="zh-CN" sz="2000">
              <a:solidFill>
                <a:srgbClr val="000099"/>
              </a:solidFill>
              <a:latin typeface="Tahoma" panose="020B0604030504040204" charset="0"/>
            </a:endParaRPr>
          </a:p>
        </p:txBody>
      </p:sp>
      <p:sp>
        <p:nvSpPr>
          <p:cNvPr id="79882" name="Text Box 16"/>
          <p:cNvSpPr txBox="1"/>
          <p:nvPr/>
        </p:nvSpPr>
        <p:spPr>
          <a:xfrm>
            <a:off x="6442075" y="5141913"/>
            <a:ext cx="1917700" cy="396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ja-JP" altLang="en-US" sz="2000">
                <a:solidFill>
                  <a:srgbClr val="000099"/>
                </a:solidFill>
                <a:latin typeface="Tahoma" panose="020B0604030504040204" charset="0"/>
              </a:rPr>
              <a:t>“</a:t>
            </a:r>
            <a:r>
              <a:rPr lang="en-US" altLang="ja-JP" sz="2000">
                <a:solidFill>
                  <a:srgbClr val="000099"/>
                </a:solidFill>
                <a:latin typeface="Tahoma" panose="020B0604030504040204" charset="0"/>
              </a:rPr>
              <a:t>safety margin</a:t>
            </a:r>
            <a:r>
              <a:rPr lang="ja-JP" altLang="en-US" sz="2000">
                <a:solidFill>
                  <a:srgbClr val="000099"/>
                </a:solidFill>
                <a:latin typeface="Tahoma" panose="020B0604030504040204" charset="0"/>
              </a:rPr>
              <a:t>”</a:t>
            </a:r>
            <a:endParaRPr lang="en-US" altLang="zh-CN" sz="2000">
              <a:solidFill>
                <a:srgbClr val="000099"/>
              </a:solidFill>
              <a:latin typeface="Tahoma" panose="020B0604030504040204" charset="0"/>
            </a:endParaRPr>
          </a:p>
        </p:txBody>
      </p:sp>
      <p:sp>
        <p:nvSpPr>
          <p:cNvPr id="79883" name="Line 17"/>
          <p:cNvSpPr/>
          <p:nvPr/>
        </p:nvSpPr>
        <p:spPr>
          <a:xfrm flipV="1">
            <a:off x="4806950" y="4762500"/>
            <a:ext cx="0" cy="446088"/>
          </a:xfrm>
          <a:prstGeom prst="line">
            <a:avLst/>
          </a:prstGeom>
          <a:ln w="19050" cap="flat" cmpd="sng">
            <a:solidFill>
              <a:srgbClr val="000099"/>
            </a:solidFill>
            <a:prstDash val="solid"/>
            <a:headEnd type="none" w="med" len="med"/>
            <a:tailEnd type="triangle" w="med" len="med"/>
          </a:ln>
        </p:spPr>
      </p:sp>
      <p:sp>
        <p:nvSpPr>
          <p:cNvPr id="79884" name="Line 19"/>
          <p:cNvSpPr/>
          <p:nvPr/>
        </p:nvSpPr>
        <p:spPr>
          <a:xfrm flipV="1">
            <a:off x="7378700" y="4768850"/>
            <a:ext cx="0" cy="446088"/>
          </a:xfrm>
          <a:prstGeom prst="line">
            <a:avLst/>
          </a:prstGeom>
          <a:ln w="19050" cap="flat" cmpd="sng">
            <a:solidFill>
              <a:srgbClr val="000099"/>
            </a:solidFill>
            <a:prstDash val="solid"/>
            <a:headEnd type="none" w="med" len="med"/>
            <a:tailEnd type="triangle" w="med" len="med"/>
          </a:ln>
        </p:spPr>
      </p:sp>
      <p:pic>
        <p:nvPicPr>
          <p:cNvPr id="79885" name="Picture 20" descr="alarm_clock_ringing"/>
          <p:cNvPicPr>
            <a:picLocks noChangeAspect="1"/>
          </p:cNvPicPr>
          <p:nvPr/>
        </p:nvPicPr>
        <p:blipFill>
          <a:blip r:embed="rId2"/>
          <a:stretch>
            <a:fillRect/>
          </a:stretch>
        </p:blipFill>
        <p:spPr>
          <a:xfrm>
            <a:off x="1681163" y="4773613"/>
            <a:ext cx="752475" cy="828675"/>
          </a:xfrm>
          <a:prstGeom prst="rect">
            <a:avLst/>
          </a:prstGeom>
          <a:noFill/>
          <a:ln w="9525">
            <a:noFill/>
          </a:ln>
        </p:spPr>
      </p:pic>
      <p:pic>
        <p:nvPicPr>
          <p:cNvPr id="2" name="图片 1"/>
          <p:cNvPicPr>
            <a:picLocks noChangeAspect="1"/>
          </p:cNvPicPr>
          <p:nvPr/>
        </p:nvPicPr>
        <p:blipFill>
          <a:blip r:embed="rId3"/>
          <a:stretch>
            <a:fillRect/>
          </a:stretch>
        </p:blipFill>
        <p:spPr>
          <a:xfrm>
            <a:off x="146685" y="76835"/>
            <a:ext cx="8736330" cy="660527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6259"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82948" name="Rectangle 2"/>
          <p:cNvSpPr>
            <a:spLocks noGrp="1"/>
          </p:cNvSpPr>
          <p:nvPr>
            <p:ph type="title"/>
          </p:nvPr>
        </p:nvSpPr>
        <p:spPr/>
        <p:txBody>
          <a:bodyPr vert="horz" wrap="square" lIns="91440" tIns="45720" rIns="91440" bIns="45720" anchor="ctr" anchorCtr="0"/>
          <a:p>
            <a:r>
              <a:rPr lang="zh-CN" altLang="en-US" dirty="0"/>
              <a:t>第</a:t>
            </a:r>
            <a:r>
              <a:rPr lang="en-US" altLang="zh-CN" dirty="0"/>
              <a:t>3</a:t>
            </a:r>
            <a:r>
              <a:rPr lang="zh-CN" altLang="en-US" dirty="0"/>
              <a:t>章</a:t>
            </a:r>
            <a:r>
              <a:rPr lang="en-US" altLang="zh-CN" dirty="0"/>
              <a:t> </a:t>
            </a:r>
            <a:r>
              <a:rPr lang="zh-CN" altLang="en-US" dirty="0"/>
              <a:t>要点</a:t>
            </a:r>
            <a:endParaRPr lang="en-US" altLang="zh-CN" dirty="0"/>
          </a:p>
        </p:txBody>
      </p:sp>
      <p:sp>
        <p:nvSpPr>
          <p:cNvPr id="82949" name="Rectangle 3"/>
          <p:cNvSpPr>
            <a:spLocks noGrp="1"/>
          </p:cNvSpPr>
          <p:nvPr>
            <p:ph sz="half" idx="1"/>
          </p:nvPr>
        </p:nvSpPr>
        <p:spPr>
          <a:xfrm>
            <a:off x="4648200" y="1600200"/>
            <a:ext cx="3810000" cy="4648200"/>
          </a:xfrm>
        </p:spPr>
        <p:txBody>
          <a:bodyPr vert="horz" wrap="square" lIns="91440" tIns="45720" rIns="91440" bIns="45720" anchor="t" anchorCtr="0"/>
          <a:p>
            <a:pPr eaLnBrk="1">
              <a:buSzPct val="85000"/>
            </a:pPr>
            <a:r>
              <a:rPr lang="en-US" altLang="zh-CN" sz="2400" dirty="0">
                <a:solidFill>
                  <a:srgbClr val="FF0000"/>
                </a:solidFill>
                <a:latin typeface="+mn-lt"/>
                <a:ea typeface="+mn-ea"/>
                <a:cs typeface="+mn-cs"/>
              </a:rPr>
              <a:t>3.5 </a:t>
            </a:r>
            <a:r>
              <a:rPr lang="zh-CN" altLang="en-US" sz="2400" dirty="0">
                <a:solidFill>
                  <a:srgbClr val="FF0000"/>
                </a:solidFill>
                <a:latin typeface="+mn-lt"/>
                <a:ea typeface="+mn-ea"/>
                <a:cs typeface="+mn-cs"/>
              </a:rPr>
              <a:t>面向连接的传输</a:t>
            </a:r>
            <a:r>
              <a:rPr lang="en-US" altLang="zh-CN" sz="2400" dirty="0">
                <a:solidFill>
                  <a:srgbClr val="FF0000"/>
                </a:solidFill>
                <a:latin typeface="+mn-lt"/>
                <a:ea typeface="+mn-ea"/>
                <a:cs typeface="+mn-cs"/>
              </a:rPr>
              <a:t>: TCP</a:t>
            </a:r>
            <a:endParaRPr lang="en-US" altLang="zh-CN" sz="2400" dirty="0">
              <a:solidFill>
                <a:srgbClr val="FF0000"/>
              </a:solidFill>
              <a:latin typeface="+mn-lt"/>
              <a:ea typeface="+mn-ea"/>
              <a:cs typeface="+mn-cs"/>
            </a:endParaRPr>
          </a:p>
          <a:p>
            <a:pPr lvl="1" eaLnBrk="1">
              <a:buSzPct val="75000"/>
            </a:pPr>
            <a:r>
              <a:rPr lang="zh-CN" altLang="en-US" sz="2000" dirty="0">
                <a:latin typeface="+mn-lt"/>
                <a:ea typeface="+mn-ea"/>
              </a:rPr>
              <a:t>报文段结构</a:t>
            </a:r>
            <a:endParaRPr lang="zh-CN" altLang="en-US" sz="2000" dirty="0">
              <a:latin typeface="+mn-lt"/>
              <a:ea typeface="+mn-ea"/>
            </a:endParaRPr>
          </a:p>
          <a:p>
            <a:pPr lvl="1" eaLnBrk="1">
              <a:buSzPct val="75000"/>
            </a:pPr>
            <a:r>
              <a:rPr lang="zh-CN" altLang="en-US" sz="2000" dirty="0">
                <a:solidFill>
                  <a:srgbClr val="FF0000"/>
                </a:solidFill>
                <a:latin typeface="+mn-lt"/>
                <a:ea typeface="+mn-ea"/>
              </a:rPr>
              <a:t>可靠数据传输</a:t>
            </a:r>
            <a:endParaRPr lang="zh-CN" altLang="en-US" sz="2000" dirty="0">
              <a:solidFill>
                <a:srgbClr val="FF0000"/>
              </a:solidFill>
              <a:latin typeface="+mn-lt"/>
              <a:ea typeface="+mn-ea"/>
            </a:endParaRPr>
          </a:p>
          <a:p>
            <a:pPr lvl="1" eaLnBrk="1">
              <a:buSzPct val="75000"/>
            </a:pPr>
            <a:r>
              <a:rPr lang="zh-CN" altLang="en-US" sz="2000" dirty="0">
                <a:latin typeface="+mn-lt"/>
                <a:ea typeface="+mn-ea"/>
              </a:rPr>
              <a:t>流量控制</a:t>
            </a:r>
            <a:endParaRPr lang="zh-CN" altLang="en-US" sz="2000" dirty="0">
              <a:latin typeface="+mn-lt"/>
              <a:ea typeface="+mn-ea"/>
            </a:endParaRPr>
          </a:p>
          <a:p>
            <a:pPr lvl="1" eaLnBrk="1">
              <a:buSzPct val="75000"/>
            </a:pPr>
            <a:r>
              <a:rPr lang="zh-CN" altLang="en-US" sz="2000" dirty="0">
                <a:latin typeface="+mn-lt"/>
                <a:ea typeface="+mn-ea"/>
              </a:rPr>
              <a:t>连接管理</a:t>
            </a:r>
            <a:endParaRPr lang="zh-CN" altLang="en-US" sz="2000" dirty="0">
              <a:latin typeface="+mn-lt"/>
              <a:ea typeface="+mn-ea"/>
            </a:endParaRPr>
          </a:p>
          <a:p>
            <a:pPr eaLnBrk="1">
              <a:buSzPct val="85000"/>
            </a:pPr>
            <a:r>
              <a:rPr lang="en-US" altLang="zh-CN" sz="2400" dirty="0">
                <a:latin typeface="+mn-lt"/>
                <a:ea typeface="+mn-ea"/>
                <a:cs typeface="+mn-cs"/>
              </a:rPr>
              <a:t>3.6 </a:t>
            </a:r>
            <a:r>
              <a:rPr lang="zh-CN" altLang="en-US" sz="2400" dirty="0">
                <a:latin typeface="+mn-lt"/>
                <a:ea typeface="+mn-ea"/>
                <a:cs typeface="+mn-cs"/>
              </a:rPr>
              <a:t>拥塞控制的原则</a:t>
            </a:r>
            <a:endParaRPr lang="zh-CN" altLang="en-US" sz="2400" dirty="0">
              <a:latin typeface="+mn-lt"/>
              <a:ea typeface="+mn-ea"/>
              <a:cs typeface="+mn-cs"/>
            </a:endParaRPr>
          </a:p>
          <a:p>
            <a:pPr eaLnBrk="1">
              <a:buSzPct val="85000"/>
            </a:pPr>
            <a:r>
              <a:rPr lang="en-US" altLang="zh-CN" sz="2400" dirty="0">
                <a:latin typeface="+mn-lt"/>
                <a:ea typeface="+mn-ea"/>
                <a:cs typeface="+mn-cs"/>
              </a:rPr>
              <a:t>3.7 TCP</a:t>
            </a:r>
            <a:r>
              <a:rPr lang="zh-CN" altLang="en-US" sz="2400" dirty="0">
                <a:latin typeface="+mn-lt"/>
                <a:ea typeface="+mn-ea"/>
                <a:cs typeface="+mn-cs"/>
              </a:rPr>
              <a:t>拥塞控制</a:t>
            </a:r>
            <a:endParaRPr lang="en-US" altLang="zh-CN" sz="2400" dirty="0">
              <a:latin typeface="+mn-lt"/>
              <a:ea typeface="+mn-ea"/>
              <a:cs typeface="+mn-cs"/>
            </a:endParaRPr>
          </a:p>
          <a:p>
            <a:pPr lvl="1" eaLnBrk="1">
              <a:buSzPct val="75000"/>
            </a:pPr>
            <a:r>
              <a:rPr lang="zh-CN" altLang="en-US" sz="2000" dirty="0">
                <a:latin typeface="+mn-lt"/>
                <a:ea typeface="+mn-ea"/>
              </a:rPr>
              <a:t>机制</a:t>
            </a:r>
            <a:endParaRPr lang="zh-CN" altLang="en-US" sz="2000" dirty="0">
              <a:latin typeface="+mn-lt"/>
              <a:ea typeface="+mn-ea"/>
            </a:endParaRPr>
          </a:p>
          <a:p>
            <a:pPr lvl="1" eaLnBrk="1">
              <a:buSzPct val="75000"/>
            </a:pPr>
            <a:r>
              <a:rPr lang="en-US" altLang="zh-CN" sz="2000" dirty="0">
                <a:latin typeface="+mn-lt"/>
                <a:ea typeface="+mn-ea"/>
              </a:rPr>
              <a:t>TCP</a:t>
            </a:r>
            <a:r>
              <a:rPr lang="zh-CN" altLang="en-US" sz="2000" dirty="0">
                <a:latin typeface="+mn-lt"/>
                <a:ea typeface="+mn-ea"/>
              </a:rPr>
              <a:t>吞吐量</a:t>
            </a:r>
            <a:endParaRPr lang="zh-CN" altLang="en-US" sz="2000" dirty="0">
              <a:latin typeface="+mn-lt"/>
              <a:ea typeface="+mn-ea"/>
            </a:endParaRPr>
          </a:p>
          <a:p>
            <a:pPr lvl="1" eaLnBrk="1">
              <a:buSzPct val="75000"/>
            </a:pPr>
            <a:r>
              <a:rPr lang="en-US" altLang="zh-CN" sz="2000" dirty="0">
                <a:latin typeface="+mn-lt"/>
                <a:ea typeface="+mn-ea"/>
              </a:rPr>
              <a:t>TCP</a:t>
            </a:r>
            <a:r>
              <a:rPr lang="zh-CN" altLang="en-US" sz="2000" dirty="0">
                <a:latin typeface="+mn-lt"/>
                <a:ea typeface="+mn-ea"/>
              </a:rPr>
              <a:t>公平性</a:t>
            </a:r>
            <a:endParaRPr lang="zh-CN" altLang="en-US" sz="2000" dirty="0">
              <a:solidFill>
                <a:srgbClr val="FF0000"/>
              </a:solidFill>
              <a:latin typeface="+mn-lt"/>
              <a:ea typeface="+mn-ea"/>
            </a:endParaRPr>
          </a:p>
          <a:p>
            <a:pPr lvl="1" eaLnBrk="1">
              <a:buSzPct val="75000"/>
            </a:pPr>
            <a:r>
              <a:rPr lang="zh-CN" altLang="en-US" sz="2000" dirty="0">
                <a:latin typeface="+mn-lt"/>
                <a:ea typeface="+mn-ea"/>
              </a:rPr>
              <a:t>时延模型</a:t>
            </a:r>
            <a:endParaRPr lang="en-US" altLang="zh-CN" sz="2000" dirty="0">
              <a:latin typeface="+mn-lt"/>
              <a:ea typeface="+mn-ea"/>
            </a:endParaRPr>
          </a:p>
        </p:txBody>
      </p:sp>
      <p:sp>
        <p:nvSpPr>
          <p:cNvPr id="82950" name="Rectangle 4"/>
          <p:cNvSpPr/>
          <p:nvPr/>
        </p:nvSpPr>
        <p:spPr>
          <a:xfrm>
            <a:off x="533400" y="1600200"/>
            <a:ext cx="3810000" cy="4648200"/>
          </a:xfrm>
          <a:prstGeom prst="rect">
            <a:avLst/>
          </a:prstGeom>
          <a:noFill/>
          <a:ln w="9525">
            <a:noFill/>
          </a:ln>
        </p:spPr>
        <p:txBody>
          <a:bodyPr/>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3.1 </a:t>
            </a:r>
            <a:r>
              <a:rPr lang="zh-CN" altLang="en-US" sz="2400" dirty="0">
                <a:latin typeface="Times New Roman" panose="02020603050405020304" pitchFamily="18" charset="0"/>
              </a:rPr>
              <a:t>运输层服务</a:t>
            </a:r>
            <a:endParaRPr lang="zh-CN" altLang="en-US"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3.2 </a:t>
            </a:r>
            <a:r>
              <a:rPr lang="zh-CN" altLang="en-US" sz="2400" dirty="0">
                <a:latin typeface="Times New Roman" panose="02020603050405020304" pitchFamily="18" charset="0"/>
              </a:rPr>
              <a:t>复用与分解</a:t>
            </a:r>
            <a:endParaRPr lang="zh-CN" altLang="en-US"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3.3 </a:t>
            </a:r>
            <a:r>
              <a:rPr lang="zh-CN" altLang="en-US" sz="2400" dirty="0">
                <a:latin typeface="Times New Roman" panose="02020603050405020304" pitchFamily="18" charset="0"/>
              </a:rPr>
              <a:t>无连接传输</a:t>
            </a:r>
            <a:r>
              <a:rPr lang="en-US" altLang="zh-CN" sz="2400" dirty="0">
                <a:latin typeface="Times New Roman" panose="02020603050405020304" pitchFamily="18" charset="0"/>
              </a:rPr>
              <a:t>: UDP</a:t>
            </a:r>
            <a:endParaRPr lang="en-US" altLang="zh-CN"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3.4 </a:t>
            </a:r>
            <a:r>
              <a:rPr lang="zh-CN" altLang="en-US" sz="2400" dirty="0">
                <a:latin typeface="Times New Roman" panose="02020603050405020304" pitchFamily="18" charset="0"/>
              </a:rPr>
              <a:t>可靠数据传输的原则</a:t>
            </a:r>
            <a:endParaRPr lang="zh-CN" altLang="en-US" sz="24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rdt1</a:t>
            </a:r>
            <a:endParaRPr lang="en-US" altLang="zh-CN"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rdt2</a:t>
            </a:r>
            <a:endParaRPr lang="en-US" altLang="zh-CN"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rdt3</a:t>
            </a:r>
            <a:endParaRPr lang="en-US" altLang="zh-CN"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流水线协议</a:t>
            </a:r>
            <a:endParaRPr lang="zh-CN" altLang="en-US" sz="2000" dirty="0">
              <a:latin typeface="Times New Roman" panose="02020603050405020304"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7283"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83972" name="Rectangle 2"/>
          <p:cNvSpPr>
            <a:spLocks noGrp="1"/>
          </p:cNvSpPr>
          <p:nvPr>
            <p:ph type="title"/>
          </p:nvPr>
        </p:nvSpPr>
        <p:spPr/>
        <p:txBody>
          <a:bodyPr vert="horz" wrap="square" lIns="91440" tIns="45720" rIns="91440" bIns="45720" anchor="ctr" anchorCtr="0"/>
          <a:p>
            <a:r>
              <a:rPr lang="en-US" altLang="zh-CN" dirty="0"/>
              <a:t>TCP </a:t>
            </a:r>
            <a:r>
              <a:rPr lang="zh-CN" altLang="en-US" dirty="0"/>
              <a:t>可靠数据传输</a:t>
            </a:r>
            <a:endParaRPr lang="zh-CN" altLang="en-US" dirty="0"/>
          </a:p>
        </p:txBody>
      </p:sp>
      <p:sp>
        <p:nvSpPr>
          <p:cNvPr id="83973" name="Rectangle 3"/>
          <p:cNvSpPr>
            <a:spLocks noGrp="1"/>
          </p:cNvSpPr>
          <p:nvPr>
            <p:ph sz="half" idx="1"/>
          </p:nvPr>
        </p:nvSpPr>
        <p:spPr>
          <a:xfrm>
            <a:off x="393700" y="1600200"/>
            <a:ext cx="3810000" cy="4648200"/>
          </a:xfrm>
        </p:spPr>
        <p:txBody>
          <a:bodyPr vert="horz" wrap="square" lIns="91440" tIns="45720" rIns="91440" bIns="45720" anchor="t" anchorCtr="0"/>
          <a:p>
            <a:pPr eaLnBrk="1">
              <a:buSzPct val="85000"/>
            </a:pPr>
            <a:r>
              <a:rPr lang="en-US" altLang="zh-CN" dirty="0">
                <a:latin typeface="+mn-lt"/>
                <a:ea typeface="+mn-ea"/>
                <a:cs typeface="+mn-cs"/>
              </a:rPr>
              <a:t>TCP</a:t>
            </a:r>
            <a:r>
              <a:rPr lang="zh-CN" altLang="en-US" dirty="0">
                <a:latin typeface="+mn-lt"/>
                <a:ea typeface="+mn-ea"/>
                <a:cs typeface="+mn-cs"/>
              </a:rPr>
              <a:t>在</a:t>
            </a:r>
            <a:r>
              <a:rPr lang="en-US" altLang="zh-CN" dirty="0">
                <a:latin typeface="+mn-lt"/>
                <a:ea typeface="+mn-ea"/>
                <a:cs typeface="+mn-cs"/>
              </a:rPr>
              <a:t>IP</a:t>
            </a:r>
            <a:r>
              <a:rPr lang="zh-CN" altLang="en-US" dirty="0">
                <a:latin typeface="+mn-lt"/>
                <a:ea typeface="+mn-ea"/>
                <a:cs typeface="+mn-cs"/>
              </a:rPr>
              <a:t>不可靠服务的基础上创建可靠数据传输服务</a:t>
            </a:r>
            <a:endParaRPr lang="en-US" altLang="zh-CN" dirty="0">
              <a:latin typeface="+mn-lt"/>
              <a:ea typeface="+mn-ea"/>
              <a:cs typeface="+mn-cs"/>
            </a:endParaRPr>
          </a:p>
          <a:p>
            <a:pPr eaLnBrk="1">
              <a:buSzPct val="85000"/>
            </a:pPr>
            <a:r>
              <a:rPr lang="zh-CN" altLang="en-US" dirty="0">
                <a:latin typeface="+mn-lt"/>
                <a:ea typeface="+mn-ea"/>
                <a:cs typeface="+mn-cs"/>
              </a:rPr>
              <a:t>流水线发送报文段</a:t>
            </a:r>
            <a:endParaRPr lang="zh-CN" altLang="en-US" dirty="0">
              <a:latin typeface="+mn-lt"/>
              <a:ea typeface="+mn-ea"/>
              <a:cs typeface="+mn-cs"/>
            </a:endParaRPr>
          </a:p>
          <a:p>
            <a:pPr eaLnBrk="1">
              <a:buSzPct val="85000"/>
            </a:pPr>
            <a:r>
              <a:rPr lang="zh-CN" altLang="en-US" dirty="0">
                <a:latin typeface="+mn-lt"/>
                <a:ea typeface="+mn-ea"/>
                <a:cs typeface="+mn-cs"/>
              </a:rPr>
              <a:t>累计确认</a:t>
            </a:r>
            <a:endParaRPr lang="zh-CN" altLang="en-US" dirty="0">
              <a:latin typeface="+mn-lt"/>
              <a:ea typeface="+mn-ea"/>
              <a:cs typeface="+mn-cs"/>
            </a:endParaRPr>
          </a:p>
          <a:p>
            <a:pPr eaLnBrk="1">
              <a:buSzPct val="85000"/>
            </a:pPr>
            <a:r>
              <a:rPr lang="en-US" altLang="zh-CN" dirty="0">
                <a:latin typeface="+mn-lt"/>
                <a:ea typeface="+mn-ea"/>
                <a:cs typeface="+mn-cs"/>
              </a:rPr>
              <a:t>TCP</a:t>
            </a:r>
            <a:r>
              <a:rPr lang="zh-CN" altLang="en-US" dirty="0">
                <a:latin typeface="+mn-lt"/>
                <a:ea typeface="+mn-ea"/>
                <a:cs typeface="+mn-cs"/>
              </a:rPr>
              <a:t>使用单个重传计时器</a:t>
            </a:r>
            <a:endParaRPr lang="zh-CN" altLang="en-US" dirty="0">
              <a:latin typeface="+mn-lt"/>
              <a:ea typeface="+mn-ea"/>
              <a:cs typeface="+mn-cs"/>
            </a:endParaRPr>
          </a:p>
          <a:p>
            <a:pPr eaLnBrk="1">
              <a:buSzPct val="85000"/>
            </a:pPr>
            <a:endParaRPr lang="zh-CN" altLang="en-US" sz="3200" dirty="0">
              <a:latin typeface="+mn-lt"/>
              <a:ea typeface="+mn-ea"/>
              <a:cs typeface="+mn-cs"/>
            </a:endParaRPr>
          </a:p>
        </p:txBody>
      </p:sp>
      <p:sp>
        <p:nvSpPr>
          <p:cNvPr id="83974" name="Rectangle 4"/>
          <p:cNvSpPr>
            <a:spLocks noGrp="1"/>
          </p:cNvSpPr>
          <p:nvPr>
            <p:ph sz="half" idx="2"/>
          </p:nvPr>
        </p:nvSpPr>
        <p:spPr>
          <a:xfrm>
            <a:off x="4232275" y="1600200"/>
            <a:ext cx="4730750" cy="4648200"/>
          </a:xfrm>
        </p:spPr>
        <p:txBody>
          <a:bodyPr vert="horz" wrap="square" lIns="91440" tIns="45720" rIns="91440" bIns="45720" anchor="t" anchorCtr="0"/>
          <a:p>
            <a:pPr eaLnBrk="1">
              <a:buSzPct val="85000"/>
            </a:pPr>
            <a:r>
              <a:rPr lang="zh-CN" altLang="en-US" dirty="0">
                <a:latin typeface="+mn-lt"/>
                <a:ea typeface="+mn-ea"/>
                <a:cs typeface="+mn-cs"/>
              </a:rPr>
              <a:t>重传被下列事件触发:</a:t>
            </a:r>
            <a:endParaRPr lang="zh-CN" altLang="en-US" dirty="0">
              <a:latin typeface="+mn-lt"/>
              <a:ea typeface="+mn-ea"/>
              <a:cs typeface="+mn-cs"/>
            </a:endParaRPr>
          </a:p>
          <a:p>
            <a:pPr lvl="1" eaLnBrk="1">
              <a:buSzPct val="75000"/>
            </a:pPr>
            <a:r>
              <a:rPr lang="zh-CN" altLang="en-US" dirty="0">
                <a:latin typeface="+mn-lt"/>
                <a:ea typeface="+mn-ea"/>
              </a:rPr>
              <a:t>超时事件</a:t>
            </a:r>
            <a:endParaRPr lang="zh-CN" altLang="en-US" dirty="0">
              <a:latin typeface="+mn-lt"/>
              <a:ea typeface="+mn-ea"/>
            </a:endParaRPr>
          </a:p>
          <a:p>
            <a:pPr lvl="1" eaLnBrk="1">
              <a:buSzPct val="75000"/>
            </a:pPr>
            <a:r>
              <a:rPr lang="zh-CN" altLang="en-US" dirty="0">
                <a:latin typeface="+mn-lt"/>
                <a:ea typeface="+mn-ea"/>
              </a:rPr>
              <a:t>重复</a:t>
            </a:r>
            <a:r>
              <a:rPr lang="en-US" altLang="zh-CN" dirty="0">
                <a:latin typeface="+mn-lt"/>
                <a:ea typeface="+mn-ea"/>
              </a:rPr>
              <a:t>ACK</a:t>
            </a:r>
            <a:endParaRPr lang="en-US" altLang="zh-CN" dirty="0">
              <a:latin typeface="+mn-lt"/>
              <a:ea typeface="+mn-ea"/>
            </a:endParaRPr>
          </a:p>
          <a:p>
            <a:pPr eaLnBrk="1">
              <a:buSzPct val="85000"/>
            </a:pPr>
            <a:r>
              <a:rPr lang="zh-CN" altLang="en-US" dirty="0">
                <a:latin typeface="+mn-lt"/>
                <a:ea typeface="+mn-ea"/>
                <a:cs typeface="+mn-cs"/>
              </a:rPr>
              <a:t>先考虑简化的</a:t>
            </a:r>
            <a:r>
              <a:rPr lang="en-US" altLang="zh-CN" dirty="0">
                <a:latin typeface="+mn-lt"/>
                <a:ea typeface="+mn-ea"/>
                <a:cs typeface="+mn-cs"/>
              </a:rPr>
              <a:t>TCP</a:t>
            </a:r>
            <a:r>
              <a:rPr lang="zh-CN" altLang="en-US" dirty="0">
                <a:latin typeface="+mn-lt"/>
                <a:ea typeface="+mn-ea"/>
                <a:cs typeface="+mn-cs"/>
              </a:rPr>
              <a:t>发送方:</a:t>
            </a:r>
            <a:endParaRPr lang="zh-CN" altLang="en-US" dirty="0">
              <a:latin typeface="+mn-lt"/>
              <a:ea typeface="+mn-ea"/>
              <a:cs typeface="+mn-cs"/>
            </a:endParaRPr>
          </a:p>
          <a:p>
            <a:pPr lvl="1" eaLnBrk="1">
              <a:buSzPct val="75000"/>
            </a:pPr>
            <a:r>
              <a:rPr lang="en-US" altLang="zh-CN" dirty="0">
                <a:latin typeface="+mn-lt"/>
                <a:ea typeface="+mn-ea"/>
              </a:rPr>
              <a:t> </a:t>
            </a:r>
            <a:r>
              <a:rPr lang="zh-CN" altLang="en-US" dirty="0">
                <a:latin typeface="+mn-lt"/>
                <a:ea typeface="+mn-ea"/>
              </a:rPr>
              <a:t>忽略重复</a:t>
            </a:r>
            <a:r>
              <a:rPr lang="en-US" altLang="zh-CN" dirty="0">
                <a:latin typeface="+mn-lt"/>
                <a:ea typeface="+mn-ea"/>
              </a:rPr>
              <a:t>ACK</a:t>
            </a:r>
            <a:endParaRPr lang="en-US" altLang="zh-CN" dirty="0">
              <a:latin typeface="+mn-lt"/>
              <a:ea typeface="+mn-ea"/>
            </a:endParaRPr>
          </a:p>
          <a:p>
            <a:pPr lvl="1" eaLnBrk="1">
              <a:buSzPct val="75000"/>
            </a:pPr>
            <a:r>
              <a:rPr lang="zh-CN" altLang="en-US" dirty="0">
                <a:latin typeface="+mn-lt"/>
                <a:ea typeface="+mn-ea"/>
              </a:rPr>
              <a:t> 忽略流量控制，拥塞控制</a:t>
            </a:r>
            <a:endParaRPr lang="en-US" altLang="zh-CN" dirty="0">
              <a:latin typeface="+mn-lt"/>
              <a:ea typeface="+mn-ea"/>
            </a:endParaRPr>
          </a:p>
        </p:txBody>
      </p:sp>
      <p:pic>
        <p:nvPicPr>
          <p:cNvPr id="2" name="图片 1"/>
          <p:cNvPicPr>
            <a:picLocks noChangeAspect="1"/>
          </p:cNvPicPr>
          <p:nvPr/>
        </p:nvPicPr>
        <p:blipFill>
          <a:blip r:embed="rId1"/>
          <a:stretch>
            <a:fillRect/>
          </a:stretch>
        </p:blipFill>
        <p:spPr>
          <a:xfrm>
            <a:off x="153035" y="0"/>
            <a:ext cx="8903335" cy="672401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8307"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84996" name="Rectangle 2"/>
          <p:cNvSpPr>
            <a:spLocks noGrp="1"/>
          </p:cNvSpPr>
          <p:nvPr>
            <p:ph type="title"/>
          </p:nvPr>
        </p:nvSpPr>
        <p:spPr>
          <a:xfrm>
            <a:off x="533400" y="0"/>
            <a:ext cx="8153400" cy="1143000"/>
          </a:xfrm>
        </p:spPr>
        <p:txBody>
          <a:bodyPr vert="horz" wrap="square" lIns="91440" tIns="45720" rIns="91440" bIns="45720" anchor="ctr" anchorCtr="0"/>
          <a:p>
            <a:r>
              <a:rPr lang="en-US" altLang="zh-CN" dirty="0"/>
              <a:t>TCP </a:t>
            </a:r>
            <a:r>
              <a:rPr lang="zh-CN" altLang="en-US" dirty="0"/>
              <a:t>发送方事件</a:t>
            </a:r>
            <a:endParaRPr lang="zh-CN" altLang="en-US" dirty="0"/>
          </a:p>
        </p:txBody>
      </p:sp>
      <p:sp>
        <p:nvSpPr>
          <p:cNvPr id="84997" name="Rectangle 3"/>
          <p:cNvSpPr>
            <a:spLocks noGrp="1"/>
          </p:cNvSpPr>
          <p:nvPr>
            <p:ph sz="half" idx="1"/>
          </p:nvPr>
        </p:nvSpPr>
        <p:spPr>
          <a:xfrm>
            <a:off x="228600" y="908050"/>
            <a:ext cx="3962400" cy="5624513"/>
          </a:xfrm>
        </p:spPr>
        <p:txBody>
          <a:bodyPr vert="horz" wrap="square" lIns="91440" tIns="45720" rIns="91440" bIns="45720" anchor="t" anchorCtr="0"/>
          <a:p>
            <a:pPr eaLnBrk="1">
              <a:buSzPct val="85000"/>
              <a:buFont typeface="ZapfDingbats" pitchFamily="82" charset="2"/>
              <a:buNone/>
            </a:pPr>
            <a:r>
              <a:rPr lang="en-US" altLang="zh-CN" u="sng" dirty="0">
                <a:solidFill>
                  <a:srgbClr val="FF0000"/>
                </a:solidFill>
                <a:latin typeface="+mn-lt"/>
                <a:ea typeface="+mn-ea"/>
                <a:cs typeface="+mn-cs"/>
              </a:rPr>
              <a:t>1.</a:t>
            </a:r>
            <a:r>
              <a:rPr lang="zh-CN" altLang="en-US" u="sng" dirty="0">
                <a:solidFill>
                  <a:srgbClr val="FF0000"/>
                </a:solidFill>
                <a:latin typeface="+mn-lt"/>
                <a:ea typeface="+mn-ea"/>
                <a:cs typeface="+mn-cs"/>
              </a:rPr>
              <a:t>从应用层接收数据:</a:t>
            </a:r>
            <a:endParaRPr lang="zh-CN" altLang="en-US" dirty="0">
              <a:latin typeface="+mn-lt"/>
              <a:ea typeface="+mn-ea"/>
              <a:cs typeface="+mn-cs"/>
            </a:endParaRPr>
          </a:p>
          <a:p>
            <a:pPr eaLnBrk="1">
              <a:buSzPct val="85000"/>
            </a:pPr>
            <a:r>
              <a:rPr lang="zh-CN" altLang="en-US" dirty="0">
                <a:latin typeface="+mn-lt"/>
                <a:ea typeface="+mn-ea"/>
                <a:cs typeface="+mn-cs"/>
              </a:rPr>
              <a:t>根据序号创建报文段</a:t>
            </a:r>
            <a:endParaRPr lang="zh-CN" altLang="en-US" dirty="0">
              <a:latin typeface="+mn-lt"/>
              <a:ea typeface="+mn-ea"/>
              <a:cs typeface="+mn-cs"/>
            </a:endParaRPr>
          </a:p>
          <a:p>
            <a:pPr eaLnBrk="1">
              <a:buSzPct val="85000"/>
            </a:pPr>
            <a:r>
              <a:rPr lang="zh-CN" altLang="en-US" dirty="0">
                <a:latin typeface="+mn-lt"/>
                <a:ea typeface="+mn-ea"/>
                <a:cs typeface="+mn-cs"/>
              </a:rPr>
              <a:t>序号是报文段中第一个数据字节的数据流编号</a:t>
            </a:r>
            <a:endParaRPr lang="zh-CN" altLang="en-US" dirty="0">
              <a:latin typeface="+mn-lt"/>
              <a:ea typeface="+mn-ea"/>
              <a:cs typeface="+mn-cs"/>
            </a:endParaRPr>
          </a:p>
          <a:p>
            <a:pPr eaLnBrk="1">
              <a:buSzPct val="85000"/>
            </a:pPr>
            <a:r>
              <a:rPr lang="zh-CN" altLang="en-US" dirty="0">
                <a:latin typeface="+mn-lt"/>
                <a:ea typeface="+mn-ea"/>
                <a:cs typeface="+mn-cs"/>
              </a:rPr>
              <a:t>如果未启动，启动计时器 (考虑计时器用于最早的没有确认的报文段)</a:t>
            </a:r>
            <a:endParaRPr lang="zh-CN" altLang="en-US" dirty="0">
              <a:latin typeface="+mn-lt"/>
              <a:ea typeface="+mn-ea"/>
              <a:cs typeface="+mn-cs"/>
            </a:endParaRPr>
          </a:p>
          <a:p>
            <a:pPr eaLnBrk="1">
              <a:buSzPct val="85000"/>
            </a:pPr>
            <a:r>
              <a:rPr lang="zh-CN" altLang="en-US" dirty="0">
                <a:latin typeface="+mn-lt"/>
                <a:ea typeface="+mn-ea"/>
                <a:cs typeface="+mn-cs"/>
              </a:rPr>
              <a:t>超时间隔: </a:t>
            </a:r>
            <a:r>
              <a:rPr lang="en-US" altLang="zh-CN" sz="2400" dirty="0">
                <a:latin typeface="Courier New" panose="02070309020205020404" pitchFamily="49" charset="0"/>
                <a:ea typeface="+mn-ea"/>
                <a:cs typeface="+mn-cs"/>
              </a:rPr>
              <a:t>TimeOutInterval= EstimatedRTT + 4*DevRTT</a:t>
            </a:r>
            <a:endParaRPr lang="en-US" altLang="zh-CN" sz="2400" dirty="0">
              <a:latin typeface="Courier New" panose="02070309020205020404" pitchFamily="49" charset="0"/>
              <a:ea typeface="+mn-ea"/>
              <a:cs typeface="+mn-cs"/>
            </a:endParaRPr>
          </a:p>
        </p:txBody>
      </p:sp>
      <p:sp>
        <p:nvSpPr>
          <p:cNvPr id="84998" name="Rectangle 4"/>
          <p:cNvSpPr/>
          <p:nvPr/>
        </p:nvSpPr>
        <p:spPr>
          <a:xfrm>
            <a:off x="4495800" y="1066800"/>
            <a:ext cx="3962400" cy="4541838"/>
          </a:xfrm>
          <a:prstGeom prst="rect">
            <a:avLst/>
          </a:prstGeom>
          <a:noFill/>
          <a:ln w="9525">
            <a:noFill/>
          </a:ln>
        </p:spPr>
        <p:txBody>
          <a:bodyPr>
            <a:spAutoFit/>
          </a:bodyPr>
          <a:p>
            <a:pPr algn="l"/>
            <a:r>
              <a:rPr lang="en-US" altLang="zh-CN" sz="2800" u="sng" dirty="0">
                <a:solidFill>
                  <a:srgbClr val="FF0000"/>
                </a:solidFill>
                <a:latin typeface="Comic Sans MS" panose="030F0702030302020204" pitchFamily="66" charset="0"/>
              </a:rPr>
              <a:t>2.</a:t>
            </a:r>
            <a:r>
              <a:rPr lang="zh-CN" altLang="en-US" sz="2800" u="sng" dirty="0">
                <a:solidFill>
                  <a:srgbClr val="FF0000"/>
                </a:solidFill>
                <a:latin typeface="Comic Sans MS" panose="030F0702030302020204" pitchFamily="66" charset="0"/>
              </a:rPr>
              <a:t>超时:</a:t>
            </a:r>
            <a:endParaRPr lang="zh-CN" altLang="en-US" sz="2800" u="sng" dirty="0">
              <a:solidFill>
                <a:srgbClr val="FF0000"/>
              </a:solidFill>
              <a:latin typeface="Comic Sans MS" panose="030F0702030302020204" pitchFamily="66" charset="0"/>
            </a:endParaRPr>
          </a:p>
          <a:p>
            <a:pPr algn="l">
              <a:buClr>
                <a:schemeClr val="accent2"/>
              </a:buClr>
              <a:buFont typeface="Wingdings" panose="05000000000000000000" pitchFamily="2" charset="2"/>
              <a:buChar char="r"/>
            </a:pPr>
            <a:r>
              <a:rPr lang="zh-CN" altLang="en-US" sz="2800" dirty="0">
                <a:latin typeface="Times New Roman" panose="02020603050405020304" pitchFamily="18" charset="0"/>
              </a:rPr>
              <a:t>重传导致超时的报文段</a:t>
            </a:r>
            <a:endParaRPr lang="zh-CN" altLang="en-US" sz="2800" dirty="0">
              <a:latin typeface="Times New Roman" panose="02020603050405020304" pitchFamily="18" charset="0"/>
            </a:endParaRPr>
          </a:p>
          <a:p>
            <a:pPr algn="l">
              <a:buClr>
                <a:schemeClr val="accent2"/>
              </a:buClr>
              <a:buFont typeface="Wingdings" panose="05000000000000000000" pitchFamily="2" charset="2"/>
              <a:buChar char="r"/>
            </a:pPr>
            <a:r>
              <a:rPr lang="zh-CN" altLang="en-US" sz="2800" dirty="0">
                <a:latin typeface="Times New Roman" panose="02020603050405020304" pitchFamily="18" charset="0"/>
              </a:rPr>
              <a:t>重新启动计时器</a:t>
            </a:r>
            <a:endParaRPr lang="zh-CN" altLang="en-US" sz="2800" dirty="0">
              <a:latin typeface="Times New Roman" panose="02020603050405020304" pitchFamily="18" charset="0"/>
            </a:endParaRPr>
          </a:p>
          <a:p>
            <a:pPr algn="l">
              <a:buClr>
                <a:schemeClr val="accent2"/>
              </a:buClr>
              <a:buFont typeface="Wingdings" panose="05000000000000000000" pitchFamily="2" charset="2"/>
            </a:pPr>
            <a:r>
              <a:rPr lang="en-US" altLang="zh-CN" sz="2800" u="sng" dirty="0">
                <a:solidFill>
                  <a:srgbClr val="FF0000"/>
                </a:solidFill>
                <a:latin typeface="Comic Sans MS" panose="030F0702030302020204" pitchFamily="66" charset="0"/>
              </a:rPr>
              <a:t>3.</a:t>
            </a:r>
            <a:r>
              <a:rPr lang="zh-CN" altLang="en-US" sz="2800" u="sng" dirty="0">
                <a:solidFill>
                  <a:srgbClr val="FF0000"/>
                </a:solidFill>
                <a:latin typeface="Comic Sans MS" panose="030F0702030302020204" pitchFamily="66" charset="0"/>
              </a:rPr>
              <a:t>收到确认：</a:t>
            </a:r>
            <a:endParaRPr lang="zh-CN" altLang="en-US" sz="2800" dirty="0">
              <a:latin typeface="Comic Sans MS" panose="030F0702030302020204" pitchFamily="66" charset="0"/>
            </a:endParaRPr>
          </a:p>
          <a:p>
            <a:pPr algn="l">
              <a:buClr>
                <a:schemeClr val="accent2"/>
              </a:buClr>
              <a:buFont typeface="Wingdings" panose="05000000000000000000" pitchFamily="2" charset="2"/>
              <a:buChar char="r"/>
            </a:pPr>
            <a:r>
              <a:rPr lang="zh-CN" altLang="en-US" sz="2800" dirty="0">
                <a:latin typeface="Times New Roman" panose="02020603050405020304" pitchFamily="18" charset="0"/>
              </a:rPr>
              <a:t>如果确认了先前未被确认的报文段 </a:t>
            </a:r>
            <a:endParaRPr lang="zh-CN" altLang="en-US" sz="2800" dirty="0">
              <a:latin typeface="Times New Roman" panose="02020603050405020304" pitchFamily="18" charset="0"/>
            </a:endParaRPr>
          </a:p>
          <a:p>
            <a:pPr lvl="1" algn="l">
              <a:buClr>
                <a:schemeClr val="accent2"/>
              </a:buClr>
              <a:buFont typeface="Wingdings" panose="05000000000000000000" pitchFamily="2" charset="2"/>
              <a:buChar char="r"/>
            </a:pPr>
            <a:r>
              <a:rPr lang="zh-CN" altLang="en-US" sz="2400" dirty="0">
                <a:latin typeface="Times New Roman" panose="02020603050405020304" pitchFamily="18" charset="0"/>
              </a:rPr>
              <a:t>更新被确认的报文段序号</a:t>
            </a:r>
            <a:endParaRPr lang="zh-CN" altLang="en-US" sz="2400" dirty="0">
              <a:latin typeface="Times New Roman" panose="02020603050405020304" pitchFamily="18" charset="0"/>
            </a:endParaRPr>
          </a:p>
          <a:p>
            <a:pPr lvl="1" algn="l">
              <a:buClr>
                <a:schemeClr val="accent2"/>
              </a:buClr>
              <a:buFont typeface="Wingdings" panose="05000000000000000000" pitchFamily="2" charset="2"/>
              <a:buChar char="r"/>
            </a:pPr>
            <a:r>
              <a:rPr lang="zh-CN" altLang="en-US" sz="2400" dirty="0">
                <a:latin typeface="Times New Roman" panose="02020603050405020304" pitchFamily="18" charset="0"/>
              </a:rPr>
              <a:t>如果还有未被确认的报文段，重新启动计时器</a:t>
            </a:r>
            <a:endParaRPr lang="en-US" altLang="zh-CN" sz="2400" dirty="0">
              <a:latin typeface="Times New Roman" panose="02020603050405020304"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Footer Placeholder 5"/>
          <p:cNvSpPr txBox="1">
            <a:spLocks noGrp="1"/>
          </p:cNvSpPr>
          <p:nvPr>
            <p:ph type="ftr" sz="quarter" idx="11"/>
          </p:nvPr>
        </p:nvSpPr>
        <p:spPr/>
        <p:txBody>
          <a:bodyPr/>
          <a:p>
            <a:pPr marL="0" indent="0" algn="r">
              <a:lnSpc>
                <a:spcPct val="100000"/>
              </a:lnSpc>
              <a:spcBef>
                <a:spcPct val="0"/>
              </a:spcBef>
              <a:buClrTx/>
              <a:buSzTx/>
              <a:buFontTx/>
              <a:buNone/>
            </a:pPr>
            <a:r>
              <a:rPr lang="en-US" altLang="zh-CN" sz="1200">
                <a:latin typeface="Tahoma" panose="020B0604030504040204" charset="0"/>
              </a:rPr>
              <a:t>Transport</a:t>
            </a:r>
            <a:r>
              <a:rPr lang="en-US" altLang="zh-CN" sz="1400">
                <a:latin typeface="Tahoma" panose="020B0604030504040204" charset="0"/>
              </a:rPr>
              <a:t> </a:t>
            </a:r>
            <a:r>
              <a:rPr lang="en-US" altLang="zh-CN" sz="1200">
                <a:latin typeface="Tahoma" panose="020B0604030504040204" charset="0"/>
              </a:rPr>
              <a:t>Layer</a:t>
            </a:r>
            <a:endParaRPr lang="en-US" altLang="zh-CN" sz="1200">
              <a:latin typeface="Tahoma" panose="020B0604030504040204" charset="0"/>
            </a:endParaRPr>
          </a:p>
        </p:txBody>
      </p:sp>
      <p:sp>
        <p:nvSpPr>
          <p:cNvPr id="83970" name="Slide Number Placeholder 6"/>
          <p:cNvSpPr txBox="1">
            <a:spLocks noGrp="1"/>
          </p:cNvSpPr>
          <p:nvPr>
            <p:ph type="sldNum" sz="quarter" idx="12"/>
          </p:nvPr>
        </p:nvSpPr>
        <p:spPr/>
        <p:txBody>
          <a:bodyPr/>
          <a:p>
            <a:pPr marL="0" indent="0">
              <a:lnSpc>
                <a:spcPct val="100000"/>
              </a:lnSpc>
              <a:spcBef>
                <a:spcPct val="0"/>
              </a:spcBef>
              <a:buClrTx/>
              <a:buSzTx/>
              <a:buFontTx/>
              <a:buNone/>
            </a:pPr>
            <a:r>
              <a:rPr lang="en-US" altLang="zh-CN" sz="1200">
                <a:latin typeface="Tahoma" panose="020B0604030504040204" charset="0"/>
              </a:rPr>
              <a:t>3-</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pic>
        <p:nvPicPr>
          <p:cNvPr id="83971" name="Picture 29" descr="underline_base"/>
          <p:cNvPicPr/>
          <p:nvPr/>
        </p:nvPicPr>
        <p:blipFill>
          <a:blip r:embed="rId1"/>
          <a:stretch>
            <a:fillRect/>
          </a:stretch>
        </p:blipFill>
        <p:spPr>
          <a:xfrm>
            <a:off x="528638" y="898525"/>
            <a:ext cx="5027612" cy="173038"/>
          </a:xfrm>
          <a:prstGeom prst="rect">
            <a:avLst/>
          </a:prstGeom>
          <a:noFill/>
          <a:ln w="9525">
            <a:noFill/>
          </a:ln>
        </p:spPr>
      </p:pic>
      <p:sp>
        <p:nvSpPr>
          <p:cNvPr id="83972" name="Oval 7"/>
          <p:cNvSpPr/>
          <p:nvPr/>
        </p:nvSpPr>
        <p:spPr>
          <a:xfrm>
            <a:off x="2897188" y="2730500"/>
            <a:ext cx="1071562" cy="971550"/>
          </a:xfrm>
          <a:prstGeom prst="ellipse">
            <a:avLst/>
          </a:prstGeom>
          <a:solidFill>
            <a:srgbClr val="000099"/>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83973" name="Oval 6"/>
          <p:cNvSpPr/>
          <p:nvPr/>
        </p:nvSpPr>
        <p:spPr>
          <a:xfrm>
            <a:off x="2822575" y="2778125"/>
            <a:ext cx="1071563" cy="971550"/>
          </a:xfrm>
          <a:prstGeom prst="ellipse">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68615" name="Rectangle 2"/>
          <p:cNvSpPr>
            <a:spLocks noGrp="1" noChangeArrowheads="1"/>
          </p:cNvSpPr>
          <p:nvPr>
            <p:ph type="title"/>
          </p:nvPr>
        </p:nvSpPr>
        <p:spPr>
          <a:xfrm>
            <a:off x="374650" y="187325"/>
            <a:ext cx="7734300" cy="898525"/>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4400" b="0" i="0" u="none" strike="noStrike" kern="0" cap="none" spc="0" normalizeH="0" baseline="0" noProof="0">
                <a:ln>
                  <a:noFill/>
                </a:ln>
                <a:solidFill>
                  <a:srgbClr val="000099"/>
                </a:solidFill>
                <a:effectLst/>
                <a:uLnTx/>
                <a:uFillTx/>
                <a:latin typeface="+mj-lt"/>
                <a:ea typeface="MS PGothic" panose="020B0600070205080204" charset="-128"/>
                <a:cs typeface="+mj-cs"/>
              </a:rPr>
              <a:t>TCP </a:t>
            </a:r>
            <a:r>
              <a:rPr kumimoji="0" lang="zh-CN" altLang="en-US" sz="4400" b="0" i="0" u="none" strike="noStrike" kern="0" cap="none" spc="0" normalizeH="0" baseline="0" noProof="0">
                <a:ln>
                  <a:noFill/>
                </a:ln>
                <a:solidFill>
                  <a:srgbClr val="000099"/>
                </a:solidFill>
                <a:effectLst/>
                <a:uLnTx/>
                <a:uFillTx/>
                <a:latin typeface="+mj-lt"/>
                <a:ea typeface="MS PGothic" panose="020B0600070205080204" charset="-128"/>
                <a:cs typeface="+mj-cs"/>
              </a:rPr>
              <a:t>发送方</a:t>
            </a:r>
            <a:r>
              <a:rPr kumimoji="0" lang="en-US" sz="3200" b="0" i="0" u="none" strike="noStrike" kern="0" cap="none" spc="0" normalizeH="0" baseline="0" noProof="0">
                <a:ln>
                  <a:noFill/>
                </a:ln>
                <a:solidFill>
                  <a:srgbClr val="000099"/>
                </a:solidFill>
                <a:effectLst/>
                <a:uLnTx/>
                <a:uFillTx/>
                <a:latin typeface="+mj-lt"/>
                <a:ea typeface="MS PGothic" panose="020B0600070205080204" charset="-128"/>
                <a:cs typeface="+mj-cs"/>
              </a:rPr>
              <a:t>(simplified)</a:t>
            </a:r>
            <a:endParaRPr kumimoji="0" lang="en-US" sz="4400" b="0" i="0" u="none" strike="noStrike" kern="0" cap="none" spc="0" normalizeH="0" baseline="0" noProof="0">
              <a:ln>
                <a:noFill/>
              </a:ln>
              <a:solidFill>
                <a:srgbClr val="000099"/>
              </a:solidFill>
              <a:effectLst/>
              <a:uLnTx/>
              <a:uFillTx/>
              <a:latin typeface="+mj-lt"/>
              <a:ea typeface="MS PGothic" panose="020B0600070205080204" charset="-128"/>
              <a:cs typeface="+mj-cs"/>
            </a:endParaRPr>
          </a:p>
        </p:txBody>
      </p:sp>
      <p:sp>
        <p:nvSpPr>
          <p:cNvPr id="83975" name="Text Box 5"/>
          <p:cNvSpPr txBox="1"/>
          <p:nvPr/>
        </p:nvSpPr>
        <p:spPr>
          <a:xfrm>
            <a:off x="2979738" y="2781300"/>
            <a:ext cx="742950" cy="9159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Arial" panose="020B0604020202020204" pitchFamily="34" charset="0"/>
              </a:rPr>
              <a:t>wait</a:t>
            </a:r>
            <a:endParaRPr lang="en-US" altLang="zh-CN" sz="1800">
              <a:latin typeface="Arial" panose="020B0604020202020204" pitchFamily="34" charset="0"/>
            </a:endParaRPr>
          </a:p>
          <a:p>
            <a:pPr marL="0" lvl="0" indent="0" algn="ctr">
              <a:lnSpc>
                <a:spcPct val="100000"/>
              </a:lnSpc>
              <a:spcBef>
                <a:spcPct val="0"/>
              </a:spcBef>
              <a:buClrTx/>
              <a:buSzTx/>
              <a:buFontTx/>
              <a:buNone/>
            </a:pPr>
            <a:r>
              <a:rPr lang="en-US" altLang="zh-CN" sz="1800">
                <a:latin typeface="Arial" panose="020B0604020202020204" pitchFamily="34" charset="0"/>
              </a:rPr>
              <a:t>for </a:t>
            </a:r>
            <a:endParaRPr lang="en-US" altLang="zh-CN" sz="1800">
              <a:latin typeface="Arial" panose="020B0604020202020204" pitchFamily="34" charset="0"/>
            </a:endParaRPr>
          </a:p>
          <a:p>
            <a:pPr marL="0" lvl="0" indent="0" algn="ctr">
              <a:lnSpc>
                <a:spcPct val="100000"/>
              </a:lnSpc>
              <a:spcBef>
                <a:spcPct val="0"/>
              </a:spcBef>
              <a:buClrTx/>
              <a:buSzTx/>
              <a:buFontTx/>
              <a:buNone/>
            </a:pPr>
            <a:r>
              <a:rPr lang="en-US" altLang="zh-CN" sz="1800">
                <a:latin typeface="Arial" panose="020B0604020202020204" pitchFamily="34" charset="0"/>
              </a:rPr>
              <a:t>event</a:t>
            </a:r>
            <a:endParaRPr lang="en-US" altLang="zh-CN" sz="1800">
              <a:latin typeface="Arial" panose="020B0604020202020204" pitchFamily="34" charset="0"/>
            </a:endParaRPr>
          </a:p>
        </p:txBody>
      </p:sp>
      <p:sp>
        <p:nvSpPr>
          <p:cNvPr id="83976" name="Line 8"/>
          <p:cNvSpPr/>
          <p:nvPr/>
        </p:nvSpPr>
        <p:spPr>
          <a:xfrm>
            <a:off x="1855788" y="2247900"/>
            <a:ext cx="1071562" cy="688975"/>
          </a:xfrm>
          <a:prstGeom prst="line">
            <a:avLst/>
          </a:prstGeom>
          <a:ln w="9525" cap="flat" cmpd="sng">
            <a:solidFill>
              <a:schemeClr val="tx1"/>
            </a:solidFill>
            <a:prstDash val="dash"/>
            <a:headEnd type="none" w="med" len="med"/>
            <a:tailEnd type="triangle" w="med" len="med"/>
          </a:ln>
        </p:spPr>
      </p:sp>
      <p:sp>
        <p:nvSpPr>
          <p:cNvPr id="83977" name="Text Box 9"/>
          <p:cNvSpPr txBox="1"/>
          <p:nvPr/>
        </p:nvSpPr>
        <p:spPr>
          <a:xfrm>
            <a:off x="314325" y="2874963"/>
            <a:ext cx="2546350" cy="51752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nSpc>
                <a:spcPct val="100000"/>
              </a:lnSpc>
              <a:spcBef>
                <a:spcPct val="0"/>
              </a:spcBef>
              <a:buClrTx/>
              <a:buSzTx/>
              <a:buFontTx/>
              <a:buNone/>
            </a:pPr>
            <a:r>
              <a:rPr lang="en-US" altLang="zh-CN" sz="1400">
                <a:latin typeface="Arial" panose="020B0604020202020204" pitchFamily="34" charset="0"/>
              </a:rPr>
              <a:t>NextSeqNum = InitialSeqNum</a:t>
            </a:r>
            <a:endParaRPr lang="en-US" altLang="zh-CN" sz="1400">
              <a:latin typeface="Arial" panose="020B0604020202020204" pitchFamily="34" charset="0"/>
            </a:endParaRPr>
          </a:p>
          <a:p>
            <a:pPr marL="0" lvl="0" indent="0">
              <a:lnSpc>
                <a:spcPct val="100000"/>
              </a:lnSpc>
              <a:spcBef>
                <a:spcPct val="0"/>
              </a:spcBef>
              <a:buClrTx/>
              <a:buSzTx/>
              <a:buFontTx/>
              <a:buNone/>
            </a:pPr>
            <a:r>
              <a:rPr lang="en-US" altLang="zh-CN" sz="1400">
                <a:latin typeface="Arial" panose="020B0604020202020204" pitchFamily="34" charset="0"/>
              </a:rPr>
              <a:t>SendBase = InitialSeqNum</a:t>
            </a:r>
            <a:endParaRPr lang="en-US" altLang="zh-CN" sz="1400">
              <a:latin typeface="Arial" panose="020B0604020202020204" pitchFamily="34" charset="0"/>
            </a:endParaRPr>
          </a:p>
        </p:txBody>
      </p:sp>
      <p:sp>
        <p:nvSpPr>
          <p:cNvPr id="83978" name="Line 10"/>
          <p:cNvSpPr/>
          <p:nvPr/>
        </p:nvSpPr>
        <p:spPr>
          <a:xfrm>
            <a:off x="417513" y="2889250"/>
            <a:ext cx="2179637" cy="0"/>
          </a:xfrm>
          <a:prstGeom prst="line">
            <a:avLst/>
          </a:prstGeom>
          <a:ln w="9525" cap="flat" cmpd="sng">
            <a:solidFill>
              <a:schemeClr val="tx1"/>
            </a:solidFill>
            <a:prstDash val="solid"/>
            <a:headEnd type="none" w="med" len="med"/>
            <a:tailEnd type="none" w="med" len="med"/>
          </a:ln>
        </p:spPr>
      </p:sp>
      <p:sp>
        <p:nvSpPr>
          <p:cNvPr id="83979" name="Text Box 11"/>
          <p:cNvSpPr txBox="1"/>
          <p:nvPr/>
        </p:nvSpPr>
        <p:spPr>
          <a:xfrm>
            <a:off x="1287463" y="2571750"/>
            <a:ext cx="341312" cy="3667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Symbol" panose="05050102010706020507" pitchFamily="18" charset="2"/>
              </a:rPr>
              <a:t>L</a:t>
            </a:r>
            <a:endParaRPr lang="en-US" altLang="zh-CN" sz="1800">
              <a:latin typeface="Symbol" panose="05050102010706020507" pitchFamily="18" charset="2"/>
            </a:endParaRPr>
          </a:p>
        </p:txBody>
      </p:sp>
      <p:grpSp>
        <p:nvGrpSpPr>
          <p:cNvPr id="83980" name="Group 23"/>
          <p:cNvGrpSpPr/>
          <p:nvPr/>
        </p:nvGrpSpPr>
        <p:grpSpPr>
          <a:xfrm>
            <a:off x="4605338" y="1333500"/>
            <a:ext cx="4251325" cy="1928813"/>
            <a:chOff x="3003" y="1263"/>
            <a:chExt cx="2678" cy="1215"/>
          </a:xfrm>
        </p:grpSpPr>
        <p:sp>
          <p:nvSpPr>
            <p:cNvPr id="83992" name="Text Box 12"/>
            <p:cNvSpPr txBox="1"/>
            <p:nvPr/>
          </p:nvSpPr>
          <p:spPr>
            <a:xfrm>
              <a:off x="3019" y="1456"/>
              <a:ext cx="2662" cy="102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nSpc>
                  <a:spcPct val="105000"/>
                </a:lnSpc>
                <a:spcBef>
                  <a:spcPct val="0"/>
                </a:spcBef>
                <a:buClrTx/>
                <a:buSzTx/>
                <a:buFontTx/>
                <a:buNone/>
              </a:pPr>
              <a:r>
                <a:rPr lang="en-US" altLang="zh-CN" sz="1600">
                  <a:latin typeface="Tahoma" panose="020B0604030504040204" charset="0"/>
                </a:rPr>
                <a:t>create segment, seq. #: NextSeqNum</a:t>
              </a:r>
              <a:endParaRPr lang="en-US" altLang="zh-CN" sz="1600">
                <a:latin typeface="Tahoma" panose="020B0604030504040204" charset="0"/>
              </a:endParaRPr>
            </a:p>
            <a:p>
              <a:pPr marL="0" lvl="0" indent="0">
                <a:lnSpc>
                  <a:spcPct val="105000"/>
                </a:lnSpc>
                <a:spcBef>
                  <a:spcPct val="0"/>
                </a:spcBef>
                <a:buClrTx/>
                <a:buSzTx/>
                <a:buFontTx/>
                <a:buNone/>
              </a:pPr>
              <a:r>
                <a:rPr lang="en-US" altLang="zh-CN" sz="1600">
                  <a:latin typeface="Tahoma" panose="020B0604030504040204" charset="0"/>
                </a:rPr>
                <a:t>pass segment to IP (i.e., </a:t>
              </a:r>
              <a:r>
                <a:rPr lang="ja-JP" altLang="en-US" sz="1600">
                  <a:latin typeface="Tahoma" panose="020B0604030504040204" charset="0"/>
                </a:rPr>
                <a:t>“</a:t>
              </a:r>
              <a:r>
                <a:rPr lang="en-US" altLang="ja-JP" sz="1600">
                  <a:latin typeface="Tahoma" panose="020B0604030504040204" charset="0"/>
                </a:rPr>
                <a:t>send</a:t>
              </a:r>
              <a:r>
                <a:rPr lang="ja-JP" altLang="en-US" sz="1600">
                  <a:latin typeface="Tahoma" panose="020B0604030504040204" charset="0"/>
                </a:rPr>
                <a:t>”</a:t>
              </a:r>
              <a:r>
                <a:rPr lang="en-US" altLang="ja-JP" sz="1600">
                  <a:latin typeface="Tahoma" panose="020B0604030504040204" charset="0"/>
                </a:rPr>
                <a:t>)</a:t>
              </a:r>
              <a:endParaRPr lang="en-US" altLang="ja-JP" sz="1600">
                <a:latin typeface="Tahoma" panose="020B0604030504040204" charset="0"/>
              </a:endParaRPr>
            </a:p>
            <a:p>
              <a:pPr marL="0" lvl="0" indent="0">
                <a:lnSpc>
                  <a:spcPct val="105000"/>
                </a:lnSpc>
                <a:spcBef>
                  <a:spcPct val="0"/>
                </a:spcBef>
                <a:buClrTx/>
                <a:buSzTx/>
                <a:buFontTx/>
                <a:buNone/>
              </a:pPr>
              <a:r>
                <a:rPr lang="en-US" altLang="zh-CN" sz="1600">
                  <a:latin typeface="Tahoma" panose="020B0604030504040204" charset="0"/>
                </a:rPr>
                <a:t>NextSeqNum = NextSeqNum + length(data) </a:t>
              </a:r>
              <a:endParaRPr lang="en-US" altLang="zh-CN" sz="1600">
                <a:latin typeface="Tahoma" panose="020B0604030504040204" charset="0"/>
              </a:endParaRPr>
            </a:p>
            <a:p>
              <a:pPr marL="0" lvl="0" indent="0">
                <a:lnSpc>
                  <a:spcPct val="105000"/>
                </a:lnSpc>
                <a:spcBef>
                  <a:spcPct val="0"/>
                </a:spcBef>
                <a:buClrTx/>
                <a:buSzTx/>
                <a:buFontTx/>
                <a:buNone/>
              </a:pPr>
              <a:r>
                <a:rPr lang="en-US" altLang="zh-CN" sz="1600">
                  <a:latin typeface="Tahoma" panose="020B0604030504040204" charset="0"/>
                </a:rPr>
                <a:t>if (timer currently not running)</a:t>
              </a:r>
              <a:endParaRPr lang="en-US" altLang="zh-CN" sz="1600">
                <a:latin typeface="Tahoma" panose="020B0604030504040204" charset="0"/>
              </a:endParaRPr>
            </a:p>
            <a:p>
              <a:pPr marL="0" lvl="0" indent="0">
                <a:lnSpc>
                  <a:spcPct val="105000"/>
                </a:lnSpc>
                <a:spcBef>
                  <a:spcPct val="0"/>
                </a:spcBef>
                <a:buClrTx/>
                <a:buSzTx/>
                <a:buFontTx/>
                <a:buNone/>
              </a:pPr>
              <a:r>
                <a:rPr lang="en-US" altLang="zh-CN" sz="1600">
                  <a:latin typeface="Tahoma" panose="020B0604030504040204" charset="0"/>
                </a:rPr>
                <a:t>    start timer</a:t>
              </a:r>
              <a:endParaRPr lang="en-US" altLang="zh-CN" sz="1600">
                <a:latin typeface="Tahoma" panose="020B0604030504040204" charset="0"/>
              </a:endParaRPr>
            </a:p>
            <a:p>
              <a:pPr marL="0" lvl="0" indent="0">
                <a:lnSpc>
                  <a:spcPct val="100000"/>
                </a:lnSpc>
                <a:spcBef>
                  <a:spcPct val="0"/>
                </a:spcBef>
                <a:buClrTx/>
                <a:buSzTx/>
                <a:buFontTx/>
                <a:buNone/>
              </a:pPr>
              <a:r>
                <a:rPr lang="en-US" altLang="zh-CN" sz="1600">
                  <a:latin typeface="Tahoma" panose="020B0604030504040204" charset="0"/>
                </a:rPr>
                <a:t>                 </a:t>
              </a:r>
              <a:endParaRPr lang="en-US" altLang="zh-CN" sz="1600">
                <a:latin typeface="Tahoma" panose="020B0604030504040204" charset="0"/>
              </a:endParaRPr>
            </a:p>
          </p:txBody>
        </p:sp>
        <p:sp>
          <p:nvSpPr>
            <p:cNvPr id="83993" name="Text Box 13"/>
            <p:cNvSpPr txBox="1"/>
            <p:nvPr/>
          </p:nvSpPr>
          <p:spPr>
            <a:xfrm>
              <a:off x="3003" y="1263"/>
              <a:ext cx="2204"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latin typeface="Tahoma" panose="020B0604030504040204" charset="0"/>
                </a:rPr>
                <a:t>data received from application above</a:t>
              </a:r>
              <a:endParaRPr lang="en-US" altLang="zh-CN" sz="1600">
                <a:latin typeface="Tahoma" panose="020B0604030504040204" charset="0"/>
              </a:endParaRPr>
            </a:p>
          </p:txBody>
        </p:sp>
        <p:sp>
          <p:nvSpPr>
            <p:cNvPr id="83994" name="Line 15"/>
            <p:cNvSpPr/>
            <p:nvPr/>
          </p:nvSpPr>
          <p:spPr>
            <a:xfrm>
              <a:off x="3081" y="1490"/>
              <a:ext cx="1743" cy="0"/>
            </a:xfrm>
            <a:prstGeom prst="line">
              <a:avLst/>
            </a:prstGeom>
            <a:ln w="9525" cap="flat" cmpd="sng">
              <a:solidFill>
                <a:schemeClr val="tx1"/>
              </a:solidFill>
              <a:prstDash val="solid"/>
              <a:headEnd type="none" w="med" len="med"/>
              <a:tailEnd type="none" w="med" len="med"/>
            </a:ln>
          </p:spPr>
        </p:sp>
      </p:grpSp>
      <p:grpSp>
        <p:nvGrpSpPr>
          <p:cNvPr id="83981" name="Group 20"/>
          <p:cNvGrpSpPr/>
          <p:nvPr/>
        </p:nvGrpSpPr>
        <p:grpSpPr>
          <a:xfrm>
            <a:off x="4805363" y="3406775"/>
            <a:ext cx="3298825" cy="1147763"/>
            <a:chOff x="1270" y="3518"/>
            <a:chExt cx="2078" cy="723"/>
          </a:xfrm>
        </p:grpSpPr>
        <p:sp>
          <p:nvSpPr>
            <p:cNvPr id="83989" name="Text Box 16"/>
            <p:cNvSpPr txBox="1"/>
            <p:nvPr/>
          </p:nvSpPr>
          <p:spPr>
            <a:xfrm>
              <a:off x="1275" y="3721"/>
              <a:ext cx="2073" cy="52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nSpc>
                  <a:spcPct val="100000"/>
                </a:lnSpc>
                <a:spcBef>
                  <a:spcPct val="0"/>
                </a:spcBef>
                <a:buClrTx/>
                <a:buSzTx/>
                <a:buFontTx/>
                <a:buNone/>
              </a:pPr>
              <a:r>
                <a:rPr lang="en-US" altLang="zh-CN" sz="1600">
                  <a:latin typeface="Tahoma" panose="020B0604030504040204" charset="0"/>
                </a:rPr>
                <a:t>retransmit not-yet-acked segment         	with smallest seq. #</a:t>
              </a:r>
              <a:endParaRPr lang="en-US" altLang="zh-CN" sz="1600">
                <a:latin typeface="Tahoma" panose="020B0604030504040204" charset="0"/>
              </a:endParaRPr>
            </a:p>
            <a:p>
              <a:pPr marL="0" lvl="0" indent="0">
                <a:lnSpc>
                  <a:spcPct val="100000"/>
                </a:lnSpc>
                <a:spcBef>
                  <a:spcPct val="0"/>
                </a:spcBef>
                <a:buClrTx/>
                <a:buSzTx/>
                <a:buFontTx/>
                <a:buNone/>
              </a:pPr>
              <a:r>
                <a:rPr lang="en-US" altLang="zh-CN" sz="1600">
                  <a:latin typeface="Tahoma" panose="020B0604030504040204" charset="0"/>
                </a:rPr>
                <a:t>start timer</a:t>
              </a:r>
              <a:endParaRPr lang="en-US" altLang="zh-CN" sz="1600">
                <a:latin typeface="Tahoma" panose="020B0604030504040204" charset="0"/>
              </a:endParaRPr>
            </a:p>
          </p:txBody>
        </p:sp>
        <p:sp>
          <p:nvSpPr>
            <p:cNvPr id="83990" name="Text Box 17"/>
            <p:cNvSpPr txBox="1"/>
            <p:nvPr/>
          </p:nvSpPr>
          <p:spPr>
            <a:xfrm>
              <a:off x="1270" y="3518"/>
              <a:ext cx="547"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latin typeface="Tahoma" panose="020B0604030504040204" charset="0"/>
                </a:rPr>
                <a:t>timeout</a:t>
              </a:r>
              <a:endParaRPr lang="en-US" altLang="zh-CN" sz="1600">
                <a:latin typeface="Tahoma" panose="020B0604030504040204" charset="0"/>
              </a:endParaRPr>
            </a:p>
          </p:txBody>
        </p:sp>
        <p:sp>
          <p:nvSpPr>
            <p:cNvPr id="83991" name="Line 18"/>
            <p:cNvSpPr/>
            <p:nvPr/>
          </p:nvSpPr>
          <p:spPr>
            <a:xfrm>
              <a:off x="1342" y="3741"/>
              <a:ext cx="1881" cy="0"/>
            </a:xfrm>
            <a:prstGeom prst="line">
              <a:avLst/>
            </a:prstGeom>
            <a:ln w="9525" cap="flat" cmpd="sng">
              <a:solidFill>
                <a:schemeClr val="tx1"/>
              </a:solidFill>
              <a:prstDash val="solid"/>
              <a:headEnd type="none" w="med" len="med"/>
              <a:tailEnd type="none" w="med" len="med"/>
            </a:ln>
          </p:spPr>
        </p:sp>
      </p:grpSp>
      <p:grpSp>
        <p:nvGrpSpPr>
          <p:cNvPr id="83982" name="Group 24"/>
          <p:cNvGrpSpPr/>
          <p:nvPr/>
        </p:nvGrpSpPr>
        <p:grpSpPr>
          <a:xfrm>
            <a:off x="952500" y="4513263"/>
            <a:ext cx="4703763" cy="2181225"/>
            <a:chOff x="678" y="2592"/>
            <a:chExt cx="2963" cy="1374"/>
          </a:xfrm>
        </p:grpSpPr>
        <p:sp>
          <p:nvSpPr>
            <p:cNvPr id="83986" name="Text Box 3"/>
            <p:cNvSpPr txBox="1"/>
            <p:nvPr/>
          </p:nvSpPr>
          <p:spPr>
            <a:xfrm>
              <a:off x="678" y="2830"/>
              <a:ext cx="2963" cy="1136"/>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nSpc>
                  <a:spcPct val="100000"/>
                </a:lnSpc>
                <a:spcBef>
                  <a:spcPct val="0"/>
                </a:spcBef>
                <a:buClrTx/>
                <a:buSzTx/>
                <a:buFontTx/>
                <a:buNone/>
              </a:pPr>
              <a:r>
                <a:rPr lang="en-US" altLang="zh-CN" sz="1600">
                  <a:latin typeface="Arial" panose="020B0604020202020204" pitchFamily="34" charset="0"/>
                </a:rPr>
                <a:t>if (y &gt; SendBase) { </a:t>
              </a:r>
              <a:endParaRPr lang="en-US" altLang="zh-CN" sz="1600">
                <a:latin typeface="Arial" panose="020B0604020202020204" pitchFamily="34" charset="0"/>
              </a:endParaRPr>
            </a:p>
            <a:p>
              <a:pPr marL="0" lvl="0" indent="0">
                <a:lnSpc>
                  <a:spcPct val="100000"/>
                </a:lnSpc>
                <a:spcBef>
                  <a:spcPct val="0"/>
                </a:spcBef>
                <a:buClrTx/>
                <a:buSzTx/>
                <a:buFontTx/>
                <a:buNone/>
              </a:pPr>
              <a:r>
                <a:rPr lang="en-US" altLang="zh-CN" sz="1600">
                  <a:latin typeface="Arial" panose="020B0604020202020204" pitchFamily="34" charset="0"/>
                </a:rPr>
                <a:t>    SendBase = y </a:t>
              </a:r>
              <a:endParaRPr lang="en-US" altLang="zh-CN" sz="1600">
                <a:latin typeface="Arial" panose="020B0604020202020204" pitchFamily="34" charset="0"/>
              </a:endParaRPr>
            </a:p>
            <a:p>
              <a:pPr marL="0" lvl="0" indent="0">
                <a:lnSpc>
                  <a:spcPct val="100000"/>
                </a:lnSpc>
                <a:spcBef>
                  <a:spcPct val="0"/>
                </a:spcBef>
                <a:buClrTx/>
                <a:buSzTx/>
                <a:buFontTx/>
                <a:buNone/>
              </a:pPr>
              <a:r>
                <a:rPr lang="en-US" altLang="zh-CN" sz="1600">
                  <a:latin typeface="Arial" panose="020B0604020202020204" pitchFamily="34" charset="0"/>
                </a:rPr>
                <a:t>    /* SendBase–1: last cumulatively ACKed byte */</a:t>
              </a:r>
              <a:endParaRPr lang="en-US" altLang="zh-CN" sz="1600">
                <a:latin typeface="Arial" panose="020B0604020202020204" pitchFamily="34" charset="0"/>
              </a:endParaRPr>
            </a:p>
            <a:p>
              <a:pPr marL="0" lvl="0" indent="0">
                <a:lnSpc>
                  <a:spcPct val="100000"/>
                </a:lnSpc>
                <a:spcBef>
                  <a:spcPct val="0"/>
                </a:spcBef>
                <a:buClrTx/>
                <a:buSzTx/>
                <a:buFontTx/>
                <a:buNone/>
              </a:pPr>
              <a:r>
                <a:rPr lang="en-US" altLang="zh-CN" sz="1600">
                  <a:latin typeface="Arial" panose="020B0604020202020204" pitchFamily="34" charset="0"/>
                </a:rPr>
                <a:t>    if (there are currently not-yet-acked segments)</a:t>
              </a:r>
              <a:endParaRPr lang="en-US" altLang="zh-CN" sz="1600">
                <a:latin typeface="Arial" panose="020B0604020202020204" pitchFamily="34" charset="0"/>
              </a:endParaRPr>
            </a:p>
            <a:p>
              <a:pPr marL="0" lvl="0" indent="0">
                <a:lnSpc>
                  <a:spcPct val="100000"/>
                </a:lnSpc>
                <a:spcBef>
                  <a:spcPct val="0"/>
                </a:spcBef>
                <a:buClrTx/>
                <a:buSzTx/>
                <a:buFontTx/>
                <a:buNone/>
              </a:pPr>
              <a:r>
                <a:rPr lang="en-US" altLang="zh-CN" sz="1600">
                  <a:latin typeface="Arial" panose="020B0604020202020204" pitchFamily="34" charset="0"/>
                </a:rPr>
                <a:t>         start timer</a:t>
              </a:r>
              <a:endParaRPr lang="en-US" altLang="zh-CN" sz="1600">
                <a:latin typeface="Arial" panose="020B0604020202020204" pitchFamily="34" charset="0"/>
              </a:endParaRPr>
            </a:p>
            <a:p>
              <a:pPr marL="0" lvl="0" indent="0">
                <a:lnSpc>
                  <a:spcPct val="100000"/>
                </a:lnSpc>
                <a:spcBef>
                  <a:spcPct val="0"/>
                </a:spcBef>
                <a:buClrTx/>
                <a:buSzTx/>
                <a:buFontTx/>
                <a:buNone/>
              </a:pPr>
              <a:r>
                <a:rPr lang="en-US" altLang="zh-CN" sz="1600">
                  <a:latin typeface="Arial" panose="020B0604020202020204" pitchFamily="34" charset="0"/>
                </a:rPr>
                <a:t>       else stop timer </a:t>
              </a:r>
              <a:endParaRPr lang="en-US" altLang="zh-CN" sz="1600">
                <a:latin typeface="Arial" panose="020B0604020202020204" pitchFamily="34" charset="0"/>
              </a:endParaRPr>
            </a:p>
            <a:p>
              <a:pPr marL="0" lvl="0" indent="0">
                <a:lnSpc>
                  <a:spcPct val="100000"/>
                </a:lnSpc>
                <a:spcBef>
                  <a:spcPct val="0"/>
                </a:spcBef>
                <a:buClrTx/>
                <a:buSzTx/>
                <a:buFontTx/>
                <a:buNone/>
              </a:pPr>
              <a:r>
                <a:rPr lang="en-US" altLang="zh-CN" sz="1600">
                  <a:latin typeface="Arial" panose="020B0604020202020204" pitchFamily="34" charset="0"/>
                </a:rPr>
                <a:t>     } </a:t>
              </a:r>
              <a:endParaRPr lang="en-US" altLang="zh-CN" sz="1600">
                <a:latin typeface="Arial" panose="020B0604020202020204" pitchFamily="34" charset="0"/>
              </a:endParaRPr>
            </a:p>
          </p:txBody>
        </p:sp>
        <p:sp>
          <p:nvSpPr>
            <p:cNvPr id="83987" name="Text Box 21"/>
            <p:cNvSpPr txBox="1"/>
            <p:nvPr/>
          </p:nvSpPr>
          <p:spPr>
            <a:xfrm>
              <a:off x="705" y="2592"/>
              <a:ext cx="2200"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latin typeface="Tahoma" panose="020B0604030504040204" charset="0"/>
                </a:rPr>
                <a:t>ACK received, with ACK field value y </a:t>
              </a:r>
              <a:endParaRPr lang="en-US" altLang="zh-CN" sz="1600">
                <a:latin typeface="Tahoma" panose="020B0604030504040204" charset="0"/>
              </a:endParaRPr>
            </a:p>
          </p:txBody>
        </p:sp>
        <p:sp>
          <p:nvSpPr>
            <p:cNvPr id="83988" name="Line 22"/>
            <p:cNvSpPr/>
            <p:nvPr/>
          </p:nvSpPr>
          <p:spPr>
            <a:xfrm>
              <a:off x="748" y="2815"/>
              <a:ext cx="2078" cy="0"/>
            </a:xfrm>
            <a:prstGeom prst="line">
              <a:avLst/>
            </a:prstGeom>
            <a:ln w="9525" cap="flat" cmpd="sng">
              <a:solidFill>
                <a:schemeClr val="tx1"/>
              </a:solidFill>
              <a:prstDash val="solid"/>
              <a:headEnd type="none" w="med" len="med"/>
              <a:tailEnd type="none" w="med" len="med"/>
            </a:ln>
          </p:spPr>
        </p:sp>
      </p:grpSp>
      <p:sp>
        <p:nvSpPr>
          <p:cNvPr id="83983" name="Freeform 26"/>
          <p:cNvSpPr/>
          <p:nvPr/>
        </p:nvSpPr>
        <p:spPr>
          <a:xfrm>
            <a:off x="3649663" y="1644650"/>
            <a:ext cx="1254125" cy="1258888"/>
          </a:xfrm>
          <a:custGeom>
            <a:avLst/>
            <a:gdLst/>
            <a:ahLst/>
            <a:cxnLst>
              <a:cxn ang="0">
                <a:pos x="2147483646" y="2147483646"/>
              </a:cxn>
              <a:cxn ang="0">
                <a:pos x="2147483646" y="2147483646"/>
              </a:cxn>
              <a:cxn ang="0">
                <a:pos x="2147483646" y="2147483646"/>
              </a:cxn>
            </a:cxnLst>
            <a:pathLst>
              <a:path w="1052" h="990">
                <a:moveTo>
                  <a:pt x="26" y="825"/>
                </a:moveTo>
                <a:cubicBezTo>
                  <a:pt x="0" y="569"/>
                  <a:pt x="98" y="0"/>
                  <a:pt x="575" y="386"/>
                </a:cubicBezTo>
                <a:cubicBezTo>
                  <a:pt x="1052" y="772"/>
                  <a:pt x="404" y="968"/>
                  <a:pt x="208" y="990"/>
                </a:cubicBezTo>
              </a:path>
            </a:pathLst>
          </a:custGeom>
          <a:noFill/>
          <a:ln w="19050" cap="flat" cmpd="sng">
            <a:solidFill>
              <a:schemeClr val="tx1">
                <a:alpha val="100000"/>
              </a:schemeClr>
            </a:solidFill>
            <a:prstDash val="solid"/>
            <a:round/>
            <a:headEnd type="none" w="med" len="med"/>
            <a:tailEnd type="triangle" w="med" len="med"/>
          </a:ln>
        </p:spPr>
        <p:txBody>
          <a:bodyPr/>
          <a:p>
            <a:endParaRPr lang="zh-CN" altLang="en-US"/>
          </a:p>
        </p:txBody>
      </p:sp>
      <p:sp>
        <p:nvSpPr>
          <p:cNvPr id="83984" name="Freeform 27"/>
          <p:cNvSpPr/>
          <p:nvPr/>
        </p:nvSpPr>
        <p:spPr>
          <a:xfrm rot="4468137">
            <a:off x="3971925" y="3116263"/>
            <a:ext cx="1254125" cy="1258887"/>
          </a:xfrm>
          <a:custGeom>
            <a:avLst/>
            <a:gdLst/>
            <a:ahLst/>
            <a:cxnLst>
              <a:cxn ang="0">
                <a:pos x="2147483646" y="2147483646"/>
              </a:cxn>
              <a:cxn ang="0">
                <a:pos x="2147483646" y="2147483646"/>
              </a:cxn>
              <a:cxn ang="0">
                <a:pos x="2147483646" y="2147483646"/>
              </a:cxn>
            </a:cxnLst>
            <a:pathLst>
              <a:path w="1052" h="990">
                <a:moveTo>
                  <a:pt x="26" y="825"/>
                </a:moveTo>
                <a:cubicBezTo>
                  <a:pt x="0" y="569"/>
                  <a:pt x="98" y="0"/>
                  <a:pt x="575" y="386"/>
                </a:cubicBezTo>
                <a:cubicBezTo>
                  <a:pt x="1052" y="772"/>
                  <a:pt x="404" y="968"/>
                  <a:pt x="208" y="990"/>
                </a:cubicBezTo>
              </a:path>
            </a:pathLst>
          </a:custGeom>
          <a:noFill/>
          <a:ln w="19050" cap="flat" cmpd="sng">
            <a:solidFill>
              <a:schemeClr val="tx1">
                <a:alpha val="100000"/>
              </a:schemeClr>
            </a:solidFill>
            <a:prstDash val="solid"/>
            <a:round/>
            <a:headEnd type="none" w="med" len="med"/>
            <a:tailEnd type="triangle" w="med" len="med"/>
          </a:ln>
        </p:spPr>
        <p:txBody>
          <a:bodyPr/>
          <a:p>
            <a:endParaRPr lang="zh-CN" altLang="en-US"/>
          </a:p>
        </p:txBody>
      </p:sp>
      <p:sp>
        <p:nvSpPr>
          <p:cNvPr id="83985" name="Freeform 28"/>
          <p:cNvSpPr/>
          <p:nvPr/>
        </p:nvSpPr>
        <p:spPr>
          <a:xfrm rot="10674503">
            <a:off x="1914525" y="3616325"/>
            <a:ext cx="1254125" cy="1258888"/>
          </a:xfrm>
          <a:custGeom>
            <a:avLst/>
            <a:gdLst/>
            <a:ahLst/>
            <a:cxnLst>
              <a:cxn ang="0">
                <a:pos x="2147483646" y="2147483646"/>
              </a:cxn>
              <a:cxn ang="0">
                <a:pos x="2147483646" y="2147483646"/>
              </a:cxn>
              <a:cxn ang="0">
                <a:pos x="2147483646" y="2147483646"/>
              </a:cxn>
            </a:cxnLst>
            <a:pathLst>
              <a:path w="1052" h="990">
                <a:moveTo>
                  <a:pt x="26" y="825"/>
                </a:moveTo>
                <a:cubicBezTo>
                  <a:pt x="0" y="569"/>
                  <a:pt x="98" y="0"/>
                  <a:pt x="575" y="386"/>
                </a:cubicBezTo>
                <a:cubicBezTo>
                  <a:pt x="1052" y="772"/>
                  <a:pt x="404" y="968"/>
                  <a:pt x="208" y="990"/>
                </a:cubicBezTo>
              </a:path>
            </a:pathLst>
          </a:custGeom>
          <a:noFill/>
          <a:ln w="19050" cap="flat" cmpd="sng">
            <a:solidFill>
              <a:schemeClr val="tx1">
                <a:alpha val="100000"/>
              </a:schemeClr>
            </a:solidFill>
            <a:prstDash val="solid"/>
            <a:round/>
            <a:headEnd type="none" w="med" len="med"/>
            <a:tailEnd type="triangle" w="med" len="med"/>
          </a:ln>
        </p:spPr>
        <p:txBody>
          <a:bodyPr/>
          <a:p>
            <a:endParaRPr lang="zh-CN" altLang="en-US"/>
          </a:p>
        </p:txBody>
      </p:sp>
      <p:pic>
        <p:nvPicPr>
          <p:cNvPr id="2" name="图片 1"/>
          <p:cNvPicPr>
            <a:picLocks noChangeAspect="1"/>
          </p:cNvPicPr>
          <p:nvPr/>
        </p:nvPicPr>
        <p:blipFill>
          <a:blip r:embed="rId2"/>
          <a:stretch>
            <a:fillRect/>
          </a:stretch>
        </p:blipFill>
        <p:spPr>
          <a:xfrm>
            <a:off x="76200" y="106680"/>
            <a:ext cx="8883015" cy="675132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9331"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86020" name="Rectangle 2"/>
          <p:cNvSpPr>
            <a:spLocks noGrp="1"/>
          </p:cNvSpPr>
          <p:nvPr>
            <p:ph type="title"/>
          </p:nvPr>
        </p:nvSpPr>
        <p:spPr>
          <a:xfrm>
            <a:off x="6858000" y="838200"/>
            <a:ext cx="2133600" cy="1143000"/>
          </a:xfrm>
        </p:spPr>
        <p:txBody>
          <a:bodyPr vert="horz" wrap="square" lIns="91440" tIns="45720" rIns="91440" bIns="45720" anchor="ctr" anchorCtr="0"/>
          <a:p>
            <a:r>
              <a:rPr lang="en-US" altLang="zh-CN" dirty="0"/>
              <a:t>TCP </a:t>
            </a:r>
            <a:br>
              <a:rPr lang="en-US" altLang="zh-CN" dirty="0"/>
            </a:br>
            <a:r>
              <a:rPr lang="zh-CN" altLang="en-US" dirty="0"/>
              <a:t>发送方</a:t>
            </a:r>
            <a:br>
              <a:rPr lang="zh-CN" altLang="en-US" dirty="0"/>
            </a:br>
            <a:r>
              <a:rPr lang="zh-CN" altLang="en-US" sz="2800" dirty="0"/>
              <a:t>(简化的)</a:t>
            </a:r>
            <a:endParaRPr lang="zh-CN" altLang="en-US" dirty="0"/>
          </a:p>
        </p:txBody>
      </p:sp>
      <p:sp>
        <p:nvSpPr>
          <p:cNvPr id="86021" name="Text Box 3"/>
          <p:cNvSpPr txBox="1"/>
          <p:nvPr/>
        </p:nvSpPr>
        <p:spPr>
          <a:xfrm>
            <a:off x="228600" y="88900"/>
            <a:ext cx="6450013" cy="6213475"/>
          </a:xfrm>
          <a:prstGeom prst="rect">
            <a:avLst/>
          </a:prstGeom>
          <a:noFill/>
          <a:ln w="9525" cap="flat" cmpd="sng">
            <a:solidFill>
              <a:srgbClr val="FF0000"/>
            </a:solidFill>
            <a:prstDash val="solid"/>
            <a:miter/>
            <a:headEnd type="none" w="med" len="med"/>
            <a:tailEnd type="none" w="med" len="med"/>
          </a:ln>
        </p:spPr>
        <p:txBody>
          <a:bodyPr wrap="none">
            <a:spAutoFit/>
          </a:bodyPr>
          <a:p>
            <a:pPr algn="l"/>
            <a:r>
              <a:rPr lang="zh-CN" altLang="en-US" sz="1400" dirty="0">
                <a:latin typeface="Arial" panose="020B0604020202020204" pitchFamily="34" charset="0"/>
              </a:rPr>
              <a:t>        </a:t>
            </a:r>
            <a:r>
              <a:rPr lang="en-US" altLang="zh-CN" dirty="0">
                <a:latin typeface="Arial" panose="020B0604020202020204" pitchFamily="34" charset="0"/>
              </a:rPr>
              <a:t>NextSeqNum = InitialSeqNum</a:t>
            </a:r>
            <a:endParaRPr lang="en-US" altLang="zh-CN" dirty="0">
              <a:latin typeface="Arial" panose="020B0604020202020204" pitchFamily="34" charset="0"/>
            </a:endParaRPr>
          </a:p>
          <a:p>
            <a:pPr algn="l"/>
            <a:r>
              <a:rPr lang="en-US" altLang="zh-CN" dirty="0">
                <a:latin typeface="Arial" panose="020B0604020202020204" pitchFamily="34" charset="0"/>
              </a:rPr>
              <a:t>       SendBase = InitialSeqNum</a:t>
            </a:r>
            <a:endParaRPr lang="en-US" altLang="zh-CN" dirty="0">
              <a:latin typeface="Arial" panose="020B0604020202020204" pitchFamily="34" charset="0"/>
            </a:endParaRPr>
          </a:p>
          <a:p>
            <a:pPr algn="l"/>
            <a:r>
              <a:rPr lang="en-US" altLang="zh-CN" dirty="0">
                <a:latin typeface="Arial" panose="020B0604020202020204" pitchFamily="34" charset="0"/>
              </a:rPr>
              <a:t>        </a:t>
            </a:r>
            <a:r>
              <a:rPr lang="en-US" altLang="zh-CN" dirty="0">
                <a:solidFill>
                  <a:schemeClr val="accent2"/>
                </a:solidFill>
                <a:latin typeface="Arial" panose="020B0604020202020204" pitchFamily="34" charset="0"/>
              </a:rPr>
              <a:t>loop (forever) {</a:t>
            </a:r>
            <a:r>
              <a:rPr lang="en-US" altLang="zh-CN" dirty="0">
                <a:latin typeface="Arial" panose="020B0604020202020204" pitchFamily="34" charset="0"/>
              </a:rPr>
              <a:t> </a:t>
            </a:r>
            <a:endParaRPr lang="en-US" altLang="zh-CN" dirty="0">
              <a:latin typeface="Arial" panose="020B0604020202020204" pitchFamily="34" charset="0"/>
            </a:endParaRPr>
          </a:p>
          <a:p>
            <a:pPr algn="l"/>
            <a:r>
              <a:rPr lang="en-US" altLang="zh-CN" dirty="0">
                <a:latin typeface="Arial" panose="020B0604020202020204" pitchFamily="34" charset="0"/>
              </a:rPr>
              <a:t>           </a:t>
            </a:r>
            <a:r>
              <a:rPr lang="en-US" altLang="zh-CN" dirty="0">
                <a:solidFill>
                  <a:srgbClr val="FF0000"/>
                </a:solidFill>
                <a:latin typeface="Arial" panose="020B0604020202020204" pitchFamily="34" charset="0"/>
              </a:rPr>
              <a:t>switch(event)</a:t>
            </a:r>
            <a:r>
              <a:rPr lang="en-US" altLang="zh-CN" dirty="0">
                <a:latin typeface="Arial" panose="020B0604020202020204" pitchFamily="34" charset="0"/>
              </a:rPr>
              <a:t> </a:t>
            </a:r>
            <a:endParaRPr lang="en-US" altLang="zh-CN" dirty="0">
              <a:latin typeface="Arial" panose="020B0604020202020204" pitchFamily="34" charset="0"/>
            </a:endParaRPr>
          </a:p>
          <a:p>
            <a:pPr algn="l"/>
            <a:endParaRPr lang="en-US" altLang="zh-CN" dirty="0">
              <a:latin typeface="Arial" panose="020B0604020202020204" pitchFamily="34" charset="0"/>
            </a:endParaRPr>
          </a:p>
          <a:p>
            <a:pPr algn="l"/>
            <a:r>
              <a:rPr lang="en-US" altLang="zh-CN" dirty="0">
                <a:latin typeface="Arial" panose="020B0604020202020204" pitchFamily="34" charset="0"/>
              </a:rPr>
              <a:t>           </a:t>
            </a:r>
            <a:r>
              <a:rPr lang="en-US" altLang="zh-CN" dirty="0">
                <a:solidFill>
                  <a:srgbClr val="FF0000"/>
                </a:solidFill>
                <a:latin typeface="Arial" panose="020B0604020202020204" pitchFamily="34" charset="0"/>
              </a:rPr>
              <a:t>event:</a:t>
            </a:r>
            <a:r>
              <a:rPr lang="en-US" altLang="zh-CN" dirty="0">
                <a:latin typeface="Arial" panose="020B0604020202020204" pitchFamily="34" charset="0"/>
              </a:rPr>
              <a:t> data received from application above </a:t>
            </a:r>
            <a:endParaRPr lang="en-US" altLang="zh-CN" dirty="0">
              <a:latin typeface="Arial" panose="020B0604020202020204" pitchFamily="34" charset="0"/>
            </a:endParaRPr>
          </a:p>
          <a:p>
            <a:pPr algn="l"/>
            <a:r>
              <a:rPr lang="en-US" altLang="zh-CN" dirty="0">
                <a:latin typeface="Arial" panose="020B0604020202020204" pitchFamily="34" charset="0"/>
              </a:rPr>
              <a:t>                 create TCP segment with sequence number NextSeqNum </a:t>
            </a:r>
            <a:endParaRPr lang="en-US" altLang="zh-CN" dirty="0">
              <a:latin typeface="Arial" panose="020B0604020202020204" pitchFamily="34" charset="0"/>
            </a:endParaRPr>
          </a:p>
          <a:p>
            <a:pPr algn="l"/>
            <a:r>
              <a:rPr lang="en-US" altLang="zh-CN" dirty="0">
                <a:latin typeface="Arial" panose="020B0604020202020204" pitchFamily="34" charset="0"/>
              </a:rPr>
              <a:t>                 if (timer currently not running)</a:t>
            </a:r>
            <a:endParaRPr lang="en-US" altLang="zh-CN" dirty="0">
              <a:latin typeface="Arial" panose="020B0604020202020204" pitchFamily="34" charset="0"/>
            </a:endParaRPr>
          </a:p>
          <a:p>
            <a:pPr algn="l"/>
            <a:r>
              <a:rPr lang="en-US" altLang="zh-CN" dirty="0">
                <a:latin typeface="Arial" panose="020B0604020202020204" pitchFamily="34" charset="0"/>
              </a:rPr>
              <a:t>                       start timer</a:t>
            </a:r>
            <a:endParaRPr lang="en-US" altLang="zh-CN" dirty="0">
              <a:latin typeface="Arial" panose="020B0604020202020204" pitchFamily="34" charset="0"/>
            </a:endParaRPr>
          </a:p>
          <a:p>
            <a:pPr algn="l"/>
            <a:r>
              <a:rPr lang="en-US" altLang="zh-CN" dirty="0">
                <a:latin typeface="Arial" panose="020B0604020202020204" pitchFamily="34" charset="0"/>
              </a:rPr>
              <a:t>                 pass segment to IP </a:t>
            </a:r>
            <a:endParaRPr lang="en-US" altLang="zh-CN" dirty="0">
              <a:latin typeface="Arial" panose="020B0604020202020204" pitchFamily="34" charset="0"/>
            </a:endParaRPr>
          </a:p>
          <a:p>
            <a:pPr algn="l"/>
            <a:r>
              <a:rPr lang="en-US" altLang="zh-CN" dirty="0">
                <a:latin typeface="Arial" panose="020B0604020202020204" pitchFamily="34" charset="0"/>
              </a:rPr>
              <a:t>                 NextSeqNum = NextSeqNum + length(data) </a:t>
            </a:r>
            <a:endParaRPr lang="en-US" altLang="zh-CN" dirty="0">
              <a:latin typeface="Arial" panose="020B0604020202020204" pitchFamily="34" charset="0"/>
            </a:endParaRPr>
          </a:p>
          <a:p>
            <a:pPr algn="l"/>
            <a:endParaRPr lang="en-US" altLang="zh-CN" dirty="0">
              <a:latin typeface="Arial" panose="020B0604020202020204" pitchFamily="34" charset="0"/>
            </a:endParaRPr>
          </a:p>
          <a:p>
            <a:pPr algn="l"/>
            <a:r>
              <a:rPr lang="en-US" altLang="zh-CN" dirty="0">
                <a:latin typeface="Arial" panose="020B0604020202020204" pitchFamily="34" charset="0"/>
              </a:rPr>
              <a:t>            </a:t>
            </a:r>
            <a:r>
              <a:rPr lang="en-US" altLang="zh-CN" dirty="0">
                <a:solidFill>
                  <a:srgbClr val="FF0000"/>
                </a:solidFill>
                <a:latin typeface="Arial" panose="020B0604020202020204" pitchFamily="34" charset="0"/>
              </a:rPr>
              <a:t>event:</a:t>
            </a:r>
            <a:r>
              <a:rPr lang="en-US" altLang="zh-CN" dirty="0">
                <a:latin typeface="Arial" panose="020B0604020202020204" pitchFamily="34" charset="0"/>
              </a:rPr>
              <a:t> timer timeout</a:t>
            </a:r>
            <a:endParaRPr lang="en-US" altLang="zh-CN" dirty="0">
              <a:latin typeface="Arial" panose="020B0604020202020204" pitchFamily="34" charset="0"/>
            </a:endParaRPr>
          </a:p>
          <a:p>
            <a:pPr algn="l"/>
            <a:r>
              <a:rPr lang="en-US" altLang="zh-CN" dirty="0">
                <a:latin typeface="Arial" panose="020B0604020202020204" pitchFamily="34" charset="0"/>
              </a:rPr>
              <a:t>                 retransmit not-yet-acknowledged segment with </a:t>
            </a:r>
            <a:endParaRPr lang="en-US" altLang="zh-CN" dirty="0">
              <a:latin typeface="Arial" panose="020B0604020202020204" pitchFamily="34" charset="0"/>
            </a:endParaRPr>
          </a:p>
          <a:p>
            <a:pPr algn="l"/>
            <a:r>
              <a:rPr lang="en-US" altLang="zh-CN" dirty="0">
                <a:latin typeface="Arial" panose="020B0604020202020204" pitchFamily="34" charset="0"/>
              </a:rPr>
              <a:t>                         smallest sequence number y</a:t>
            </a:r>
            <a:endParaRPr lang="en-US" altLang="zh-CN" dirty="0">
              <a:latin typeface="Arial" panose="020B0604020202020204" pitchFamily="34" charset="0"/>
            </a:endParaRPr>
          </a:p>
          <a:p>
            <a:pPr algn="l"/>
            <a:r>
              <a:rPr lang="en-US" altLang="zh-CN" dirty="0">
                <a:latin typeface="Arial" panose="020B0604020202020204" pitchFamily="34" charset="0"/>
              </a:rPr>
              <a:t>                 start timer</a:t>
            </a:r>
            <a:endParaRPr lang="en-US" altLang="zh-CN" dirty="0">
              <a:latin typeface="Arial" panose="020B0604020202020204" pitchFamily="34" charset="0"/>
            </a:endParaRPr>
          </a:p>
          <a:p>
            <a:pPr algn="l"/>
            <a:endParaRPr lang="en-US" altLang="zh-CN" dirty="0">
              <a:latin typeface="Arial" panose="020B0604020202020204" pitchFamily="34" charset="0"/>
            </a:endParaRPr>
          </a:p>
          <a:p>
            <a:pPr algn="l"/>
            <a:r>
              <a:rPr lang="en-US" altLang="zh-CN" dirty="0">
                <a:latin typeface="Arial" panose="020B0604020202020204" pitchFamily="34" charset="0"/>
              </a:rPr>
              <a:t>            </a:t>
            </a:r>
            <a:r>
              <a:rPr lang="en-US" altLang="zh-CN" dirty="0">
                <a:solidFill>
                  <a:srgbClr val="FF0000"/>
                </a:solidFill>
                <a:latin typeface="Arial" panose="020B0604020202020204" pitchFamily="34" charset="0"/>
              </a:rPr>
              <a:t>event:</a:t>
            </a:r>
            <a:r>
              <a:rPr lang="en-US" altLang="zh-CN" dirty="0">
                <a:latin typeface="Arial" panose="020B0604020202020204" pitchFamily="34" charset="0"/>
              </a:rPr>
              <a:t> ACK received, with ACK field value of y </a:t>
            </a:r>
            <a:endParaRPr lang="en-US" altLang="zh-CN" dirty="0">
              <a:latin typeface="Arial" panose="020B0604020202020204" pitchFamily="34" charset="0"/>
            </a:endParaRPr>
          </a:p>
          <a:p>
            <a:pPr algn="l"/>
            <a:r>
              <a:rPr lang="en-US" altLang="zh-CN" dirty="0">
                <a:latin typeface="Arial" panose="020B0604020202020204" pitchFamily="34" charset="0"/>
              </a:rPr>
              <a:t>                 if (y &gt; SendBase) { /* </a:t>
            </a:r>
            <a:r>
              <a:rPr lang="zh-CN" altLang="en-US" dirty="0">
                <a:latin typeface="Arial" panose="020B0604020202020204" pitchFamily="34" charset="0"/>
              </a:rPr>
              <a:t>累计确认到</a:t>
            </a:r>
            <a:r>
              <a:rPr lang="en-US" altLang="zh-CN" dirty="0">
                <a:latin typeface="Arial" panose="020B0604020202020204" pitchFamily="34" charset="0"/>
              </a:rPr>
              <a:t>Y */</a:t>
            </a:r>
            <a:endParaRPr lang="en-US" altLang="zh-CN" dirty="0">
              <a:latin typeface="Arial" panose="020B0604020202020204" pitchFamily="34" charset="0"/>
            </a:endParaRPr>
          </a:p>
          <a:p>
            <a:pPr algn="l"/>
            <a:r>
              <a:rPr lang="en-US" altLang="zh-CN" dirty="0">
                <a:latin typeface="Arial" panose="020B0604020202020204" pitchFamily="34" charset="0"/>
              </a:rPr>
              <a:t>                      SendBase = y</a:t>
            </a:r>
            <a:endParaRPr lang="en-US" altLang="zh-CN" dirty="0">
              <a:latin typeface="Arial" panose="020B0604020202020204" pitchFamily="34" charset="0"/>
            </a:endParaRPr>
          </a:p>
          <a:p>
            <a:pPr algn="l"/>
            <a:r>
              <a:rPr lang="en-US" altLang="zh-CN" dirty="0">
                <a:latin typeface="Arial" panose="020B0604020202020204" pitchFamily="34" charset="0"/>
              </a:rPr>
              <a:t>                      if (there are currently not-yet-acknowledged segments)</a:t>
            </a:r>
            <a:endParaRPr lang="en-US" altLang="zh-CN" dirty="0">
              <a:latin typeface="Arial" panose="020B0604020202020204" pitchFamily="34" charset="0"/>
            </a:endParaRPr>
          </a:p>
          <a:p>
            <a:pPr algn="l"/>
            <a:r>
              <a:rPr lang="en-US" altLang="zh-CN" dirty="0">
                <a:latin typeface="Arial" panose="020B0604020202020204" pitchFamily="34" charset="0"/>
              </a:rPr>
              <a:t>                          start timer </a:t>
            </a:r>
            <a:endParaRPr lang="en-US" altLang="zh-CN" dirty="0">
              <a:latin typeface="Arial" panose="020B0604020202020204" pitchFamily="34" charset="0"/>
            </a:endParaRPr>
          </a:p>
          <a:p>
            <a:pPr algn="l"/>
            <a:r>
              <a:rPr lang="en-US" altLang="zh-CN" dirty="0">
                <a:latin typeface="Arial" panose="020B0604020202020204" pitchFamily="34" charset="0"/>
              </a:rPr>
              <a:t>                      } </a:t>
            </a:r>
            <a:endParaRPr lang="en-US" altLang="zh-CN" dirty="0">
              <a:latin typeface="Arial" panose="020B0604020202020204" pitchFamily="34" charset="0"/>
            </a:endParaRPr>
          </a:p>
          <a:p>
            <a:pPr algn="l"/>
            <a:endParaRPr lang="en-US" altLang="zh-CN" dirty="0">
              <a:latin typeface="Arial" panose="020B0604020202020204" pitchFamily="34" charset="0"/>
            </a:endParaRPr>
          </a:p>
          <a:p>
            <a:pPr algn="l"/>
            <a:r>
              <a:rPr lang="en-US" altLang="zh-CN" dirty="0">
                <a:latin typeface="Arial" panose="020B0604020202020204" pitchFamily="34" charset="0"/>
              </a:rPr>
              <a:t>         </a:t>
            </a:r>
            <a:r>
              <a:rPr lang="en-US" altLang="zh-CN" dirty="0">
                <a:solidFill>
                  <a:schemeClr val="accent2"/>
                </a:solidFill>
                <a:latin typeface="Arial" panose="020B0604020202020204" pitchFamily="34" charset="0"/>
              </a:rPr>
              <a:t>}  /* end of loop forever */</a:t>
            </a:r>
            <a:r>
              <a:rPr lang="en-US" altLang="zh-CN" dirty="0">
                <a:latin typeface="Times New Roman" panose="02020603050405020304" pitchFamily="18" charset="0"/>
              </a:rPr>
              <a:t> </a:t>
            </a:r>
            <a:endParaRPr lang="en-US" altLang="zh-CN" dirty="0">
              <a:latin typeface="Times New Roman" panose="02020603050405020304" pitchFamily="18" charset="0"/>
            </a:endParaRPr>
          </a:p>
        </p:txBody>
      </p:sp>
      <p:sp>
        <p:nvSpPr>
          <p:cNvPr id="86022" name="Text Box 4"/>
          <p:cNvSpPr txBox="1"/>
          <p:nvPr/>
        </p:nvSpPr>
        <p:spPr>
          <a:xfrm>
            <a:off x="6705600" y="2362200"/>
            <a:ext cx="2438400" cy="2563813"/>
          </a:xfrm>
          <a:prstGeom prst="rect">
            <a:avLst/>
          </a:prstGeom>
          <a:noFill/>
          <a:ln w="9525">
            <a:noFill/>
          </a:ln>
        </p:spPr>
        <p:txBody>
          <a:bodyPr>
            <a:spAutoFit/>
          </a:bodyPr>
          <a:p>
            <a:pPr algn="l"/>
            <a:r>
              <a:rPr lang="zh-CN" altLang="en-US" sz="1800" u="sng" dirty="0">
                <a:latin typeface="Comic Sans MS" panose="030F0702030302020204" pitchFamily="66" charset="0"/>
              </a:rPr>
              <a:t>注释:</a:t>
            </a:r>
            <a:endParaRPr lang="zh-CN" altLang="en-US" sz="1800" dirty="0">
              <a:latin typeface="Comic Sans MS" panose="030F0702030302020204" pitchFamily="66" charset="0"/>
            </a:endParaRPr>
          </a:p>
          <a:p>
            <a:pPr algn="l">
              <a:buChar char="•"/>
            </a:pPr>
            <a:r>
              <a:rPr lang="en-US" altLang="zh-CN" sz="1800" dirty="0">
                <a:latin typeface="Comic Sans MS" panose="030F0702030302020204" pitchFamily="66" charset="0"/>
              </a:rPr>
              <a:t> SendBase-1: </a:t>
            </a:r>
            <a:r>
              <a:rPr lang="zh-CN" altLang="en-US" sz="1800" dirty="0">
                <a:latin typeface="Comic Sans MS" panose="030F0702030302020204" pitchFamily="66" charset="0"/>
              </a:rPr>
              <a:t>上次</a:t>
            </a:r>
            <a:endParaRPr lang="zh-CN" altLang="en-US" sz="1800" dirty="0">
              <a:latin typeface="Comic Sans MS" panose="030F0702030302020204" pitchFamily="66" charset="0"/>
            </a:endParaRPr>
          </a:p>
          <a:p>
            <a:pPr algn="l"/>
            <a:r>
              <a:rPr lang="zh-CN" altLang="en-US" sz="1800" dirty="0">
                <a:latin typeface="Comic Sans MS" panose="030F0702030302020204" pitchFamily="66" charset="0"/>
              </a:rPr>
              <a:t>累计的已确认字节</a:t>
            </a:r>
            <a:endParaRPr lang="zh-CN" altLang="en-US" sz="1800" dirty="0">
              <a:latin typeface="Comic Sans MS" panose="030F0702030302020204" pitchFamily="66" charset="0"/>
            </a:endParaRPr>
          </a:p>
          <a:p>
            <a:pPr algn="l"/>
            <a:r>
              <a:rPr lang="zh-CN" altLang="en-US" sz="1800" u="sng" dirty="0">
                <a:latin typeface="Comic Sans MS" panose="030F0702030302020204" pitchFamily="66" charset="0"/>
              </a:rPr>
              <a:t>例如</a:t>
            </a:r>
            <a:r>
              <a:rPr lang="en-US" altLang="zh-CN" sz="1800" u="sng" dirty="0">
                <a:latin typeface="Comic Sans MS" panose="030F0702030302020204" pitchFamily="66" charset="0"/>
              </a:rPr>
              <a:t>:</a:t>
            </a:r>
            <a:endParaRPr lang="en-US" altLang="zh-CN" sz="1800" dirty="0">
              <a:latin typeface="Comic Sans MS" panose="030F0702030302020204" pitchFamily="66" charset="0"/>
            </a:endParaRPr>
          </a:p>
          <a:p>
            <a:pPr algn="l">
              <a:buChar char="•"/>
            </a:pPr>
            <a:r>
              <a:rPr lang="en-US" altLang="zh-CN" sz="1800" dirty="0">
                <a:latin typeface="Comic Sans MS" panose="030F0702030302020204" pitchFamily="66" charset="0"/>
              </a:rPr>
              <a:t> SendBase-1 = 71;</a:t>
            </a:r>
            <a:br>
              <a:rPr lang="en-US" altLang="zh-CN" sz="1800" dirty="0">
                <a:latin typeface="Comic Sans MS" panose="030F0702030302020204" pitchFamily="66" charset="0"/>
              </a:rPr>
            </a:br>
            <a:r>
              <a:rPr lang="en-US" altLang="zh-CN" sz="1800" dirty="0">
                <a:latin typeface="Comic Sans MS" panose="030F0702030302020204" pitchFamily="66" charset="0"/>
              </a:rPr>
              <a:t>y= 73, </a:t>
            </a:r>
            <a:r>
              <a:rPr lang="zh-CN" altLang="en-US" sz="1800" dirty="0">
                <a:latin typeface="Comic Sans MS" panose="030F0702030302020204" pitchFamily="66" charset="0"/>
              </a:rPr>
              <a:t>因此接收方期待73+ ;</a:t>
            </a:r>
            <a:br>
              <a:rPr lang="zh-CN" altLang="en-US" sz="1800" dirty="0">
                <a:latin typeface="Comic Sans MS" panose="030F0702030302020204" pitchFamily="66" charset="0"/>
              </a:rPr>
            </a:br>
            <a:r>
              <a:rPr lang="en-US" altLang="zh-CN" sz="1800" dirty="0">
                <a:latin typeface="Comic Sans MS" panose="030F0702030302020204" pitchFamily="66" charset="0"/>
              </a:rPr>
              <a:t>y &gt; SendBase, </a:t>
            </a:r>
            <a:r>
              <a:rPr lang="zh-CN" altLang="en-US" sz="1800" dirty="0">
                <a:latin typeface="Comic Sans MS" panose="030F0702030302020204" pitchFamily="66" charset="0"/>
              </a:rPr>
              <a:t>因此新数据被确认</a:t>
            </a:r>
            <a:endParaRPr lang="zh-CN" altLang="en-US" sz="1800" dirty="0">
              <a:latin typeface="Comic Sans MS" panose="030F0702030302020204" pitchFamily="66"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 name="页脚占位符 3"/>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8199" name="灯片编号占位符 4"/>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8200" name="Line 2"/>
          <p:cNvSpPr/>
          <p:nvPr/>
        </p:nvSpPr>
        <p:spPr>
          <a:xfrm flipH="1">
            <a:off x="5810250" y="3143250"/>
            <a:ext cx="2476500" cy="1104900"/>
          </a:xfrm>
          <a:prstGeom prst="line">
            <a:avLst/>
          </a:prstGeom>
          <a:ln w="28575" cap="flat" cmpd="sng">
            <a:solidFill>
              <a:schemeClr val="accent2"/>
            </a:solidFill>
            <a:prstDash val="solid"/>
            <a:headEnd type="none" w="med" len="med"/>
            <a:tailEnd type="triangle" w="med" len="med"/>
          </a:ln>
        </p:spPr>
      </p:sp>
      <p:sp>
        <p:nvSpPr>
          <p:cNvPr id="8201" name="Line 3"/>
          <p:cNvSpPr/>
          <p:nvPr/>
        </p:nvSpPr>
        <p:spPr>
          <a:xfrm flipH="1">
            <a:off x="5781675" y="2733675"/>
            <a:ext cx="2543175" cy="1381125"/>
          </a:xfrm>
          <a:prstGeom prst="line">
            <a:avLst/>
          </a:prstGeom>
          <a:ln w="28575" cap="flat" cmpd="sng">
            <a:solidFill>
              <a:schemeClr val="accent2"/>
            </a:solidFill>
            <a:prstDash val="solid"/>
            <a:headEnd type="none" w="med" len="med"/>
            <a:tailEnd type="triangle" w="med" len="med"/>
          </a:ln>
        </p:spPr>
      </p:sp>
      <p:sp>
        <p:nvSpPr>
          <p:cNvPr id="8202" name="Rectangle 4"/>
          <p:cNvSpPr/>
          <p:nvPr/>
        </p:nvSpPr>
        <p:spPr>
          <a:xfrm rot="728579">
            <a:off x="6075363" y="3814763"/>
            <a:ext cx="1817687" cy="284162"/>
          </a:xfrm>
          <a:prstGeom prst="rect">
            <a:avLst/>
          </a:prstGeom>
          <a:solidFill>
            <a:schemeClr val="bg1"/>
          </a:solidFill>
          <a:ln w="9525">
            <a:noFill/>
          </a:ln>
        </p:spPr>
        <p:txBody>
          <a:bodyPr wrap="none" anchor="ctr" anchorCtr="0"/>
          <a:p>
            <a:endParaRPr lang="zh-CN" altLang="en-US" dirty="0">
              <a:latin typeface="Comic Sans MS" panose="030F0702030302020204" pitchFamily="66" charset="0"/>
            </a:endParaRPr>
          </a:p>
        </p:txBody>
      </p:sp>
      <p:sp>
        <p:nvSpPr>
          <p:cNvPr id="8203" name="Rectangle 5"/>
          <p:cNvSpPr>
            <a:spLocks noGrp="1"/>
          </p:cNvSpPr>
          <p:nvPr>
            <p:ph type="title"/>
          </p:nvPr>
        </p:nvSpPr>
        <p:spPr>
          <a:xfrm>
            <a:off x="476250" y="238125"/>
            <a:ext cx="7772400" cy="904875"/>
          </a:xfrm>
        </p:spPr>
        <p:txBody>
          <a:bodyPr vert="horz" wrap="square" lIns="91440" tIns="45720" rIns="91440" bIns="45720" anchor="ctr" anchorCtr="0"/>
          <a:p>
            <a:r>
              <a:rPr lang="en-US" altLang="zh-CN" dirty="0"/>
              <a:t>TCP: </a:t>
            </a:r>
            <a:r>
              <a:rPr lang="zh-CN" altLang="en-US" dirty="0"/>
              <a:t>重传的情况</a:t>
            </a:r>
            <a:endParaRPr lang="zh-CN" altLang="en-US" dirty="0"/>
          </a:p>
        </p:txBody>
      </p:sp>
      <p:sp>
        <p:nvSpPr>
          <p:cNvPr id="8204" name="Line 6"/>
          <p:cNvSpPr/>
          <p:nvPr/>
        </p:nvSpPr>
        <p:spPr>
          <a:xfrm>
            <a:off x="5800725" y="2009775"/>
            <a:ext cx="2533650" cy="590550"/>
          </a:xfrm>
          <a:prstGeom prst="line">
            <a:avLst/>
          </a:prstGeom>
          <a:ln w="28575" cap="flat" cmpd="sng">
            <a:solidFill>
              <a:schemeClr val="accent2"/>
            </a:solidFill>
            <a:prstDash val="solid"/>
            <a:headEnd type="none" w="med" len="med"/>
            <a:tailEnd type="triangle" w="med" len="med"/>
          </a:ln>
        </p:spPr>
      </p:sp>
      <p:graphicFrame>
        <p:nvGraphicFramePr>
          <p:cNvPr id="8194" name="Object 7"/>
          <p:cNvGraphicFramePr/>
          <p:nvPr/>
        </p:nvGraphicFramePr>
        <p:xfrm>
          <a:off x="5387975" y="1341438"/>
          <a:ext cx="485775" cy="385762"/>
        </p:xfrm>
        <a:graphic>
          <a:graphicData uri="http://schemas.openxmlformats.org/presentationml/2006/ole">
            <mc:AlternateContent xmlns:mc="http://schemas.openxmlformats.org/markup-compatibility/2006">
              <mc:Choice xmlns:v="urn:schemas-microsoft-com:vml" Requires="v">
                <p:oleObj spid="_x0000_s3086" name="" r:id="rId1" imgW="1305560" imgH="1082675" progId="MS_ClipArt_Gallery.2">
                  <p:embed/>
                </p:oleObj>
              </mc:Choice>
              <mc:Fallback>
                <p:oleObj name="" r:id="rId1" imgW="1305560" imgH="1082675" progId="MS_ClipArt_Gallery.2">
                  <p:embed/>
                  <p:pic>
                    <p:nvPicPr>
                      <p:cNvPr id="0" name="图片 3085"/>
                      <p:cNvPicPr/>
                      <p:nvPr/>
                    </p:nvPicPr>
                    <p:blipFill>
                      <a:blip r:embed="rId2"/>
                      <a:stretch>
                        <a:fillRect/>
                      </a:stretch>
                    </p:blipFill>
                    <p:spPr>
                      <a:xfrm>
                        <a:off x="5387975" y="1341438"/>
                        <a:ext cx="485775" cy="385762"/>
                      </a:xfrm>
                      <a:prstGeom prst="rect">
                        <a:avLst/>
                      </a:prstGeom>
                      <a:noFill/>
                      <a:ln w="38100">
                        <a:noFill/>
                        <a:miter/>
                      </a:ln>
                    </p:spPr>
                  </p:pic>
                </p:oleObj>
              </mc:Fallback>
            </mc:AlternateContent>
          </a:graphicData>
        </a:graphic>
      </p:graphicFrame>
      <p:sp>
        <p:nvSpPr>
          <p:cNvPr id="8205" name="Text Box 8"/>
          <p:cNvSpPr txBox="1"/>
          <p:nvPr/>
        </p:nvSpPr>
        <p:spPr>
          <a:xfrm>
            <a:off x="5821363" y="1341438"/>
            <a:ext cx="800100" cy="336550"/>
          </a:xfrm>
          <a:prstGeom prst="rect">
            <a:avLst/>
          </a:prstGeom>
          <a:noFill/>
          <a:ln w="9525">
            <a:noFill/>
          </a:ln>
        </p:spPr>
        <p:txBody>
          <a:bodyPr wrap="none">
            <a:spAutoFit/>
          </a:bodyPr>
          <a:p>
            <a:r>
              <a:rPr lang="zh-CN" altLang="en-US" dirty="0">
                <a:latin typeface="Comic Sans MS" panose="030F0702030302020204" pitchFamily="66" charset="0"/>
              </a:rPr>
              <a:t>主机 </a:t>
            </a:r>
            <a:r>
              <a:rPr lang="en-US" altLang="zh-CN" dirty="0">
                <a:latin typeface="Comic Sans MS" panose="030F0702030302020204" pitchFamily="66" charset="0"/>
              </a:rPr>
              <a:t>A</a:t>
            </a:r>
            <a:endParaRPr lang="en-US" altLang="zh-CN" sz="1000" dirty="0">
              <a:latin typeface="Times New Roman" panose="02020603050405020304" pitchFamily="18" charset="0"/>
            </a:endParaRPr>
          </a:p>
        </p:txBody>
      </p:sp>
      <p:sp>
        <p:nvSpPr>
          <p:cNvPr id="8206" name="Text Box 9"/>
          <p:cNvSpPr txBox="1"/>
          <p:nvPr/>
        </p:nvSpPr>
        <p:spPr>
          <a:xfrm rot="808459">
            <a:off x="5986463" y="2420938"/>
            <a:ext cx="2060575" cy="304800"/>
          </a:xfrm>
          <a:prstGeom prst="rect">
            <a:avLst/>
          </a:prstGeom>
          <a:noFill/>
          <a:ln w="9525">
            <a:noFill/>
          </a:ln>
        </p:spPr>
        <p:txBody>
          <a:bodyPr wrap="none">
            <a:spAutoFit/>
          </a:bodyPr>
          <a:p>
            <a:r>
              <a:rPr lang="en-US" altLang="zh-CN" sz="1400" dirty="0">
                <a:latin typeface="Arial" panose="020B0604020202020204" pitchFamily="34" charset="0"/>
              </a:rPr>
              <a:t>Seq=100, 20 bytes data</a:t>
            </a:r>
            <a:endParaRPr lang="en-US" altLang="zh-CN" sz="1000" dirty="0">
              <a:latin typeface="Times New Roman" panose="02020603050405020304" pitchFamily="18" charset="0"/>
            </a:endParaRPr>
          </a:p>
        </p:txBody>
      </p:sp>
      <p:sp>
        <p:nvSpPr>
          <p:cNvPr id="8207" name="Text Box 10"/>
          <p:cNvSpPr txBox="1"/>
          <p:nvPr/>
        </p:nvSpPr>
        <p:spPr>
          <a:xfrm rot="-1770084">
            <a:off x="6743700" y="3068638"/>
            <a:ext cx="949325" cy="304800"/>
          </a:xfrm>
          <a:prstGeom prst="rect">
            <a:avLst/>
          </a:prstGeom>
          <a:noFill/>
          <a:ln w="9525">
            <a:noFill/>
          </a:ln>
        </p:spPr>
        <p:txBody>
          <a:bodyPr wrap="none">
            <a:spAutoFit/>
          </a:bodyPr>
          <a:p>
            <a:r>
              <a:rPr lang="en-US" altLang="zh-CN" sz="1400" dirty="0">
                <a:latin typeface="Arial" panose="020B0604020202020204" pitchFamily="34" charset="0"/>
              </a:rPr>
              <a:t>ACK=100</a:t>
            </a:r>
            <a:endParaRPr lang="en-US" altLang="zh-CN" sz="1000" dirty="0">
              <a:latin typeface="Times New Roman" panose="02020603050405020304" pitchFamily="18" charset="0"/>
            </a:endParaRPr>
          </a:p>
        </p:txBody>
      </p:sp>
      <p:grpSp>
        <p:nvGrpSpPr>
          <p:cNvPr id="8208" name="Group 11"/>
          <p:cNvGrpSpPr/>
          <p:nvPr/>
        </p:nvGrpSpPr>
        <p:grpSpPr>
          <a:xfrm>
            <a:off x="5418138" y="5924550"/>
            <a:ext cx="641350" cy="366713"/>
            <a:chOff x="3309" y="3518"/>
            <a:chExt cx="404" cy="231"/>
          </a:xfrm>
        </p:grpSpPr>
        <p:sp>
          <p:nvSpPr>
            <p:cNvPr id="8257" name="Rectangle 12"/>
            <p:cNvSpPr/>
            <p:nvPr/>
          </p:nvSpPr>
          <p:spPr>
            <a:xfrm>
              <a:off x="3342" y="3576"/>
              <a:ext cx="324" cy="156"/>
            </a:xfrm>
            <a:prstGeom prst="rect">
              <a:avLst/>
            </a:prstGeom>
            <a:solidFill>
              <a:schemeClr val="bg1"/>
            </a:solidFill>
            <a:ln w="9525">
              <a:noFill/>
            </a:ln>
          </p:spPr>
          <p:txBody>
            <a:bodyPr wrap="none" anchor="ctr" anchorCtr="0"/>
            <a:p>
              <a:endParaRPr lang="zh-CN" altLang="en-US" dirty="0">
                <a:latin typeface="Comic Sans MS" panose="030F0702030302020204" pitchFamily="66" charset="0"/>
              </a:endParaRPr>
            </a:p>
          </p:txBody>
        </p:sp>
        <p:sp>
          <p:nvSpPr>
            <p:cNvPr id="8258" name="Text Box 13"/>
            <p:cNvSpPr txBox="1"/>
            <p:nvPr/>
          </p:nvSpPr>
          <p:spPr>
            <a:xfrm>
              <a:off x="3309" y="3518"/>
              <a:ext cx="404" cy="231"/>
            </a:xfrm>
            <a:prstGeom prst="rect">
              <a:avLst/>
            </a:prstGeom>
            <a:noFill/>
            <a:ln w="9525">
              <a:noFill/>
            </a:ln>
          </p:spPr>
          <p:txBody>
            <a:bodyPr wrap="none">
              <a:spAutoFit/>
            </a:bodyPr>
            <a:p>
              <a:r>
                <a:rPr lang="zh-CN" altLang="en-US" sz="1800" dirty="0">
                  <a:solidFill>
                    <a:srgbClr val="FF0000"/>
                  </a:solidFill>
                  <a:latin typeface="Comic Sans MS" panose="030F0702030302020204" pitchFamily="66" charset="0"/>
                </a:rPr>
                <a:t>时间</a:t>
              </a:r>
              <a:endParaRPr lang="zh-CN" altLang="en-US" sz="1000" dirty="0">
                <a:latin typeface="Times New Roman" panose="02020603050405020304" pitchFamily="18" charset="0"/>
              </a:endParaRPr>
            </a:p>
          </p:txBody>
        </p:sp>
      </p:grpSp>
      <p:sp>
        <p:nvSpPr>
          <p:cNvPr id="8209" name="Text Box 14"/>
          <p:cNvSpPr txBox="1"/>
          <p:nvPr/>
        </p:nvSpPr>
        <p:spPr>
          <a:xfrm>
            <a:off x="6324600" y="6096000"/>
            <a:ext cx="1784350" cy="366713"/>
          </a:xfrm>
          <a:prstGeom prst="rect">
            <a:avLst/>
          </a:prstGeom>
          <a:noFill/>
          <a:ln w="9525">
            <a:noFill/>
          </a:ln>
        </p:spPr>
        <p:txBody>
          <a:bodyPr wrap="none">
            <a:spAutoFit/>
          </a:bodyPr>
          <a:p>
            <a:r>
              <a:rPr lang="zh-CN" altLang="en-US" sz="1800" dirty="0">
                <a:latin typeface="Comic Sans MS" panose="030F0702030302020204" pitchFamily="66" charset="0"/>
              </a:rPr>
              <a:t>过早超时的情况</a:t>
            </a:r>
            <a:endParaRPr lang="zh-CN" altLang="en-US" sz="1000" dirty="0">
              <a:latin typeface="Times New Roman" panose="02020603050405020304" pitchFamily="18" charset="0"/>
            </a:endParaRPr>
          </a:p>
        </p:txBody>
      </p:sp>
      <p:graphicFrame>
        <p:nvGraphicFramePr>
          <p:cNvPr id="8195" name="Object 15"/>
          <p:cNvGraphicFramePr/>
          <p:nvPr/>
        </p:nvGraphicFramePr>
        <p:xfrm>
          <a:off x="8045450" y="1350963"/>
          <a:ext cx="485775" cy="385762"/>
        </p:xfrm>
        <a:graphic>
          <a:graphicData uri="http://schemas.openxmlformats.org/presentationml/2006/ole">
            <mc:AlternateContent xmlns:mc="http://schemas.openxmlformats.org/markup-compatibility/2006">
              <mc:Choice xmlns:v="urn:schemas-microsoft-com:vml" Requires="v">
                <p:oleObj spid="_x0000_s3079" name="" r:id="rId3" imgW="1305560" imgH="1082675" progId="MS_ClipArt_Gallery.2">
                  <p:embed/>
                </p:oleObj>
              </mc:Choice>
              <mc:Fallback>
                <p:oleObj name="" r:id="rId3" imgW="1305560" imgH="1082675" progId="MS_ClipArt_Gallery.2">
                  <p:embed/>
                  <p:pic>
                    <p:nvPicPr>
                      <p:cNvPr id="0" name="图片 3078"/>
                      <p:cNvPicPr/>
                      <p:nvPr/>
                    </p:nvPicPr>
                    <p:blipFill>
                      <a:blip r:embed="rId2"/>
                      <a:stretch>
                        <a:fillRect/>
                      </a:stretch>
                    </p:blipFill>
                    <p:spPr>
                      <a:xfrm>
                        <a:off x="8045450" y="1350963"/>
                        <a:ext cx="485775" cy="385762"/>
                      </a:xfrm>
                      <a:prstGeom prst="rect">
                        <a:avLst/>
                      </a:prstGeom>
                      <a:noFill/>
                      <a:ln w="38100">
                        <a:noFill/>
                        <a:miter/>
                      </a:ln>
                    </p:spPr>
                  </p:pic>
                </p:oleObj>
              </mc:Fallback>
            </mc:AlternateContent>
          </a:graphicData>
        </a:graphic>
      </p:graphicFrame>
      <p:sp>
        <p:nvSpPr>
          <p:cNvPr id="8210" name="Text Box 16"/>
          <p:cNvSpPr txBox="1"/>
          <p:nvPr/>
        </p:nvSpPr>
        <p:spPr>
          <a:xfrm>
            <a:off x="7345363" y="1360488"/>
            <a:ext cx="779462" cy="336550"/>
          </a:xfrm>
          <a:prstGeom prst="rect">
            <a:avLst/>
          </a:prstGeom>
          <a:noFill/>
          <a:ln w="9525">
            <a:noFill/>
          </a:ln>
        </p:spPr>
        <p:txBody>
          <a:bodyPr wrap="none">
            <a:spAutoFit/>
          </a:bodyPr>
          <a:p>
            <a:r>
              <a:rPr lang="zh-CN" altLang="en-US" dirty="0">
                <a:latin typeface="Comic Sans MS" panose="030F0702030302020204" pitchFamily="66" charset="0"/>
              </a:rPr>
              <a:t>主机 </a:t>
            </a:r>
            <a:r>
              <a:rPr lang="en-US" altLang="zh-CN" dirty="0">
                <a:latin typeface="Comic Sans MS" panose="030F0702030302020204" pitchFamily="66" charset="0"/>
              </a:rPr>
              <a:t>B</a:t>
            </a:r>
            <a:endParaRPr lang="en-US" altLang="zh-CN" sz="1000" dirty="0">
              <a:latin typeface="Times New Roman" panose="02020603050405020304" pitchFamily="18" charset="0"/>
            </a:endParaRPr>
          </a:p>
        </p:txBody>
      </p:sp>
      <p:sp>
        <p:nvSpPr>
          <p:cNvPr id="8211" name="Line 17"/>
          <p:cNvSpPr/>
          <p:nvPr/>
        </p:nvSpPr>
        <p:spPr>
          <a:xfrm>
            <a:off x="5800725" y="3876675"/>
            <a:ext cx="2533650" cy="590550"/>
          </a:xfrm>
          <a:prstGeom prst="line">
            <a:avLst/>
          </a:prstGeom>
          <a:ln w="28575" cap="flat" cmpd="sng">
            <a:solidFill>
              <a:schemeClr val="accent2"/>
            </a:solidFill>
            <a:prstDash val="solid"/>
            <a:headEnd type="none" w="med" len="med"/>
            <a:tailEnd type="triangle" w="med" len="med"/>
          </a:ln>
        </p:spPr>
      </p:sp>
      <p:sp>
        <p:nvSpPr>
          <p:cNvPr id="8212" name="Text Box 18"/>
          <p:cNvSpPr txBox="1"/>
          <p:nvPr/>
        </p:nvSpPr>
        <p:spPr>
          <a:xfrm rot="706751">
            <a:off x="6069013" y="3792538"/>
            <a:ext cx="1863725" cy="304800"/>
          </a:xfrm>
          <a:prstGeom prst="rect">
            <a:avLst/>
          </a:prstGeom>
          <a:noFill/>
          <a:ln w="9525">
            <a:noFill/>
          </a:ln>
        </p:spPr>
        <p:txBody>
          <a:bodyPr wrap="none">
            <a:spAutoFit/>
          </a:bodyPr>
          <a:p>
            <a:r>
              <a:rPr lang="en-US" altLang="zh-CN" sz="1400" dirty="0">
                <a:latin typeface="Arial" panose="020B0604020202020204" pitchFamily="34" charset="0"/>
              </a:rPr>
              <a:t>Seq=92, 8 bytes data</a:t>
            </a:r>
            <a:endParaRPr lang="en-US" altLang="zh-CN" sz="1000" dirty="0">
              <a:latin typeface="Times New Roman" panose="02020603050405020304" pitchFamily="18" charset="0"/>
            </a:endParaRPr>
          </a:p>
        </p:txBody>
      </p:sp>
      <p:sp>
        <p:nvSpPr>
          <p:cNvPr id="8213" name="Line 19"/>
          <p:cNvSpPr/>
          <p:nvPr/>
        </p:nvSpPr>
        <p:spPr>
          <a:xfrm>
            <a:off x="5791200" y="1905000"/>
            <a:ext cx="0" cy="4076700"/>
          </a:xfrm>
          <a:prstGeom prst="line">
            <a:avLst/>
          </a:prstGeom>
          <a:ln w="9525" cap="flat" cmpd="sng">
            <a:solidFill>
              <a:schemeClr val="tx1"/>
            </a:solidFill>
            <a:prstDash val="solid"/>
            <a:headEnd type="none" w="med" len="med"/>
            <a:tailEnd type="triangle" w="med" len="med"/>
          </a:ln>
        </p:spPr>
      </p:sp>
      <p:sp>
        <p:nvSpPr>
          <p:cNvPr id="8214" name="Line 20"/>
          <p:cNvSpPr/>
          <p:nvPr/>
        </p:nvSpPr>
        <p:spPr>
          <a:xfrm>
            <a:off x="8305800" y="1790700"/>
            <a:ext cx="0" cy="3848100"/>
          </a:xfrm>
          <a:prstGeom prst="line">
            <a:avLst/>
          </a:prstGeom>
          <a:ln w="9525" cap="flat" cmpd="sng">
            <a:solidFill>
              <a:schemeClr val="tx1"/>
            </a:solidFill>
            <a:prstDash val="solid"/>
            <a:headEnd type="none" w="med" len="med"/>
            <a:tailEnd type="none" w="med" len="med"/>
          </a:ln>
        </p:spPr>
      </p:sp>
      <p:sp>
        <p:nvSpPr>
          <p:cNvPr id="8215" name="Text Box 21"/>
          <p:cNvSpPr txBox="1"/>
          <p:nvPr/>
        </p:nvSpPr>
        <p:spPr>
          <a:xfrm rot="-1338105">
            <a:off x="7105650" y="3179763"/>
            <a:ext cx="966788" cy="304800"/>
          </a:xfrm>
          <a:prstGeom prst="rect">
            <a:avLst/>
          </a:prstGeom>
          <a:noFill/>
          <a:ln w="9525">
            <a:noFill/>
          </a:ln>
        </p:spPr>
        <p:txBody>
          <a:bodyPr>
            <a:spAutoFit/>
          </a:bodyPr>
          <a:p>
            <a:r>
              <a:rPr lang="en-US" altLang="zh-CN" sz="1400" dirty="0">
                <a:latin typeface="Arial" panose="020B0604020202020204" pitchFamily="34" charset="0"/>
              </a:rPr>
              <a:t>ACK=120</a:t>
            </a:r>
            <a:endParaRPr lang="en-US" altLang="zh-CN" sz="1000" dirty="0">
              <a:latin typeface="Times New Roman" panose="02020603050405020304" pitchFamily="18" charset="0"/>
            </a:endParaRPr>
          </a:p>
        </p:txBody>
      </p:sp>
      <p:sp>
        <p:nvSpPr>
          <p:cNvPr id="8216" name="Line 22"/>
          <p:cNvSpPr/>
          <p:nvPr/>
        </p:nvSpPr>
        <p:spPr>
          <a:xfrm>
            <a:off x="5788025" y="2362200"/>
            <a:ext cx="2508250" cy="628650"/>
          </a:xfrm>
          <a:prstGeom prst="line">
            <a:avLst/>
          </a:prstGeom>
          <a:ln w="28575" cap="flat" cmpd="sng">
            <a:solidFill>
              <a:schemeClr val="accent2"/>
            </a:solidFill>
            <a:prstDash val="solid"/>
            <a:headEnd type="none" w="med" len="med"/>
            <a:tailEnd type="triangle" w="med" len="med"/>
          </a:ln>
        </p:spPr>
      </p:sp>
      <p:sp>
        <p:nvSpPr>
          <p:cNvPr id="8217" name="Text Box 23"/>
          <p:cNvSpPr txBox="1"/>
          <p:nvPr/>
        </p:nvSpPr>
        <p:spPr>
          <a:xfrm rot="706751">
            <a:off x="6097588" y="2011363"/>
            <a:ext cx="1863725" cy="304800"/>
          </a:xfrm>
          <a:prstGeom prst="rect">
            <a:avLst/>
          </a:prstGeom>
          <a:noFill/>
          <a:ln w="9525">
            <a:noFill/>
          </a:ln>
        </p:spPr>
        <p:txBody>
          <a:bodyPr wrap="none">
            <a:spAutoFit/>
          </a:bodyPr>
          <a:p>
            <a:r>
              <a:rPr lang="en-US" altLang="zh-CN" sz="1400" dirty="0">
                <a:latin typeface="Arial" panose="020B0604020202020204" pitchFamily="34" charset="0"/>
              </a:rPr>
              <a:t>Seq=92, 8 bytes data</a:t>
            </a:r>
            <a:endParaRPr lang="en-US" altLang="zh-CN" sz="1000" dirty="0">
              <a:latin typeface="Times New Roman" panose="02020603050405020304" pitchFamily="18" charset="0"/>
            </a:endParaRPr>
          </a:p>
        </p:txBody>
      </p:sp>
      <p:grpSp>
        <p:nvGrpSpPr>
          <p:cNvPr id="8218" name="Group 24"/>
          <p:cNvGrpSpPr/>
          <p:nvPr/>
        </p:nvGrpSpPr>
        <p:grpSpPr>
          <a:xfrm>
            <a:off x="5467350" y="2016125"/>
            <a:ext cx="327025" cy="1860550"/>
            <a:chOff x="3444" y="1270"/>
            <a:chExt cx="206" cy="1172"/>
          </a:xfrm>
        </p:grpSpPr>
        <p:sp>
          <p:nvSpPr>
            <p:cNvPr id="8251" name="Rectangle 25"/>
            <p:cNvSpPr/>
            <p:nvPr/>
          </p:nvSpPr>
          <p:spPr>
            <a:xfrm>
              <a:off x="3494" y="1432"/>
              <a:ext cx="128" cy="832"/>
            </a:xfrm>
            <a:prstGeom prst="rect">
              <a:avLst/>
            </a:prstGeom>
            <a:solidFill>
              <a:schemeClr val="bg1"/>
            </a:solidFill>
            <a:ln w="9525">
              <a:noFill/>
            </a:ln>
          </p:spPr>
          <p:txBody>
            <a:bodyPr wrap="none" anchor="ctr" anchorCtr="0"/>
            <a:p>
              <a:endParaRPr lang="zh-CN" altLang="en-US" dirty="0">
                <a:latin typeface="Comic Sans MS" panose="030F0702030302020204" pitchFamily="66" charset="0"/>
              </a:endParaRPr>
            </a:p>
          </p:txBody>
        </p:sp>
        <p:sp>
          <p:nvSpPr>
            <p:cNvPr id="8252" name="Text Box 26"/>
            <p:cNvSpPr txBox="1"/>
            <p:nvPr/>
          </p:nvSpPr>
          <p:spPr>
            <a:xfrm rot="-5400000">
              <a:off x="3158" y="1753"/>
              <a:ext cx="763" cy="192"/>
            </a:xfrm>
            <a:prstGeom prst="rect">
              <a:avLst/>
            </a:prstGeom>
            <a:noFill/>
            <a:ln w="9525">
              <a:noFill/>
            </a:ln>
          </p:spPr>
          <p:txBody>
            <a:bodyPr wrap="none">
              <a:spAutoFit/>
            </a:bodyPr>
            <a:p>
              <a:r>
                <a:rPr lang="en-US" altLang="zh-CN" sz="1400" dirty="0">
                  <a:latin typeface="Comic Sans MS" panose="030F0702030302020204" pitchFamily="66" charset="0"/>
                </a:rPr>
                <a:t>Seq=92 </a:t>
              </a:r>
              <a:r>
                <a:rPr lang="zh-CN" altLang="en-US" sz="1400" dirty="0">
                  <a:latin typeface="Comic Sans MS" panose="030F0702030302020204" pitchFamily="66" charset="0"/>
                </a:rPr>
                <a:t>超时</a:t>
              </a:r>
              <a:endParaRPr lang="zh-CN" altLang="en-US" sz="1000" dirty="0">
                <a:latin typeface="Times New Roman" panose="02020603050405020304" pitchFamily="18" charset="0"/>
              </a:endParaRPr>
            </a:p>
          </p:txBody>
        </p:sp>
        <p:sp>
          <p:nvSpPr>
            <p:cNvPr id="8253" name="Line 27"/>
            <p:cNvSpPr/>
            <p:nvPr/>
          </p:nvSpPr>
          <p:spPr>
            <a:xfrm flipV="1">
              <a:off x="3552" y="1270"/>
              <a:ext cx="4" cy="154"/>
            </a:xfrm>
            <a:prstGeom prst="line">
              <a:avLst/>
            </a:prstGeom>
            <a:ln w="19050" cap="flat" cmpd="sng">
              <a:solidFill>
                <a:schemeClr val="tx1"/>
              </a:solidFill>
              <a:prstDash val="solid"/>
              <a:headEnd type="none" w="med" len="med"/>
              <a:tailEnd type="triangle" w="med" len="med"/>
            </a:ln>
          </p:spPr>
        </p:sp>
        <p:sp>
          <p:nvSpPr>
            <p:cNvPr id="8254" name="Line 28"/>
            <p:cNvSpPr/>
            <p:nvPr/>
          </p:nvSpPr>
          <p:spPr>
            <a:xfrm flipH="1">
              <a:off x="3546" y="2296"/>
              <a:ext cx="0" cy="140"/>
            </a:xfrm>
            <a:prstGeom prst="line">
              <a:avLst/>
            </a:prstGeom>
            <a:ln w="19050" cap="flat" cmpd="sng">
              <a:solidFill>
                <a:schemeClr val="tx1"/>
              </a:solidFill>
              <a:prstDash val="solid"/>
              <a:headEnd type="none" w="med" len="med"/>
              <a:tailEnd type="triangle" w="med" len="med"/>
            </a:ln>
          </p:spPr>
        </p:sp>
        <p:sp>
          <p:nvSpPr>
            <p:cNvPr id="8255" name="Line 29"/>
            <p:cNvSpPr/>
            <p:nvPr/>
          </p:nvSpPr>
          <p:spPr>
            <a:xfrm flipH="1">
              <a:off x="3536" y="2442"/>
              <a:ext cx="114" cy="0"/>
            </a:xfrm>
            <a:prstGeom prst="line">
              <a:avLst/>
            </a:prstGeom>
            <a:ln w="19050" cap="flat" cmpd="sng">
              <a:solidFill>
                <a:schemeClr val="tx1"/>
              </a:solidFill>
              <a:prstDash val="solid"/>
              <a:headEnd type="none" w="med" len="med"/>
              <a:tailEnd type="none" w="med" len="med"/>
            </a:ln>
          </p:spPr>
        </p:sp>
        <p:sp>
          <p:nvSpPr>
            <p:cNvPr id="8256" name="Line 30"/>
            <p:cNvSpPr/>
            <p:nvPr/>
          </p:nvSpPr>
          <p:spPr>
            <a:xfrm flipH="1">
              <a:off x="3524" y="1270"/>
              <a:ext cx="114" cy="0"/>
            </a:xfrm>
            <a:prstGeom prst="line">
              <a:avLst/>
            </a:prstGeom>
            <a:ln w="19050" cap="flat" cmpd="sng">
              <a:solidFill>
                <a:schemeClr val="tx1"/>
              </a:solidFill>
              <a:prstDash val="solid"/>
              <a:headEnd type="none" w="med" len="med"/>
              <a:tailEnd type="none" w="med" len="med"/>
            </a:ln>
          </p:spPr>
        </p:sp>
      </p:grpSp>
      <p:sp>
        <p:nvSpPr>
          <p:cNvPr id="8219" name="Line 31"/>
          <p:cNvSpPr/>
          <p:nvPr/>
        </p:nvSpPr>
        <p:spPr>
          <a:xfrm flipH="1">
            <a:off x="5816600" y="4521200"/>
            <a:ext cx="2476500" cy="1104900"/>
          </a:xfrm>
          <a:prstGeom prst="line">
            <a:avLst/>
          </a:prstGeom>
          <a:ln w="28575" cap="flat" cmpd="sng">
            <a:solidFill>
              <a:schemeClr val="accent2"/>
            </a:solidFill>
            <a:prstDash val="solid"/>
            <a:headEnd type="none" w="med" len="med"/>
            <a:tailEnd type="triangle" w="med" len="med"/>
          </a:ln>
        </p:spPr>
      </p:sp>
      <p:sp>
        <p:nvSpPr>
          <p:cNvPr id="8220" name="Text Box 32"/>
          <p:cNvSpPr txBox="1"/>
          <p:nvPr/>
        </p:nvSpPr>
        <p:spPr>
          <a:xfrm rot="-1338105">
            <a:off x="6921500" y="4608513"/>
            <a:ext cx="966788" cy="304800"/>
          </a:xfrm>
          <a:prstGeom prst="rect">
            <a:avLst/>
          </a:prstGeom>
          <a:noFill/>
          <a:ln w="9525">
            <a:noFill/>
          </a:ln>
        </p:spPr>
        <p:txBody>
          <a:bodyPr>
            <a:spAutoFit/>
          </a:bodyPr>
          <a:p>
            <a:r>
              <a:rPr lang="en-US" altLang="zh-CN" sz="1400" dirty="0">
                <a:latin typeface="Arial" panose="020B0604020202020204" pitchFamily="34" charset="0"/>
              </a:rPr>
              <a:t>ACK=120</a:t>
            </a:r>
            <a:endParaRPr lang="en-US" altLang="zh-CN" sz="1000" dirty="0">
              <a:latin typeface="Times New Roman" panose="02020603050405020304" pitchFamily="18" charset="0"/>
            </a:endParaRPr>
          </a:p>
        </p:txBody>
      </p:sp>
      <p:grpSp>
        <p:nvGrpSpPr>
          <p:cNvPr id="8221" name="Group 33"/>
          <p:cNvGrpSpPr/>
          <p:nvPr/>
        </p:nvGrpSpPr>
        <p:grpSpPr>
          <a:xfrm>
            <a:off x="838200" y="1371600"/>
            <a:ext cx="3143250" cy="5207000"/>
            <a:chOff x="316" y="875"/>
            <a:chExt cx="1980" cy="3303"/>
          </a:xfrm>
        </p:grpSpPr>
        <p:sp>
          <p:nvSpPr>
            <p:cNvPr id="8232" name="Line 34"/>
            <p:cNvSpPr/>
            <p:nvPr/>
          </p:nvSpPr>
          <p:spPr>
            <a:xfrm flipH="1">
              <a:off x="1170" y="1752"/>
              <a:ext cx="996" cy="306"/>
            </a:xfrm>
            <a:prstGeom prst="line">
              <a:avLst/>
            </a:prstGeom>
            <a:ln w="28575" cap="flat" cmpd="sng">
              <a:solidFill>
                <a:schemeClr val="accent2"/>
              </a:solidFill>
              <a:prstDash val="solid"/>
              <a:headEnd type="none" w="med" len="med"/>
              <a:tailEnd type="triangle" w="med" len="med"/>
            </a:ln>
          </p:spPr>
        </p:sp>
        <p:sp>
          <p:nvSpPr>
            <p:cNvPr id="8233" name="Line 35"/>
            <p:cNvSpPr/>
            <p:nvPr/>
          </p:nvSpPr>
          <p:spPr>
            <a:xfrm>
              <a:off x="576" y="1296"/>
              <a:ext cx="1596" cy="372"/>
            </a:xfrm>
            <a:prstGeom prst="line">
              <a:avLst/>
            </a:prstGeom>
            <a:ln w="28575" cap="flat" cmpd="sng">
              <a:solidFill>
                <a:schemeClr val="accent2"/>
              </a:solidFill>
              <a:prstDash val="solid"/>
              <a:headEnd type="none" w="med" len="med"/>
              <a:tailEnd type="triangle" w="med" len="med"/>
            </a:ln>
          </p:spPr>
        </p:sp>
        <p:graphicFrame>
          <p:nvGraphicFramePr>
            <p:cNvPr id="8196" name="Object 36"/>
            <p:cNvGraphicFramePr/>
            <p:nvPr/>
          </p:nvGraphicFramePr>
          <p:xfrm>
            <a:off x="316" y="875"/>
            <a:ext cx="306" cy="243"/>
          </p:xfrm>
          <a:graphic>
            <a:graphicData uri="http://schemas.openxmlformats.org/presentationml/2006/ole">
              <mc:AlternateContent xmlns:mc="http://schemas.openxmlformats.org/markup-compatibility/2006">
                <mc:Choice xmlns:v="urn:schemas-microsoft-com:vml" Requires="v">
                  <p:oleObj spid="_x0000_s3080" name="" r:id="rId4" imgW="1305560" imgH="1082675" progId="MS_ClipArt_Gallery.2">
                    <p:embed/>
                  </p:oleObj>
                </mc:Choice>
                <mc:Fallback>
                  <p:oleObj name="" r:id="rId4" imgW="1305560" imgH="1082675" progId="MS_ClipArt_Gallery.2">
                    <p:embed/>
                    <p:pic>
                      <p:nvPicPr>
                        <p:cNvPr id="0" name="图片 3079"/>
                        <p:cNvPicPr/>
                        <p:nvPr/>
                      </p:nvPicPr>
                      <p:blipFill>
                        <a:blip r:embed="rId2"/>
                        <a:stretch>
                          <a:fillRect/>
                        </a:stretch>
                      </p:blipFill>
                      <p:spPr>
                        <a:xfrm>
                          <a:off x="316" y="875"/>
                          <a:ext cx="306" cy="243"/>
                        </a:xfrm>
                        <a:prstGeom prst="rect">
                          <a:avLst/>
                        </a:prstGeom>
                        <a:noFill/>
                        <a:ln w="38100">
                          <a:noFill/>
                          <a:miter/>
                        </a:ln>
                      </p:spPr>
                    </p:pic>
                  </p:oleObj>
                </mc:Fallback>
              </mc:AlternateContent>
            </a:graphicData>
          </a:graphic>
        </p:graphicFrame>
        <p:sp>
          <p:nvSpPr>
            <p:cNvPr id="8234" name="Text Box 37"/>
            <p:cNvSpPr txBox="1"/>
            <p:nvPr/>
          </p:nvSpPr>
          <p:spPr>
            <a:xfrm>
              <a:off x="589" y="875"/>
              <a:ext cx="504" cy="212"/>
            </a:xfrm>
            <a:prstGeom prst="rect">
              <a:avLst/>
            </a:prstGeom>
            <a:noFill/>
            <a:ln w="9525">
              <a:noFill/>
            </a:ln>
          </p:spPr>
          <p:txBody>
            <a:bodyPr wrap="none">
              <a:spAutoFit/>
            </a:bodyPr>
            <a:p>
              <a:r>
                <a:rPr lang="zh-CN" altLang="en-US" dirty="0">
                  <a:latin typeface="Comic Sans MS" panose="030F0702030302020204" pitchFamily="66" charset="0"/>
                </a:rPr>
                <a:t>主机 </a:t>
              </a:r>
              <a:r>
                <a:rPr lang="en-US" altLang="zh-CN" dirty="0">
                  <a:latin typeface="Comic Sans MS" panose="030F0702030302020204" pitchFamily="66" charset="0"/>
                </a:rPr>
                <a:t>A</a:t>
              </a:r>
              <a:endParaRPr lang="en-US" altLang="zh-CN" sz="1000" dirty="0">
                <a:latin typeface="Times New Roman" panose="02020603050405020304" pitchFamily="18" charset="0"/>
              </a:endParaRPr>
            </a:p>
          </p:txBody>
        </p:sp>
        <p:sp>
          <p:nvSpPr>
            <p:cNvPr id="8235" name="Text Box 38"/>
            <p:cNvSpPr txBox="1"/>
            <p:nvPr/>
          </p:nvSpPr>
          <p:spPr>
            <a:xfrm rot="706751">
              <a:off x="817" y="1303"/>
              <a:ext cx="1174" cy="192"/>
            </a:xfrm>
            <a:prstGeom prst="rect">
              <a:avLst/>
            </a:prstGeom>
            <a:noFill/>
            <a:ln w="9525">
              <a:noFill/>
            </a:ln>
          </p:spPr>
          <p:txBody>
            <a:bodyPr wrap="none">
              <a:spAutoFit/>
            </a:bodyPr>
            <a:p>
              <a:r>
                <a:rPr lang="en-US" altLang="zh-CN" sz="1400" dirty="0">
                  <a:latin typeface="Arial" panose="020B0604020202020204" pitchFamily="34" charset="0"/>
                </a:rPr>
                <a:t>Seq=92, 8 bytes data</a:t>
              </a:r>
              <a:endParaRPr lang="en-US" altLang="zh-CN" sz="1000" dirty="0">
                <a:latin typeface="Times New Roman" panose="02020603050405020304" pitchFamily="18" charset="0"/>
              </a:endParaRPr>
            </a:p>
          </p:txBody>
        </p:sp>
        <p:sp>
          <p:nvSpPr>
            <p:cNvPr id="8236" name="Text Box 39"/>
            <p:cNvSpPr txBox="1"/>
            <p:nvPr/>
          </p:nvSpPr>
          <p:spPr>
            <a:xfrm rot="-982672">
              <a:off x="1374" y="1735"/>
              <a:ext cx="598" cy="192"/>
            </a:xfrm>
            <a:prstGeom prst="rect">
              <a:avLst/>
            </a:prstGeom>
            <a:noFill/>
            <a:ln w="9525">
              <a:noFill/>
            </a:ln>
          </p:spPr>
          <p:txBody>
            <a:bodyPr wrap="none">
              <a:spAutoFit/>
            </a:bodyPr>
            <a:p>
              <a:r>
                <a:rPr lang="en-US" altLang="zh-CN" sz="1400" dirty="0">
                  <a:latin typeface="Arial" panose="020B0604020202020204" pitchFamily="34" charset="0"/>
                </a:rPr>
                <a:t>ACK=100</a:t>
              </a:r>
              <a:endParaRPr lang="en-US" altLang="zh-CN" sz="1000" dirty="0">
                <a:latin typeface="Times New Roman" panose="02020603050405020304" pitchFamily="18" charset="0"/>
              </a:endParaRPr>
            </a:p>
          </p:txBody>
        </p:sp>
        <p:sp>
          <p:nvSpPr>
            <p:cNvPr id="8237" name="Text Box 40"/>
            <p:cNvSpPr txBox="1"/>
            <p:nvPr/>
          </p:nvSpPr>
          <p:spPr>
            <a:xfrm>
              <a:off x="945" y="2090"/>
              <a:ext cx="371" cy="233"/>
            </a:xfrm>
            <a:prstGeom prst="rect">
              <a:avLst/>
            </a:prstGeom>
            <a:noFill/>
            <a:ln w="9525">
              <a:noFill/>
            </a:ln>
          </p:spPr>
          <p:txBody>
            <a:bodyPr wrap="none">
              <a:spAutoFit/>
            </a:bodyPr>
            <a:p>
              <a:r>
                <a:rPr lang="en-US" altLang="zh-CN" sz="1800" dirty="0">
                  <a:solidFill>
                    <a:srgbClr val="FF0000"/>
                  </a:solidFill>
                  <a:latin typeface="Comic Sans MS" panose="030F0702030302020204" pitchFamily="66" charset="0"/>
                </a:rPr>
                <a:t>loss</a:t>
              </a:r>
              <a:endParaRPr lang="en-US" altLang="zh-CN" sz="1000" dirty="0">
                <a:latin typeface="Times New Roman" panose="02020603050405020304" pitchFamily="18" charset="0"/>
              </a:endParaRPr>
            </a:p>
          </p:txBody>
        </p:sp>
        <p:sp>
          <p:nvSpPr>
            <p:cNvPr id="8238" name="Text Box 41"/>
            <p:cNvSpPr txBox="1"/>
            <p:nvPr/>
          </p:nvSpPr>
          <p:spPr>
            <a:xfrm rot="-5400000">
              <a:off x="251" y="1803"/>
              <a:ext cx="375" cy="212"/>
            </a:xfrm>
            <a:prstGeom prst="rect">
              <a:avLst/>
            </a:prstGeom>
            <a:noFill/>
            <a:ln w="9525">
              <a:noFill/>
            </a:ln>
          </p:spPr>
          <p:txBody>
            <a:bodyPr wrap="none">
              <a:spAutoFit/>
            </a:bodyPr>
            <a:p>
              <a:r>
                <a:rPr lang="zh-CN" altLang="en-US" dirty="0">
                  <a:latin typeface="Comic Sans MS" panose="030F0702030302020204" pitchFamily="66" charset="0"/>
                </a:rPr>
                <a:t>超时</a:t>
              </a:r>
              <a:endParaRPr lang="zh-CN" altLang="en-US" sz="1000" dirty="0">
                <a:latin typeface="Times New Roman" panose="02020603050405020304" pitchFamily="18" charset="0"/>
              </a:endParaRPr>
            </a:p>
          </p:txBody>
        </p:sp>
        <p:sp>
          <p:nvSpPr>
            <p:cNvPr id="8239" name="Text Box 42"/>
            <p:cNvSpPr txBox="1"/>
            <p:nvPr/>
          </p:nvSpPr>
          <p:spPr>
            <a:xfrm>
              <a:off x="851" y="3945"/>
              <a:ext cx="1124" cy="233"/>
            </a:xfrm>
            <a:prstGeom prst="rect">
              <a:avLst/>
            </a:prstGeom>
            <a:noFill/>
            <a:ln w="9525">
              <a:noFill/>
            </a:ln>
          </p:spPr>
          <p:txBody>
            <a:bodyPr wrap="none">
              <a:spAutoFit/>
            </a:bodyPr>
            <a:p>
              <a:r>
                <a:rPr lang="zh-CN" altLang="en-US" sz="1800" dirty="0">
                  <a:latin typeface="Comic Sans MS" panose="030F0702030302020204" pitchFamily="66" charset="0"/>
                </a:rPr>
                <a:t>丢失确认的情况</a:t>
              </a:r>
              <a:endParaRPr lang="zh-CN" altLang="en-US" sz="1800" dirty="0">
                <a:latin typeface="Comic Sans MS" panose="030F0702030302020204" pitchFamily="66" charset="0"/>
              </a:endParaRPr>
            </a:p>
          </p:txBody>
        </p:sp>
        <p:graphicFrame>
          <p:nvGraphicFramePr>
            <p:cNvPr id="8197" name="Object 43"/>
            <p:cNvGraphicFramePr/>
            <p:nvPr/>
          </p:nvGraphicFramePr>
          <p:xfrm>
            <a:off x="1990" y="881"/>
            <a:ext cx="306" cy="243"/>
          </p:xfrm>
          <a:graphic>
            <a:graphicData uri="http://schemas.openxmlformats.org/presentationml/2006/ole">
              <mc:AlternateContent xmlns:mc="http://schemas.openxmlformats.org/markup-compatibility/2006">
                <mc:Choice xmlns:v="urn:schemas-microsoft-com:vml" Requires="v">
                  <p:oleObj spid="_x0000_s3081" name="" r:id="rId5" imgW="1305560" imgH="1082675" progId="MS_ClipArt_Gallery.2">
                    <p:embed/>
                  </p:oleObj>
                </mc:Choice>
                <mc:Fallback>
                  <p:oleObj name="" r:id="rId5" imgW="1305560" imgH="1082675" progId="MS_ClipArt_Gallery.2">
                    <p:embed/>
                    <p:pic>
                      <p:nvPicPr>
                        <p:cNvPr id="0" name="图片 3080"/>
                        <p:cNvPicPr/>
                        <p:nvPr/>
                      </p:nvPicPr>
                      <p:blipFill>
                        <a:blip r:embed="rId2"/>
                        <a:stretch>
                          <a:fillRect/>
                        </a:stretch>
                      </p:blipFill>
                      <p:spPr>
                        <a:xfrm>
                          <a:off x="1990" y="881"/>
                          <a:ext cx="306" cy="243"/>
                        </a:xfrm>
                        <a:prstGeom prst="rect">
                          <a:avLst/>
                        </a:prstGeom>
                        <a:noFill/>
                        <a:ln w="38100">
                          <a:noFill/>
                          <a:miter/>
                        </a:ln>
                      </p:spPr>
                    </p:pic>
                  </p:oleObj>
                </mc:Fallback>
              </mc:AlternateContent>
            </a:graphicData>
          </a:graphic>
        </p:graphicFrame>
        <p:sp>
          <p:nvSpPr>
            <p:cNvPr id="8240" name="Text Box 44"/>
            <p:cNvSpPr txBox="1"/>
            <p:nvPr/>
          </p:nvSpPr>
          <p:spPr>
            <a:xfrm>
              <a:off x="1549" y="887"/>
              <a:ext cx="491" cy="214"/>
            </a:xfrm>
            <a:prstGeom prst="rect">
              <a:avLst/>
            </a:prstGeom>
            <a:noFill/>
            <a:ln w="9525">
              <a:noFill/>
            </a:ln>
          </p:spPr>
          <p:txBody>
            <a:bodyPr wrap="none">
              <a:spAutoFit/>
            </a:bodyPr>
            <a:p>
              <a:r>
                <a:rPr lang="zh-CN" altLang="en-US" dirty="0">
                  <a:latin typeface="Comic Sans MS" panose="030F0702030302020204" pitchFamily="66" charset="0"/>
                </a:rPr>
                <a:t>主机 </a:t>
              </a:r>
              <a:r>
                <a:rPr lang="en-US" altLang="zh-CN" dirty="0">
                  <a:latin typeface="Comic Sans MS" panose="030F0702030302020204" pitchFamily="66" charset="0"/>
                </a:rPr>
                <a:t>B</a:t>
              </a:r>
              <a:endParaRPr lang="en-US" altLang="zh-CN" sz="1000" dirty="0">
                <a:latin typeface="Times New Roman" panose="02020603050405020304" pitchFamily="18" charset="0"/>
              </a:endParaRPr>
            </a:p>
          </p:txBody>
        </p:sp>
        <p:sp>
          <p:nvSpPr>
            <p:cNvPr id="8241" name="Text Box 45"/>
            <p:cNvSpPr txBox="1"/>
            <p:nvPr/>
          </p:nvSpPr>
          <p:spPr>
            <a:xfrm>
              <a:off x="1012" y="1915"/>
              <a:ext cx="244" cy="290"/>
            </a:xfrm>
            <a:prstGeom prst="rect">
              <a:avLst/>
            </a:prstGeom>
            <a:noFill/>
            <a:ln w="9525">
              <a:noFill/>
            </a:ln>
          </p:spPr>
          <p:txBody>
            <a:bodyPr wrap="none">
              <a:spAutoFit/>
            </a:bodyPr>
            <a:p>
              <a:r>
                <a:rPr lang="en-US" altLang="zh-CN" sz="2400" dirty="0">
                  <a:solidFill>
                    <a:srgbClr val="FF0000"/>
                  </a:solidFill>
                  <a:latin typeface="Arial" panose="020B0604020202020204" pitchFamily="34" charset="0"/>
                </a:rPr>
                <a:t>X</a:t>
              </a:r>
              <a:endParaRPr lang="en-US" altLang="zh-CN" sz="1000" dirty="0">
                <a:latin typeface="Times New Roman" panose="02020603050405020304" pitchFamily="18" charset="0"/>
              </a:endParaRPr>
            </a:p>
          </p:txBody>
        </p:sp>
        <p:sp>
          <p:nvSpPr>
            <p:cNvPr id="8242" name="Line 46"/>
            <p:cNvSpPr/>
            <p:nvPr/>
          </p:nvSpPr>
          <p:spPr>
            <a:xfrm>
              <a:off x="576" y="2472"/>
              <a:ext cx="1596" cy="372"/>
            </a:xfrm>
            <a:prstGeom prst="line">
              <a:avLst/>
            </a:prstGeom>
            <a:ln w="28575" cap="flat" cmpd="sng">
              <a:solidFill>
                <a:schemeClr val="accent2"/>
              </a:solidFill>
              <a:prstDash val="solid"/>
              <a:headEnd type="none" w="med" len="med"/>
              <a:tailEnd type="triangle" w="med" len="med"/>
            </a:ln>
          </p:spPr>
        </p:sp>
        <p:sp>
          <p:nvSpPr>
            <p:cNvPr id="8243" name="Text Box 47"/>
            <p:cNvSpPr txBox="1"/>
            <p:nvPr/>
          </p:nvSpPr>
          <p:spPr>
            <a:xfrm rot="706751">
              <a:off x="763" y="2437"/>
              <a:ext cx="1174" cy="192"/>
            </a:xfrm>
            <a:prstGeom prst="rect">
              <a:avLst/>
            </a:prstGeom>
            <a:noFill/>
            <a:ln w="9525">
              <a:noFill/>
            </a:ln>
          </p:spPr>
          <p:txBody>
            <a:bodyPr wrap="none">
              <a:spAutoFit/>
            </a:bodyPr>
            <a:p>
              <a:r>
                <a:rPr lang="en-US" altLang="zh-CN" sz="1400" dirty="0">
                  <a:latin typeface="Arial" panose="020B0604020202020204" pitchFamily="34" charset="0"/>
                </a:rPr>
                <a:t>Seq=92, 8 bytes data</a:t>
              </a:r>
              <a:endParaRPr lang="en-US" altLang="zh-CN" sz="1000" dirty="0">
                <a:latin typeface="Times New Roman" panose="02020603050405020304" pitchFamily="18" charset="0"/>
              </a:endParaRPr>
            </a:p>
          </p:txBody>
        </p:sp>
        <p:sp>
          <p:nvSpPr>
            <p:cNvPr id="8244" name="Line 48"/>
            <p:cNvSpPr/>
            <p:nvPr/>
          </p:nvSpPr>
          <p:spPr>
            <a:xfrm>
              <a:off x="570" y="1158"/>
              <a:ext cx="6" cy="2682"/>
            </a:xfrm>
            <a:prstGeom prst="line">
              <a:avLst/>
            </a:prstGeom>
            <a:ln w="9525" cap="flat" cmpd="sng">
              <a:solidFill>
                <a:schemeClr val="tx1"/>
              </a:solidFill>
              <a:prstDash val="solid"/>
              <a:headEnd type="none" w="med" len="med"/>
              <a:tailEnd type="triangle" w="med" len="med"/>
            </a:ln>
          </p:spPr>
        </p:sp>
        <p:sp>
          <p:nvSpPr>
            <p:cNvPr id="8245" name="Line 49"/>
            <p:cNvSpPr/>
            <p:nvPr/>
          </p:nvSpPr>
          <p:spPr>
            <a:xfrm>
              <a:off x="2154" y="1158"/>
              <a:ext cx="6" cy="2682"/>
            </a:xfrm>
            <a:prstGeom prst="line">
              <a:avLst/>
            </a:prstGeom>
            <a:ln w="9525" cap="flat" cmpd="sng">
              <a:solidFill>
                <a:schemeClr val="tx1"/>
              </a:solidFill>
              <a:prstDash val="solid"/>
              <a:headEnd type="none" w="med" len="med"/>
              <a:tailEnd type="triangle" w="med" len="med"/>
            </a:ln>
          </p:spPr>
        </p:sp>
        <p:sp>
          <p:nvSpPr>
            <p:cNvPr id="8246" name="Line 50"/>
            <p:cNvSpPr/>
            <p:nvPr/>
          </p:nvSpPr>
          <p:spPr>
            <a:xfrm flipH="1">
              <a:off x="582" y="2964"/>
              <a:ext cx="1572" cy="474"/>
            </a:xfrm>
            <a:prstGeom prst="line">
              <a:avLst/>
            </a:prstGeom>
            <a:ln w="28575" cap="flat" cmpd="sng">
              <a:solidFill>
                <a:schemeClr val="accent2"/>
              </a:solidFill>
              <a:prstDash val="solid"/>
              <a:headEnd type="none" w="med" len="med"/>
              <a:tailEnd type="triangle" w="med" len="med"/>
            </a:ln>
          </p:spPr>
        </p:sp>
        <p:sp>
          <p:nvSpPr>
            <p:cNvPr id="8247" name="Text Box 51"/>
            <p:cNvSpPr txBox="1"/>
            <p:nvPr/>
          </p:nvSpPr>
          <p:spPr>
            <a:xfrm rot="-926867">
              <a:off x="1092" y="3017"/>
              <a:ext cx="609" cy="192"/>
            </a:xfrm>
            <a:prstGeom prst="rect">
              <a:avLst/>
            </a:prstGeom>
            <a:noFill/>
            <a:ln w="9525">
              <a:noFill/>
            </a:ln>
          </p:spPr>
          <p:txBody>
            <a:bodyPr>
              <a:spAutoFit/>
            </a:bodyPr>
            <a:p>
              <a:r>
                <a:rPr lang="en-US" altLang="zh-CN" sz="1400" dirty="0">
                  <a:latin typeface="Arial" panose="020B0604020202020204" pitchFamily="34" charset="0"/>
                </a:rPr>
                <a:t>ACK=100</a:t>
              </a:r>
              <a:endParaRPr lang="en-US" altLang="zh-CN" sz="1000" dirty="0">
                <a:latin typeface="Times New Roman" panose="02020603050405020304" pitchFamily="18" charset="0"/>
              </a:endParaRPr>
            </a:p>
          </p:txBody>
        </p:sp>
        <p:sp>
          <p:nvSpPr>
            <p:cNvPr id="8248" name="Line 52"/>
            <p:cNvSpPr/>
            <p:nvPr/>
          </p:nvSpPr>
          <p:spPr>
            <a:xfrm flipV="1">
              <a:off x="462" y="1284"/>
              <a:ext cx="0" cy="378"/>
            </a:xfrm>
            <a:prstGeom prst="line">
              <a:avLst/>
            </a:prstGeom>
            <a:ln w="19050" cap="flat" cmpd="sng">
              <a:solidFill>
                <a:schemeClr val="tx1"/>
              </a:solidFill>
              <a:prstDash val="solid"/>
              <a:headEnd type="none" w="med" len="med"/>
              <a:tailEnd type="triangle" w="med" len="med"/>
            </a:ln>
          </p:spPr>
        </p:sp>
        <p:sp>
          <p:nvSpPr>
            <p:cNvPr id="8249" name="Line 53"/>
            <p:cNvSpPr/>
            <p:nvPr/>
          </p:nvSpPr>
          <p:spPr>
            <a:xfrm flipH="1">
              <a:off x="468" y="2166"/>
              <a:ext cx="0" cy="300"/>
            </a:xfrm>
            <a:prstGeom prst="line">
              <a:avLst/>
            </a:prstGeom>
            <a:ln w="19050" cap="flat" cmpd="sng">
              <a:solidFill>
                <a:schemeClr val="tx1"/>
              </a:solidFill>
              <a:prstDash val="solid"/>
              <a:headEnd type="none" w="med" len="med"/>
              <a:tailEnd type="triangle" w="med" len="med"/>
            </a:ln>
          </p:spPr>
        </p:sp>
        <p:sp>
          <p:nvSpPr>
            <p:cNvPr id="8250" name="Text Box 54"/>
            <p:cNvSpPr txBox="1"/>
            <p:nvPr/>
          </p:nvSpPr>
          <p:spPr>
            <a:xfrm>
              <a:off x="372" y="3813"/>
              <a:ext cx="404" cy="233"/>
            </a:xfrm>
            <a:prstGeom prst="rect">
              <a:avLst/>
            </a:prstGeom>
            <a:noFill/>
            <a:ln w="9525">
              <a:noFill/>
            </a:ln>
          </p:spPr>
          <p:txBody>
            <a:bodyPr wrap="none">
              <a:spAutoFit/>
            </a:bodyPr>
            <a:p>
              <a:r>
                <a:rPr lang="zh-CN" altLang="en-US" sz="1800" dirty="0">
                  <a:solidFill>
                    <a:srgbClr val="FF0000"/>
                  </a:solidFill>
                  <a:latin typeface="Comic Sans MS" panose="030F0702030302020204" pitchFamily="66" charset="0"/>
                </a:rPr>
                <a:t>时间</a:t>
              </a:r>
              <a:endParaRPr lang="zh-CN" altLang="en-US" dirty="0">
                <a:solidFill>
                  <a:srgbClr val="FF0000"/>
                </a:solidFill>
                <a:latin typeface="Comic Sans MS" panose="030F0702030302020204" pitchFamily="66" charset="0"/>
              </a:endParaRPr>
            </a:p>
          </p:txBody>
        </p:sp>
      </p:grpSp>
      <p:sp>
        <p:nvSpPr>
          <p:cNvPr id="8222" name="Rectangle 55"/>
          <p:cNvSpPr/>
          <p:nvPr/>
        </p:nvSpPr>
        <p:spPr>
          <a:xfrm>
            <a:off x="5564188" y="4143375"/>
            <a:ext cx="203200" cy="1320800"/>
          </a:xfrm>
          <a:prstGeom prst="rect">
            <a:avLst/>
          </a:prstGeom>
          <a:solidFill>
            <a:schemeClr val="bg1"/>
          </a:solidFill>
          <a:ln w="9525">
            <a:noFill/>
          </a:ln>
        </p:spPr>
        <p:txBody>
          <a:bodyPr wrap="none" anchor="ctr" anchorCtr="0"/>
          <a:p>
            <a:endParaRPr lang="zh-CN" altLang="en-US" dirty="0">
              <a:latin typeface="Comic Sans MS" panose="030F0702030302020204" pitchFamily="66" charset="0"/>
            </a:endParaRPr>
          </a:p>
        </p:txBody>
      </p:sp>
      <p:sp>
        <p:nvSpPr>
          <p:cNvPr id="8223" name="Text Box 56"/>
          <p:cNvSpPr txBox="1"/>
          <p:nvPr/>
        </p:nvSpPr>
        <p:spPr>
          <a:xfrm rot="-5400000">
            <a:off x="5030788" y="4652963"/>
            <a:ext cx="1211262" cy="304800"/>
          </a:xfrm>
          <a:prstGeom prst="rect">
            <a:avLst/>
          </a:prstGeom>
          <a:noFill/>
          <a:ln w="9525">
            <a:noFill/>
          </a:ln>
        </p:spPr>
        <p:txBody>
          <a:bodyPr wrap="none">
            <a:spAutoFit/>
          </a:bodyPr>
          <a:p>
            <a:r>
              <a:rPr lang="en-US" altLang="zh-CN" sz="1400" dirty="0">
                <a:latin typeface="Comic Sans MS" panose="030F0702030302020204" pitchFamily="66" charset="0"/>
              </a:rPr>
              <a:t>Seq=92 </a:t>
            </a:r>
            <a:r>
              <a:rPr lang="zh-CN" altLang="en-US" sz="1400" dirty="0">
                <a:latin typeface="Comic Sans MS" panose="030F0702030302020204" pitchFamily="66" charset="0"/>
              </a:rPr>
              <a:t>超时</a:t>
            </a:r>
            <a:endParaRPr lang="zh-CN" altLang="en-US" sz="1000" dirty="0">
              <a:latin typeface="Times New Roman" panose="02020603050405020304" pitchFamily="18" charset="0"/>
            </a:endParaRPr>
          </a:p>
        </p:txBody>
      </p:sp>
      <p:sp>
        <p:nvSpPr>
          <p:cNvPr id="8224" name="Line 57"/>
          <p:cNvSpPr/>
          <p:nvPr/>
        </p:nvSpPr>
        <p:spPr>
          <a:xfrm flipV="1">
            <a:off x="5656263" y="3886200"/>
            <a:ext cx="6350" cy="244475"/>
          </a:xfrm>
          <a:prstGeom prst="line">
            <a:avLst/>
          </a:prstGeom>
          <a:ln w="19050" cap="flat" cmpd="sng">
            <a:solidFill>
              <a:schemeClr val="tx1"/>
            </a:solidFill>
            <a:prstDash val="solid"/>
            <a:headEnd type="none" w="med" len="med"/>
            <a:tailEnd type="triangle" w="med" len="med"/>
          </a:ln>
        </p:spPr>
      </p:sp>
      <p:sp>
        <p:nvSpPr>
          <p:cNvPr id="8225" name="Line 58"/>
          <p:cNvSpPr/>
          <p:nvPr/>
        </p:nvSpPr>
        <p:spPr>
          <a:xfrm flipH="1">
            <a:off x="5638800" y="5562600"/>
            <a:ext cx="0" cy="222250"/>
          </a:xfrm>
          <a:prstGeom prst="line">
            <a:avLst/>
          </a:prstGeom>
          <a:ln w="19050" cap="flat" cmpd="sng">
            <a:solidFill>
              <a:schemeClr val="tx1"/>
            </a:solidFill>
            <a:prstDash val="solid"/>
            <a:headEnd type="none" w="med" len="med"/>
            <a:tailEnd type="triangle" w="med" len="med"/>
          </a:ln>
        </p:spPr>
      </p:sp>
      <p:sp>
        <p:nvSpPr>
          <p:cNvPr id="8226" name="Line 59"/>
          <p:cNvSpPr/>
          <p:nvPr/>
        </p:nvSpPr>
        <p:spPr>
          <a:xfrm flipH="1">
            <a:off x="5562600" y="5791200"/>
            <a:ext cx="180975" cy="0"/>
          </a:xfrm>
          <a:prstGeom prst="line">
            <a:avLst/>
          </a:prstGeom>
          <a:ln w="19050" cap="flat" cmpd="sng">
            <a:solidFill>
              <a:schemeClr val="tx1"/>
            </a:solidFill>
            <a:prstDash val="solid"/>
            <a:headEnd type="none" w="med" len="med"/>
            <a:tailEnd type="none" w="med" len="med"/>
          </a:ln>
        </p:spPr>
      </p:sp>
      <p:sp>
        <p:nvSpPr>
          <p:cNvPr id="8227" name="Line 60"/>
          <p:cNvSpPr/>
          <p:nvPr/>
        </p:nvSpPr>
        <p:spPr>
          <a:xfrm flipH="1">
            <a:off x="5611813" y="3886200"/>
            <a:ext cx="180975" cy="0"/>
          </a:xfrm>
          <a:prstGeom prst="line">
            <a:avLst/>
          </a:prstGeom>
          <a:ln w="19050" cap="flat" cmpd="sng">
            <a:solidFill>
              <a:schemeClr val="tx1"/>
            </a:solidFill>
            <a:prstDash val="solid"/>
            <a:headEnd type="none" w="med" len="med"/>
            <a:tailEnd type="none" w="med" len="med"/>
          </a:ln>
        </p:spPr>
      </p:sp>
      <p:sp>
        <p:nvSpPr>
          <p:cNvPr id="8228" name="Text Box 61"/>
          <p:cNvSpPr txBox="1"/>
          <p:nvPr/>
        </p:nvSpPr>
        <p:spPr>
          <a:xfrm>
            <a:off x="152400" y="5257800"/>
            <a:ext cx="1104900" cy="581025"/>
          </a:xfrm>
          <a:prstGeom prst="rect">
            <a:avLst/>
          </a:prstGeom>
          <a:noFill/>
          <a:ln w="9525">
            <a:noFill/>
          </a:ln>
        </p:spPr>
        <p:txBody>
          <a:bodyPr wrap="none">
            <a:spAutoFit/>
          </a:bodyPr>
          <a:p>
            <a:r>
              <a:rPr lang="en-US" altLang="zh-CN" dirty="0">
                <a:latin typeface="Comic Sans MS" panose="030F0702030302020204" pitchFamily="66" charset="0"/>
              </a:rPr>
              <a:t>SendBase</a:t>
            </a:r>
            <a:endParaRPr lang="en-US" altLang="zh-CN" dirty="0">
              <a:latin typeface="Comic Sans MS" panose="030F0702030302020204" pitchFamily="66" charset="0"/>
            </a:endParaRPr>
          </a:p>
          <a:p>
            <a:r>
              <a:rPr lang="en-US" altLang="zh-CN" dirty="0">
                <a:latin typeface="Comic Sans MS" panose="030F0702030302020204" pitchFamily="66" charset="0"/>
              </a:rPr>
              <a:t>= 100</a:t>
            </a:r>
            <a:endParaRPr lang="en-US" altLang="zh-CN" dirty="0">
              <a:latin typeface="Comic Sans MS" panose="030F0702030302020204" pitchFamily="66" charset="0"/>
            </a:endParaRPr>
          </a:p>
        </p:txBody>
      </p:sp>
      <p:sp>
        <p:nvSpPr>
          <p:cNvPr id="8229" name="Text Box 62"/>
          <p:cNvSpPr txBox="1"/>
          <p:nvPr/>
        </p:nvSpPr>
        <p:spPr>
          <a:xfrm>
            <a:off x="4416425" y="4267200"/>
            <a:ext cx="1104900" cy="581025"/>
          </a:xfrm>
          <a:prstGeom prst="rect">
            <a:avLst/>
          </a:prstGeom>
          <a:noFill/>
          <a:ln w="9525">
            <a:noFill/>
          </a:ln>
        </p:spPr>
        <p:txBody>
          <a:bodyPr wrap="none">
            <a:spAutoFit/>
          </a:bodyPr>
          <a:p>
            <a:r>
              <a:rPr lang="en-US" altLang="zh-CN" dirty="0">
                <a:latin typeface="Comic Sans MS" panose="030F0702030302020204" pitchFamily="66" charset="0"/>
              </a:rPr>
              <a:t>SendBase</a:t>
            </a:r>
            <a:endParaRPr lang="en-US" altLang="zh-CN" dirty="0">
              <a:latin typeface="Comic Sans MS" panose="030F0702030302020204" pitchFamily="66" charset="0"/>
            </a:endParaRPr>
          </a:p>
          <a:p>
            <a:r>
              <a:rPr lang="en-US" altLang="zh-CN" dirty="0">
                <a:latin typeface="Comic Sans MS" panose="030F0702030302020204" pitchFamily="66" charset="0"/>
              </a:rPr>
              <a:t>= 120</a:t>
            </a:r>
            <a:endParaRPr lang="en-US" altLang="zh-CN" dirty="0">
              <a:latin typeface="Comic Sans MS" panose="030F0702030302020204" pitchFamily="66" charset="0"/>
            </a:endParaRPr>
          </a:p>
        </p:txBody>
      </p:sp>
      <p:sp>
        <p:nvSpPr>
          <p:cNvPr id="8230" name="Text Box 63"/>
          <p:cNvSpPr txBox="1"/>
          <p:nvPr/>
        </p:nvSpPr>
        <p:spPr>
          <a:xfrm>
            <a:off x="4416425" y="5410200"/>
            <a:ext cx="1104900" cy="581025"/>
          </a:xfrm>
          <a:prstGeom prst="rect">
            <a:avLst/>
          </a:prstGeom>
          <a:noFill/>
          <a:ln w="9525">
            <a:noFill/>
          </a:ln>
        </p:spPr>
        <p:txBody>
          <a:bodyPr wrap="none">
            <a:spAutoFit/>
          </a:bodyPr>
          <a:p>
            <a:r>
              <a:rPr lang="en-US" altLang="zh-CN" dirty="0">
                <a:latin typeface="Comic Sans MS" panose="030F0702030302020204" pitchFamily="66" charset="0"/>
              </a:rPr>
              <a:t>SendBase</a:t>
            </a:r>
            <a:endParaRPr lang="en-US" altLang="zh-CN" dirty="0">
              <a:latin typeface="Comic Sans MS" panose="030F0702030302020204" pitchFamily="66" charset="0"/>
            </a:endParaRPr>
          </a:p>
          <a:p>
            <a:r>
              <a:rPr lang="en-US" altLang="zh-CN" dirty="0">
                <a:latin typeface="Comic Sans MS" panose="030F0702030302020204" pitchFamily="66" charset="0"/>
              </a:rPr>
              <a:t>= 120</a:t>
            </a:r>
            <a:endParaRPr lang="en-US" altLang="zh-CN" dirty="0">
              <a:latin typeface="Comic Sans MS" panose="030F0702030302020204" pitchFamily="66" charset="0"/>
            </a:endParaRPr>
          </a:p>
        </p:txBody>
      </p:sp>
      <p:sp>
        <p:nvSpPr>
          <p:cNvPr id="8231" name="Text Box 64"/>
          <p:cNvSpPr txBox="1"/>
          <p:nvPr/>
        </p:nvSpPr>
        <p:spPr>
          <a:xfrm>
            <a:off x="4343400" y="3810000"/>
            <a:ext cx="1096963" cy="581025"/>
          </a:xfrm>
          <a:prstGeom prst="rect">
            <a:avLst/>
          </a:prstGeom>
          <a:noFill/>
          <a:ln w="9525">
            <a:noFill/>
          </a:ln>
        </p:spPr>
        <p:txBody>
          <a:bodyPr wrap="none">
            <a:spAutoFit/>
          </a:bodyPr>
          <a:p>
            <a:r>
              <a:rPr lang="en-US" altLang="zh-CN" dirty="0">
                <a:latin typeface="Comic Sans MS" panose="030F0702030302020204" pitchFamily="66" charset="0"/>
              </a:rPr>
              <a:t>Sendbase</a:t>
            </a:r>
            <a:endParaRPr lang="en-US" altLang="zh-CN" dirty="0">
              <a:latin typeface="Comic Sans MS" panose="030F0702030302020204" pitchFamily="66" charset="0"/>
            </a:endParaRPr>
          </a:p>
          <a:p>
            <a:r>
              <a:rPr lang="en-US" altLang="zh-CN" dirty="0">
                <a:latin typeface="Comic Sans MS" panose="030F0702030302020204" pitchFamily="66" charset="0"/>
              </a:rPr>
              <a:t>= 100</a:t>
            </a:r>
            <a:endParaRPr lang="en-US" altLang="zh-CN" dirty="0">
              <a:latin typeface="Comic Sans MS" panose="030F0702030302020204" pitchFamily="66"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页脚占位符 3"/>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9221" name="灯片编号占位符 4"/>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9222" name="Rectangle 2"/>
          <p:cNvSpPr>
            <a:spLocks noGrp="1"/>
          </p:cNvSpPr>
          <p:nvPr>
            <p:ph type="title"/>
          </p:nvPr>
        </p:nvSpPr>
        <p:spPr>
          <a:xfrm>
            <a:off x="533400" y="228600"/>
            <a:ext cx="8153400" cy="1143000"/>
          </a:xfrm>
        </p:spPr>
        <p:txBody>
          <a:bodyPr vert="horz" wrap="square" lIns="91440" tIns="45720" rIns="91440" bIns="45720" anchor="ctr" anchorCtr="0"/>
          <a:p>
            <a:r>
              <a:rPr lang="en-US" altLang="zh-CN" dirty="0"/>
              <a:t>TCP </a:t>
            </a:r>
            <a:r>
              <a:rPr lang="zh-CN" altLang="en-US" dirty="0"/>
              <a:t>重传情况(续)</a:t>
            </a:r>
            <a:endParaRPr lang="zh-CN" altLang="en-US" dirty="0"/>
          </a:p>
        </p:txBody>
      </p:sp>
      <p:sp>
        <p:nvSpPr>
          <p:cNvPr id="9223" name="Line 4"/>
          <p:cNvSpPr/>
          <p:nvPr/>
        </p:nvSpPr>
        <p:spPr>
          <a:xfrm flipH="1">
            <a:off x="2574925" y="2763838"/>
            <a:ext cx="1565275" cy="485775"/>
          </a:xfrm>
          <a:prstGeom prst="line">
            <a:avLst/>
          </a:prstGeom>
          <a:ln w="28575" cap="flat" cmpd="sng">
            <a:solidFill>
              <a:schemeClr val="accent2"/>
            </a:solidFill>
            <a:prstDash val="solid"/>
            <a:headEnd type="none" w="med" len="med"/>
            <a:tailEnd type="triangle" w="med" len="med"/>
          </a:ln>
        </p:spPr>
      </p:sp>
      <p:sp>
        <p:nvSpPr>
          <p:cNvPr id="9224" name="Line 5"/>
          <p:cNvSpPr/>
          <p:nvPr/>
        </p:nvSpPr>
        <p:spPr>
          <a:xfrm>
            <a:off x="1631950" y="2039938"/>
            <a:ext cx="2508250" cy="590550"/>
          </a:xfrm>
          <a:prstGeom prst="line">
            <a:avLst/>
          </a:prstGeom>
          <a:ln w="28575" cap="flat" cmpd="sng">
            <a:solidFill>
              <a:schemeClr val="accent2"/>
            </a:solidFill>
            <a:prstDash val="solid"/>
            <a:headEnd type="none" w="med" len="med"/>
            <a:tailEnd type="triangle" w="med" len="med"/>
          </a:ln>
        </p:spPr>
      </p:sp>
      <p:graphicFrame>
        <p:nvGraphicFramePr>
          <p:cNvPr id="9218" name="Object 6"/>
          <p:cNvGraphicFramePr/>
          <p:nvPr/>
        </p:nvGraphicFramePr>
        <p:xfrm>
          <a:off x="1066800" y="1295400"/>
          <a:ext cx="481013" cy="385763"/>
        </p:xfrm>
        <a:graphic>
          <a:graphicData uri="http://schemas.openxmlformats.org/presentationml/2006/ole">
            <mc:AlternateContent xmlns:mc="http://schemas.openxmlformats.org/markup-compatibility/2006">
              <mc:Choice xmlns:v="urn:schemas-microsoft-com:vml" Requires="v">
                <p:oleObj spid="_x0000_s3082" name="" r:id="rId1" imgW="1305560" imgH="1082675" progId="MS_ClipArt_Gallery.2">
                  <p:embed/>
                </p:oleObj>
              </mc:Choice>
              <mc:Fallback>
                <p:oleObj name="" r:id="rId1" imgW="1305560" imgH="1082675" progId="MS_ClipArt_Gallery.2">
                  <p:embed/>
                  <p:pic>
                    <p:nvPicPr>
                      <p:cNvPr id="0" name="图片 3081"/>
                      <p:cNvPicPr/>
                      <p:nvPr/>
                    </p:nvPicPr>
                    <p:blipFill>
                      <a:blip r:embed="rId2"/>
                      <a:stretch>
                        <a:fillRect/>
                      </a:stretch>
                    </p:blipFill>
                    <p:spPr>
                      <a:xfrm>
                        <a:off x="1066800" y="1295400"/>
                        <a:ext cx="481013" cy="385763"/>
                      </a:xfrm>
                      <a:prstGeom prst="rect">
                        <a:avLst/>
                      </a:prstGeom>
                      <a:noFill/>
                      <a:ln w="38100">
                        <a:noFill/>
                        <a:miter/>
                      </a:ln>
                    </p:spPr>
                  </p:pic>
                </p:oleObj>
              </mc:Fallback>
            </mc:AlternateContent>
          </a:graphicData>
        </a:graphic>
      </p:graphicFrame>
      <p:sp>
        <p:nvSpPr>
          <p:cNvPr id="9225" name="Text Box 7"/>
          <p:cNvSpPr txBox="1"/>
          <p:nvPr/>
        </p:nvSpPr>
        <p:spPr>
          <a:xfrm>
            <a:off x="1649413" y="1371600"/>
            <a:ext cx="800100" cy="336550"/>
          </a:xfrm>
          <a:prstGeom prst="rect">
            <a:avLst/>
          </a:prstGeom>
          <a:noFill/>
          <a:ln w="9525">
            <a:noFill/>
          </a:ln>
        </p:spPr>
        <p:txBody>
          <a:bodyPr wrap="none">
            <a:spAutoFit/>
          </a:bodyPr>
          <a:p>
            <a:r>
              <a:rPr lang="zh-CN" altLang="en-US" dirty="0">
                <a:latin typeface="Comic Sans MS" panose="030F0702030302020204" pitchFamily="66" charset="0"/>
              </a:rPr>
              <a:t>主机 </a:t>
            </a:r>
            <a:r>
              <a:rPr lang="en-US" altLang="zh-CN" dirty="0">
                <a:latin typeface="Comic Sans MS" panose="030F0702030302020204" pitchFamily="66" charset="0"/>
              </a:rPr>
              <a:t>A</a:t>
            </a:r>
            <a:endParaRPr lang="en-US" altLang="zh-CN" sz="1000" dirty="0">
              <a:latin typeface="Times New Roman" panose="02020603050405020304" pitchFamily="18" charset="0"/>
            </a:endParaRPr>
          </a:p>
        </p:txBody>
      </p:sp>
      <p:sp>
        <p:nvSpPr>
          <p:cNvPr id="9226" name="Text Box 8"/>
          <p:cNvSpPr txBox="1"/>
          <p:nvPr/>
        </p:nvSpPr>
        <p:spPr>
          <a:xfrm rot="706751">
            <a:off x="2005013" y="2047875"/>
            <a:ext cx="1863725" cy="304800"/>
          </a:xfrm>
          <a:prstGeom prst="rect">
            <a:avLst/>
          </a:prstGeom>
          <a:noFill/>
          <a:ln w="9525">
            <a:noFill/>
          </a:ln>
        </p:spPr>
        <p:txBody>
          <a:bodyPr wrap="none">
            <a:spAutoFit/>
          </a:bodyPr>
          <a:p>
            <a:r>
              <a:rPr lang="en-US" altLang="zh-CN" sz="1400" dirty="0">
                <a:latin typeface="Arial" panose="020B0604020202020204" pitchFamily="34" charset="0"/>
              </a:rPr>
              <a:t>Seq=92, 8 bytes data</a:t>
            </a:r>
            <a:endParaRPr lang="en-US" altLang="zh-CN" sz="1000" dirty="0">
              <a:latin typeface="Times New Roman" panose="02020603050405020304" pitchFamily="18" charset="0"/>
            </a:endParaRPr>
          </a:p>
        </p:txBody>
      </p:sp>
      <p:sp>
        <p:nvSpPr>
          <p:cNvPr id="9227" name="Text Box 9"/>
          <p:cNvSpPr txBox="1"/>
          <p:nvPr/>
        </p:nvSpPr>
        <p:spPr>
          <a:xfrm rot="-982672">
            <a:off x="3119438" y="2590800"/>
            <a:ext cx="949325" cy="304800"/>
          </a:xfrm>
          <a:prstGeom prst="rect">
            <a:avLst/>
          </a:prstGeom>
          <a:noFill/>
          <a:ln w="9525">
            <a:noFill/>
          </a:ln>
        </p:spPr>
        <p:txBody>
          <a:bodyPr wrap="none">
            <a:spAutoFit/>
          </a:bodyPr>
          <a:p>
            <a:r>
              <a:rPr lang="en-US" altLang="zh-CN" sz="1400" dirty="0">
                <a:latin typeface="Arial" panose="020B0604020202020204" pitchFamily="34" charset="0"/>
              </a:rPr>
              <a:t>ACK=100</a:t>
            </a:r>
            <a:endParaRPr lang="en-US" altLang="zh-CN" sz="1000" dirty="0">
              <a:latin typeface="Times New Roman" panose="02020603050405020304" pitchFamily="18" charset="0"/>
            </a:endParaRPr>
          </a:p>
        </p:txBody>
      </p:sp>
      <p:sp>
        <p:nvSpPr>
          <p:cNvPr id="9228" name="Text Box 10"/>
          <p:cNvSpPr txBox="1"/>
          <p:nvPr/>
        </p:nvSpPr>
        <p:spPr>
          <a:xfrm>
            <a:off x="2187575" y="3281363"/>
            <a:ext cx="641350" cy="366712"/>
          </a:xfrm>
          <a:prstGeom prst="rect">
            <a:avLst/>
          </a:prstGeom>
          <a:noFill/>
          <a:ln w="9525">
            <a:noFill/>
          </a:ln>
        </p:spPr>
        <p:txBody>
          <a:bodyPr wrap="none">
            <a:spAutoFit/>
          </a:bodyPr>
          <a:p>
            <a:r>
              <a:rPr lang="zh-CN" altLang="en-US" sz="1800" dirty="0">
                <a:solidFill>
                  <a:srgbClr val="FF0000"/>
                </a:solidFill>
                <a:latin typeface="Comic Sans MS" panose="030F0702030302020204" pitchFamily="66" charset="0"/>
              </a:rPr>
              <a:t>丢包</a:t>
            </a:r>
            <a:endParaRPr lang="zh-CN" altLang="en-US" sz="1000" dirty="0">
              <a:latin typeface="Times New Roman" panose="02020603050405020304" pitchFamily="18" charset="0"/>
            </a:endParaRPr>
          </a:p>
        </p:txBody>
      </p:sp>
      <p:sp>
        <p:nvSpPr>
          <p:cNvPr id="9229" name="Text Box 11"/>
          <p:cNvSpPr txBox="1"/>
          <p:nvPr/>
        </p:nvSpPr>
        <p:spPr>
          <a:xfrm rot="-5400000">
            <a:off x="1119188" y="2846388"/>
            <a:ext cx="590550" cy="336550"/>
          </a:xfrm>
          <a:prstGeom prst="rect">
            <a:avLst/>
          </a:prstGeom>
          <a:noFill/>
          <a:ln w="9525">
            <a:noFill/>
          </a:ln>
        </p:spPr>
        <p:txBody>
          <a:bodyPr wrap="none">
            <a:spAutoFit/>
          </a:bodyPr>
          <a:p>
            <a:r>
              <a:rPr lang="zh-CN" altLang="en-US" dirty="0">
                <a:latin typeface="Comic Sans MS" panose="030F0702030302020204" pitchFamily="66" charset="0"/>
              </a:rPr>
              <a:t>超时</a:t>
            </a:r>
            <a:endParaRPr lang="zh-CN" altLang="en-US" sz="1000" dirty="0">
              <a:latin typeface="Times New Roman" panose="02020603050405020304" pitchFamily="18" charset="0"/>
            </a:endParaRPr>
          </a:p>
        </p:txBody>
      </p:sp>
      <p:sp>
        <p:nvSpPr>
          <p:cNvPr id="9230" name="Text Box 12"/>
          <p:cNvSpPr txBox="1"/>
          <p:nvPr/>
        </p:nvSpPr>
        <p:spPr>
          <a:xfrm>
            <a:off x="666750" y="5695950"/>
            <a:ext cx="4772025" cy="366713"/>
          </a:xfrm>
          <a:prstGeom prst="rect">
            <a:avLst/>
          </a:prstGeom>
          <a:noFill/>
          <a:ln w="9525">
            <a:noFill/>
          </a:ln>
        </p:spPr>
        <p:txBody>
          <a:bodyPr>
            <a:spAutoFit/>
          </a:bodyPr>
          <a:p>
            <a:r>
              <a:rPr lang="zh-CN" altLang="en-US" sz="1800" dirty="0">
                <a:latin typeface="Comic Sans MS" panose="030F0702030302020204" pitchFamily="66" charset="0"/>
              </a:rPr>
              <a:t>累计确认情况</a:t>
            </a:r>
            <a:endParaRPr lang="zh-CN" altLang="en-US" sz="1000" dirty="0">
              <a:latin typeface="Times New Roman" panose="02020603050405020304" pitchFamily="18" charset="0"/>
            </a:endParaRPr>
          </a:p>
        </p:txBody>
      </p:sp>
      <p:graphicFrame>
        <p:nvGraphicFramePr>
          <p:cNvPr id="9219" name="Object 13"/>
          <p:cNvGraphicFramePr/>
          <p:nvPr/>
        </p:nvGraphicFramePr>
        <p:xfrm>
          <a:off x="4191000" y="1371600"/>
          <a:ext cx="481013" cy="385763"/>
        </p:xfrm>
        <a:graphic>
          <a:graphicData uri="http://schemas.openxmlformats.org/presentationml/2006/ole">
            <mc:AlternateContent xmlns:mc="http://schemas.openxmlformats.org/markup-compatibility/2006">
              <mc:Choice xmlns:v="urn:schemas-microsoft-com:vml" Requires="v">
                <p:oleObj spid="_x0000_s3087" name="" r:id="rId3" imgW="1305560" imgH="1082675" progId="MS_ClipArt_Gallery.2">
                  <p:embed/>
                </p:oleObj>
              </mc:Choice>
              <mc:Fallback>
                <p:oleObj name="" r:id="rId3" imgW="1305560" imgH="1082675" progId="MS_ClipArt_Gallery.2">
                  <p:embed/>
                  <p:pic>
                    <p:nvPicPr>
                      <p:cNvPr id="0" name="图片 3086"/>
                      <p:cNvPicPr/>
                      <p:nvPr/>
                    </p:nvPicPr>
                    <p:blipFill>
                      <a:blip r:embed="rId2"/>
                      <a:stretch>
                        <a:fillRect/>
                      </a:stretch>
                    </p:blipFill>
                    <p:spPr>
                      <a:xfrm>
                        <a:off x="4191000" y="1371600"/>
                        <a:ext cx="481013" cy="385763"/>
                      </a:xfrm>
                      <a:prstGeom prst="rect">
                        <a:avLst/>
                      </a:prstGeom>
                      <a:noFill/>
                      <a:ln w="38100">
                        <a:noFill/>
                        <a:miter/>
                      </a:ln>
                    </p:spPr>
                  </p:pic>
                </p:oleObj>
              </mc:Fallback>
            </mc:AlternateContent>
          </a:graphicData>
        </a:graphic>
      </p:graphicFrame>
      <p:sp>
        <p:nvSpPr>
          <p:cNvPr id="9231" name="Text Box 14"/>
          <p:cNvSpPr txBox="1"/>
          <p:nvPr/>
        </p:nvSpPr>
        <p:spPr>
          <a:xfrm>
            <a:off x="3297238" y="1371600"/>
            <a:ext cx="779462" cy="336550"/>
          </a:xfrm>
          <a:prstGeom prst="rect">
            <a:avLst/>
          </a:prstGeom>
          <a:noFill/>
          <a:ln w="9525">
            <a:noFill/>
          </a:ln>
        </p:spPr>
        <p:txBody>
          <a:bodyPr wrap="none">
            <a:spAutoFit/>
          </a:bodyPr>
          <a:p>
            <a:r>
              <a:rPr lang="zh-CN" altLang="en-US" dirty="0">
                <a:latin typeface="Comic Sans MS" panose="030F0702030302020204" pitchFamily="66" charset="0"/>
              </a:rPr>
              <a:t>主机 </a:t>
            </a:r>
            <a:r>
              <a:rPr lang="en-US" altLang="zh-CN" dirty="0">
                <a:latin typeface="Comic Sans MS" panose="030F0702030302020204" pitchFamily="66" charset="0"/>
              </a:rPr>
              <a:t>B</a:t>
            </a:r>
            <a:endParaRPr lang="en-US" altLang="zh-CN" sz="1000" dirty="0">
              <a:latin typeface="Times New Roman" panose="02020603050405020304" pitchFamily="18" charset="0"/>
            </a:endParaRPr>
          </a:p>
        </p:txBody>
      </p:sp>
      <p:sp>
        <p:nvSpPr>
          <p:cNvPr id="9232" name="Text Box 15"/>
          <p:cNvSpPr txBox="1"/>
          <p:nvPr/>
        </p:nvSpPr>
        <p:spPr>
          <a:xfrm>
            <a:off x="2286000" y="3048000"/>
            <a:ext cx="384175" cy="457200"/>
          </a:xfrm>
          <a:prstGeom prst="rect">
            <a:avLst/>
          </a:prstGeom>
          <a:noFill/>
          <a:ln w="9525">
            <a:noFill/>
          </a:ln>
        </p:spPr>
        <p:txBody>
          <a:bodyPr>
            <a:spAutoFit/>
          </a:bodyPr>
          <a:p>
            <a:r>
              <a:rPr lang="en-US" altLang="zh-CN" sz="2400" dirty="0">
                <a:solidFill>
                  <a:srgbClr val="FF0000"/>
                </a:solidFill>
                <a:latin typeface="Arial" panose="020B0604020202020204" pitchFamily="34" charset="0"/>
              </a:rPr>
              <a:t>X</a:t>
            </a:r>
            <a:endParaRPr lang="en-US" altLang="zh-CN" sz="1000" dirty="0">
              <a:latin typeface="Times New Roman" panose="02020603050405020304" pitchFamily="18" charset="0"/>
            </a:endParaRPr>
          </a:p>
        </p:txBody>
      </p:sp>
      <p:sp>
        <p:nvSpPr>
          <p:cNvPr id="9233" name="Line 16"/>
          <p:cNvSpPr/>
          <p:nvPr/>
        </p:nvSpPr>
        <p:spPr>
          <a:xfrm>
            <a:off x="1600200" y="2819400"/>
            <a:ext cx="2508250" cy="590550"/>
          </a:xfrm>
          <a:prstGeom prst="line">
            <a:avLst/>
          </a:prstGeom>
          <a:ln w="28575" cap="flat" cmpd="sng">
            <a:solidFill>
              <a:schemeClr val="accent2"/>
            </a:solidFill>
            <a:prstDash val="solid"/>
            <a:headEnd type="none" w="med" len="med"/>
            <a:tailEnd type="triangle" w="med" len="med"/>
          </a:ln>
        </p:spPr>
      </p:sp>
      <p:sp>
        <p:nvSpPr>
          <p:cNvPr id="9234" name="Text Box 17"/>
          <p:cNvSpPr txBox="1"/>
          <p:nvPr/>
        </p:nvSpPr>
        <p:spPr>
          <a:xfrm rot="706751">
            <a:off x="1873250" y="2816225"/>
            <a:ext cx="2060575" cy="304800"/>
          </a:xfrm>
          <a:prstGeom prst="rect">
            <a:avLst/>
          </a:prstGeom>
          <a:noFill/>
          <a:ln w="9525">
            <a:noFill/>
          </a:ln>
        </p:spPr>
        <p:txBody>
          <a:bodyPr wrap="none">
            <a:spAutoFit/>
          </a:bodyPr>
          <a:p>
            <a:r>
              <a:rPr lang="en-US" altLang="zh-CN" sz="1400" dirty="0">
                <a:latin typeface="Arial" panose="020B0604020202020204" pitchFamily="34" charset="0"/>
              </a:rPr>
              <a:t>Seq=100, 20 bytes data</a:t>
            </a:r>
            <a:endParaRPr lang="en-US" altLang="zh-CN" sz="1000" dirty="0">
              <a:latin typeface="Times New Roman" panose="02020603050405020304" pitchFamily="18" charset="0"/>
            </a:endParaRPr>
          </a:p>
        </p:txBody>
      </p:sp>
      <p:sp>
        <p:nvSpPr>
          <p:cNvPr id="9235" name="Line 18"/>
          <p:cNvSpPr/>
          <p:nvPr/>
        </p:nvSpPr>
        <p:spPr>
          <a:xfrm>
            <a:off x="1600200" y="1447800"/>
            <a:ext cx="9525" cy="3952875"/>
          </a:xfrm>
          <a:prstGeom prst="line">
            <a:avLst/>
          </a:prstGeom>
          <a:ln w="9525" cap="flat" cmpd="sng">
            <a:solidFill>
              <a:schemeClr val="tx1"/>
            </a:solidFill>
            <a:prstDash val="solid"/>
            <a:headEnd type="none" w="med" len="med"/>
            <a:tailEnd type="triangle" w="med" len="med"/>
          </a:ln>
        </p:spPr>
      </p:sp>
      <p:sp>
        <p:nvSpPr>
          <p:cNvPr id="9236" name="Line 19"/>
          <p:cNvSpPr/>
          <p:nvPr/>
        </p:nvSpPr>
        <p:spPr>
          <a:xfrm>
            <a:off x="4114800" y="1524000"/>
            <a:ext cx="9525" cy="3952875"/>
          </a:xfrm>
          <a:prstGeom prst="line">
            <a:avLst/>
          </a:prstGeom>
          <a:ln w="9525" cap="flat" cmpd="sng">
            <a:solidFill>
              <a:schemeClr val="tx1"/>
            </a:solidFill>
            <a:prstDash val="solid"/>
            <a:headEnd type="none" w="med" len="med"/>
            <a:tailEnd type="triangle" w="med" len="med"/>
          </a:ln>
        </p:spPr>
      </p:sp>
      <p:sp>
        <p:nvSpPr>
          <p:cNvPr id="9237" name="Line 20"/>
          <p:cNvSpPr/>
          <p:nvPr/>
        </p:nvSpPr>
        <p:spPr>
          <a:xfrm flipH="1">
            <a:off x="1600200" y="3505200"/>
            <a:ext cx="2470150" cy="752475"/>
          </a:xfrm>
          <a:prstGeom prst="line">
            <a:avLst/>
          </a:prstGeom>
          <a:ln w="28575" cap="flat" cmpd="sng">
            <a:solidFill>
              <a:schemeClr val="accent2"/>
            </a:solidFill>
            <a:prstDash val="solid"/>
            <a:headEnd type="none" w="med" len="med"/>
            <a:tailEnd type="triangle" w="med" len="med"/>
          </a:ln>
        </p:spPr>
      </p:sp>
      <p:sp>
        <p:nvSpPr>
          <p:cNvPr id="9238" name="Text Box 21"/>
          <p:cNvSpPr txBox="1"/>
          <p:nvPr/>
        </p:nvSpPr>
        <p:spPr>
          <a:xfrm rot="-926867">
            <a:off x="2286000" y="3962400"/>
            <a:ext cx="957263" cy="304800"/>
          </a:xfrm>
          <a:prstGeom prst="rect">
            <a:avLst/>
          </a:prstGeom>
          <a:noFill/>
          <a:ln w="9525">
            <a:noFill/>
          </a:ln>
        </p:spPr>
        <p:txBody>
          <a:bodyPr>
            <a:spAutoFit/>
          </a:bodyPr>
          <a:p>
            <a:r>
              <a:rPr lang="en-US" altLang="zh-CN" sz="1400" dirty="0">
                <a:latin typeface="Arial" panose="020B0604020202020204" pitchFamily="34" charset="0"/>
              </a:rPr>
              <a:t>ACK=120</a:t>
            </a:r>
            <a:endParaRPr lang="en-US" altLang="zh-CN" sz="1000" dirty="0">
              <a:latin typeface="Times New Roman" panose="02020603050405020304" pitchFamily="18" charset="0"/>
            </a:endParaRPr>
          </a:p>
        </p:txBody>
      </p:sp>
      <p:sp>
        <p:nvSpPr>
          <p:cNvPr id="9239" name="Line 22"/>
          <p:cNvSpPr/>
          <p:nvPr/>
        </p:nvSpPr>
        <p:spPr>
          <a:xfrm flipV="1">
            <a:off x="1450975" y="2020888"/>
            <a:ext cx="0" cy="600075"/>
          </a:xfrm>
          <a:prstGeom prst="line">
            <a:avLst/>
          </a:prstGeom>
          <a:ln w="19050" cap="flat" cmpd="sng">
            <a:solidFill>
              <a:schemeClr val="tx1"/>
            </a:solidFill>
            <a:prstDash val="solid"/>
            <a:headEnd type="none" w="med" len="med"/>
            <a:tailEnd type="triangle" w="med" len="med"/>
          </a:ln>
        </p:spPr>
      </p:sp>
      <p:sp>
        <p:nvSpPr>
          <p:cNvPr id="9240" name="Line 23"/>
          <p:cNvSpPr/>
          <p:nvPr/>
        </p:nvSpPr>
        <p:spPr>
          <a:xfrm flipH="1">
            <a:off x="1447800" y="3421063"/>
            <a:ext cx="12700" cy="1455737"/>
          </a:xfrm>
          <a:prstGeom prst="line">
            <a:avLst/>
          </a:prstGeom>
          <a:ln w="19050" cap="flat" cmpd="sng">
            <a:solidFill>
              <a:schemeClr val="tx1"/>
            </a:solidFill>
            <a:prstDash val="solid"/>
            <a:headEnd type="none" w="med" len="med"/>
            <a:tailEnd type="triangle" w="med" len="med"/>
          </a:ln>
        </p:spPr>
      </p:sp>
      <p:sp>
        <p:nvSpPr>
          <p:cNvPr id="9241" name="Text Box 24"/>
          <p:cNvSpPr txBox="1"/>
          <p:nvPr/>
        </p:nvSpPr>
        <p:spPr>
          <a:xfrm>
            <a:off x="1300163" y="5391150"/>
            <a:ext cx="641350" cy="366713"/>
          </a:xfrm>
          <a:prstGeom prst="rect">
            <a:avLst/>
          </a:prstGeom>
          <a:noFill/>
          <a:ln w="9525">
            <a:noFill/>
          </a:ln>
        </p:spPr>
        <p:txBody>
          <a:bodyPr wrap="none">
            <a:spAutoFit/>
          </a:bodyPr>
          <a:p>
            <a:r>
              <a:rPr lang="zh-CN" altLang="en-US" sz="1800" dirty="0">
                <a:solidFill>
                  <a:srgbClr val="FF0000"/>
                </a:solidFill>
                <a:latin typeface="Comic Sans MS" panose="030F0702030302020204" pitchFamily="66" charset="0"/>
              </a:rPr>
              <a:t>时间</a:t>
            </a:r>
            <a:endParaRPr lang="zh-CN" altLang="en-US" dirty="0">
              <a:solidFill>
                <a:srgbClr val="FF0000"/>
              </a:solidFill>
              <a:latin typeface="Comic Sans MS" panose="030F0702030302020204" pitchFamily="66" charset="0"/>
            </a:endParaRPr>
          </a:p>
        </p:txBody>
      </p:sp>
      <p:sp>
        <p:nvSpPr>
          <p:cNvPr id="9242" name="Text Box 25"/>
          <p:cNvSpPr txBox="1"/>
          <p:nvPr/>
        </p:nvSpPr>
        <p:spPr>
          <a:xfrm>
            <a:off x="152400" y="3962400"/>
            <a:ext cx="1104900" cy="581025"/>
          </a:xfrm>
          <a:prstGeom prst="rect">
            <a:avLst/>
          </a:prstGeom>
          <a:noFill/>
          <a:ln w="9525">
            <a:noFill/>
          </a:ln>
        </p:spPr>
        <p:txBody>
          <a:bodyPr wrap="none">
            <a:spAutoFit/>
          </a:bodyPr>
          <a:p>
            <a:r>
              <a:rPr lang="en-US" altLang="zh-CN" dirty="0">
                <a:latin typeface="Comic Sans MS" panose="030F0702030302020204" pitchFamily="66" charset="0"/>
              </a:rPr>
              <a:t>SendBase</a:t>
            </a:r>
            <a:endParaRPr lang="en-US" altLang="zh-CN" dirty="0">
              <a:latin typeface="Comic Sans MS" panose="030F0702030302020204" pitchFamily="66" charset="0"/>
            </a:endParaRPr>
          </a:p>
          <a:p>
            <a:r>
              <a:rPr lang="en-US" altLang="zh-CN" dirty="0">
                <a:latin typeface="Comic Sans MS" panose="030F0702030302020204" pitchFamily="66" charset="0"/>
              </a:rPr>
              <a:t>= 120</a:t>
            </a:r>
            <a:endParaRPr lang="en-US" altLang="zh-CN" dirty="0">
              <a:latin typeface="Comic Sans MS" panose="030F0702030302020204" pitchFamily="66"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7"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2066"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2067" name="Rectangle 2"/>
          <p:cNvSpPr>
            <a:spLocks noGrp="1"/>
          </p:cNvSpPr>
          <p:nvPr>
            <p:ph type="title"/>
          </p:nvPr>
        </p:nvSpPr>
        <p:spPr>
          <a:xfrm>
            <a:off x="279400" y="0"/>
            <a:ext cx="8566150" cy="1143000"/>
          </a:xfrm>
        </p:spPr>
        <p:txBody>
          <a:bodyPr vert="horz" wrap="square" lIns="91440" tIns="45720" rIns="91440" bIns="45720" anchor="ctr" anchorCtr="0"/>
          <a:p>
            <a:r>
              <a:rPr lang="zh-CN" altLang="en-US" dirty="0"/>
              <a:t>因特网运输层协议</a:t>
            </a:r>
            <a:endParaRPr lang="en-US" altLang="zh-CN" dirty="0"/>
          </a:p>
        </p:txBody>
      </p:sp>
      <p:sp>
        <p:nvSpPr>
          <p:cNvPr id="69635" name="Rectangle 3"/>
          <p:cNvSpPr>
            <a:spLocks noGrp="1"/>
          </p:cNvSpPr>
          <p:nvPr>
            <p:ph sz="half" idx="1"/>
          </p:nvPr>
        </p:nvSpPr>
        <p:spPr>
          <a:xfrm>
            <a:off x="438150" y="1400175"/>
            <a:ext cx="3971925" cy="5114925"/>
          </a:xfrm>
        </p:spPr>
        <p:txBody>
          <a:bodyPr vert="horz" wrap="square" lIns="91440" tIns="45720" rIns="91440" bIns="45720" anchor="t" anchorCtr="0"/>
          <a:p>
            <a:pPr eaLnBrk="1">
              <a:buSzPct val="85000"/>
            </a:pPr>
            <a:r>
              <a:rPr lang="zh-CN" altLang="en-US" sz="2400" dirty="0">
                <a:latin typeface="+mn-lt"/>
                <a:ea typeface="+mn-ea"/>
                <a:cs typeface="+mn-cs"/>
              </a:rPr>
              <a:t>可靠的、按序的交付</a:t>
            </a:r>
            <a:r>
              <a:rPr lang="en-US" altLang="zh-CN" sz="2400" dirty="0">
                <a:latin typeface="+mn-lt"/>
                <a:ea typeface="+mn-ea"/>
                <a:cs typeface="+mn-cs"/>
              </a:rPr>
              <a:t> (TCP)</a:t>
            </a:r>
            <a:endParaRPr lang="en-US" altLang="zh-CN" sz="2400" dirty="0">
              <a:latin typeface="+mn-lt"/>
              <a:ea typeface="+mn-ea"/>
              <a:cs typeface="+mn-cs"/>
            </a:endParaRPr>
          </a:p>
          <a:p>
            <a:pPr lvl="1" eaLnBrk="1">
              <a:buSzPct val="75000"/>
            </a:pPr>
            <a:r>
              <a:rPr lang="zh-CN" altLang="en-US" sz="2000" dirty="0">
                <a:latin typeface="+mn-lt"/>
                <a:ea typeface="+mn-ea"/>
              </a:rPr>
              <a:t>拥塞控制</a:t>
            </a:r>
            <a:endParaRPr lang="zh-CN" altLang="en-US" sz="2000" dirty="0">
              <a:latin typeface="+mn-lt"/>
              <a:ea typeface="+mn-ea"/>
            </a:endParaRPr>
          </a:p>
          <a:p>
            <a:pPr lvl="1" eaLnBrk="1">
              <a:buSzPct val="75000"/>
            </a:pPr>
            <a:r>
              <a:rPr lang="zh-CN" altLang="en-US" sz="2000" dirty="0">
                <a:latin typeface="+mn-lt"/>
                <a:ea typeface="+mn-ea"/>
              </a:rPr>
              <a:t>流量控制</a:t>
            </a:r>
            <a:endParaRPr lang="zh-CN" altLang="en-US" sz="2000" dirty="0">
              <a:latin typeface="+mn-lt"/>
              <a:ea typeface="+mn-ea"/>
            </a:endParaRPr>
          </a:p>
          <a:p>
            <a:pPr lvl="1" eaLnBrk="1">
              <a:buSzPct val="75000"/>
            </a:pPr>
            <a:r>
              <a:rPr lang="zh-CN" altLang="en-US" sz="2000" dirty="0">
                <a:latin typeface="+mn-lt"/>
                <a:ea typeface="+mn-ea"/>
              </a:rPr>
              <a:t>连接建立</a:t>
            </a:r>
            <a:endParaRPr lang="zh-CN" altLang="en-US" dirty="0">
              <a:latin typeface="+mn-lt"/>
              <a:ea typeface="+mn-ea"/>
            </a:endParaRPr>
          </a:p>
          <a:p>
            <a:pPr eaLnBrk="1">
              <a:buSzPct val="85000"/>
            </a:pPr>
            <a:r>
              <a:rPr lang="zh-CN" altLang="en-US" sz="2400" dirty="0">
                <a:latin typeface="+mn-lt"/>
                <a:ea typeface="+mn-ea"/>
                <a:cs typeface="+mn-cs"/>
              </a:rPr>
              <a:t>不可靠、不按序交付</a:t>
            </a:r>
            <a:r>
              <a:rPr lang="en-US" altLang="zh-CN" sz="2400" dirty="0">
                <a:latin typeface="+mn-lt"/>
                <a:ea typeface="+mn-ea"/>
                <a:cs typeface="+mn-cs"/>
              </a:rPr>
              <a:t>: UDP</a:t>
            </a:r>
            <a:endParaRPr lang="en-US" altLang="zh-CN" sz="2400" dirty="0">
              <a:latin typeface="+mn-lt"/>
              <a:ea typeface="+mn-ea"/>
              <a:cs typeface="+mn-cs"/>
            </a:endParaRPr>
          </a:p>
          <a:p>
            <a:pPr lvl="1" eaLnBrk="1">
              <a:buSzPct val="75000"/>
            </a:pPr>
            <a:r>
              <a:rPr lang="en-US" altLang="zh-CN" sz="2000" dirty="0">
                <a:latin typeface="Comic Sans MS" panose="030F0702030302020204" pitchFamily="66" charset="0"/>
                <a:ea typeface="+mn-ea"/>
              </a:rPr>
              <a:t>“</a:t>
            </a:r>
            <a:r>
              <a:rPr lang="zh-CN" altLang="en-US" sz="2000" dirty="0">
                <a:latin typeface="+mn-lt"/>
                <a:ea typeface="+mn-ea"/>
              </a:rPr>
              <a:t>尽力而为</a:t>
            </a:r>
            <a:r>
              <a:rPr lang="zh-CN" altLang="en-US" sz="2000" dirty="0">
                <a:latin typeface="Comic Sans MS" panose="030F0702030302020204" pitchFamily="66" charset="0"/>
                <a:ea typeface="+mn-ea"/>
              </a:rPr>
              <a:t>”</a:t>
            </a:r>
            <a:r>
              <a:rPr lang="en-US" altLang="zh-CN" sz="2000" dirty="0">
                <a:latin typeface="+mn-lt"/>
                <a:ea typeface="+mn-ea"/>
              </a:rPr>
              <a:t>IP</a:t>
            </a:r>
            <a:r>
              <a:rPr lang="zh-CN" altLang="en-US" sz="2000" dirty="0">
                <a:latin typeface="+mn-lt"/>
                <a:ea typeface="+mn-ea"/>
              </a:rPr>
              <a:t>的不提供不必要服务的扩展</a:t>
            </a:r>
            <a:endParaRPr lang="en-US" altLang="zh-CN" sz="2000" dirty="0">
              <a:latin typeface="+mn-lt"/>
              <a:ea typeface="+mn-ea"/>
            </a:endParaRPr>
          </a:p>
          <a:p>
            <a:pPr eaLnBrk="1">
              <a:buSzPct val="85000"/>
            </a:pPr>
            <a:r>
              <a:rPr lang="zh-CN" altLang="en-US" sz="2400" dirty="0">
                <a:solidFill>
                  <a:srgbClr val="FF0000"/>
                </a:solidFill>
                <a:latin typeface="+mn-lt"/>
                <a:ea typeface="+mn-ea"/>
                <a:cs typeface="+mn-cs"/>
              </a:rPr>
              <a:t>不可用的服务</a:t>
            </a:r>
            <a:r>
              <a:rPr lang="en-US" altLang="zh-CN" sz="2400" dirty="0">
                <a:solidFill>
                  <a:srgbClr val="FF0000"/>
                </a:solidFill>
                <a:latin typeface="+mn-lt"/>
                <a:ea typeface="+mn-ea"/>
                <a:cs typeface="+mn-cs"/>
              </a:rPr>
              <a:t>: </a:t>
            </a:r>
            <a:endParaRPr lang="en-US" altLang="zh-CN" sz="2400" dirty="0">
              <a:solidFill>
                <a:srgbClr val="FF0000"/>
              </a:solidFill>
              <a:latin typeface="+mn-lt"/>
              <a:ea typeface="+mn-ea"/>
              <a:cs typeface="+mn-cs"/>
            </a:endParaRPr>
          </a:p>
          <a:p>
            <a:pPr lvl="1" eaLnBrk="1">
              <a:buSzPct val="75000"/>
            </a:pPr>
            <a:r>
              <a:rPr lang="zh-CN" altLang="en-US" sz="2000" dirty="0">
                <a:solidFill>
                  <a:srgbClr val="FF0000"/>
                </a:solidFill>
                <a:latin typeface="+mn-lt"/>
                <a:ea typeface="+mn-ea"/>
              </a:rPr>
              <a:t>时延保证</a:t>
            </a:r>
            <a:endParaRPr lang="zh-CN" altLang="en-US" sz="2000" dirty="0">
              <a:solidFill>
                <a:srgbClr val="FF0000"/>
              </a:solidFill>
              <a:latin typeface="+mn-lt"/>
              <a:ea typeface="+mn-ea"/>
            </a:endParaRPr>
          </a:p>
          <a:p>
            <a:pPr lvl="1" eaLnBrk="1">
              <a:buSzPct val="75000"/>
            </a:pPr>
            <a:r>
              <a:rPr lang="zh-CN" altLang="en-US" sz="2000" dirty="0">
                <a:solidFill>
                  <a:srgbClr val="FF0000"/>
                </a:solidFill>
                <a:latin typeface="+mn-lt"/>
                <a:ea typeface="+mn-ea"/>
              </a:rPr>
              <a:t>带宽保证</a:t>
            </a:r>
            <a:endParaRPr lang="en-US" altLang="zh-CN" sz="2000" dirty="0">
              <a:solidFill>
                <a:srgbClr val="FF0000"/>
              </a:solidFill>
              <a:latin typeface="+mn-lt"/>
              <a:ea typeface="+mn-ea"/>
            </a:endParaRPr>
          </a:p>
        </p:txBody>
      </p:sp>
      <p:grpSp>
        <p:nvGrpSpPr>
          <p:cNvPr id="2069" name="Group 275"/>
          <p:cNvGrpSpPr/>
          <p:nvPr/>
        </p:nvGrpSpPr>
        <p:grpSpPr>
          <a:xfrm>
            <a:off x="4703763" y="1533525"/>
            <a:ext cx="3927475" cy="4013200"/>
            <a:chOff x="2963" y="966"/>
            <a:chExt cx="2474" cy="2528"/>
          </a:xfrm>
        </p:grpSpPr>
        <p:sp>
          <p:nvSpPr>
            <p:cNvPr id="2070" name="Freeform 276"/>
            <p:cNvSpPr/>
            <p:nvPr/>
          </p:nvSpPr>
          <p:spPr>
            <a:xfrm>
              <a:off x="4276" y="1272"/>
              <a:ext cx="1133" cy="1055"/>
            </a:xfrm>
            <a:custGeom>
              <a:avLst/>
              <a:gdLst>
                <a:gd name="txL" fmla="*/ 0 w 1292"/>
                <a:gd name="txT" fmla="*/ 0 h 1255"/>
                <a:gd name="txR" fmla="*/ 1292 w 1292"/>
                <a:gd name="txB" fmla="*/ 1255 h 1255"/>
              </a:gdLst>
              <a:ahLst/>
              <a:cxnLst>
                <a:cxn ang="0">
                  <a:pos x="124" y="3"/>
                </a:cxn>
                <a:cxn ang="0">
                  <a:pos x="18" y="66"/>
                </a:cxn>
                <a:cxn ang="0">
                  <a:pos x="15" y="219"/>
                </a:cxn>
                <a:cxn ang="0">
                  <a:pos x="27" y="348"/>
                </a:cxn>
                <a:cxn ang="0">
                  <a:pos x="128" y="366"/>
                </a:cxn>
                <a:cxn ang="0">
                  <a:pos x="335" y="474"/>
                </a:cxn>
                <a:cxn ang="0">
                  <a:pos x="517" y="520"/>
                </a:cxn>
                <a:cxn ang="0">
                  <a:pos x="622" y="428"/>
                </a:cxn>
                <a:cxn ang="0">
                  <a:pos x="659" y="187"/>
                </a:cxn>
                <a:cxn ang="0">
                  <a:pos x="625" y="88"/>
                </a:cxn>
                <a:cxn ang="0">
                  <a:pos x="388" y="49"/>
                </a:cxn>
                <a:cxn ang="0">
                  <a:pos x="124" y="3"/>
                </a:cxn>
              </a:cxnLst>
              <a:rect l="txL" t="txT" r="txR" b="tx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alpha val="100000"/>
              </a:srgbClr>
            </a:solidFill>
            <a:ln w="9525">
              <a:noFill/>
            </a:ln>
          </p:spPr>
          <p:txBody>
            <a:bodyPr/>
            <a:p>
              <a:endParaRPr lang="zh-CN" altLang="en-US"/>
            </a:p>
          </p:txBody>
        </p:sp>
        <p:sp>
          <p:nvSpPr>
            <p:cNvPr id="2071" name="Freeform 277"/>
            <p:cNvSpPr/>
            <p:nvPr/>
          </p:nvSpPr>
          <p:spPr>
            <a:xfrm>
              <a:off x="3092" y="1182"/>
              <a:ext cx="1176" cy="1001"/>
            </a:xfrm>
            <a:custGeom>
              <a:avLst/>
              <a:gdLst>
                <a:gd name="txL" fmla="*/ 0 w 1340"/>
                <a:gd name="txT" fmla="*/ 0 h 1191"/>
                <a:gd name="txR" fmla="*/ 1340 w 1340"/>
                <a:gd name="txB" fmla="*/ 1191 h 1191"/>
              </a:gdLst>
              <a:ahLst/>
              <a:cxnLst>
                <a:cxn ang="0">
                  <a:pos x="286" y="17"/>
                </a:cxn>
                <a:cxn ang="0">
                  <a:pos x="42" y="24"/>
                </a:cxn>
                <a:cxn ang="0">
                  <a:pos x="30" y="169"/>
                </a:cxn>
                <a:cxn ang="0">
                  <a:pos x="15" y="302"/>
                </a:cxn>
                <a:cxn ang="0">
                  <a:pos x="58" y="365"/>
                </a:cxn>
                <a:cxn ang="0">
                  <a:pos x="280" y="367"/>
                </a:cxn>
                <a:cxn ang="0">
                  <a:pos x="333" y="473"/>
                </a:cxn>
                <a:cxn ang="0">
                  <a:pos x="642" y="461"/>
                </a:cxn>
                <a:cxn ang="0">
                  <a:pos x="664" y="240"/>
                </a:cxn>
                <a:cxn ang="0">
                  <a:pos x="627" y="144"/>
                </a:cxn>
                <a:cxn ang="0">
                  <a:pos x="395" y="121"/>
                </a:cxn>
                <a:cxn ang="0">
                  <a:pos x="286" y="17"/>
                </a:cxn>
              </a:cxnLst>
              <a:rect l="txL" t="txT" r="txR" b="tx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CCFF">
                <a:alpha val="100000"/>
              </a:srgbClr>
            </a:solidFill>
            <a:ln w="9525">
              <a:noFill/>
            </a:ln>
          </p:spPr>
          <p:txBody>
            <a:bodyPr/>
            <a:p>
              <a:endParaRPr lang="zh-CN" altLang="en-US"/>
            </a:p>
          </p:txBody>
        </p:sp>
        <p:sp>
          <p:nvSpPr>
            <p:cNvPr id="2072" name="Freeform 278"/>
            <p:cNvSpPr/>
            <p:nvPr/>
          </p:nvSpPr>
          <p:spPr>
            <a:xfrm>
              <a:off x="3324" y="2096"/>
              <a:ext cx="1874" cy="1398"/>
            </a:xfrm>
            <a:custGeom>
              <a:avLst/>
              <a:gdLst>
                <a:gd name="txL" fmla="*/ 0 w 2135"/>
                <a:gd name="txT" fmla="*/ 0 h 1662"/>
                <a:gd name="txR" fmla="*/ 2135 w 2135"/>
                <a:gd name="txB" fmla="*/ 1662 h 1662"/>
              </a:gdLst>
              <a:ahLst/>
              <a:cxnLst>
                <a:cxn ang="0">
                  <a:pos x="14" y="274"/>
                </a:cxn>
                <a:cxn ang="0">
                  <a:pos x="54" y="32"/>
                </a:cxn>
                <a:cxn ang="0">
                  <a:pos x="342" y="82"/>
                </a:cxn>
                <a:cxn ang="0">
                  <a:pos x="629" y="42"/>
                </a:cxn>
                <a:cxn ang="0">
                  <a:pos x="1043" y="172"/>
                </a:cxn>
                <a:cxn ang="0">
                  <a:pos x="1049" y="481"/>
                </a:cxn>
                <a:cxn ang="0">
                  <a:pos x="823" y="674"/>
                </a:cxn>
                <a:cxn ang="0">
                  <a:pos x="424" y="638"/>
                </a:cxn>
                <a:cxn ang="0">
                  <a:pos x="262" y="534"/>
                </a:cxn>
                <a:cxn ang="0">
                  <a:pos x="96" y="449"/>
                </a:cxn>
                <a:cxn ang="0">
                  <a:pos x="14" y="274"/>
                </a:cxn>
              </a:cxnLst>
              <a:rect l="txL" t="txT" r="txR" b="tx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CCFF">
                <a:alpha val="100000"/>
              </a:srgbClr>
            </a:solidFill>
            <a:ln w="9525">
              <a:noFill/>
            </a:ln>
          </p:spPr>
          <p:txBody>
            <a:bodyPr/>
            <a:p>
              <a:endParaRPr lang="zh-CN" altLang="en-US"/>
            </a:p>
          </p:txBody>
        </p:sp>
        <p:graphicFrame>
          <p:nvGraphicFramePr>
            <p:cNvPr id="2050" name="Object 279"/>
            <p:cNvGraphicFramePr/>
            <p:nvPr/>
          </p:nvGraphicFramePr>
          <p:xfrm>
            <a:off x="3166" y="1267"/>
            <a:ext cx="262" cy="201"/>
          </p:xfrm>
          <a:graphic>
            <a:graphicData uri="http://schemas.openxmlformats.org/presentationml/2006/ole">
              <mc:AlternateContent xmlns:mc="http://schemas.openxmlformats.org/markup-compatibility/2006">
                <mc:Choice xmlns:v="urn:schemas-microsoft-com:vml" Requires="v">
                  <p:oleObj spid="_x0000_s3091" name="" r:id="rId1" imgW="1305560" imgH="1082675" progId="MS_ClipArt_Gallery.2">
                    <p:embed/>
                  </p:oleObj>
                </mc:Choice>
                <mc:Fallback>
                  <p:oleObj name="" r:id="rId1" imgW="1305560" imgH="1082675" progId="MS_ClipArt_Gallery.2">
                    <p:embed/>
                    <p:pic>
                      <p:nvPicPr>
                        <p:cNvPr id="0" name="图片 3090"/>
                        <p:cNvPicPr/>
                        <p:nvPr/>
                      </p:nvPicPr>
                      <p:blipFill>
                        <a:blip r:embed="rId2"/>
                        <a:stretch>
                          <a:fillRect/>
                        </a:stretch>
                      </p:blipFill>
                      <p:spPr>
                        <a:xfrm>
                          <a:off x="3166" y="1267"/>
                          <a:ext cx="262" cy="201"/>
                        </a:xfrm>
                        <a:prstGeom prst="rect">
                          <a:avLst/>
                        </a:prstGeom>
                        <a:noFill/>
                        <a:ln w="38100">
                          <a:noFill/>
                          <a:miter/>
                        </a:ln>
                      </p:spPr>
                    </p:pic>
                  </p:oleObj>
                </mc:Fallback>
              </mc:AlternateContent>
            </a:graphicData>
          </a:graphic>
        </p:graphicFrame>
        <p:graphicFrame>
          <p:nvGraphicFramePr>
            <p:cNvPr id="2051" name="Object 280"/>
            <p:cNvGraphicFramePr/>
            <p:nvPr/>
          </p:nvGraphicFramePr>
          <p:xfrm>
            <a:off x="3452" y="1342"/>
            <a:ext cx="176" cy="116"/>
          </p:xfrm>
          <a:graphic>
            <a:graphicData uri="http://schemas.openxmlformats.org/presentationml/2006/ole">
              <mc:AlternateContent xmlns:mc="http://schemas.openxmlformats.org/markup-compatibility/2006">
                <mc:Choice xmlns:v="urn:schemas-microsoft-com:vml" Requires="v">
                  <p:oleObj spid="_x0000_s3092" name="" r:id="rId3" imgW="676910" imgH="476885" progId="MS_ClipArt_Gallery.2">
                    <p:embed/>
                  </p:oleObj>
                </mc:Choice>
                <mc:Fallback>
                  <p:oleObj name="" r:id="rId3" imgW="676910" imgH="476885" progId="MS_ClipArt_Gallery.2">
                    <p:embed/>
                    <p:pic>
                      <p:nvPicPr>
                        <p:cNvPr id="0" name="图片 3091"/>
                        <p:cNvPicPr/>
                        <p:nvPr/>
                      </p:nvPicPr>
                      <p:blipFill>
                        <a:blip r:embed="rId4"/>
                        <a:stretch>
                          <a:fillRect/>
                        </a:stretch>
                      </p:blipFill>
                      <p:spPr>
                        <a:xfrm>
                          <a:off x="3452" y="1342"/>
                          <a:ext cx="176" cy="116"/>
                        </a:xfrm>
                        <a:prstGeom prst="rect">
                          <a:avLst/>
                        </a:prstGeom>
                        <a:noFill/>
                        <a:ln w="38100">
                          <a:noFill/>
                          <a:miter/>
                        </a:ln>
                      </p:spPr>
                    </p:pic>
                  </p:oleObj>
                </mc:Fallback>
              </mc:AlternateContent>
            </a:graphicData>
          </a:graphic>
        </p:graphicFrame>
        <p:sp>
          <p:nvSpPr>
            <p:cNvPr id="2073" name="Line 281"/>
            <p:cNvSpPr/>
            <p:nvPr/>
          </p:nvSpPr>
          <p:spPr>
            <a:xfrm flipV="1">
              <a:off x="3422" y="1419"/>
              <a:ext cx="72" cy="2"/>
            </a:xfrm>
            <a:prstGeom prst="line">
              <a:avLst/>
            </a:prstGeom>
            <a:ln w="19050" cap="flat" cmpd="sng">
              <a:solidFill>
                <a:schemeClr val="tx1"/>
              </a:solidFill>
              <a:prstDash val="solid"/>
              <a:headEnd type="none" w="med" len="med"/>
              <a:tailEnd type="none" w="med" len="med"/>
            </a:ln>
          </p:spPr>
        </p:sp>
        <p:graphicFrame>
          <p:nvGraphicFramePr>
            <p:cNvPr id="2052" name="Object 282"/>
            <p:cNvGraphicFramePr/>
            <p:nvPr/>
          </p:nvGraphicFramePr>
          <p:xfrm>
            <a:off x="3166" y="1642"/>
            <a:ext cx="262" cy="201"/>
          </p:xfrm>
          <a:graphic>
            <a:graphicData uri="http://schemas.openxmlformats.org/presentationml/2006/ole">
              <mc:AlternateContent xmlns:mc="http://schemas.openxmlformats.org/markup-compatibility/2006">
                <mc:Choice xmlns:v="urn:schemas-microsoft-com:vml" Requires="v">
                  <p:oleObj spid="_x0000_s3093" name="" r:id="rId5" imgW="1305560" imgH="1082675" progId="MS_ClipArt_Gallery.2">
                    <p:embed/>
                  </p:oleObj>
                </mc:Choice>
                <mc:Fallback>
                  <p:oleObj name="" r:id="rId5" imgW="1305560" imgH="1082675" progId="MS_ClipArt_Gallery.2">
                    <p:embed/>
                    <p:pic>
                      <p:nvPicPr>
                        <p:cNvPr id="0" name="图片 3092"/>
                        <p:cNvPicPr/>
                        <p:nvPr/>
                      </p:nvPicPr>
                      <p:blipFill>
                        <a:blip r:embed="rId2"/>
                        <a:stretch>
                          <a:fillRect/>
                        </a:stretch>
                      </p:blipFill>
                      <p:spPr>
                        <a:xfrm>
                          <a:off x="3166" y="1642"/>
                          <a:ext cx="262" cy="201"/>
                        </a:xfrm>
                        <a:prstGeom prst="rect">
                          <a:avLst/>
                        </a:prstGeom>
                        <a:noFill/>
                        <a:ln w="38100">
                          <a:noFill/>
                          <a:miter/>
                        </a:ln>
                      </p:spPr>
                    </p:pic>
                  </p:oleObj>
                </mc:Fallback>
              </mc:AlternateContent>
            </a:graphicData>
          </a:graphic>
        </p:graphicFrame>
        <p:graphicFrame>
          <p:nvGraphicFramePr>
            <p:cNvPr id="2053" name="Object 283"/>
            <p:cNvGraphicFramePr/>
            <p:nvPr/>
          </p:nvGraphicFramePr>
          <p:xfrm>
            <a:off x="3452" y="1717"/>
            <a:ext cx="176" cy="116"/>
          </p:xfrm>
          <a:graphic>
            <a:graphicData uri="http://schemas.openxmlformats.org/presentationml/2006/ole">
              <mc:AlternateContent xmlns:mc="http://schemas.openxmlformats.org/markup-compatibility/2006">
                <mc:Choice xmlns:v="urn:schemas-microsoft-com:vml" Requires="v">
                  <p:oleObj spid="_x0000_s3094" name="" r:id="rId6" imgW="676910" imgH="476885" progId="MS_ClipArt_Gallery.2">
                    <p:embed/>
                  </p:oleObj>
                </mc:Choice>
                <mc:Fallback>
                  <p:oleObj name="" r:id="rId6" imgW="676910" imgH="476885" progId="MS_ClipArt_Gallery.2">
                    <p:embed/>
                    <p:pic>
                      <p:nvPicPr>
                        <p:cNvPr id="0" name="图片 3093"/>
                        <p:cNvPicPr/>
                        <p:nvPr/>
                      </p:nvPicPr>
                      <p:blipFill>
                        <a:blip r:embed="rId4"/>
                        <a:stretch>
                          <a:fillRect/>
                        </a:stretch>
                      </p:blipFill>
                      <p:spPr>
                        <a:xfrm>
                          <a:off x="3452" y="1717"/>
                          <a:ext cx="176" cy="116"/>
                        </a:xfrm>
                        <a:prstGeom prst="rect">
                          <a:avLst/>
                        </a:prstGeom>
                        <a:noFill/>
                        <a:ln w="38100">
                          <a:noFill/>
                          <a:miter/>
                        </a:ln>
                      </p:spPr>
                    </p:pic>
                  </p:oleObj>
                </mc:Fallback>
              </mc:AlternateContent>
            </a:graphicData>
          </a:graphic>
        </p:graphicFrame>
        <p:sp>
          <p:nvSpPr>
            <p:cNvPr id="2074" name="Line 284"/>
            <p:cNvSpPr/>
            <p:nvPr/>
          </p:nvSpPr>
          <p:spPr>
            <a:xfrm flipV="1">
              <a:off x="3422" y="1794"/>
              <a:ext cx="72" cy="2"/>
            </a:xfrm>
            <a:prstGeom prst="line">
              <a:avLst/>
            </a:prstGeom>
            <a:ln w="19050" cap="flat" cmpd="sng">
              <a:solidFill>
                <a:schemeClr val="tx1"/>
              </a:solidFill>
              <a:prstDash val="solid"/>
              <a:headEnd type="none" w="med" len="med"/>
              <a:tailEnd type="none" w="med" len="med"/>
            </a:ln>
          </p:spPr>
        </p:sp>
        <p:sp>
          <p:nvSpPr>
            <p:cNvPr id="2075" name="Oval 285"/>
            <p:cNvSpPr/>
            <p:nvPr/>
          </p:nvSpPr>
          <p:spPr>
            <a:xfrm>
              <a:off x="3403" y="1508"/>
              <a:ext cx="41" cy="38"/>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2076" name="Oval 286"/>
            <p:cNvSpPr/>
            <p:nvPr/>
          </p:nvSpPr>
          <p:spPr>
            <a:xfrm>
              <a:off x="3405" y="1557"/>
              <a:ext cx="40" cy="37"/>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2077" name="Oval 287"/>
            <p:cNvSpPr/>
            <p:nvPr/>
          </p:nvSpPr>
          <p:spPr>
            <a:xfrm>
              <a:off x="3406" y="1605"/>
              <a:ext cx="41" cy="38"/>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2078" name="AutoShape 288"/>
            <p:cNvSpPr/>
            <p:nvPr/>
          </p:nvSpPr>
          <p:spPr>
            <a:xfrm>
              <a:off x="3699" y="2016"/>
              <a:ext cx="132" cy="58"/>
            </a:xfrm>
            <a:prstGeom prst="parallelogram">
              <a:avLst>
                <a:gd name="adj" fmla="val 87673"/>
              </a:avLst>
            </a:prstGeom>
            <a:solidFill>
              <a:srgbClr val="33CCCC"/>
            </a:solidFill>
            <a:ln w="9525">
              <a:noFill/>
            </a:ln>
          </p:spPr>
          <p:txBody>
            <a:bodyPr wrap="none" anchor="ctr" anchorCtr="0"/>
            <a:p>
              <a:endParaRPr lang="zh-CN" altLang="en-US" dirty="0">
                <a:latin typeface="Comic Sans MS" panose="030F0702030302020204" pitchFamily="66" charset="0"/>
              </a:endParaRPr>
            </a:p>
          </p:txBody>
        </p:sp>
        <p:sp>
          <p:nvSpPr>
            <p:cNvPr id="2079" name="Rectangle 289"/>
            <p:cNvSpPr/>
            <p:nvPr/>
          </p:nvSpPr>
          <p:spPr>
            <a:xfrm>
              <a:off x="3766" y="1827"/>
              <a:ext cx="61" cy="191"/>
            </a:xfrm>
            <a:prstGeom prst="rect">
              <a:avLst/>
            </a:prstGeom>
            <a:solidFill>
              <a:srgbClr val="33CCCC"/>
            </a:solidFill>
            <a:ln w="9525">
              <a:noFill/>
            </a:ln>
          </p:spPr>
          <p:txBody>
            <a:bodyPr wrap="none" anchor="ctr" anchorCtr="0"/>
            <a:p>
              <a:endParaRPr lang="zh-CN" altLang="en-US" dirty="0">
                <a:latin typeface="Comic Sans MS" panose="030F0702030302020204" pitchFamily="66" charset="0"/>
              </a:endParaRPr>
            </a:p>
          </p:txBody>
        </p:sp>
        <p:sp>
          <p:nvSpPr>
            <p:cNvPr id="2080" name="Rectangle 290"/>
            <p:cNvSpPr/>
            <p:nvPr/>
          </p:nvSpPr>
          <p:spPr>
            <a:xfrm>
              <a:off x="3700" y="1881"/>
              <a:ext cx="83" cy="191"/>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081" name="AutoShape 291"/>
            <p:cNvSpPr/>
            <p:nvPr/>
          </p:nvSpPr>
          <p:spPr>
            <a:xfrm>
              <a:off x="3699" y="1825"/>
              <a:ext cx="132" cy="58"/>
            </a:xfrm>
            <a:prstGeom prst="parallelogram">
              <a:avLst>
                <a:gd name="adj" fmla="val 87673"/>
              </a:avLst>
            </a:prstGeom>
            <a:solidFill>
              <a:srgbClr val="33CCCC"/>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082" name="Line 292"/>
            <p:cNvSpPr/>
            <p:nvPr/>
          </p:nvSpPr>
          <p:spPr>
            <a:xfrm>
              <a:off x="3831" y="1829"/>
              <a:ext cx="0" cy="187"/>
            </a:xfrm>
            <a:prstGeom prst="line">
              <a:avLst/>
            </a:prstGeom>
            <a:ln w="9525" cap="flat" cmpd="sng">
              <a:solidFill>
                <a:schemeClr val="tx1"/>
              </a:solidFill>
              <a:prstDash val="solid"/>
              <a:headEnd type="none" w="med" len="med"/>
              <a:tailEnd type="none" w="med" len="med"/>
            </a:ln>
          </p:spPr>
        </p:sp>
        <p:sp>
          <p:nvSpPr>
            <p:cNvPr id="2083" name="Line 293"/>
            <p:cNvSpPr/>
            <p:nvPr/>
          </p:nvSpPr>
          <p:spPr>
            <a:xfrm flipH="1">
              <a:off x="3783" y="2016"/>
              <a:ext cx="48" cy="56"/>
            </a:xfrm>
            <a:prstGeom prst="line">
              <a:avLst/>
            </a:prstGeom>
            <a:ln w="9525" cap="flat" cmpd="sng">
              <a:solidFill>
                <a:schemeClr val="tx1"/>
              </a:solidFill>
              <a:prstDash val="solid"/>
              <a:headEnd type="none" w="med" len="med"/>
              <a:tailEnd type="none" w="med" len="med"/>
            </a:ln>
          </p:spPr>
        </p:sp>
        <p:sp>
          <p:nvSpPr>
            <p:cNvPr id="2084" name="Rectangle 294"/>
            <p:cNvSpPr/>
            <p:nvPr/>
          </p:nvSpPr>
          <p:spPr>
            <a:xfrm>
              <a:off x="3710" y="1906"/>
              <a:ext cx="56" cy="11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085" name="Rectangle 295"/>
            <p:cNvSpPr/>
            <p:nvPr/>
          </p:nvSpPr>
          <p:spPr>
            <a:xfrm>
              <a:off x="3718" y="1939"/>
              <a:ext cx="43" cy="39"/>
            </a:xfrm>
            <a:prstGeom prst="rect">
              <a:avLst/>
            </a:prstGeom>
            <a:solidFill>
              <a:schemeClr val="bg1"/>
            </a:solidFill>
            <a:ln w="9525">
              <a:noFill/>
            </a:ln>
          </p:spPr>
          <p:txBody>
            <a:bodyPr wrap="none" anchor="ctr" anchorCtr="0"/>
            <a:p>
              <a:endParaRPr lang="zh-CN" altLang="en-US" dirty="0">
                <a:latin typeface="Comic Sans MS" panose="030F0702030302020204" pitchFamily="66" charset="0"/>
              </a:endParaRPr>
            </a:p>
          </p:txBody>
        </p:sp>
        <p:sp>
          <p:nvSpPr>
            <p:cNvPr id="2086" name="Oval 296"/>
            <p:cNvSpPr/>
            <p:nvPr/>
          </p:nvSpPr>
          <p:spPr>
            <a:xfrm rot="-5400000">
              <a:off x="3845" y="1929"/>
              <a:ext cx="47" cy="41"/>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2087" name="Oval 297"/>
            <p:cNvSpPr/>
            <p:nvPr/>
          </p:nvSpPr>
          <p:spPr>
            <a:xfrm rot="-5400000">
              <a:off x="3898" y="1927"/>
              <a:ext cx="47" cy="41"/>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2088" name="Oval 298"/>
            <p:cNvSpPr/>
            <p:nvPr/>
          </p:nvSpPr>
          <p:spPr>
            <a:xfrm rot="-5400000">
              <a:off x="3951" y="1925"/>
              <a:ext cx="47" cy="41"/>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2089" name="Line 299"/>
            <p:cNvSpPr/>
            <p:nvPr/>
          </p:nvSpPr>
          <p:spPr>
            <a:xfrm>
              <a:off x="3785" y="1767"/>
              <a:ext cx="312" cy="1"/>
            </a:xfrm>
            <a:prstGeom prst="line">
              <a:avLst/>
            </a:prstGeom>
            <a:ln w="12700" cap="flat" cmpd="sng">
              <a:solidFill>
                <a:schemeClr val="tx1"/>
              </a:solidFill>
              <a:prstDash val="solid"/>
              <a:headEnd type="none" w="med" len="med"/>
              <a:tailEnd type="none" w="med" len="med"/>
            </a:ln>
          </p:spPr>
        </p:sp>
        <p:sp>
          <p:nvSpPr>
            <p:cNvPr id="2090" name="Line 300"/>
            <p:cNvSpPr/>
            <p:nvPr/>
          </p:nvSpPr>
          <p:spPr>
            <a:xfrm>
              <a:off x="3787" y="1765"/>
              <a:ext cx="1" cy="60"/>
            </a:xfrm>
            <a:prstGeom prst="line">
              <a:avLst/>
            </a:prstGeom>
            <a:ln w="12700" cap="flat" cmpd="sng">
              <a:solidFill>
                <a:schemeClr val="tx1"/>
              </a:solidFill>
              <a:prstDash val="solid"/>
              <a:headEnd type="none" w="med" len="med"/>
              <a:tailEnd type="none" w="med" len="med"/>
            </a:ln>
          </p:spPr>
        </p:sp>
        <p:sp>
          <p:nvSpPr>
            <p:cNvPr id="2091" name="Line 301"/>
            <p:cNvSpPr/>
            <p:nvPr/>
          </p:nvSpPr>
          <p:spPr>
            <a:xfrm>
              <a:off x="4099" y="1764"/>
              <a:ext cx="1" cy="52"/>
            </a:xfrm>
            <a:prstGeom prst="line">
              <a:avLst/>
            </a:prstGeom>
            <a:ln w="12700" cap="flat" cmpd="sng">
              <a:solidFill>
                <a:schemeClr val="tx1"/>
              </a:solidFill>
              <a:prstDash val="solid"/>
              <a:headEnd type="none" w="med" len="med"/>
              <a:tailEnd type="none" w="med" len="med"/>
            </a:ln>
          </p:spPr>
        </p:sp>
        <p:sp>
          <p:nvSpPr>
            <p:cNvPr id="2092" name="Line 302"/>
            <p:cNvSpPr/>
            <p:nvPr/>
          </p:nvSpPr>
          <p:spPr>
            <a:xfrm>
              <a:off x="3596" y="1427"/>
              <a:ext cx="182" cy="167"/>
            </a:xfrm>
            <a:prstGeom prst="line">
              <a:avLst/>
            </a:prstGeom>
            <a:ln w="12700" cap="flat" cmpd="sng">
              <a:solidFill>
                <a:schemeClr val="tx1"/>
              </a:solidFill>
              <a:prstDash val="solid"/>
              <a:headEnd type="none" w="med" len="med"/>
              <a:tailEnd type="none" w="med" len="med"/>
            </a:ln>
          </p:spPr>
        </p:sp>
        <p:sp>
          <p:nvSpPr>
            <p:cNvPr id="2093" name="Line 303"/>
            <p:cNvSpPr/>
            <p:nvPr/>
          </p:nvSpPr>
          <p:spPr>
            <a:xfrm flipV="1">
              <a:off x="3604" y="1607"/>
              <a:ext cx="174" cy="208"/>
            </a:xfrm>
            <a:prstGeom prst="line">
              <a:avLst/>
            </a:prstGeom>
            <a:ln w="12700" cap="flat" cmpd="sng">
              <a:solidFill>
                <a:schemeClr val="tx1"/>
              </a:solidFill>
              <a:prstDash val="solid"/>
              <a:headEnd type="none" w="med" len="med"/>
              <a:tailEnd type="none" w="med" len="med"/>
            </a:ln>
          </p:spPr>
        </p:sp>
        <p:sp>
          <p:nvSpPr>
            <p:cNvPr id="2094" name="Line 304"/>
            <p:cNvSpPr/>
            <p:nvPr/>
          </p:nvSpPr>
          <p:spPr>
            <a:xfrm flipV="1">
              <a:off x="3936" y="1661"/>
              <a:ext cx="1" cy="103"/>
            </a:xfrm>
            <a:prstGeom prst="line">
              <a:avLst/>
            </a:prstGeom>
            <a:ln w="12700" cap="flat" cmpd="sng">
              <a:solidFill>
                <a:schemeClr val="tx1"/>
              </a:solidFill>
              <a:prstDash val="solid"/>
              <a:headEnd type="none" w="med" len="med"/>
              <a:tailEnd type="none" w="med" len="med"/>
            </a:ln>
          </p:spPr>
        </p:sp>
        <p:sp>
          <p:nvSpPr>
            <p:cNvPr id="2095" name="AutoShape 305"/>
            <p:cNvSpPr/>
            <p:nvPr/>
          </p:nvSpPr>
          <p:spPr>
            <a:xfrm>
              <a:off x="4011" y="2002"/>
              <a:ext cx="132" cy="58"/>
            </a:xfrm>
            <a:prstGeom prst="parallelogram">
              <a:avLst>
                <a:gd name="adj" fmla="val 87673"/>
              </a:avLst>
            </a:prstGeom>
            <a:solidFill>
              <a:srgbClr val="33CCCC"/>
            </a:solidFill>
            <a:ln w="9525">
              <a:noFill/>
            </a:ln>
          </p:spPr>
          <p:txBody>
            <a:bodyPr wrap="none" anchor="ctr" anchorCtr="0"/>
            <a:p>
              <a:endParaRPr lang="zh-CN" altLang="en-US" dirty="0">
                <a:latin typeface="Comic Sans MS" panose="030F0702030302020204" pitchFamily="66" charset="0"/>
              </a:endParaRPr>
            </a:p>
          </p:txBody>
        </p:sp>
        <p:sp>
          <p:nvSpPr>
            <p:cNvPr id="2096" name="Rectangle 306"/>
            <p:cNvSpPr/>
            <p:nvPr/>
          </p:nvSpPr>
          <p:spPr>
            <a:xfrm>
              <a:off x="4078" y="1813"/>
              <a:ext cx="61" cy="191"/>
            </a:xfrm>
            <a:prstGeom prst="rect">
              <a:avLst/>
            </a:prstGeom>
            <a:solidFill>
              <a:srgbClr val="33CCCC"/>
            </a:solidFill>
            <a:ln w="9525">
              <a:noFill/>
            </a:ln>
          </p:spPr>
          <p:txBody>
            <a:bodyPr wrap="none" anchor="ctr" anchorCtr="0"/>
            <a:p>
              <a:endParaRPr lang="zh-CN" altLang="en-US" dirty="0">
                <a:latin typeface="Comic Sans MS" panose="030F0702030302020204" pitchFamily="66" charset="0"/>
              </a:endParaRPr>
            </a:p>
          </p:txBody>
        </p:sp>
        <p:sp>
          <p:nvSpPr>
            <p:cNvPr id="2097" name="Rectangle 307"/>
            <p:cNvSpPr/>
            <p:nvPr/>
          </p:nvSpPr>
          <p:spPr>
            <a:xfrm>
              <a:off x="4012" y="1867"/>
              <a:ext cx="83" cy="191"/>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098" name="AutoShape 308"/>
            <p:cNvSpPr/>
            <p:nvPr/>
          </p:nvSpPr>
          <p:spPr>
            <a:xfrm>
              <a:off x="4011" y="1811"/>
              <a:ext cx="132" cy="58"/>
            </a:xfrm>
            <a:prstGeom prst="parallelogram">
              <a:avLst>
                <a:gd name="adj" fmla="val 87673"/>
              </a:avLst>
            </a:prstGeom>
            <a:solidFill>
              <a:srgbClr val="33CCCC"/>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099" name="Line 309"/>
            <p:cNvSpPr/>
            <p:nvPr/>
          </p:nvSpPr>
          <p:spPr>
            <a:xfrm>
              <a:off x="4143" y="1815"/>
              <a:ext cx="0" cy="187"/>
            </a:xfrm>
            <a:prstGeom prst="line">
              <a:avLst/>
            </a:prstGeom>
            <a:ln w="9525" cap="flat" cmpd="sng">
              <a:solidFill>
                <a:schemeClr val="tx1"/>
              </a:solidFill>
              <a:prstDash val="solid"/>
              <a:headEnd type="none" w="med" len="med"/>
              <a:tailEnd type="none" w="med" len="med"/>
            </a:ln>
          </p:spPr>
        </p:sp>
        <p:sp>
          <p:nvSpPr>
            <p:cNvPr id="2100" name="Line 310"/>
            <p:cNvSpPr/>
            <p:nvPr/>
          </p:nvSpPr>
          <p:spPr>
            <a:xfrm flipH="1">
              <a:off x="4095" y="2002"/>
              <a:ext cx="48" cy="56"/>
            </a:xfrm>
            <a:prstGeom prst="line">
              <a:avLst/>
            </a:prstGeom>
            <a:ln w="9525" cap="flat" cmpd="sng">
              <a:solidFill>
                <a:schemeClr val="tx1"/>
              </a:solidFill>
              <a:prstDash val="solid"/>
              <a:headEnd type="none" w="med" len="med"/>
              <a:tailEnd type="none" w="med" len="med"/>
            </a:ln>
          </p:spPr>
        </p:sp>
        <p:sp>
          <p:nvSpPr>
            <p:cNvPr id="2101" name="Rectangle 311"/>
            <p:cNvSpPr/>
            <p:nvPr/>
          </p:nvSpPr>
          <p:spPr>
            <a:xfrm>
              <a:off x="4022" y="1892"/>
              <a:ext cx="56" cy="11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102" name="Rectangle 312"/>
            <p:cNvSpPr/>
            <p:nvPr/>
          </p:nvSpPr>
          <p:spPr>
            <a:xfrm>
              <a:off x="4030" y="1925"/>
              <a:ext cx="43" cy="39"/>
            </a:xfrm>
            <a:prstGeom prst="rect">
              <a:avLst/>
            </a:prstGeom>
            <a:solidFill>
              <a:schemeClr val="bg1"/>
            </a:solidFill>
            <a:ln w="9525">
              <a:noFill/>
            </a:ln>
          </p:spPr>
          <p:txBody>
            <a:bodyPr wrap="none" anchor="ctr" anchorCtr="0"/>
            <a:p>
              <a:endParaRPr lang="zh-CN" altLang="en-US" dirty="0">
                <a:latin typeface="Comic Sans MS" panose="030F0702030302020204" pitchFamily="66" charset="0"/>
              </a:endParaRPr>
            </a:p>
          </p:txBody>
        </p:sp>
        <p:graphicFrame>
          <p:nvGraphicFramePr>
            <p:cNvPr id="2054" name="Object 313"/>
            <p:cNvGraphicFramePr/>
            <p:nvPr/>
          </p:nvGraphicFramePr>
          <p:xfrm>
            <a:off x="3408" y="2201"/>
            <a:ext cx="262" cy="208"/>
          </p:xfrm>
          <a:graphic>
            <a:graphicData uri="http://schemas.openxmlformats.org/presentationml/2006/ole">
              <mc:AlternateContent xmlns:mc="http://schemas.openxmlformats.org/markup-compatibility/2006">
                <mc:Choice xmlns:v="urn:schemas-microsoft-com:vml" Requires="v">
                  <p:oleObj spid="_x0000_s3095" name="" r:id="rId7" imgW="1305560" imgH="1082675" progId="MS_ClipArt_Gallery.2">
                    <p:embed/>
                  </p:oleObj>
                </mc:Choice>
                <mc:Fallback>
                  <p:oleObj name="" r:id="rId7" imgW="1305560" imgH="1082675" progId="MS_ClipArt_Gallery.2">
                    <p:embed/>
                    <p:pic>
                      <p:nvPicPr>
                        <p:cNvPr id="0" name="图片 3094"/>
                        <p:cNvPicPr/>
                        <p:nvPr/>
                      </p:nvPicPr>
                      <p:blipFill>
                        <a:blip r:embed="rId2"/>
                        <a:stretch>
                          <a:fillRect/>
                        </a:stretch>
                      </p:blipFill>
                      <p:spPr>
                        <a:xfrm>
                          <a:off x="3408" y="2201"/>
                          <a:ext cx="262" cy="208"/>
                        </a:xfrm>
                        <a:prstGeom prst="rect">
                          <a:avLst/>
                        </a:prstGeom>
                        <a:noFill/>
                        <a:ln w="38100">
                          <a:noFill/>
                          <a:miter/>
                        </a:ln>
                      </p:spPr>
                    </p:pic>
                  </p:oleObj>
                </mc:Fallback>
              </mc:AlternateContent>
            </a:graphicData>
          </a:graphic>
        </p:graphicFrame>
        <p:sp>
          <p:nvSpPr>
            <p:cNvPr id="2103" name="Line 314"/>
            <p:cNvSpPr/>
            <p:nvPr/>
          </p:nvSpPr>
          <p:spPr>
            <a:xfrm flipV="1">
              <a:off x="3664" y="2356"/>
              <a:ext cx="46" cy="5"/>
            </a:xfrm>
            <a:prstGeom prst="line">
              <a:avLst/>
            </a:prstGeom>
            <a:ln w="19050" cap="flat" cmpd="sng">
              <a:solidFill>
                <a:schemeClr val="tx1"/>
              </a:solidFill>
              <a:prstDash val="solid"/>
              <a:headEnd type="none" w="med" len="med"/>
              <a:tailEnd type="none" w="med" len="med"/>
            </a:ln>
          </p:spPr>
        </p:sp>
        <p:graphicFrame>
          <p:nvGraphicFramePr>
            <p:cNvPr id="2055" name="Object 315"/>
            <p:cNvGraphicFramePr/>
            <p:nvPr/>
          </p:nvGraphicFramePr>
          <p:xfrm>
            <a:off x="3408" y="2576"/>
            <a:ext cx="262" cy="208"/>
          </p:xfrm>
          <a:graphic>
            <a:graphicData uri="http://schemas.openxmlformats.org/presentationml/2006/ole">
              <mc:AlternateContent xmlns:mc="http://schemas.openxmlformats.org/markup-compatibility/2006">
                <mc:Choice xmlns:v="urn:schemas-microsoft-com:vml" Requires="v">
                  <p:oleObj spid="_x0000_s3098" name="" r:id="rId8" imgW="1305560" imgH="1082675" progId="MS_ClipArt_Gallery.2">
                    <p:embed/>
                  </p:oleObj>
                </mc:Choice>
                <mc:Fallback>
                  <p:oleObj name="" r:id="rId8" imgW="1305560" imgH="1082675" progId="MS_ClipArt_Gallery.2">
                    <p:embed/>
                    <p:pic>
                      <p:nvPicPr>
                        <p:cNvPr id="0" name="图片 3097"/>
                        <p:cNvPicPr/>
                        <p:nvPr/>
                      </p:nvPicPr>
                      <p:blipFill>
                        <a:blip r:embed="rId2"/>
                        <a:stretch>
                          <a:fillRect/>
                        </a:stretch>
                      </p:blipFill>
                      <p:spPr>
                        <a:xfrm>
                          <a:off x="3408" y="2576"/>
                          <a:ext cx="262" cy="208"/>
                        </a:xfrm>
                        <a:prstGeom prst="rect">
                          <a:avLst/>
                        </a:prstGeom>
                        <a:noFill/>
                        <a:ln w="38100">
                          <a:noFill/>
                          <a:miter/>
                        </a:ln>
                      </p:spPr>
                    </p:pic>
                  </p:oleObj>
                </mc:Fallback>
              </mc:AlternateContent>
            </a:graphicData>
          </a:graphic>
        </p:graphicFrame>
        <p:sp>
          <p:nvSpPr>
            <p:cNvPr id="2104" name="Line 316"/>
            <p:cNvSpPr/>
            <p:nvPr/>
          </p:nvSpPr>
          <p:spPr>
            <a:xfrm flipV="1">
              <a:off x="3664" y="2734"/>
              <a:ext cx="46" cy="1"/>
            </a:xfrm>
            <a:prstGeom prst="line">
              <a:avLst/>
            </a:prstGeom>
            <a:ln w="19050" cap="flat" cmpd="sng">
              <a:solidFill>
                <a:schemeClr val="tx1"/>
              </a:solidFill>
              <a:prstDash val="solid"/>
              <a:headEnd type="none" w="med" len="med"/>
              <a:tailEnd type="none" w="med" len="med"/>
            </a:ln>
          </p:spPr>
        </p:sp>
        <p:grpSp>
          <p:nvGrpSpPr>
            <p:cNvPr id="2105" name="Group 317"/>
            <p:cNvGrpSpPr/>
            <p:nvPr/>
          </p:nvGrpSpPr>
          <p:grpSpPr>
            <a:xfrm>
              <a:off x="3487" y="2416"/>
              <a:ext cx="45" cy="140"/>
              <a:chOff x="3842" y="406"/>
              <a:chExt cx="51" cy="167"/>
            </a:xfrm>
          </p:grpSpPr>
          <p:sp>
            <p:nvSpPr>
              <p:cNvPr id="2294" name="Oval 318"/>
              <p:cNvSpPr/>
              <p:nvPr/>
            </p:nvSpPr>
            <p:spPr>
              <a:xfrm>
                <a:off x="3842" y="406"/>
                <a:ext cx="47" cy="47"/>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2295" name="Oval 319"/>
              <p:cNvSpPr/>
              <p:nvPr/>
            </p:nvSpPr>
            <p:spPr>
              <a:xfrm>
                <a:off x="3844" y="466"/>
                <a:ext cx="47" cy="47"/>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2296" name="Oval 320"/>
              <p:cNvSpPr/>
              <p:nvPr/>
            </p:nvSpPr>
            <p:spPr>
              <a:xfrm>
                <a:off x="3846" y="526"/>
                <a:ext cx="47" cy="47"/>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grpSp>
        <p:sp>
          <p:nvSpPr>
            <p:cNvPr id="2106" name="Line 321"/>
            <p:cNvSpPr/>
            <p:nvPr/>
          </p:nvSpPr>
          <p:spPr>
            <a:xfrm>
              <a:off x="3706" y="2355"/>
              <a:ext cx="0" cy="378"/>
            </a:xfrm>
            <a:prstGeom prst="line">
              <a:avLst/>
            </a:prstGeom>
            <a:ln w="12700" cap="flat" cmpd="sng">
              <a:solidFill>
                <a:schemeClr val="tx1"/>
              </a:solidFill>
              <a:prstDash val="solid"/>
              <a:headEnd type="none" w="med" len="med"/>
              <a:tailEnd type="none" w="med" len="med"/>
            </a:ln>
          </p:spPr>
        </p:sp>
        <p:graphicFrame>
          <p:nvGraphicFramePr>
            <p:cNvPr id="2056" name="Object 322"/>
            <p:cNvGraphicFramePr/>
            <p:nvPr/>
          </p:nvGraphicFramePr>
          <p:xfrm>
            <a:off x="3955" y="2837"/>
            <a:ext cx="263" cy="209"/>
          </p:xfrm>
          <a:graphic>
            <a:graphicData uri="http://schemas.openxmlformats.org/presentationml/2006/ole">
              <mc:AlternateContent xmlns:mc="http://schemas.openxmlformats.org/markup-compatibility/2006">
                <mc:Choice xmlns:v="urn:schemas-microsoft-com:vml" Requires="v">
                  <p:oleObj spid="_x0000_s3097" name="" r:id="rId9" imgW="1305560" imgH="1082675" progId="MS_ClipArt_Gallery.2">
                    <p:embed/>
                  </p:oleObj>
                </mc:Choice>
                <mc:Fallback>
                  <p:oleObj name="" r:id="rId9" imgW="1305560" imgH="1082675" progId="MS_ClipArt_Gallery.2">
                    <p:embed/>
                    <p:pic>
                      <p:nvPicPr>
                        <p:cNvPr id="0" name="图片 3096"/>
                        <p:cNvPicPr/>
                        <p:nvPr/>
                      </p:nvPicPr>
                      <p:blipFill>
                        <a:blip r:embed="rId2"/>
                        <a:stretch>
                          <a:fillRect/>
                        </a:stretch>
                      </p:blipFill>
                      <p:spPr>
                        <a:xfrm>
                          <a:off x="3955" y="2837"/>
                          <a:ext cx="263" cy="209"/>
                        </a:xfrm>
                        <a:prstGeom prst="rect">
                          <a:avLst/>
                        </a:prstGeom>
                        <a:noFill/>
                        <a:ln w="38100">
                          <a:noFill/>
                          <a:miter/>
                        </a:ln>
                      </p:spPr>
                    </p:pic>
                  </p:oleObj>
                </mc:Fallback>
              </mc:AlternateContent>
            </a:graphicData>
          </a:graphic>
        </p:graphicFrame>
        <p:graphicFrame>
          <p:nvGraphicFramePr>
            <p:cNvPr id="2057" name="Object 323"/>
            <p:cNvGraphicFramePr/>
            <p:nvPr/>
          </p:nvGraphicFramePr>
          <p:xfrm>
            <a:off x="3568" y="2830"/>
            <a:ext cx="262" cy="208"/>
          </p:xfrm>
          <a:graphic>
            <a:graphicData uri="http://schemas.openxmlformats.org/presentationml/2006/ole">
              <mc:AlternateContent xmlns:mc="http://schemas.openxmlformats.org/markup-compatibility/2006">
                <mc:Choice xmlns:v="urn:schemas-microsoft-com:vml" Requires="v">
                  <p:oleObj spid="_x0000_s3096" name="" r:id="rId10" imgW="1305560" imgH="1082675" progId="MS_ClipArt_Gallery.2">
                    <p:embed/>
                  </p:oleObj>
                </mc:Choice>
                <mc:Fallback>
                  <p:oleObj name="" r:id="rId10" imgW="1305560" imgH="1082675" progId="MS_ClipArt_Gallery.2">
                    <p:embed/>
                    <p:pic>
                      <p:nvPicPr>
                        <p:cNvPr id="0" name="图片 3095"/>
                        <p:cNvPicPr/>
                        <p:nvPr/>
                      </p:nvPicPr>
                      <p:blipFill>
                        <a:blip r:embed="rId2"/>
                        <a:stretch>
                          <a:fillRect/>
                        </a:stretch>
                      </p:blipFill>
                      <p:spPr>
                        <a:xfrm>
                          <a:off x="3568" y="2830"/>
                          <a:ext cx="262" cy="208"/>
                        </a:xfrm>
                        <a:prstGeom prst="rect">
                          <a:avLst/>
                        </a:prstGeom>
                        <a:noFill/>
                        <a:ln w="38100">
                          <a:noFill/>
                          <a:miter/>
                        </a:ln>
                      </p:spPr>
                    </p:pic>
                  </p:oleObj>
                </mc:Fallback>
              </mc:AlternateContent>
            </a:graphicData>
          </a:graphic>
        </p:graphicFrame>
        <p:sp>
          <p:nvSpPr>
            <p:cNvPr id="2107" name="Oval 324"/>
            <p:cNvSpPr/>
            <p:nvPr/>
          </p:nvSpPr>
          <p:spPr>
            <a:xfrm rot="-5400000">
              <a:off x="3830" y="2895"/>
              <a:ext cx="40" cy="41"/>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2108" name="Oval 325"/>
            <p:cNvSpPr/>
            <p:nvPr/>
          </p:nvSpPr>
          <p:spPr>
            <a:xfrm rot="-5400000">
              <a:off x="3884" y="2894"/>
              <a:ext cx="40" cy="42"/>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2109" name="Oval 326"/>
            <p:cNvSpPr/>
            <p:nvPr/>
          </p:nvSpPr>
          <p:spPr>
            <a:xfrm rot="-5400000">
              <a:off x="3933" y="2897"/>
              <a:ext cx="39" cy="41"/>
            </a:xfrm>
            <a:prstGeom prst="ellipse">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2110" name="Line 327"/>
            <p:cNvSpPr/>
            <p:nvPr/>
          </p:nvSpPr>
          <p:spPr>
            <a:xfrm rot="-5400000">
              <a:off x="4096" y="2821"/>
              <a:ext cx="38" cy="1"/>
            </a:xfrm>
            <a:prstGeom prst="line">
              <a:avLst/>
            </a:prstGeom>
            <a:ln w="19050" cap="flat" cmpd="sng">
              <a:solidFill>
                <a:schemeClr val="tx1"/>
              </a:solidFill>
              <a:prstDash val="solid"/>
              <a:headEnd type="none" w="med" len="med"/>
              <a:tailEnd type="none" w="med" len="med"/>
            </a:ln>
          </p:spPr>
        </p:sp>
        <p:sp>
          <p:nvSpPr>
            <p:cNvPr id="2111" name="Line 328"/>
            <p:cNvSpPr/>
            <p:nvPr/>
          </p:nvSpPr>
          <p:spPr>
            <a:xfrm rot="5400000" flipH="1">
              <a:off x="3702" y="2816"/>
              <a:ext cx="40" cy="0"/>
            </a:xfrm>
            <a:prstGeom prst="line">
              <a:avLst/>
            </a:prstGeom>
            <a:ln w="19050" cap="flat" cmpd="sng">
              <a:solidFill>
                <a:schemeClr val="tx1"/>
              </a:solidFill>
              <a:prstDash val="solid"/>
              <a:headEnd type="none" w="med" len="med"/>
              <a:tailEnd type="none" w="med" len="med"/>
            </a:ln>
          </p:spPr>
        </p:sp>
        <p:sp>
          <p:nvSpPr>
            <p:cNvPr id="2112" name="Line 329"/>
            <p:cNvSpPr/>
            <p:nvPr/>
          </p:nvSpPr>
          <p:spPr>
            <a:xfrm rot="-5400000" flipV="1">
              <a:off x="3920" y="2602"/>
              <a:ext cx="0" cy="395"/>
            </a:xfrm>
            <a:prstGeom prst="line">
              <a:avLst/>
            </a:prstGeom>
            <a:ln w="12700" cap="flat" cmpd="sng">
              <a:solidFill>
                <a:schemeClr val="tx1"/>
              </a:solidFill>
              <a:prstDash val="solid"/>
              <a:headEnd type="none" w="med" len="med"/>
              <a:tailEnd type="none" w="med" len="med"/>
            </a:ln>
          </p:spPr>
        </p:sp>
        <p:sp>
          <p:nvSpPr>
            <p:cNvPr id="2113" name="Line 330"/>
            <p:cNvSpPr/>
            <p:nvPr/>
          </p:nvSpPr>
          <p:spPr>
            <a:xfrm flipV="1">
              <a:off x="3710" y="2564"/>
              <a:ext cx="59" cy="2"/>
            </a:xfrm>
            <a:prstGeom prst="line">
              <a:avLst/>
            </a:prstGeom>
            <a:ln w="12700" cap="flat" cmpd="sng">
              <a:solidFill>
                <a:schemeClr val="tx1"/>
              </a:solidFill>
              <a:prstDash val="solid"/>
              <a:headEnd type="none" w="med" len="med"/>
              <a:tailEnd type="none" w="med" len="med"/>
            </a:ln>
          </p:spPr>
        </p:sp>
        <p:sp>
          <p:nvSpPr>
            <p:cNvPr id="2114" name="Line 331"/>
            <p:cNvSpPr/>
            <p:nvPr/>
          </p:nvSpPr>
          <p:spPr>
            <a:xfrm>
              <a:off x="4089" y="2593"/>
              <a:ext cx="191" cy="243"/>
            </a:xfrm>
            <a:prstGeom prst="line">
              <a:avLst/>
            </a:prstGeom>
            <a:ln w="12700" cap="flat" cmpd="sng">
              <a:solidFill>
                <a:schemeClr val="tx1"/>
              </a:solidFill>
              <a:prstDash val="solid"/>
              <a:headEnd type="none" w="med" len="med"/>
              <a:tailEnd type="none" w="med" len="med"/>
            </a:ln>
          </p:spPr>
        </p:sp>
        <p:sp>
          <p:nvSpPr>
            <p:cNvPr id="2115" name="Line 332"/>
            <p:cNvSpPr/>
            <p:nvPr/>
          </p:nvSpPr>
          <p:spPr>
            <a:xfrm flipH="1">
              <a:off x="4590" y="2591"/>
              <a:ext cx="176" cy="247"/>
            </a:xfrm>
            <a:prstGeom prst="line">
              <a:avLst/>
            </a:prstGeom>
            <a:ln w="12700" cap="flat" cmpd="sng">
              <a:solidFill>
                <a:schemeClr val="tx1"/>
              </a:solidFill>
              <a:prstDash val="solid"/>
              <a:headEnd type="none" w="med" len="med"/>
              <a:tailEnd type="none" w="med" len="med"/>
            </a:ln>
          </p:spPr>
        </p:sp>
        <p:graphicFrame>
          <p:nvGraphicFramePr>
            <p:cNvPr id="2058" name="Object 333"/>
            <p:cNvGraphicFramePr/>
            <p:nvPr/>
          </p:nvGraphicFramePr>
          <p:xfrm>
            <a:off x="4702" y="2309"/>
            <a:ext cx="128" cy="152"/>
          </p:xfrm>
          <a:graphic>
            <a:graphicData uri="http://schemas.openxmlformats.org/presentationml/2006/ole">
              <mc:AlternateContent xmlns:mc="http://schemas.openxmlformats.org/markup-compatibility/2006">
                <mc:Choice xmlns:v="urn:schemas-microsoft-com:vml" Requires="v">
                  <p:oleObj spid="_x0000_s3100" name="" r:id="rId11" imgW="981075" imgH="1206500" progId="MS_ClipArt_Gallery.2">
                    <p:embed/>
                  </p:oleObj>
                </mc:Choice>
                <mc:Fallback>
                  <p:oleObj name="" r:id="rId11" imgW="981075" imgH="1206500" progId="MS_ClipArt_Gallery.2">
                    <p:embed/>
                    <p:pic>
                      <p:nvPicPr>
                        <p:cNvPr id="0" name="图片 3099"/>
                        <p:cNvPicPr/>
                        <p:nvPr/>
                      </p:nvPicPr>
                      <p:blipFill>
                        <a:blip r:embed="rId12"/>
                        <a:stretch>
                          <a:fillRect/>
                        </a:stretch>
                      </p:blipFill>
                      <p:spPr>
                        <a:xfrm>
                          <a:off x="4702" y="2309"/>
                          <a:ext cx="128" cy="152"/>
                        </a:xfrm>
                        <a:prstGeom prst="rect">
                          <a:avLst/>
                        </a:prstGeom>
                        <a:noFill/>
                        <a:ln w="38100">
                          <a:noFill/>
                          <a:miter/>
                        </a:ln>
                      </p:spPr>
                    </p:pic>
                  </p:oleObj>
                </mc:Fallback>
              </mc:AlternateContent>
            </a:graphicData>
          </a:graphic>
        </p:graphicFrame>
        <p:graphicFrame>
          <p:nvGraphicFramePr>
            <p:cNvPr id="2059" name="Object 334"/>
            <p:cNvGraphicFramePr/>
            <p:nvPr/>
          </p:nvGraphicFramePr>
          <p:xfrm>
            <a:off x="3860" y="2360"/>
            <a:ext cx="128" cy="151"/>
          </p:xfrm>
          <a:graphic>
            <a:graphicData uri="http://schemas.openxmlformats.org/presentationml/2006/ole">
              <mc:AlternateContent xmlns:mc="http://schemas.openxmlformats.org/markup-compatibility/2006">
                <mc:Choice xmlns:v="urn:schemas-microsoft-com:vml" Requires="v">
                  <p:oleObj spid="_x0000_s3101" name="" r:id="rId13" imgW="981075" imgH="1206500" progId="MS_ClipArt_Gallery.2">
                    <p:embed/>
                  </p:oleObj>
                </mc:Choice>
                <mc:Fallback>
                  <p:oleObj name="" r:id="rId13" imgW="981075" imgH="1206500" progId="MS_ClipArt_Gallery.2">
                    <p:embed/>
                    <p:pic>
                      <p:nvPicPr>
                        <p:cNvPr id="0" name="图片 3100"/>
                        <p:cNvPicPr/>
                        <p:nvPr/>
                      </p:nvPicPr>
                      <p:blipFill>
                        <a:blip r:embed="rId12"/>
                        <a:stretch>
                          <a:fillRect/>
                        </a:stretch>
                      </p:blipFill>
                      <p:spPr>
                        <a:xfrm>
                          <a:off x="3860" y="2360"/>
                          <a:ext cx="128" cy="151"/>
                        </a:xfrm>
                        <a:prstGeom prst="rect">
                          <a:avLst/>
                        </a:prstGeom>
                        <a:noFill/>
                        <a:ln w="38100">
                          <a:noFill/>
                          <a:miter/>
                        </a:ln>
                      </p:spPr>
                    </p:pic>
                  </p:oleObj>
                </mc:Fallback>
              </mc:AlternateContent>
            </a:graphicData>
          </a:graphic>
        </p:graphicFrame>
        <p:graphicFrame>
          <p:nvGraphicFramePr>
            <p:cNvPr id="2060" name="Object 335"/>
            <p:cNvGraphicFramePr/>
            <p:nvPr/>
          </p:nvGraphicFramePr>
          <p:xfrm>
            <a:off x="4079" y="3114"/>
            <a:ext cx="238" cy="237"/>
          </p:xfrm>
          <a:graphic>
            <a:graphicData uri="http://schemas.openxmlformats.org/presentationml/2006/ole">
              <mc:AlternateContent xmlns:mc="http://schemas.openxmlformats.org/markup-compatibility/2006">
                <mc:Choice xmlns:v="urn:schemas-microsoft-com:vml" Requires="v">
                  <p:oleObj spid="_x0000_s3102" name="" r:id="rId14" imgW="819150" imgH="832485" progId="MS_ClipArt_Gallery.2">
                    <p:embed/>
                  </p:oleObj>
                </mc:Choice>
                <mc:Fallback>
                  <p:oleObj name="" r:id="rId14" imgW="819150" imgH="832485" progId="MS_ClipArt_Gallery.2">
                    <p:embed/>
                    <p:pic>
                      <p:nvPicPr>
                        <p:cNvPr id="0" name="图片 3101"/>
                        <p:cNvPicPr/>
                        <p:nvPr/>
                      </p:nvPicPr>
                      <p:blipFill>
                        <a:blip r:embed="rId15"/>
                        <a:stretch>
                          <a:fillRect/>
                        </a:stretch>
                      </p:blipFill>
                      <p:spPr>
                        <a:xfrm>
                          <a:off x="4079" y="3114"/>
                          <a:ext cx="238" cy="237"/>
                        </a:xfrm>
                        <a:prstGeom prst="rect">
                          <a:avLst/>
                        </a:prstGeom>
                        <a:noFill/>
                        <a:ln w="38100">
                          <a:noFill/>
                          <a:miter/>
                        </a:ln>
                      </p:spPr>
                    </p:pic>
                  </p:oleObj>
                </mc:Fallback>
              </mc:AlternateContent>
            </a:graphicData>
          </a:graphic>
        </p:graphicFrame>
        <p:graphicFrame>
          <p:nvGraphicFramePr>
            <p:cNvPr id="2061" name="Object 336"/>
            <p:cNvGraphicFramePr/>
            <p:nvPr/>
          </p:nvGraphicFramePr>
          <p:xfrm>
            <a:off x="4117" y="3185"/>
            <a:ext cx="218" cy="198"/>
          </p:xfrm>
          <a:graphic>
            <a:graphicData uri="http://schemas.openxmlformats.org/presentationml/2006/ole">
              <mc:AlternateContent xmlns:mc="http://schemas.openxmlformats.org/markup-compatibility/2006">
                <mc:Choice xmlns:v="urn:schemas-microsoft-com:vml" Requires="v">
                  <p:oleObj spid="_x0000_s3103" name="" r:id="rId16" imgW="1266190" imgH="1197610" progId="MS_ClipArt_Gallery.2">
                    <p:embed/>
                  </p:oleObj>
                </mc:Choice>
                <mc:Fallback>
                  <p:oleObj name="" r:id="rId16" imgW="1266190" imgH="1197610" progId="MS_ClipArt_Gallery.2">
                    <p:embed/>
                    <p:pic>
                      <p:nvPicPr>
                        <p:cNvPr id="0" name="图片 3102"/>
                        <p:cNvPicPr/>
                        <p:nvPr/>
                      </p:nvPicPr>
                      <p:blipFill>
                        <a:blip r:embed="rId17"/>
                        <a:stretch>
                          <a:fillRect/>
                        </a:stretch>
                      </p:blipFill>
                      <p:spPr>
                        <a:xfrm>
                          <a:off x="4117" y="3185"/>
                          <a:ext cx="218" cy="198"/>
                        </a:xfrm>
                        <a:prstGeom prst="rect">
                          <a:avLst/>
                        </a:prstGeom>
                        <a:noFill/>
                        <a:ln w="38100">
                          <a:noFill/>
                          <a:miter/>
                        </a:ln>
                      </p:spPr>
                    </p:pic>
                  </p:oleObj>
                </mc:Fallback>
              </mc:AlternateContent>
            </a:graphicData>
          </a:graphic>
        </p:graphicFrame>
        <p:graphicFrame>
          <p:nvGraphicFramePr>
            <p:cNvPr id="2062" name="Object 337"/>
            <p:cNvGraphicFramePr/>
            <p:nvPr/>
          </p:nvGraphicFramePr>
          <p:xfrm>
            <a:off x="4569" y="3134"/>
            <a:ext cx="238" cy="237"/>
          </p:xfrm>
          <a:graphic>
            <a:graphicData uri="http://schemas.openxmlformats.org/presentationml/2006/ole">
              <mc:AlternateContent xmlns:mc="http://schemas.openxmlformats.org/markup-compatibility/2006">
                <mc:Choice xmlns:v="urn:schemas-microsoft-com:vml" Requires="v">
                  <p:oleObj spid="_x0000_s3104" name="" r:id="rId18" imgW="819150" imgH="832485" progId="MS_ClipArt_Gallery.2">
                    <p:embed/>
                  </p:oleObj>
                </mc:Choice>
                <mc:Fallback>
                  <p:oleObj name="" r:id="rId18" imgW="819150" imgH="832485" progId="MS_ClipArt_Gallery.2">
                    <p:embed/>
                    <p:pic>
                      <p:nvPicPr>
                        <p:cNvPr id="0" name="图片 3103"/>
                        <p:cNvPicPr/>
                        <p:nvPr/>
                      </p:nvPicPr>
                      <p:blipFill>
                        <a:blip r:embed="rId15"/>
                        <a:stretch>
                          <a:fillRect/>
                        </a:stretch>
                      </p:blipFill>
                      <p:spPr>
                        <a:xfrm>
                          <a:off x="4569" y="3134"/>
                          <a:ext cx="238" cy="237"/>
                        </a:xfrm>
                        <a:prstGeom prst="rect">
                          <a:avLst/>
                        </a:prstGeom>
                        <a:noFill/>
                        <a:ln w="38100">
                          <a:noFill/>
                          <a:miter/>
                        </a:ln>
                      </p:spPr>
                    </p:pic>
                  </p:oleObj>
                </mc:Fallback>
              </mc:AlternateContent>
            </a:graphicData>
          </a:graphic>
        </p:graphicFrame>
        <p:graphicFrame>
          <p:nvGraphicFramePr>
            <p:cNvPr id="2063" name="Object 338"/>
            <p:cNvGraphicFramePr/>
            <p:nvPr/>
          </p:nvGraphicFramePr>
          <p:xfrm>
            <a:off x="4607" y="3205"/>
            <a:ext cx="218" cy="198"/>
          </p:xfrm>
          <a:graphic>
            <a:graphicData uri="http://schemas.openxmlformats.org/presentationml/2006/ole">
              <mc:AlternateContent xmlns:mc="http://schemas.openxmlformats.org/markup-compatibility/2006">
                <mc:Choice xmlns:v="urn:schemas-microsoft-com:vml" Requires="v">
                  <p:oleObj spid="_x0000_s3099" name="" r:id="rId19" imgW="1266190" imgH="1197610" progId="MS_ClipArt_Gallery.2">
                    <p:embed/>
                  </p:oleObj>
                </mc:Choice>
                <mc:Fallback>
                  <p:oleObj name="" r:id="rId19" imgW="1266190" imgH="1197610" progId="MS_ClipArt_Gallery.2">
                    <p:embed/>
                    <p:pic>
                      <p:nvPicPr>
                        <p:cNvPr id="0" name="图片 3098"/>
                        <p:cNvPicPr/>
                        <p:nvPr/>
                      </p:nvPicPr>
                      <p:blipFill>
                        <a:blip r:embed="rId17"/>
                        <a:stretch>
                          <a:fillRect/>
                        </a:stretch>
                      </p:blipFill>
                      <p:spPr>
                        <a:xfrm>
                          <a:off x="4607" y="3205"/>
                          <a:ext cx="218" cy="198"/>
                        </a:xfrm>
                        <a:prstGeom prst="rect">
                          <a:avLst/>
                        </a:prstGeom>
                        <a:noFill/>
                        <a:ln w="38100">
                          <a:noFill/>
                          <a:miter/>
                        </a:ln>
                      </p:spPr>
                    </p:pic>
                  </p:oleObj>
                </mc:Fallback>
              </mc:AlternateContent>
            </a:graphicData>
          </a:graphic>
        </p:graphicFrame>
        <p:graphicFrame>
          <p:nvGraphicFramePr>
            <p:cNvPr id="2064" name="Object 339"/>
            <p:cNvGraphicFramePr/>
            <p:nvPr/>
          </p:nvGraphicFramePr>
          <p:xfrm>
            <a:off x="4308" y="2955"/>
            <a:ext cx="239" cy="237"/>
          </p:xfrm>
          <a:graphic>
            <a:graphicData uri="http://schemas.openxmlformats.org/presentationml/2006/ole">
              <mc:AlternateContent xmlns:mc="http://schemas.openxmlformats.org/markup-compatibility/2006">
                <mc:Choice xmlns:v="urn:schemas-microsoft-com:vml" Requires="v">
                  <p:oleObj spid="_x0000_s3105" name="" r:id="rId20" imgW="819150" imgH="832485" progId="MS_ClipArt_Gallery.2">
                    <p:embed/>
                  </p:oleObj>
                </mc:Choice>
                <mc:Fallback>
                  <p:oleObj name="" r:id="rId20" imgW="819150" imgH="832485" progId="MS_ClipArt_Gallery.2">
                    <p:embed/>
                    <p:pic>
                      <p:nvPicPr>
                        <p:cNvPr id="0" name="图片 3104"/>
                        <p:cNvPicPr/>
                        <p:nvPr/>
                      </p:nvPicPr>
                      <p:blipFill>
                        <a:blip r:embed="rId15"/>
                        <a:stretch>
                          <a:fillRect/>
                        </a:stretch>
                      </p:blipFill>
                      <p:spPr>
                        <a:xfrm>
                          <a:off x="4308" y="2955"/>
                          <a:ext cx="239" cy="237"/>
                        </a:xfrm>
                        <a:prstGeom prst="rect">
                          <a:avLst/>
                        </a:prstGeom>
                        <a:noFill/>
                        <a:ln w="38100">
                          <a:noFill/>
                          <a:miter/>
                        </a:ln>
                      </p:spPr>
                    </p:pic>
                  </p:oleObj>
                </mc:Fallback>
              </mc:AlternateContent>
            </a:graphicData>
          </a:graphic>
        </p:graphicFrame>
        <p:sp>
          <p:nvSpPr>
            <p:cNvPr id="2116" name="Rectangle 340"/>
            <p:cNvSpPr/>
            <p:nvPr/>
          </p:nvSpPr>
          <p:spPr>
            <a:xfrm>
              <a:off x="4377" y="3038"/>
              <a:ext cx="169" cy="154"/>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117" name="Line 341"/>
            <p:cNvSpPr/>
            <p:nvPr/>
          </p:nvSpPr>
          <p:spPr>
            <a:xfrm>
              <a:off x="4501" y="2894"/>
              <a:ext cx="0" cy="144"/>
            </a:xfrm>
            <a:prstGeom prst="line">
              <a:avLst/>
            </a:prstGeom>
            <a:ln w="12700" cap="flat" cmpd="sng">
              <a:solidFill>
                <a:schemeClr val="tx1"/>
              </a:solidFill>
              <a:prstDash val="solid"/>
              <a:headEnd type="none" w="med" len="med"/>
              <a:tailEnd type="none" w="med" len="med"/>
            </a:ln>
          </p:spPr>
        </p:sp>
        <p:sp>
          <p:nvSpPr>
            <p:cNvPr id="2118" name="AutoShape 342"/>
            <p:cNvSpPr/>
            <p:nvPr/>
          </p:nvSpPr>
          <p:spPr>
            <a:xfrm>
              <a:off x="4955" y="2729"/>
              <a:ext cx="131" cy="60"/>
            </a:xfrm>
            <a:prstGeom prst="parallelogram">
              <a:avLst>
                <a:gd name="adj" fmla="val 84108"/>
              </a:avLst>
            </a:prstGeom>
            <a:solidFill>
              <a:srgbClr val="33CCCC"/>
            </a:solidFill>
            <a:ln w="9525">
              <a:noFill/>
            </a:ln>
          </p:spPr>
          <p:txBody>
            <a:bodyPr wrap="none" anchor="ctr" anchorCtr="0"/>
            <a:p>
              <a:endParaRPr lang="zh-CN" altLang="en-US" dirty="0">
                <a:latin typeface="Comic Sans MS" panose="030F0702030302020204" pitchFamily="66" charset="0"/>
              </a:endParaRPr>
            </a:p>
          </p:txBody>
        </p:sp>
        <p:sp>
          <p:nvSpPr>
            <p:cNvPr id="2119" name="Rectangle 343"/>
            <p:cNvSpPr/>
            <p:nvPr/>
          </p:nvSpPr>
          <p:spPr>
            <a:xfrm>
              <a:off x="5021" y="2533"/>
              <a:ext cx="61" cy="198"/>
            </a:xfrm>
            <a:prstGeom prst="rect">
              <a:avLst/>
            </a:prstGeom>
            <a:solidFill>
              <a:srgbClr val="33CCCC"/>
            </a:solidFill>
            <a:ln w="9525">
              <a:noFill/>
            </a:ln>
          </p:spPr>
          <p:txBody>
            <a:bodyPr wrap="none" anchor="ctr" anchorCtr="0"/>
            <a:p>
              <a:endParaRPr lang="zh-CN" altLang="en-US" dirty="0">
                <a:latin typeface="Comic Sans MS" panose="030F0702030302020204" pitchFamily="66" charset="0"/>
              </a:endParaRPr>
            </a:p>
          </p:txBody>
        </p:sp>
        <p:sp>
          <p:nvSpPr>
            <p:cNvPr id="2120" name="Rectangle 344"/>
            <p:cNvSpPr/>
            <p:nvPr/>
          </p:nvSpPr>
          <p:spPr>
            <a:xfrm>
              <a:off x="4956" y="2589"/>
              <a:ext cx="83" cy="198"/>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121" name="AutoShape 345"/>
            <p:cNvSpPr/>
            <p:nvPr/>
          </p:nvSpPr>
          <p:spPr>
            <a:xfrm>
              <a:off x="4955" y="2531"/>
              <a:ext cx="131" cy="60"/>
            </a:xfrm>
            <a:prstGeom prst="parallelogram">
              <a:avLst>
                <a:gd name="adj" fmla="val 84108"/>
              </a:avLst>
            </a:prstGeom>
            <a:solidFill>
              <a:srgbClr val="33CCCC"/>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122" name="Line 346"/>
            <p:cNvSpPr/>
            <p:nvPr/>
          </p:nvSpPr>
          <p:spPr>
            <a:xfrm>
              <a:off x="5086" y="2535"/>
              <a:ext cx="0" cy="194"/>
            </a:xfrm>
            <a:prstGeom prst="line">
              <a:avLst/>
            </a:prstGeom>
            <a:ln w="9525" cap="flat" cmpd="sng">
              <a:solidFill>
                <a:schemeClr val="tx1"/>
              </a:solidFill>
              <a:prstDash val="solid"/>
              <a:headEnd type="none" w="med" len="med"/>
              <a:tailEnd type="none" w="med" len="med"/>
            </a:ln>
          </p:spPr>
        </p:sp>
        <p:sp>
          <p:nvSpPr>
            <p:cNvPr id="2123" name="Line 347"/>
            <p:cNvSpPr/>
            <p:nvPr/>
          </p:nvSpPr>
          <p:spPr>
            <a:xfrm flipH="1">
              <a:off x="5039" y="2729"/>
              <a:ext cx="47" cy="58"/>
            </a:xfrm>
            <a:prstGeom prst="line">
              <a:avLst/>
            </a:prstGeom>
            <a:ln w="9525" cap="flat" cmpd="sng">
              <a:solidFill>
                <a:schemeClr val="tx1"/>
              </a:solidFill>
              <a:prstDash val="solid"/>
              <a:headEnd type="none" w="med" len="med"/>
              <a:tailEnd type="none" w="med" len="med"/>
            </a:ln>
          </p:spPr>
        </p:sp>
        <p:sp>
          <p:nvSpPr>
            <p:cNvPr id="2124" name="Rectangle 348"/>
            <p:cNvSpPr/>
            <p:nvPr/>
          </p:nvSpPr>
          <p:spPr>
            <a:xfrm>
              <a:off x="4966" y="2615"/>
              <a:ext cx="55" cy="114"/>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125" name="Rectangle 349"/>
            <p:cNvSpPr/>
            <p:nvPr/>
          </p:nvSpPr>
          <p:spPr>
            <a:xfrm>
              <a:off x="4974" y="2649"/>
              <a:ext cx="42" cy="41"/>
            </a:xfrm>
            <a:prstGeom prst="rect">
              <a:avLst/>
            </a:prstGeom>
            <a:solidFill>
              <a:schemeClr val="bg1"/>
            </a:solidFill>
            <a:ln w="9525">
              <a:noFill/>
            </a:ln>
          </p:spPr>
          <p:txBody>
            <a:bodyPr wrap="none" anchor="ctr" anchorCtr="0"/>
            <a:p>
              <a:endParaRPr lang="zh-CN" altLang="en-US" dirty="0">
                <a:latin typeface="Comic Sans MS" panose="030F0702030302020204" pitchFamily="66" charset="0"/>
              </a:endParaRPr>
            </a:p>
          </p:txBody>
        </p:sp>
        <p:sp>
          <p:nvSpPr>
            <p:cNvPr id="2126" name="AutoShape 350"/>
            <p:cNvSpPr/>
            <p:nvPr/>
          </p:nvSpPr>
          <p:spPr>
            <a:xfrm>
              <a:off x="4947" y="3009"/>
              <a:ext cx="131" cy="60"/>
            </a:xfrm>
            <a:prstGeom prst="parallelogram">
              <a:avLst>
                <a:gd name="adj" fmla="val 84108"/>
              </a:avLst>
            </a:prstGeom>
            <a:solidFill>
              <a:srgbClr val="33CCCC"/>
            </a:solidFill>
            <a:ln w="9525">
              <a:noFill/>
            </a:ln>
          </p:spPr>
          <p:txBody>
            <a:bodyPr wrap="none" anchor="ctr" anchorCtr="0"/>
            <a:p>
              <a:endParaRPr lang="zh-CN" altLang="en-US" dirty="0">
                <a:latin typeface="Comic Sans MS" panose="030F0702030302020204" pitchFamily="66" charset="0"/>
              </a:endParaRPr>
            </a:p>
          </p:txBody>
        </p:sp>
        <p:sp>
          <p:nvSpPr>
            <p:cNvPr id="2127" name="Rectangle 351"/>
            <p:cNvSpPr/>
            <p:nvPr/>
          </p:nvSpPr>
          <p:spPr>
            <a:xfrm>
              <a:off x="5013" y="2813"/>
              <a:ext cx="61" cy="198"/>
            </a:xfrm>
            <a:prstGeom prst="rect">
              <a:avLst/>
            </a:prstGeom>
            <a:solidFill>
              <a:srgbClr val="33CCCC"/>
            </a:solidFill>
            <a:ln w="9525">
              <a:noFill/>
            </a:ln>
          </p:spPr>
          <p:txBody>
            <a:bodyPr wrap="none" anchor="ctr" anchorCtr="0"/>
            <a:p>
              <a:endParaRPr lang="zh-CN" altLang="en-US" dirty="0">
                <a:latin typeface="Comic Sans MS" panose="030F0702030302020204" pitchFamily="66" charset="0"/>
              </a:endParaRPr>
            </a:p>
          </p:txBody>
        </p:sp>
        <p:sp>
          <p:nvSpPr>
            <p:cNvPr id="2128" name="Rectangle 352"/>
            <p:cNvSpPr/>
            <p:nvPr/>
          </p:nvSpPr>
          <p:spPr>
            <a:xfrm>
              <a:off x="4948" y="2869"/>
              <a:ext cx="83" cy="198"/>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129" name="AutoShape 353"/>
            <p:cNvSpPr/>
            <p:nvPr/>
          </p:nvSpPr>
          <p:spPr>
            <a:xfrm>
              <a:off x="4947" y="2811"/>
              <a:ext cx="131" cy="60"/>
            </a:xfrm>
            <a:prstGeom prst="parallelogram">
              <a:avLst>
                <a:gd name="adj" fmla="val 84108"/>
              </a:avLst>
            </a:prstGeom>
            <a:solidFill>
              <a:srgbClr val="33CCCC"/>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130" name="Line 354"/>
            <p:cNvSpPr/>
            <p:nvPr/>
          </p:nvSpPr>
          <p:spPr>
            <a:xfrm>
              <a:off x="5078" y="2815"/>
              <a:ext cx="0" cy="194"/>
            </a:xfrm>
            <a:prstGeom prst="line">
              <a:avLst/>
            </a:prstGeom>
            <a:ln w="9525" cap="flat" cmpd="sng">
              <a:solidFill>
                <a:schemeClr val="tx1"/>
              </a:solidFill>
              <a:prstDash val="solid"/>
              <a:headEnd type="none" w="med" len="med"/>
              <a:tailEnd type="none" w="med" len="med"/>
            </a:ln>
          </p:spPr>
        </p:sp>
        <p:sp>
          <p:nvSpPr>
            <p:cNvPr id="2131" name="Line 355"/>
            <p:cNvSpPr/>
            <p:nvPr/>
          </p:nvSpPr>
          <p:spPr>
            <a:xfrm flipH="1">
              <a:off x="5031" y="3009"/>
              <a:ext cx="47" cy="58"/>
            </a:xfrm>
            <a:prstGeom prst="line">
              <a:avLst/>
            </a:prstGeom>
            <a:ln w="9525" cap="flat" cmpd="sng">
              <a:solidFill>
                <a:schemeClr val="tx1"/>
              </a:solidFill>
              <a:prstDash val="solid"/>
              <a:headEnd type="none" w="med" len="med"/>
              <a:tailEnd type="none" w="med" len="med"/>
            </a:ln>
          </p:spPr>
        </p:sp>
        <p:sp>
          <p:nvSpPr>
            <p:cNvPr id="2132" name="Rectangle 356"/>
            <p:cNvSpPr/>
            <p:nvPr/>
          </p:nvSpPr>
          <p:spPr>
            <a:xfrm>
              <a:off x="4958" y="2895"/>
              <a:ext cx="55" cy="114"/>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133" name="Rectangle 357"/>
            <p:cNvSpPr/>
            <p:nvPr/>
          </p:nvSpPr>
          <p:spPr>
            <a:xfrm>
              <a:off x="4966" y="2929"/>
              <a:ext cx="42" cy="41"/>
            </a:xfrm>
            <a:prstGeom prst="rect">
              <a:avLst/>
            </a:prstGeom>
            <a:solidFill>
              <a:schemeClr val="bg1"/>
            </a:solidFill>
            <a:ln w="9525">
              <a:noFill/>
            </a:ln>
          </p:spPr>
          <p:txBody>
            <a:bodyPr wrap="none" anchor="ctr" anchorCtr="0"/>
            <a:p>
              <a:endParaRPr lang="zh-CN" altLang="en-US" dirty="0">
                <a:latin typeface="Comic Sans MS" panose="030F0702030302020204" pitchFamily="66" charset="0"/>
              </a:endParaRPr>
            </a:p>
          </p:txBody>
        </p:sp>
        <p:sp>
          <p:nvSpPr>
            <p:cNvPr id="2134" name="Line 358"/>
            <p:cNvSpPr/>
            <p:nvPr/>
          </p:nvSpPr>
          <p:spPr>
            <a:xfrm rot="5400000" flipH="1">
              <a:off x="4711" y="2766"/>
              <a:ext cx="385" cy="0"/>
            </a:xfrm>
            <a:prstGeom prst="line">
              <a:avLst/>
            </a:prstGeom>
            <a:ln w="12700" cap="flat" cmpd="sng">
              <a:solidFill>
                <a:schemeClr val="tx1"/>
              </a:solidFill>
              <a:prstDash val="solid"/>
              <a:headEnd type="none" w="med" len="med"/>
              <a:tailEnd type="none" w="med" len="med"/>
            </a:ln>
          </p:spPr>
        </p:sp>
        <p:sp>
          <p:nvSpPr>
            <p:cNvPr id="2135" name="Line 359"/>
            <p:cNvSpPr/>
            <p:nvPr/>
          </p:nvSpPr>
          <p:spPr>
            <a:xfrm rot="-5400000">
              <a:off x="4934" y="2925"/>
              <a:ext cx="0" cy="65"/>
            </a:xfrm>
            <a:prstGeom prst="line">
              <a:avLst/>
            </a:prstGeom>
            <a:ln w="12700" cap="flat" cmpd="sng">
              <a:solidFill>
                <a:schemeClr val="tx1"/>
              </a:solidFill>
              <a:prstDash val="solid"/>
              <a:headEnd type="none" w="med" len="med"/>
              <a:tailEnd type="none" w="med" len="med"/>
            </a:ln>
          </p:spPr>
        </p:sp>
        <p:sp>
          <p:nvSpPr>
            <p:cNvPr id="2136" name="Line 360"/>
            <p:cNvSpPr/>
            <p:nvPr/>
          </p:nvSpPr>
          <p:spPr>
            <a:xfrm rot="-5400000">
              <a:off x="4928" y="2630"/>
              <a:ext cx="0" cy="56"/>
            </a:xfrm>
            <a:prstGeom prst="line">
              <a:avLst/>
            </a:prstGeom>
            <a:ln w="12700" cap="flat" cmpd="sng">
              <a:solidFill>
                <a:schemeClr val="tx1"/>
              </a:solidFill>
              <a:prstDash val="solid"/>
              <a:headEnd type="none" w="med" len="med"/>
              <a:tailEnd type="none" w="med" len="med"/>
            </a:ln>
          </p:spPr>
        </p:sp>
        <p:sp>
          <p:nvSpPr>
            <p:cNvPr id="2137" name="Line 361"/>
            <p:cNvSpPr/>
            <p:nvPr/>
          </p:nvSpPr>
          <p:spPr>
            <a:xfrm flipV="1">
              <a:off x="4096" y="1459"/>
              <a:ext cx="289" cy="131"/>
            </a:xfrm>
            <a:prstGeom prst="line">
              <a:avLst/>
            </a:prstGeom>
            <a:ln w="12700" cap="flat" cmpd="sng">
              <a:solidFill>
                <a:schemeClr val="tx1"/>
              </a:solidFill>
              <a:prstDash val="solid"/>
              <a:headEnd type="none" w="med" len="med"/>
              <a:tailEnd type="none" w="med" len="med"/>
            </a:ln>
          </p:spPr>
        </p:sp>
        <p:sp>
          <p:nvSpPr>
            <p:cNvPr id="2138" name="Line 362"/>
            <p:cNvSpPr/>
            <p:nvPr/>
          </p:nvSpPr>
          <p:spPr>
            <a:xfrm>
              <a:off x="4685" y="1449"/>
              <a:ext cx="306" cy="131"/>
            </a:xfrm>
            <a:prstGeom prst="line">
              <a:avLst/>
            </a:prstGeom>
            <a:ln w="12700" cap="flat" cmpd="sng">
              <a:solidFill>
                <a:schemeClr val="tx1"/>
              </a:solidFill>
              <a:prstDash val="solid"/>
              <a:headEnd type="none" w="med" len="med"/>
              <a:tailEnd type="none" w="med" len="med"/>
            </a:ln>
          </p:spPr>
        </p:sp>
        <p:sp>
          <p:nvSpPr>
            <p:cNvPr id="2139" name="Line 363"/>
            <p:cNvSpPr/>
            <p:nvPr/>
          </p:nvSpPr>
          <p:spPr>
            <a:xfrm flipH="1">
              <a:off x="5012" y="1661"/>
              <a:ext cx="152" cy="429"/>
            </a:xfrm>
            <a:prstGeom prst="line">
              <a:avLst/>
            </a:prstGeom>
            <a:ln w="12700" cap="flat" cmpd="sng">
              <a:solidFill>
                <a:schemeClr val="tx1"/>
              </a:solidFill>
              <a:prstDash val="solid"/>
              <a:headEnd type="none" w="med" len="med"/>
              <a:tailEnd type="none" w="med" len="med"/>
            </a:ln>
          </p:spPr>
        </p:sp>
        <p:sp>
          <p:nvSpPr>
            <p:cNvPr id="2140" name="Line 364"/>
            <p:cNvSpPr/>
            <p:nvPr/>
          </p:nvSpPr>
          <p:spPr>
            <a:xfrm>
              <a:off x="4527" y="1520"/>
              <a:ext cx="0" cy="272"/>
            </a:xfrm>
            <a:prstGeom prst="line">
              <a:avLst/>
            </a:prstGeom>
            <a:ln w="12700" cap="flat" cmpd="sng">
              <a:solidFill>
                <a:schemeClr val="tx1"/>
              </a:solidFill>
              <a:prstDash val="solid"/>
              <a:headEnd type="none" w="med" len="med"/>
              <a:tailEnd type="none" w="med" len="med"/>
            </a:ln>
          </p:spPr>
        </p:sp>
        <p:sp>
          <p:nvSpPr>
            <p:cNvPr id="2141" name="Line 365"/>
            <p:cNvSpPr/>
            <p:nvPr/>
          </p:nvSpPr>
          <p:spPr>
            <a:xfrm>
              <a:off x="4543" y="1928"/>
              <a:ext cx="337" cy="232"/>
            </a:xfrm>
            <a:prstGeom prst="line">
              <a:avLst/>
            </a:prstGeom>
            <a:ln w="12700" cap="flat" cmpd="sng">
              <a:solidFill>
                <a:schemeClr val="tx1"/>
              </a:solidFill>
              <a:prstDash val="solid"/>
              <a:headEnd type="none" w="med" len="med"/>
              <a:tailEnd type="none" w="med" len="med"/>
            </a:ln>
          </p:spPr>
        </p:sp>
        <p:sp>
          <p:nvSpPr>
            <p:cNvPr id="2142" name="Line 366"/>
            <p:cNvSpPr/>
            <p:nvPr/>
          </p:nvSpPr>
          <p:spPr>
            <a:xfrm flipH="1">
              <a:off x="4833" y="2221"/>
              <a:ext cx="168" cy="227"/>
            </a:xfrm>
            <a:prstGeom prst="line">
              <a:avLst/>
            </a:prstGeom>
            <a:ln w="12700" cap="flat" cmpd="sng">
              <a:solidFill>
                <a:schemeClr val="tx1"/>
              </a:solidFill>
              <a:prstDash val="solid"/>
              <a:headEnd type="none" w="med" len="med"/>
              <a:tailEnd type="none" w="med" len="med"/>
            </a:ln>
          </p:spPr>
        </p:sp>
        <p:sp>
          <p:nvSpPr>
            <p:cNvPr id="2143" name="Line 367"/>
            <p:cNvSpPr/>
            <p:nvPr/>
          </p:nvSpPr>
          <p:spPr>
            <a:xfrm flipH="1">
              <a:off x="4690" y="1641"/>
              <a:ext cx="353" cy="242"/>
            </a:xfrm>
            <a:prstGeom prst="line">
              <a:avLst/>
            </a:prstGeom>
            <a:ln w="12700" cap="flat" cmpd="sng">
              <a:solidFill>
                <a:schemeClr val="tx1"/>
              </a:solidFill>
              <a:prstDash val="solid"/>
              <a:headEnd type="none" w="med" len="med"/>
              <a:tailEnd type="none" w="med" len="med"/>
            </a:ln>
          </p:spPr>
        </p:sp>
        <p:sp>
          <p:nvSpPr>
            <p:cNvPr id="2144" name="Line 368"/>
            <p:cNvSpPr/>
            <p:nvPr/>
          </p:nvSpPr>
          <p:spPr>
            <a:xfrm flipH="1">
              <a:off x="4696" y="1288"/>
              <a:ext cx="221" cy="161"/>
            </a:xfrm>
            <a:prstGeom prst="line">
              <a:avLst/>
            </a:prstGeom>
            <a:ln w="12700" cap="flat" cmpd="sng">
              <a:solidFill>
                <a:schemeClr val="tx1"/>
              </a:solidFill>
              <a:prstDash val="solid"/>
              <a:headEnd type="none" w="med" len="med"/>
              <a:tailEnd type="none" w="med" len="med"/>
            </a:ln>
          </p:spPr>
        </p:sp>
        <p:sp>
          <p:nvSpPr>
            <p:cNvPr id="2145" name="Line 369"/>
            <p:cNvSpPr/>
            <p:nvPr/>
          </p:nvSpPr>
          <p:spPr>
            <a:xfrm flipH="1">
              <a:off x="5148" y="1399"/>
              <a:ext cx="127" cy="111"/>
            </a:xfrm>
            <a:prstGeom prst="line">
              <a:avLst/>
            </a:prstGeom>
            <a:ln w="12700" cap="flat" cmpd="sng">
              <a:solidFill>
                <a:schemeClr val="tx1"/>
              </a:solidFill>
              <a:prstDash val="solid"/>
              <a:headEnd type="none" w="med" len="med"/>
              <a:tailEnd type="none" w="med" len="med"/>
            </a:ln>
          </p:spPr>
        </p:sp>
        <p:sp>
          <p:nvSpPr>
            <p:cNvPr id="2146" name="Oval 370"/>
            <p:cNvSpPr/>
            <p:nvPr/>
          </p:nvSpPr>
          <p:spPr>
            <a:xfrm>
              <a:off x="3772" y="1586"/>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147" name="Line 371"/>
            <p:cNvSpPr/>
            <p:nvPr/>
          </p:nvSpPr>
          <p:spPr>
            <a:xfrm>
              <a:off x="3772" y="1579"/>
              <a:ext cx="0" cy="50"/>
            </a:xfrm>
            <a:prstGeom prst="line">
              <a:avLst/>
            </a:prstGeom>
            <a:ln w="12700" cap="flat" cmpd="sng">
              <a:solidFill>
                <a:schemeClr val="tx1"/>
              </a:solidFill>
              <a:prstDash val="solid"/>
              <a:headEnd type="none" w="med" len="med"/>
              <a:tailEnd type="none" w="med" len="med"/>
            </a:ln>
          </p:spPr>
        </p:sp>
        <p:sp>
          <p:nvSpPr>
            <p:cNvPr id="2148" name="Line 372"/>
            <p:cNvSpPr/>
            <p:nvPr/>
          </p:nvSpPr>
          <p:spPr>
            <a:xfrm>
              <a:off x="4085" y="1579"/>
              <a:ext cx="0" cy="50"/>
            </a:xfrm>
            <a:prstGeom prst="line">
              <a:avLst/>
            </a:prstGeom>
            <a:ln w="12700" cap="flat" cmpd="sng">
              <a:solidFill>
                <a:schemeClr val="tx1"/>
              </a:solidFill>
              <a:prstDash val="solid"/>
              <a:headEnd type="none" w="med" len="med"/>
              <a:tailEnd type="none" w="med" len="med"/>
            </a:ln>
          </p:spPr>
        </p:sp>
        <p:sp>
          <p:nvSpPr>
            <p:cNvPr id="2149" name="Rectangle 373"/>
            <p:cNvSpPr/>
            <p:nvPr/>
          </p:nvSpPr>
          <p:spPr>
            <a:xfrm>
              <a:off x="3772" y="1579"/>
              <a:ext cx="310" cy="49"/>
            </a:xfrm>
            <a:prstGeom prst="rect">
              <a:avLst/>
            </a:prstGeom>
            <a:solidFill>
              <a:schemeClr val="hlink"/>
            </a:solidFill>
            <a:ln w="12700">
              <a:noFill/>
            </a:ln>
          </p:spPr>
          <p:txBody>
            <a:bodyPr wrap="none" anchor="ctr" anchorCtr="0"/>
            <a:p>
              <a:endParaRPr lang="zh-CN" altLang="en-US" sz="2400" dirty="0">
                <a:latin typeface="Times New Roman" panose="02020603050405020304" pitchFamily="18" charset="0"/>
              </a:endParaRPr>
            </a:p>
          </p:txBody>
        </p:sp>
        <p:sp>
          <p:nvSpPr>
            <p:cNvPr id="2150" name="Oval 374"/>
            <p:cNvSpPr/>
            <p:nvPr/>
          </p:nvSpPr>
          <p:spPr>
            <a:xfrm>
              <a:off x="3769" y="1520"/>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2151" name="Group 375"/>
            <p:cNvGrpSpPr/>
            <p:nvPr/>
          </p:nvGrpSpPr>
          <p:grpSpPr>
            <a:xfrm>
              <a:off x="3844" y="1541"/>
              <a:ext cx="156" cy="55"/>
              <a:chOff x="2848" y="848"/>
              <a:chExt cx="140" cy="98"/>
            </a:xfrm>
          </p:grpSpPr>
          <p:sp>
            <p:nvSpPr>
              <p:cNvPr id="2291" name="Line 376"/>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2292" name="Line 377"/>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293" name="Line 378"/>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2152" name="Group 379"/>
            <p:cNvGrpSpPr/>
            <p:nvPr/>
          </p:nvGrpSpPr>
          <p:grpSpPr>
            <a:xfrm flipV="1">
              <a:off x="3844" y="1540"/>
              <a:ext cx="156" cy="56"/>
              <a:chOff x="2848" y="848"/>
              <a:chExt cx="140" cy="98"/>
            </a:xfrm>
          </p:grpSpPr>
          <p:sp>
            <p:nvSpPr>
              <p:cNvPr id="2288" name="Line 380"/>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2289" name="Line 381"/>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290" name="Line 382"/>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2153" name="Oval 383"/>
            <p:cNvSpPr/>
            <p:nvPr/>
          </p:nvSpPr>
          <p:spPr>
            <a:xfrm>
              <a:off x="4372" y="1442"/>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154" name="Line 384"/>
            <p:cNvSpPr/>
            <p:nvPr/>
          </p:nvSpPr>
          <p:spPr>
            <a:xfrm>
              <a:off x="4372" y="1435"/>
              <a:ext cx="0" cy="50"/>
            </a:xfrm>
            <a:prstGeom prst="line">
              <a:avLst/>
            </a:prstGeom>
            <a:ln w="12700" cap="flat" cmpd="sng">
              <a:solidFill>
                <a:schemeClr val="tx1"/>
              </a:solidFill>
              <a:prstDash val="solid"/>
              <a:headEnd type="none" w="med" len="med"/>
              <a:tailEnd type="none" w="med" len="med"/>
            </a:ln>
          </p:spPr>
        </p:sp>
        <p:sp>
          <p:nvSpPr>
            <p:cNvPr id="2155" name="Line 385"/>
            <p:cNvSpPr/>
            <p:nvPr/>
          </p:nvSpPr>
          <p:spPr>
            <a:xfrm>
              <a:off x="4685" y="1435"/>
              <a:ext cx="0" cy="50"/>
            </a:xfrm>
            <a:prstGeom prst="line">
              <a:avLst/>
            </a:prstGeom>
            <a:ln w="12700" cap="flat" cmpd="sng">
              <a:solidFill>
                <a:schemeClr val="tx1"/>
              </a:solidFill>
              <a:prstDash val="solid"/>
              <a:headEnd type="none" w="med" len="med"/>
              <a:tailEnd type="none" w="med" len="med"/>
            </a:ln>
          </p:spPr>
        </p:sp>
        <p:sp>
          <p:nvSpPr>
            <p:cNvPr id="2156" name="Rectangle 386"/>
            <p:cNvSpPr/>
            <p:nvPr/>
          </p:nvSpPr>
          <p:spPr>
            <a:xfrm>
              <a:off x="4372" y="1435"/>
              <a:ext cx="310" cy="49"/>
            </a:xfrm>
            <a:prstGeom prst="rect">
              <a:avLst/>
            </a:prstGeom>
            <a:solidFill>
              <a:schemeClr val="hlink"/>
            </a:solidFill>
            <a:ln w="12700">
              <a:noFill/>
            </a:ln>
          </p:spPr>
          <p:txBody>
            <a:bodyPr wrap="none" anchor="ctr" anchorCtr="0"/>
            <a:p>
              <a:endParaRPr lang="zh-CN" altLang="en-US" sz="2400" dirty="0">
                <a:latin typeface="Times New Roman" panose="02020603050405020304" pitchFamily="18" charset="0"/>
              </a:endParaRPr>
            </a:p>
          </p:txBody>
        </p:sp>
        <p:sp>
          <p:nvSpPr>
            <p:cNvPr id="2157" name="Oval 387"/>
            <p:cNvSpPr/>
            <p:nvPr/>
          </p:nvSpPr>
          <p:spPr>
            <a:xfrm>
              <a:off x="4369" y="1376"/>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2158" name="Group 388"/>
            <p:cNvGrpSpPr/>
            <p:nvPr/>
          </p:nvGrpSpPr>
          <p:grpSpPr>
            <a:xfrm>
              <a:off x="4444" y="1397"/>
              <a:ext cx="156" cy="55"/>
              <a:chOff x="2848" y="848"/>
              <a:chExt cx="140" cy="98"/>
            </a:xfrm>
          </p:grpSpPr>
          <p:sp>
            <p:nvSpPr>
              <p:cNvPr id="2285" name="Line 38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2286" name="Line 39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287" name="Line 39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2159" name="Group 392"/>
            <p:cNvGrpSpPr/>
            <p:nvPr/>
          </p:nvGrpSpPr>
          <p:grpSpPr>
            <a:xfrm flipV="1">
              <a:off x="4444" y="1396"/>
              <a:ext cx="156" cy="56"/>
              <a:chOff x="2848" y="848"/>
              <a:chExt cx="140" cy="98"/>
            </a:xfrm>
          </p:grpSpPr>
          <p:sp>
            <p:nvSpPr>
              <p:cNvPr id="2282" name="Line 39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2283" name="Line 39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284" name="Line 395"/>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2160" name="Oval 396"/>
            <p:cNvSpPr/>
            <p:nvPr/>
          </p:nvSpPr>
          <p:spPr>
            <a:xfrm>
              <a:off x="4383" y="1856"/>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161" name="Line 397"/>
            <p:cNvSpPr/>
            <p:nvPr/>
          </p:nvSpPr>
          <p:spPr>
            <a:xfrm>
              <a:off x="4383" y="1849"/>
              <a:ext cx="0" cy="50"/>
            </a:xfrm>
            <a:prstGeom prst="line">
              <a:avLst/>
            </a:prstGeom>
            <a:ln w="12700" cap="flat" cmpd="sng">
              <a:solidFill>
                <a:schemeClr val="tx1"/>
              </a:solidFill>
              <a:prstDash val="solid"/>
              <a:headEnd type="none" w="med" len="med"/>
              <a:tailEnd type="none" w="med" len="med"/>
            </a:ln>
          </p:spPr>
        </p:sp>
        <p:sp>
          <p:nvSpPr>
            <p:cNvPr id="2162" name="Line 398"/>
            <p:cNvSpPr/>
            <p:nvPr/>
          </p:nvSpPr>
          <p:spPr>
            <a:xfrm>
              <a:off x="4696" y="1849"/>
              <a:ext cx="0" cy="50"/>
            </a:xfrm>
            <a:prstGeom prst="line">
              <a:avLst/>
            </a:prstGeom>
            <a:ln w="12700" cap="flat" cmpd="sng">
              <a:solidFill>
                <a:schemeClr val="tx1"/>
              </a:solidFill>
              <a:prstDash val="solid"/>
              <a:headEnd type="none" w="med" len="med"/>
              <a:tailEnd type="none" w="med" len="med"/>
            </a:ln>
          </p:spPr>
        </p:sp>
        <p:sp>
          <p:nvSpPr>
            <p:cNvPr id="2163" name="Rectangle 399"/>
            <p:cNvSpPr/>
            <p:nvPr/>
          </p:nvSpPr>
          <p:spPr>
            <a:xfrm>
              <a:off x="4383" y="1849"/>
              <a:ext cx="310" cy="49"/>
            </a:xfrm>
            <a:prstGeom prst="rect">
              <a:avLst/>
            </a:prstGeom>
            <a:solidFill>
              <a:schemeClr val="hlink"/>
            </a:solidFill>
            <a:ln w="12700">
              <a:noFill/>
            </a:ln>
          </p:spPr>
          <p:txBody>
            <a:bodyPr wrap="none" anchor="ctr" anchorCtr="0"/>
            <a:p>
              <a:endParaRPr lang="zh-CN" altLang="en-US" sz="2400" dirty="0">
                <a:latin typeface="Times New Roman" panose="02020603050405020304" pitchFamily="18" charset="0"/>
              </a:endParaRPr>
            </a:p>
          </p:txBody>
        </p:sp>
        <p:sp>
          <p:nvSpPr>
            <p:cNvPr id="2164" name="Oval 400"/>
            <p:cNvSpPr/>
            <p:nvPr/>
          </p:nvSpPr>
          <p:spPr>
            <a:xfrm>
              <a:off x="4380" y="1790"/>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2165" name="Group 401"/>
            <p:cNvGrpSpPr/>
            <p:nvPr/>
          </p:nvGrpSpPr>
          <p:grpSpPr>
            <a:xfrm>
              <a:off x="4455" y="1811"/>
              <a:ext cx="156" cy="55"/>
              <a:chOff x="2848" y="848"/>
              <a:chExt cx="140" cy="98"/>
            </a:xfrm>
          </p:grpSpPr>
          <p:sp>
            <p:nvSpPr>
              <p:cNvPr id="2279" name="Line 402"/>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2280" name="Line 403"/>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281" name="Line 404"/>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2166" name="Group 405"/>
            <p:cNvGrpSpPr/>
            <p:nvPr/>
          </p:nvGrpSpPr>
          <p:grpSpPr>
            <a:xfrm flipV="1">
              <a:off x="4455" y="1810"/>
              <a:ext cx="156" cy="56"/>
              <a:chOff x="2848" y="848"/>
              <a:chExt cx="140" cy="98"/>
            </a:xfrm>
          </p:grpSpPr>
          <p:sp>
            <p:nvSpPr>
              <p:cNvPr id="2276" name="Line 406"/>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2277" name="Line 407"/>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278" name="Line 408"/>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2167" name="Oval 409"/>
            <p:cNvSpPr/>
            <p:nvPr/>
          </p:nvSpPr>
          <p:spPr>
            <a:xfrm>
              <a:off x="4994" y="1573"/>
              <a:ext cx="312"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168" name="Line 410"/>
            <p:cNvSpPr/>
            <p:nvPr/>
          </p:nvSpPr>
          <p:spPr>
            <a:xfrm>
              <a:off x="4994" y="1566"/>
              <a:ext cx="0" cy="50"/>
            </a:xfrm>
            <a:prstGeom prst="line">
              <a:avLst/>
            </a:prstGeom>
            <a:ln w="12700" cap="flat" cmpd="sng">
              <a:solidFill>
                <a:schemeClr val="tx1"/>
              </a:solidFill>
              <a:prstDash val="solid"/>
              <a:headEnd type="none" w="med" len="med"/>
              <a:tailEnd type="none" w="med" len="med"/>
            </a:ln>
          </p:spPr>
        </p:sp>
        <p:sp>
          <p:nvSpPr>
            <p:cNvPr id="2169" name="Line 411"/>
            <p:cNvSpPr/>
            <p:nvPr/>
          </p:nvSpPr>
          <p:spPr>
            <a:xfrm>
              <a:off x="5306" y="1566"/>
              <a:ext cx="0" cy="50"/>
            </a:xfrm>
            <a:prstGeom prst="line">
              <a:avLst/>
            </a:prstGeom>
            <a:ln w="12700" cap="flat" cmpd="sng">
              <a:solidFill>
                <a:schemeClr val="tx1"/>
              </a:solidFill>
              <a:prstDash val="solid"/>
              <a:headEnd type="none" w="med" len="med"/>
              <a:tailEnd type="none" w="med" len="med"/>
            </a:ln>
          </p:spPr>
        </p:sp>
        <p:sp>
          <p:nvSpPr>
            <p:cNvPr id="2170" name="Rectangle 412"/>
            <p:cNvSpPr/>
            <p:nvPr/>
          </p:nvSpPr>
          <p:spPr>
            <a:xfrm>
              <a:off x="4994" y="1566"/>
              <a:ext cx="309" cy="49"/>
            </a:xfrm>
            <a:prstGeom prst="rect">
              <a:avLst/>
            </a:prstGeom>
            <a:solidFill>
              <a:schemeClr val="hlink"/>
            </a:solidFill>
            <a:ln w="12700">
              <a:noFill/>
            </a:ln>
          </p:spPr>
          <p:txBody>
            <a:bodyPr wrap="none" anchor="ctr" anchorCtr="0"/>
            <a:p>
              <a:endParaRPr lang="zh-CN" altLang="en-US" sz="2400" dirty="0">
                <a:latin typeface="Times New Roman" panose="02020603050405020304" pitchFamily="18" charset="0"/>
              </a:endParaRPr>
            </a:p>
          </p:txBody>
        </p:sp>
        <p:sp>
          <p:nvSpPr>
            <p:cNvPr id="2171" name="Oval 413"/>
            <p:cNvSpPr/>
            <p:nvPr/>
          </p:nvSpPr>
          <p:spPr>
            <a:xfrm>
              <a:off x="4991" y="1507"/>
              <a:ext cx="312"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2172" name="Group 414"/>
            <p:cNvGrpSpPr/>
            <p:nvPr/>
          </p:nvGrpSpPr>
          <p:grpSpPr>
            <a:xfrm>
              <a:off x="5066" y="1528"/>
              <a:ext cx="155" cy="55"/>
              <a:chOff x="2848" y="848"/>
              <a:chExt cx="140" cy="98"/>
            </a:xfrm>
          </p:grpSpPr>
          <p:sp>
            <p:nvSpPr>
              <p:cNvPr id="2273" name="Line 41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2274" name="Line 41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275" name="Line 41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2173" name="Group 418"/>
            <p:cNvGrpSpPr/>
            <p:nvPr/>
          </p:nvGrpSpPr>
          <p:grpSpPr>
            <a:xfrm flipV="1">
              <a:off x="5066" y="1527"/>
              <a:ext cx="155" cy="56"/>
              <a:chOff x="2848" y="848"/>
              <a:chExt cx="140" cy="98"/>
            </a:xfrm>
          </p:grpSpPr>
          <p:sp>
            <p:nvSpPr>
              <p:cNvPr id="2270" name="Line 41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2271" name="Line 42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272" name="Line 421"/>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2174" name="Oval 422"/>
            <p:cNvSpPr/>
            <p:nvPr/>
          </p:nvSpPr>
          <p:spPr>
            <a:xfrm>
              <a:off x="4872" y="2138"/>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175" name="Line 423"/>
            <p:cNvSpPr/>
            <p:nvPr/>
          </p:nvSpPr>
          <p:spPr>
            <a:xfrm>
              <a:off x="4872" y="2131"/>
              <a:ext cx="0" cy="50"/>
            </a:xfrm>
            <a:prstGeom prst="line">
              <a:avLst/>
            </a:prstGeom>
            <a:ln w="12700" cap="flat" cmpd="sng">
              <a:solidFill>
                <a:schemeClr val="tx1"/>
              </a:solidFill>
              <a:prstDash val="solid"/>
              <a:headEnd type="none" w="med" len="med"/>
              <a:tailEnd type="none" w="med" len="med"/>
            </a:ln>
          </p:spPr>
        </p:sp>
        <p:sp>
          <p:nvSpPr>
            <p:cNvPr id="2176" name="Line 424"/>
            <p:cNvSpPr/>
            <p:nvPr/>
          </p:nvSpPr>
          <p:spPr>
            <a:xfrm>
              <a:off x="5185" y="2131"/>
              <a:ext cx="0" cy="50"/>
            </a:xfrm>
            <a:prstGeom prst="line">
              <a:avLst/>
            </a:prstGeom>
            <a:ln w="12700" cap="flat" cmpd="sng">
              <a:solidFill>
                <a:schemeClr val="tx1"/>
              </a:solidFill>
              <a:prstDash val="solid"/>
              <a:headEnd type="none" w="med" len="med"/>
              <a:tailEnd type="none" w="med" len="med"/>
            </a:ln>
          </p:spPr>
        </p:sp>
        <p:sp>
          <p:nvSpPr>
            <p:cNvPr id="2177" name="Rectangle 425"/>
            <p:cNvSpPr/>
            <p:nvPr/>
          </p:nvSpPr>
          <p:spPr>
            <a:xfrm>
              <a:off x="4872" y="2131"/>
              <a:ext cx="310" cy="49"/>
            </a:xfrm>
            <a:prstGeom prst="rect">
              <a:avLst/>
            </a:prstGeom>
            <a:solidFill>
              <a:schemeClr val="hlink"/>
            </a:solidFill>
            <a:ln w="12700">
              <a:noFill/>
            </a:ln>
          </p:spPr>
          <p:txBody>
            <a:bodyPr wrap="none" anchor="ctr" anchorCtr="0"/>
            <a:p>
              <a:endParaRPr lang="zh-CN" altLang="en-US" sz="2400" dirty="0">
                <a:latin typeface="Times New Roman" panose="02020603050405020304" pitchFamily="18" charset="0"/>
              </a:endParaRPr>
            </a:p>
          </p:txBody>
        </p:sp>
        <p:sp>
          <p:nvSpPr>
            <p:cNvPr id="2178" name="Oval 426"/>
            <p:cNvSpPr/>
            <p:nvPr/>
          </p:nvSpPr>
          <p:spPr>
            <a:xfrm>
              <a:off x="4869" y="2072"/>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2179" name="Group 427"/>
            <p:cNvGrpSpPr/>
            <p:nvPr/>
          </p:nvGrpSpPr>
          <p:grpSpPr>
            <a:xfrm>
              <a:off x="4944" y="2093"/>
              <a:ext cx="156" cy="55"/>
              <a:chOff x="2848" y="848"/>
              <a:chExt cx="140" cy="98"/>
            </a:xfrm>
          </p:grpSpPr>
          <p:sp>
            <p:nvSpPr>
              <p:cNvPr id="2267" name="Line 428"/>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2268" name="Line 429"/>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269" name="Line 430"/>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2180" name="Group 431"/>
            <p:cNvGrpSpPr/>
            <p:nvPr/>
          </p:nvGrpSpPr>
          <p:grpSpPr>
            <a:xfrm flipV="1">
              <a:off x="4944" y="2092"/>
              <a:ext cx="156" cy="56"/>
              <a:chOff x="2848" y="848"/>
              <a:chExt cx="140" cy="98"/>
            </a:xfrm>
          </p:grpSpPr>
          <p:sp>
            <p:nvSpPr>
              <p:cNvPr id="2264" name="Line 432"/>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2265" name="Line 433"/>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266" name="Line 434"/>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2181" name="Oval 435"/>
            <p:cNvSpPr/>
            <p:nvPr/>
          </p:nvSpPr>
          <p:spPr>
            <a:xfrm>
              <a:off x="4662" y="2506"/>
              <a:ext cx="313" cy="82"/>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182" name="Line 436"/>
            <p:cNvSpPr/>
            <p:nvPr/>
          </p:nvSpPr>
          <p:spPr>
            <a:xfrm>
              <a:off x="4662" y="2499"/>
              <a:ext cx="0" cy="51"/>
            </a:xfrm>
            <a:prstGeom prst="line">
              <a:avLst/>
            </a:prstGeom>
            <a:ln w="12700" cap="flat" cmpd="sng">
              <a:solidFill>
                <a:schemeClr val="tx1"/>
              </a:solidFill>
              <a:prstDash val="solid"/>
              <a:headEnd type="none" w="med" len="med"/>
              <a:tailEnd type="none" w="med" len="med"/>
            </a:ln>
          </p:spPr>
        </p:sp>
        <p:sp>
          <p:nvSpPr>
            <p:cNvPr id="2183" name="Line 437"/>
            <p:cNvSpPr/>
            <p:nvPr/>
          </p:nvSpPr>
          <p:spPr>
            <a:xfrm>
              <a:off x="4975" y="2499"/>
              <a:ext cx="0" cy="51"/>
            </a:xfrm>
            <a:prstGeom prst="line">
              <a:avLst/>
            </a:prstGeom>
            <a:ln w="12700" cap="flat" cmpd="sng">
              <a:solidFill>
                <a:schemeClr val="tx1"/>
              </a:solidFill>
              <a:prstDash val="solid"/>
              <a:headEnd type="none" w="med" len="med"/>
              <a:tailEnd type="none" w="med" len="med"/>
            </a:ln>
          </p:spPr>
        </p:sp>
        <p:sp>
          <p:nvSpPr>
            <p:cNvPr id="2184" name="Rectangle 438"/>
            <p:cNvSpPr/>
            <p:nvPr/>
          </p:nvSpPr>
          <p:spPr>
            <a:xfrm>
              <a:off x="4662" y="2499"/>
              <a:ext cx="310" cy="50"/>
            </a:xfrm>
            <a:prstGeom prst="rect">
              <a:avLst/>
            </a:prstGeom>
            <a:solidFill>
              <a:schemeClr val="hlink"/>
            </a:solidFill>
            <a:ln w="12700">
              <a:noFill/>
            </a:ln>
          </p:spPr>
          <p:txBody>
            <a:bodyPr wrap="none" anchor="ctr" anchorCtr="0"/>
            <a:p>
              <a:endParaRPr lang="zh-CN" altLang="en-US" sz="2400" dirty="0">
                <a:latin typeface="Times New Roman" panose="02020603050405020304" pitchFamily="18" charset="0"/>
              </a:endParaRPr>
            </a:p>
          </p:txBody>
        </p:sp>
        <p:sp>
          <p:nvSpPr>
            <p:cNvPr id="2185" name="Oval 439"/>
            <p:cNvSpPr/>
            <p:nvPr/>
          </p:nvSpPr>
          <p:spPr>
            <a:xfrm>
              <a:off x="4659" y="2440"/>
              <a:ext cx="313"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2186" name="Group 440"/>
            <p:cNvGrpSpPr/>
            <p:nvPr/>
          </p:nvGrpSpPr>
          <p:grpSpPr>
            <a:xfrm>
              <a:off x="4734" y="2461"/>
              <a:ext cx="156" cy="56"/>
              <a:chOff x="2848" y="848"/>
              <a:chExt cx="140" cy="98"/>
            </a:xfrm>
          </p:grpSpPr>
          <p:sp>
            <p:nvSpPr>
              <p:cNvPr id="2261" name="Line 44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2262" name="Line 44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263" name="Line 44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2187" name="Group 444"/>
            <p:cNvGrpSpPr/>
            <p:nvPr/>
          </p:nvGrpSpPr>
          <p:grpSpPr>
            <a:xfrm flipV="1">
              <a:off x="4734" y="2460"/>
              <a:ext cx="156" cy="56"/>
              <a:chOff x="2848" y="848"/>
              <a:chExt cx="140" cy="98"/>
            </a:xfrm>
          </p:grpSpPr>
          <p:sp>
            <p:nvSpPr>
              <p:cNvPr id="2258" name="Line 44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2259" name="Line 44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260" name="Line 447"/>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2188" name="Oval 448"/>
            <p:cNvSpPr/>
            <p:nvPr/>
          </p:nvSpPr>
          <p:spPr>
            <a:xfrm>
              <a:off x="4278" y="2814"/>
              <a:ext cx="312"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189" name="Line 449"/>
            <p:cNvSpPr/>
            <p:nvPr/>
          </p:nvSpPr>
          <p:spPr>
            <a:xfrm>
              <a:off x="4278" y="2807"/>
              <a:ext cx="0" cy="50"/>
            </a:xfrm>
            <a:prstGeom prst="line">
              <a:avLst/>
            </a:prstGeom>
            <a:ln w="12700" cap="flat" cmpd="sng">
              <a:solidFill>
                <a:schemeClr val="tx1"/>
              </a:solidFill>
              <a:prstDash val="solid"/>
              <a:headEnd type="none" w="med" len="med"/>
              <a:tailEnd type="none" w="med" len="med"/>
            </a:ln>
          </p:spPr>
        </p:sp>
        <p:sp>
          <p:nvSpPr>
            <p:cNvPr id="2190" name="Line 450"/>
            <p:cNvSpPr/>
            <p:nvPr/>
          </p:nvSpPr>
          <p:spPr>
            <a:xfrm>
              <a:off x="4590" y="2807"/>
              <a:ext cx="0" cy="50"/>
            </a:xfrm>
            <a:prstGeom prst="line">
              <a:avLst/>
            </a:prstGeom>
            <a:ln w="12700" cap="flat" cmpd="sng">
              <a:solidFill>
                <a:schemeClr val="tx1"/>
              </a:solidFill>
              <a:prstDash val="solid"/>
              <a:headEnd type="none" w="med" len="med"/>
              <a:tailEnd type="none" w="med" len="med"/>
            </a:ln>
          </p:spPr>
        </p:sp>
        <p:sp>
          <p:nvSpPr>
            <p:cNvPr id="2191" name="Rectangle 451"/>
            <p:cNvSpPr/>
            <p:nvPr/>
          </p:nvSpPr>
          <p:spPr>
            <a:xfrm>
              <a:off x="4278" y="2807"/>
              <a:ext cx="309" cy="49"/>
            </a:xfrm>
            <a:prstGeom prst="rect">
              <a:avLst/>
            </a:prstGeom>
            <a:solidFill>
              <a:schemeClr val="hlink"/>
            </a:solidFill>
            <a:ln w="12700">
              <a:noFill/>
            </a:ln>
          </p:spPr>
          <p:txBody>
            <a:bodyPr wrap="none" anchor="ctr" anchorCtr="0"/>
            <a:p>
              <a:endParaRPr lang="zh-CN" altLang="en-US" sz="2400" dirty="0">
                <a:latin typeface="Times New Roman" panose="02020603050405020304" pitchFamily="18" charset="0"/>
              </a:endParaRPr>
            </a:p>
          </p:txBody>
        </p:sp>
        <p:sp>
          <p:nvSpPr>
            <p:cNvPr id="2192" name="Oval 452"/>
            <p:cNvSpPr/>
            <p:nvPr/>
          </p:nvSpPr>
          <p:spPr>
            <a:xfrm>
              <a:off x="4275" y="2748"/>
              <a:ext cx="312"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2193" name="Group 453"/>
            <p:cNvGrpSpPr/>
            <p:nvPr/>
          </p:nvGrpSpPr>
          <p:grpSpPr>
            <a:xfrm>
              <a:off x="4350" y="2769"/>
              <a:ext cx="155" cy="55"/>
              <a:chOff x="2848" y="848"/>
              <a:chExt cx="140" cy="98"/>
            </a:xfrm>
          </p:grpSpPr>
          <p:sp>
            <p:nvSpPr>
              <p:cNvPr id="2255" name="Line 454"/>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2256" name="Line 455"/>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257" name="Line 456"/>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2194" name="Group 457"/>
            <p:cNvGrpSpPr/>
            <p:nvPr/>
          </p:nvGrpSpPr>
          <p:grpSpPr>
            <a:xfrm flipV="1">
              <a:off x="4350" y="2768"/>
              <a:ext cx="155" cy="56"/>
              <a:chOff x="2848" y="848"/>
              <a:chExt cx="140" cy="98"/>
            </a:xfrm>
          </p:grpSpPr>
          <p:sp>
            <p:nvSpPr>
              <p:cNvPr id="2252" name="Line 458"/>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2253" name="Line 459"/>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254" name="Line 460"/>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2195" name="Oval 461"/>
            <p:cNvSpPr/>
            <p:nvPr/>
          </p:nvSpPr>
          <p:spPr>
            <a:xfrm>
              <a:off x="3772" y="2577"/>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196" name="Line 462"/>
            <p:cNvSpPr/>
            <p:nvPr/>
          </p:nvSpPr>
          <p:spPr>
            <a:xfrm>
              <a:off x="3772" y="2570"/>
              <a:ext cx="0" cy="50"/>
            </a:xfrm>
            <a:prstGeom prst="line">
              <a:avLst/>
            </a:prstGeom>
            <a:ln w="12700" cap="flat" cmpd="sng">
              <a:solidFill>
                <a:schemeClr val="tx1"/>
              </a:solidFill>
              <a:prstDash val="solid"/>
              <a:headEnd type="none" w="med" len="med"/>
              <a:tailEnd type="none" w="med" len="med"/>
            </a:ln>
          </p:spPr>
        </p:sp>
        <p:sp>
          <p:nvSpPr>
            <p:cNvPr id="2197" name="Line 463"/>
            <p:cNvSpPr/>
            <p:nvPr/>
          </p:nvSpPr>
          <p:spPr>
            <a:xfrm>
              <a:off x="4085" y="2570"/>
              <a:ext cx="0" cy="50"/>
            </a:xfrm>
            <a:prstGeom prst="line">
              <a:avLst/>
            </a:prstGeom>
            <a:ln w="12700" cap="flat" cmpd="sng">
              <a:solidFill>
                <a:schemeClr val="tx1"/>
              </a:solidFill>
              <a:prstDash val="solid"/>
              <a:headEnd type="none" w="med" len="med"/>
              <a:tailEnd type="none" w="med" len="med"/>
            </a:ln>
          </p:spPr>
        </p:sp>
        <p:sp>
          <p:nvSpPr>
            <p:cNvPr id="2198" name="Rectangle 464"/>
            <p:cNvSpPr/>
            <p:nvPr/>
          </p:nvSpPr>
          <p:spPr>
            <a:xfrm>
              <a:off x="3772" y="2570"/>
              <a:ext cx="310" cy="49"/>
            </a:xfrm>
            <a:prstGeom prst="rect">
              <a:avLst/>
            </a:prstGeom>
            <a:solidFill>
              <a:schemeClr val="hlink"/>
            </a:solidFill>
            <a:ln w="12700">
              <a:noFill/>
            </a:ln>
          </p:spPr>
          <p:txBody>
            <a:bodyPr wrap="none" anchor="ctr" anchorCtr="0"/>
            <a:p>
              <a:endParaRPr lang="zh-CN" altLang="en-US" sz="2400" dirty="0">
                <a:latin typeface="Times New Roman" panose="02020603050405020304" pitchFamily="18" charset="0"/>
              </a:endParaRPr>
            </a:p>
          </p:txBody>
        </p:sp>
        <p:sp>
          <p:nvSpPr>
            <p:cNvPr id="2199" name="Oval 465"/>
            <p:cNvSpPr/>
            <p:nvPr/>
          </p:nvSpPr>
          <p:spPr>
            <a:xfrm>
              <a:off x="3769" y="2511"/>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p>
              <a:endParaRPr lang="zh-CN" altLang="en-US" dirty="0">
                <a:latin typeface="Comic Sans MS" panose="030F0702030302020204" pitchFamily="66" charset="0"/>
              </a:endParaRPr>
            </a:p>
          </p:txBody>
        </p:sp>
        <p:grpSp>
          <p:nvGrpSpPr>
            <p:cNvPr id="2200" name="Group 466"/>
            <p:cNvGrpSpPr/>
            <p:nvPr/>
          </p:nvGrpSpPr>
          <p:grpSpPr>
            <a:xfrm>
              <a:off x="3844" y="2532"/>
              <a:ext cx="156" cy="55"/>
              <a:chOff x="2848" y="848"/>
              <a:chExt cx="140" cy="98"/>
            </a:xfrm>
          </p:grpSpPr>
          <p:sp>
            <p:nvSpPr>
              <p:cNvPr id="2249" name="Line 46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2250" name="Line 46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251" name="Line 46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2201" name="Group 470"/>
            <p:cNvGrpSpPr/>
            <p:nvPr/>
          </p:nvGrpSpPr>
          <p:grpSpPr>
            <a:xfrm flipV="1">
              <a:off x="3844" y="2531"/>
              <a:ext cx="156" cy="56"/>
              <a:chOff x="2848" y="848"/>
              <a:chExt cx="140" cy="98"/>
            </a:xfrm>
          </p:grpSpPr>
          <p:sp>
            <p:nvSpPr>
              <p:cNvPr id="2246" name="Line 47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2247" name="Line 47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248" name="Line 473"/>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2202" name="Line 474"/>
            <p:cNvSpPr/>
            <p:nvPr/>
          </p:nvSpPr>
          <p:spPr>
            <a:xfrm flipV="1">
              <a:off x="3930" y="2645"/>
              <a:ext cx="1" cy="157"/>
            </a:xfrm>
            <a:prstGeom prst="line">
              <a:avLst/>
            </a:prstGeom>
            <a:ln w="12700" cap="flat" cmpd="sng">
              <a:solidFill>
                <a:schemeClr val="tx1"/>
              </a:solidFill>
              <a:prstDash val="solid"/>
              <a:headEnd type="none" w="med" len="med"/>
              <a:tailEnd type="none" w="med" len="med"/>
            </a:ln>
          </p:spPr>
        </p:sp>
        <p:sp>
          <p:nvSpPr>
            <p:cNvPr id="2203" name="Rectangle 475"/>
            <p:cNvSpPr/>
            <p:nvPr/>
          </p:nvSpPr>
          <p:spPr>
            <a:xfrm>
              <a:off x="3018" y="969"/>
              <a:ext cx="426" cy="489"/>
            </a:xfrm>
            <a:prstGeom prst="rect">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2204" name="Rectangle 476"/>
            <p:cNvSpPr/>
            <p:nvPr/>
          </p:nvSpPr>
          <p:spPr>
            <a:xfrm>
              <a:off x="2997" y="984"/>
              <a:ext cx="435" cy="504"/>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205" name="Rectangle 477"/>
            <p:cNvSpPr/>
            <p:nvPr/>
          </p:nvSpPr>
          <p:spPr>
            <a:xfrm>
              <a:off x="3000" y="1095"/>
              <a:ext cx="426" cy="108"/>
            </a:xfrm>
            <a:prstGeom prst="rect">
              <a:avLst/>
            </a:prstGeom>
            <a:solidFill>
              <a:srgbClr val="FF0000"/>
            </a:solidFill>
            <a:ln w="9525">
              <a:noFill/>
            </a:ln>
          </p:spPr>
          <p:txBody>
            <a:bodyPr wrap="none" anchor="ctr" anchorCtr="0"/>
            <a:p>
              <a:endParaRPr lang="zh-CN" altLang="en-US" dirty="0">
                <a:latin typeface="Comic Sans MS" panose="030F0702030302020204" pitchFamily="66" charset="0"/>
              </a:endParaRPr>
            </a:p>
          </p:txBody>
        </p:sp>
        <p:sp>
          <p:nvSpPr>
            <p:cNvPr id="2206" name="Text Box 478"/>
            <p:cNvSpPr txBox="1"/>
            <p:nvPr/>
          </p:nvSpPr>
          <p:spPr>
            <a:xfrm>
              <a:off x="2963" y="966"/>
              <a:ext cx="541" cy="538"/>
            </a:xfrm>
            <a:prstGeom prst="rect">
              <a:avLst/>
            </a:prstGeom>
            <a:noFill/>
            <a:ln w="9525">
              <a:noFill/>
            </a:ln>
          </p:spPr>
          <p:txBody>
            <a:bodyPr>
              <a:spAutoFit/>
            </a:bodyPr>
            <a:p>
              <a:r>
                <a:rPr lang="zh-CN" altLang="en-US" sz="1000" dirty="0">
                  <a:latin typeface="Comic Sans MS" panose="030F0702030302020204" pitchFamily="66" charset="0"/>
                </a:rPr>
                <a:t>应用层</a:t>
              </a:r>
              <a:endParaRPr lang="zh-CN" altLang="en-US" sz="1000" dirty="0">
                <a:latin typeface="Comic Sans MS" panose="030F0702030302020204" pitchFamily="66" charset="0"/>
              </a:endParaRPr>
            </a:p>
            <a:p>
              <a:r>
                <a:rPr lang="zh-CN" altLang="en-US" sz="1000" dirty="0">
                  <a:solidFill>
                    <a:schemeClr val="bg1"/>
                  </a:solidFill>
                  <a:latin typeface="Comic Sans MS" panose="030F0702030302020204" pitchFamily="66" charset="0"/>
                </a:rPr>
                <a:t>运输层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网络层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数据链路层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物理层</a:t>
              </a:r>
              <a:endParaRPr lang="zh-CN" altLang="en-US" sz="2400" dirty="0">
                <a:latin typeface="Times New Roman" panose="02020603050405020304" pitchFamily="18" charset="0"/>
              </a:endParaRPr>
            </a:p>
          </p:txBody>
        </p:sp>
        <p:sp>
          <p:nvSpPr>
            <p:cNvPr id="2207" name="Line 479"/>
            <p:cNvSpPr/>
            <p:nvPr/>
          </p:nvSpPr>
          <p:spPr>
            <a:xfrm>
              <a:off x="2997" y="1200"/>
              <a:ext cx="435" cy="3"/>
            </a:xfrm>
            <a:prstGeom prst="line">
              <a:avLst/>
            </a:prstGeom>
            <a:ln w="12700" cap="flat" cmpd="sng">
              <a:solidFill>
                <a:schemeClr val="tx1"/>
              </a:solidFill>
              <a:prstDash val="solid"/>
              <a:headEnd type="none" w="med" len="med"/>
              <a:tailEnd type="none" w="med" len="med"/>
            </a:ln>
          </p:spPr>
        </p:sp>
        <p:sp>
          <p:nvSpPr>
            <p:cNvPr id="2208" name="Line 480"/>
            <p:cNvSpPr/>
            <p:nvPr/>
          </p:nvSpPr>
          <p:spPr>
            <a:xfrm>
              <a:off x="3003" y="1287"/>
              <a:ext cx="435" cy="3"/>
            </a:xfrm>
            <a:prstGeom prst="line">
              <a:avLst/>
            </a:prstGeom>
            <a:ln w="12700" cap="flat" cmpd="sng">
              <a:solidFill>
                <a:schemeClr val="tx1"/>
              </a:solidFill>
              <a:prstDash val="solid"/>
              <a:headEnd type="none" w="med" len="med"/>
              <a:tailEnd type="none" w="med" len="med"/>
            </a:ln>
          </p:spPr>
        </p:sp>
        <p:sp>
          <p:nvSpPr>
            <p:cNvPr id="2209" name="Line 481"/>
            <p:cNvSpPr/>
            <p:nvPr/>
          </p:nvSpPr>
          <p:spPr>
            <a:xfrm>
              <a:off x="3003" y="1374"/>
              <a:ext cx="435" cy="3"/>
            </a:xfrm>
            <a:prstGeom prst="line">
              <a:avLst/>
            </a:prstGeom>
            <a:ln w="12700" cap="flat" cmpd="sng">
              <a:solidFill>
                <a:schemeClr val="tx1"/>
              </a:solidFill>
              <a:prstDash val="solid"/>
              <a:headEnd type="none" w="med" len="med"/>
              <a:tailEnd type="none" w="med" len="med"/>
            </a:ln>
          </p:spPr>
        </p:sp>
        <p:sp>
          <p:nvSpPr>
            <p:cNvPr id="2210" name="Rectangle 482"/>
            <p:cNvSpPr/>
            <p:nvPr/>
          </p:nvSpPr>
          <p:spPr>
            <a:xfrm>
              <a:off x="4572" y="2328"/>
              <a:ext cx="426" cy="306"/>
            </a:xfrm>
            <a:prstGeom prst="rect">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2211" name="Rectangle 483"/>
            <p:cNvSpPr/>
            <p:nvPr/>
          </p:nvSpPr>
          <p:spPr>
            <a:xfrm>
              <a:off x="4545" y="2349"/>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212" name="Line 484"/>
            <p:cNvSpPr/>
            <p:nvPr/>
          </p:nvSpPr>
          <p:spPr>
            <a:xfrm>
              <a:off x="4542" y="2541"/>
              <a:ext cx="435" cy="3"/>
            </a:xfrm>
            <a:prstGeom prst="line">
              <a:avLst/>
            </a:prstGeom>
            <a:ln w="12700" cap="flat" cmpd="sng">
              <a:solidFill>
                <a:schemeClr val="tx1"/>
              </a:solidFill>
              <a:prstDash val="solid"/>
              <a:headEnd type="none" w="med" len="med"/>
              <a:tailEnd type="none" w="med" len="med"/>
            </a:ln>
          </p:spPr>
        </p:sp>
        <p:sp>
          <p:nvSpPr>
            <p:cNvPr id="2213" name="Line 485"/>
            <p:cNvSpPr/>
            <p:nvPr/>
          </p:nvSpPr>
          <p:spPr>
            <a:xfrm>
              <a:off x="4548" y="2445"/>
              <a:ext cx="435" cy="3"/>
            </a:xfrm>
            <a:prstGeom prst="line">
              <a:avLst/>
            </a:prstGeom>
            <a:ln w="12700" cap="flat" cmpd="sng">
              <a:solidFill>
                <a:schemeClr val="tx1"/>
              </a:solidFill>
              <a:prstDash val="solid"/>
              <a:headEnd type="none" w="med" len="med"/>
              <a:tailEnd type="none" w="med" len="med"/>
            </a:ln>
          </p:spPr>
        </p:sp>
        <p:sp>
          <p:nvSpPr>
            <p:cNvPr id="2214" name="Rectangle 486"/>
            <p:cNvSpPr/>
            <p:nvPr/>
          </p:nvSpPr>
          <p:spPr>
            <a:xfrm>
              <a:off x="4908" y="1962"/>
              <a:ext cx="426" cy="306"/>
            </a:xfrm>
            <a:prstGeom prst="rect">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2215" name="Rectangle 487"/>
            <p:cNvSpPr/>
            <p:nvPr/>
          </p:nvSpPr>
          <p:spPr>
            <a:xfrm>
              <a:off x="4881" y="1983"/>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216" name="Line 488"/>
            <p:cNvSpPr/>
            <p:nvPr/>
          </p:nvSpPr>
          <p:spPr>
            <a:xfrm>
              <a:off x="4878" y="2175"/>
              <a:ext cx="435" cy="3"/>
            </a:xfrm>
            <a:prstGeom prst="line">
              <a:avLst/>
            </a:prstGeom>
            <a:ln w="12700" cap="flat" cmpd="sng">
              <a:solidFill>
                <a:schemeClr val="tx1"/>
              </a:solidFill>
              <a:prstDash val="solid"/>
              <a:headEnd type="none" w="med" len="med"/>
              <a:tailEnd type="none" w="med" len="med"/>
            </a:ln>
          </p:spPr>
        </p:sp>
        <p:sp>
          <p:nvSpPr>
            <p:cNvPr id="2217" name="Line 489"/>
            <p:cNvSpPr/>
            <p:nvPr/>
          </p:nvSpPr>
          <p:spPr>
            <a:xfrm>
              <a:off x="4884" y="2079"/>
              <a:ext cx="435" cy="3"/>
            </a:xfrm>
            <a:prstGeom prst="line">
              <a:avLst/>
            </a:prstGeom>
            <a:ln w="12700" cap="flat" cmpd="sng">
              <a:solidFill>
                <a:schemeClr val="tx1"/>
              </a:solidFill>
              <a:prstDash val="solid"/>
              <a:headEnd type="none" w="med" len="med"/>
              <a:tailEnd type="none" w="med" len="med"/>
            </a:ln>
          </p:spPr>
        </p:sp>
        <p:sp>
          <p:nvSpPr>
            <p:cNvPr id="2218" name="Rectangle 490"/>
            <p:cNvSpPr/>
            <p:nvPr/>
          </p:nvSpPr>
          <p:spPr>
            <a:xfrm>
              <a:off x="4350" y="1770"/>
              <a:ext cx="426" cy="306"/>
            </a:xfrm>
            <a:prstGeom prst="rect">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2219" name="Rectangle 491"/>
            <p:cNvSpPr/>
            <p:nvPr/>
          </p:nvSpPr>
          <p:spPr>
            <a:xfrm>
              <a:off x="4323" y="1791"/>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220" name="Line 492"/>
            <p:cNvSpPr/>
            <p:nvPr/>
          </p:nvSpPr>
          <p:spPr>
            <a:xfrm>
              <a:off x="4320" y="1983"/>
              <a:ext cx="435" cy="3"/>
            </a:xfrm>
            <a:prstGeom prst="line">
              <a:avLst/>
            </a:prstGeom>
            <a:ln w="12700" cap="flat" cmpd="sng">
              <a:solidFill>
                <a:schemeClr val="tx1"/>
              </a:solidFill>
              <a:prstDash val="solid"/>
              <a:headEnd type="none" w="med" len="med"/>
              <a:tailEnd type="none" w="med" len="med"/>
            </a:ln>
          </p:spPr>
        </p:sp>
        <p:sp>
          <p:nvSpPr>
            <p:cNvPr id="2221" name="Line 493"/>
            <p:cNvSpPr/>
            <p:nvPr/>
          </p:nvSpPr>
          <p:spPr>
            <a:xfrm>
              <a:off x="4326" y="1887"/>
              <a:ext cx="435" cy="3"/>
            </a:xfrm>
            <a:prstGeom prst="line">
              <a:avLst/>
            </a:prstGeom>
            <a:ln w="12700" cap="flat" cmpd="sng">
              <a:solidFill>
                <a:schemeClr val="tx1"/>
              </a:solidFill>
              <a:prstDash val="solid"/>
              <a:headEnd type="none" w="med" len="med"/>
              <a:tailEnd type="none" w="med" len="med"/>
            </a:ln>
          </p:spPr>
        </p:sp>
        <p:sp>
          <p:nvSpPr>
            <p:cNvPr id="2222" name="Rectangle 494"/>
            <p:cNvSpPr/>
            <p:nvPr/>
          </p:nvSpPr>
          <p:spPr>
            <a:xfrm>
              <a:off x="4308" y="1284"/>
              <a:ext cx="426" cy="306"/>
            </a:xfrm>
            <a:prstGeom prst="rect">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2223" name="Rectangle 495"/>
            <p:cNvSpPr/>
            <p:nvPr/>
          </p:nvSpPr>
          <p:spPr>
            <a:xfrm>
              <a:off x="4281" y="1305"/>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224" name="Line 496"/>
            <p:cNvSpPr/>
            <p:nvPr/>
          </p:nvSpPr>
          <p:spPr>
            <a:xfrm>
              <a:off x="4278" y="1497"/>
              <a:ext cx="435" cy="3"/>
            </a:xfrm>
            <a:prstGeom prst="line">
              <a:avLst/>
            </a:prstGeom>
            <a:ln w="12700" cap="flat" cmpd="sng">
              <a:solidFill>
                <a:schemeClr val="tx1"/>
              </a:solidFill>
              <a:prstDash val="solid"/>
              <a:headEnd type="none" w="med" len="med"/>
              <a:tailEnd type="none" w="med" len="med"/>
            </a:ln>
          </p:spPr>
        </p:sp>
        <p:sp>
          <p:nvSpPr>
            <p:cNvPr id="2225" name="Line 497"/>
            <p:cNvSpPr/>
            <p:nvPr/>
          </p:nvSpPr>
          <p:spPr>
            <a:xfrm>
              <a:off x="4284" y="1401"/>
              <a:ext cx="435" cy="3"/>
            </a:xfrm>
            <a:prstGeom prst="line">
              <a:avLst/>
            </a:prstGeom>
            <a:ln w="12700" cap="flat" cmpd="sng">
              <a:solidFill>
                <a:schemeClr val="tx1"/>
              </a:solidFill>
              <a:prstDash val="solid"/>
              <a:headEnd type="none" w="med" len="med"/>
              <a:tailEnd type="none" w="med" len="med"/>
            </a:ln>
          </p:spPr>
        </p:sp>
        <p:sp>
          <p:nvSpPr>
            <p:cNvPr id="2226" name="Rectangle 498"/>
            <p:cNvSpPr/>
            <p:nvPr/>
          </p:nvSpPr>
          <p:spPr>
            <a:xfrm>
              <a:off x="3720" y="1464"/>
              <a:ext cx="426" cy="306"/>
            </a:xfrm>
            <a:prstGeom prst="rect">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2227" name="Rectangle 499"/>
            <p:cNvSpPr/>
            <p:nvPr/>
          </p:nvSpPr>
          <p:spPr>
            <a:xfrm>
              <a:off x="3693" y="1485"/>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228" name="Text Box 500"/>
            <p:cNvSpPr txBox="1"/>
            <p:nvPr/>
          </p:nvSpPr>
          <p:spPr>
            <a:xfrm>
              <a:off x="3600" y="1365"/>
              <a:ext cx="617" cy="442"/>
            </a:xfrm>
            <a:prstGeom prst="rect">
              <a:avLst/>
            </a:prstGeom>
            <a:noFill/>
            <a:ln w="9525">
              <a:noFill/>
            </a:ln>
          </p:spPr>
          <p:txBody>
            <a:bodyPr>
              <a:spAutoFit/>
            </a:bodyPr>
            <a:p>
              <a:endParaRPr lang="zh-CN" altLang="en-US" sz="1000" dirty="0">
                <a:latin typeface="Comic Sans MS" panose="030F0702030302020204" pitchFamily="66" charset="0"/>
              </a:endParaRPr>
            </a:p>
            <a:p>
              <a:r>
                <a:rPr lang="zh-CN" altLang="en-US" sz="1000" dirty="0">
                  <a:latin typeface="Comic Sans MS" panose="030F0702030302020204" pitchFamily="66" charset="0"/>
                </a:rPr>
                <a:t>网络层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数据链路层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物理层</a:t>
              </a:r>
              <a:endParaRPr lang="zh-CN" altLang="en-US" sz="2400" dirty="0">
                <a:latin typeface="Times New Roman" panose="02020603050405020304" pitchFamily="18" charset="0"/>
              </a:endParaRPr>
            </a:p>
          </p:txBody>
        </p:sp>
        <p:sp>
          <p:nvSpPr>
            <p:cNvPr id="2229" name="Line 501"/>
            <p:cNvSpPr/>
            <p:nvPr/>
          </p:nvSpPr>
          <p:spPr>
            <a:xfrm>
              <a:off x="3690" y="1677"/>
              <a:ext cx="435" cy="3"/>
            </a:xfrm>
            <a:prstGeom prst="line">
              <a:avLst/>
            </a:prstGeom>
            <a:ln w="12700" cap="flat" cmpd="sng">
              <a:solidFill>
                <a:schemeClr val="tx1"/>
              </a:solidFill>
              <a:prstDash val="solid"/>
              <a:headEnd type="none" w="med" len="med"/>
              <a:tailEnd type="none" w="med" len="med"/>
            </a:ln>
          </p:spPr>
        </p:sp>
        <p:sp>
          <p:nvSpPr>
            <p:cNvPr id="2230" name="Line 502"/>
            <p:cNvSpPr/>
            <p:nvPr/>
          </p:nvSpPr>
          <p:spPr>
            <a:xfrm>
              <a:off x="3696" y="1581"/>
              <a:ext cx="435" cy="3"/>
            </a:xfrm>
            <a:prstGeom prst="line">
              <a:avLst/>
            </a:prstGeom>
            <a:ln w="12700" cap="flat" cmpd="sng">
              <a:solidFill>
                <a:schemeClr val="tx1"/>
              </a:solidFill>
              <a:prstDash val="solid"/>
              <a:headEnd type="none" w="med" len="med"/>
              <a:tailEnd type="none" w="med" len="med"/>
            </a:ln>
          </p:spPr>
        </p:sp>
        <p:sp>
          <p:nvSpPr>
            <p:cNvPr id="2231" name="Rectangle 503"/>
            <p:cNvSpPr/>
            <p:nvPr/>
          </p:nvSpPr>
          <p:spPr>
            <a:xfrm>
              <a:off x="4965" y="2721"/>
              <a:ext cx="426" cy="489"/>
            </a:xfrm>
            <a:prstGeom prst="rect">
              <a:avLst/>
            </a:prstGeom>
            <a:solidFill>
              <a:schemeClr val="accent2"/>
            </a:solidFill>
            <a:ln w="9525">
              <a:noFill/>
            </a:ln>
          </p:spPr>
          <p:txBody>
            <a:bodyPr wrap="none" anchor="ctr" anchorCtr="0"/>
            <a:p>
              <a:endParaRPr lang="zh-CN" altLang="en-US" dirty="0">
                <a:latin typeface="Comic Sans MS" panose="030F0702030302020204" pitchFamily="66" charset="0"/>
              </a:endParaRPr>
            </a:p>
          </p:txBody>
        </p:sp>
        <p:sp>
          <p:nvSpPr>
            <p:cNvPr id="2232" name="Rectangle 504"/>
            <p:cNvSpPr/>
            <p:nvPr/>
          </p:nvSpPr>
          <p:spPr>
            <a:xfrm>
              <a:off x="4944" y="2736"/>
              <a:ext cx="435" cy="504"/>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2233" name="Rectangle 505"/>
            <p:cNvSpPr/>
            <p:nvPr/>
          </p:nvSpPr>
          <p:spPr>
            <a:xfrm>
              <a:off x="4947" y="2847"/>
              <a:ext cx="426" cy="108"/>
            </a:xfrm>
            <a:prstGeom prst="rect">
              <a:avLst/>
            </a:prstGeom>
            <a:solidFill>
              <a:srgbClr val="FF0000"/>
            </a:solidFill>
            <a:ln w="9525">
              <a:noFill/>
            </a:ln>
          </p:spPr>
          <p:txBody>
            <a:bodyPr wrap="none" anchor="ctr" anchorCtr="0"/>
            <a:p>
              <a:endParaRPr lang="zh-CN" altLang="en-US" dirty="0">
                <a:latin typeface="Comic Sans MS" panose="030F0702030302020204" pitchFamily="66" charset="0"/>
              </a:endParaRPr>
            </a:p>
          </p:txBody>
        </p:sp>
        <p:sp>
          <p:nvSpPr>
            <p:cNvPr id="2234" name="Line 506"/>
            <p:cNvSpPr/>
            <p:nvPr/>
          </p:nvSpPr>
          <p:spPr>
            <a:xfrm>
              <a:off x="4944" y="2952"/>
              <a:ext cx="435" cy="3"/>
            </a:xfrm>
            <a:prstGeom prst="line">
              <a:avLst/>
            </a:prstGeom>
            <a:ln w="12700" cap="flat" cmpd="sng">
              <a:solidFill>
                <a:schemeClr val="tx1"/>
              </a:solidFill>
              <a:prstDash val="solid"/>
              <a:headEnd type="none" w="med" len="med"/>
              <a:tailEnd type="none" w="med" len="med"/>
            </a:ln>
          </p:spPr>
        </p:sp>
        <p:sp>
          <p:nvSpPr>
            <p:cNvPr id="2235" name="Line 507"/>
            <p:cNvSpPr/>
            <p:nvPr/>
          </p:nvSpPr>
          <p:spPr>
            <a:xfrm>
              <a:off x="4950" y="3039"/>
              <a:ext cx="435" cy="3"/>
            </a:xfrm>
            <a:prstGeom prst="line">
              <a:avLst/>
            </a:prstGeom>
            <a:ln w="12700" cap="flat" cmpd="sng">
              <a:solidFill>
                <a:schemeClr val="tx1"/>
              </a:solidFill>
              <a:prstDash val="solid"/>
              <a:headEnd type="none" w="med" len="med"/>
              <a:tailEnd type="none" w="med" len="med"/>
            </a:ln>
          </p:spPr>
        </p:sp>
        <p:sp>
          <p:nvSpPr>
            <p:cNvPr id="2236" name="Line 508"/>
            <p:cNvSpPr/>
            <p:nvPr/>
          </p:nvSpPr>
          <p:spPr>
            <a:xfrm>
              <a:off x="4950" y="3126"/>
              <a:ext cx="435" cy="3"/>
            </a:xfrm>
            <a:prstGeom prst="line">
              <a:avLst/>
            </a:prstGeom>
            <a:ln w="12700" cap="flat" cmpd="sng">
              <a:solidFill>
                <a:schemeClr val="tx1"/>
              </a:solidFill>
              <a:prstDash val="solid"/>
              <a:headEnd type="none" w="med" len="med"/>
              <a:tailEnd type="none" w="med" len="med"/>
            </a:ln>
          </p:spPr>
        </p:sp>
        <p:sp>
          <p:nvSpPr>
            <p:cNvPr id="2237" name="Text Box 509"/>
            <p:cNvSpPr txBox="1"/>
            <p:nvPr/>
          </p:nvSpPr>
          <p:spPr>
            <a:xfrm>
              <a:off x="4896" y="2726"/>
              <a:ext cx="541" cy="538"/>
            </a:xfrm>
            <a:prstGeom prst="rect">
              <a:avLst/>
            </a:prstGeom>
            <a:noFill/>
            <a:ln w="9525">
              <a:noFill/>
            </a:ln>
          </p:spPr>
          <p:txBody>
            <a:bodyPr>
              <a:spAutoFit/>
            </a:bodyPr>
            <a:p>
              <a:r>
                <a:rPr lang="zh-CN" altLang="en-US" sz="1000" dirty="0">
                  <a:latin typeface="Comic Sans MS" panose="030F0702030302020204" pitchFamily="66" charset="0"/>
                </a:rPr>
                <a:t>应用层</a:t>
              </a:r>
              <a:endParaRPr lang="zh-CN" altLang="en-US" sz="1000" dirty="0">
                <a:latin typeface="Comic Sans MS" panose="030F0702030302020204" pitchFamily="66" charset="0"/>
              </a:endParaRPr>
            </a:p>
            <a:p>
              <a:r>
                <a:rPr lang="zh-CN" altLang="en-US" sz="1000" dirty="0">
                  <a:solidFill>
                    <a:schemeClr val="bg1"/>
                  </a:solidFill>
                  <a:latin typeface="Comic Sans MS" panose="030F0702030302020204" pitchFamily="66" charset="0"/>
                </a:rPr>
                <a:t>运输层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网络层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数据链路层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物理层</a:t>
              </a:r>
              <a:endParaRPr lang="zh-CN" altLang="en-US" sz="2400" dirty="0">
                <a:latin typeface="Times New Roman" panose="02020603050405020304" pitchFamily="18" charset="0"/>
              </a:endParaRPr>
            </a:p>
          </p:txBody>
        </p:sp>
        <p:sp>
          <p:nvSpPr>
            <p:cNvPr id="2238" name="Text Box 510"/>
            <p:cNvSpPr txBox="1"/>
            <p:nvPr/>
          </p:nvSpPr>
          <p:spPr>
            <a:xfrm>
              <a:off x="4183" y="1200"/>
              <a:ext cx="617" cy="442"/>
            </a:xfrm>
            <a:prstGeom prst="rect">
              <a:avLst/>
            </a:prstGeom>
            <a:noFill/>
            <a:ln w="9525">
              <a:noFill/>
            </a:ln>
          </p:spPr>
          <p:txBody>
            <a:bodyPr>
              <a:spAutoFit/>
            </a:bodyPr>
            <a:p>
              <a:endParaRPr lang="zh-CN" altLang="en-US" sz="1000" dirty="0">
                <a:latin typeface="Comic Sans MS" panose="030F0702030302020204" pitchFamily="66" charset="0"/>
              </a:endParaRPr>
            </a:p>
            <a:p>
              <a:r>
                <a:rPr lang="zh-CN" altLang="en-US" sz="1000" dirty="0">
                  <a:latin typeface="Comic Sans MS" panose="030F0702030302020204" pitchFamily="66" charset="0"/>
                </a:rPr>
                <a:t>网络层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数据链路层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物理层</a:t>
              </a:r>
              <a:endParaRPr lang="zh-CN" altLang="en-US" sz="2400" dirty="0">
                <a:latin typeface="Times New Roman" panose="02020603050405020304" pitchFamily="18" charset="0"/>
              </a:endParaRPr>
            </a:p>
          </p:txBody>
        </p:sp>
        <p:sp>
          <p:nvSpPr>
            <p:cNvPr id="2239" name="Text Box 511"/>
            <p:cNvSpPr txBox="1"/>
            <p:nvPr/>
          </p:nvSpPr>
          <p:spPr>
            <a:xfrm>
              <a:off x="4224" y="1680"/>
              <a:ext cx="617" cy="442"/>
            </a:xfrm>
            <a:prstGeom prst="rect">
              <a:avLst/>
            </a:prstGeom>
            <a:noFill/>
            <a:ln w="9525">
              <a:noFill/>
            </a:ln>
          </p:spPr>
          <p:txBody>
            <a:bodyPr>
              <a:spAutoFit/>
            </a:bodyPr>
            <a:p>
              <a:endParaRPr lang="zh-CN" altLang="en-US" sz="1000" dirty="0">
                <a:latin typeface="Comic Sans MS" panose="030F0702030302020204" pitchFamily="66" charset="0"/>
              </a:endParaRPr>
            </a:p>
            <a:p>
              <a:r>
                <a:rPr lang="zh-CN" altLang="en-US" sz="1000" dirty="0">
                  <a:latin typeface="Comic Sans MS" panose="030F0702030302020204" pitchFamily="66" charset="0"/>
                </a:rPr>
                <a:t>网络层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数据链路层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物理层</a:t>
              </a:r>
              <a:endParaRPr lang="zh-CN" altLang="en-US" sz="2400" dirty="0">
                <a:latin typeface="Times New Roman" panose="02020603050405020304" pitchFamily="18" charset="0"/>
              </a:endParaRPr>
            </a:p>
          </p:txBody>
        </p:sp>
        <p:sp>
          <p:nvSpPr>
            <p:cNvPr id="2240" name="Text Box 512"/>
            <p:cNvSpPr txBox="1"/>
            <p:nvPr/>
          </p:nvSpPr>
          <p:spPr>
            <a:xfrm>
              <a:off x="4807" y="1872"/>
              <a:ext cx="617" cy="442"/>
            </a:xfrm>
            <a:prstGeom prst="rect">
              <a:avLst/>
            </a:prstGeom>
            <a:noFill/>
            <a:ln w="9525">
              <a:noFill/>
            </a:ln>
          </p:spPr>
          <p:txBody>
            <a:bodyPr>
              <a:spAutoFit/>
            </a:bodyPr>
            <a:p>
              <a:endParaRPr lang="zh-CN" altLang="en-US" sz="1000" dirty="0">
                <a:latin typeface="Comic Sans MS" panose="030F0702030302020204" pitchFamily="66" charset="0"/>
              </a:endParaRPr>
            </a:p>
            <a:p>
              <a:r>
                <a:rPr lang="zh-CN" altLang="en-US" sz="1000" dirty="0">
                  <a:latin typeface="Comic Sans MS" panose="030F0702030302020204" pitchFamily="66" charset="0"/>
                </a:rPr>
                <a:t>网络层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数据链路层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物理层</a:t>
              </a:r>
              <a:endParaRPr lang="zh-CN" altLang="en-US" sz="2400" dirty="0">
                <a:latin typeface="Times New Roman" panose="02020603050405020304" pitchFamily="18" charset="0"/>
              </a:endParaRPr>
            </a:p>
          </p:txBody>
        </p:sp>
        <p:sp>
          <p:nvSpPr>
            <p:cNvPr id="2241" name="Text Box 513"/>
            <p:cNvSpPr txBox="1"/>
            <p:nvPr/>
          </p:nvSpPr>
          <p:spPr>
            <a:xfrm>
              <a:off x="4423" y="2246"/>
              <a:ext cx="617" cy="442"/>
            </a:xfrm>
            <a:prstGeom prst="rect">
              <a:avLst/>
            </a:prstGeom>
            <a:noFill/>
            <a:ln w="9525">
              <a:noFill/>
            </a:ln>
          </p:spPr>
          <p:txBody>
            <a:bodyPr>
              <a:spAutoFit/>
            </a:bodyPr>
            <a:p>
              <a:endParaRPr lang="zh-CN" altLang="en-US" sz="1000" dirty="0">
                <a:latin typeface="Comic Sans MS" panose="030F0702030302020204" pitchFamily="66" charset="0"/>
              </a:endParaRPr>
            </a:p>
            <a:p>
              <a:r>
                <a:rPr lang="zh-CN" altLang="en-US" sz="1000" dirty="0">
                  <a:latin typeface="Comic Sans MS" panose="030F0702030302020204" pitchFamily="66" charset="0"/>
                </a:rPr>
                <a:t>网络层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数据链路层</a:t>
              </a:r>
              <a:endParaRPr lang="zh-CN" altLang="en-US" sz="1000" dirty="0">
                <a:latin typeface="Comic Sans MS" panose="030F0702030302020204" pitchFamily="66" charset="0"/>
              </a:endParaRPr>
            </a:p>
            <a:p>
              <a:r>
                <a:rPr lang="zh-CN" altLang="en-US" sz="1000" dirty="0">
                  <a:latin typeface="Comic Sans MS" panose="030F0702030302020204" pitchFamily="66" charset="0"/>
                </a:rPr>
                <a:t>物理层</a:t>
              </a:r>
              <a:endParaRPr lang="zh-CN" altLang="en-US" sz="2400" dirty="0">
                <a:latin typeface="Times New Roman" panose="02020603050405020304" pitchFamily="18" charset="0"/>
              </a:endParaRPr>
            </a:p>
          </p:txBody>
        </p:sp>
        <p:sp>
          <p:nvSpPr>
            <p:cNvPr id="2242" name="Rectangle 514"/>
            <p:cNvSpPr/>
            <p:nvPr/>
          </p:nvSpPr>
          <p:spPr>
            <a:xfrm rot="2937887">
              <a:off x="3221" y="1930"/>
              <a:ext cx="1920" cy="174"/>
            </a:xfrm>
            <a:prstGeom prst="rect">
              <a:avLst/>
            </a:prstGeom>
            <a:solidFill>
              <a:srgbClr val="FF0000"/>
            </a:solidFill>
            <a:ln w="9525">
              <a:noFill/>
            </a:ln>
          </p:spPr>
          <p:txBody>
            <a:bodyPr wrap="none" anchor="ctr" anchorCtr="0"/>
            <a:p>
              <a:endParaRPr lang="zh-CN" altLang="en-US" dirty="0">
                <a:latin typeface="Comic Sans MS" panose="030F0702030302020204" pitchFamily="66" charset="0"/>
              </a:endParaRPr>
            </a:p>
          </p:txBody>
        </p:sp>
        <p:sp>
          <p:nvSpPr>
            <p:cNvPr id="2243" name="Text Box 515"/>
            <p:cNvSpPr txBox="1"/>
            <p:nvPr/>
          </p:nvSpPr>
          <p:spPr>
            <a:xfrm rot="2937887">
              <a:off x="3688" y="1921"/>
              <a:ext cx="1012" cy="212"/>
            </a:xfrm>
            <a:prstGeom prst="rect">
              <a:avLst/>
            </a:prstGeom>
            <a:noFill/>
            <a:ln w="9525">
              <a:noFill/>
            </a:ln>
          </p:spPr>
          <p:txBody>
            <a:bodyPr wrap="none">
              <a:spAutoFit/>
            </a:bodyPr>
            <a:p>
              <a:r>
                <a:rPr lang="zh-CN" altLang="en-US" dirty="0">
                  <a:solidFill>
                    <a:schemeClr val="bg1"/>
                  </a:solidFill>
                  <a:latin typeface="Comic Sans MS" panose="030F0702030302020204" pitchFamily="66" charset="0"/>
                </a:rPr>
                <a:t>逻辑端到端传输</a:t>
              </a:r>
              <a:endParaRPr lang="en-US" altLang="zh-CN" dirty="0">
                <a:latin typeface="Comic Sans MS" panose="030F0702030302020204" pitchFamily="66" charset="0"/>
              </a:endParaRPr>
            </a:p>
          </p:txBody>
        </p:sp>
        <p:sp>
          <p:nvSpPr>
            <p:cNvPr id="2244" name="Freeform 516"/>
            <p:cNvSpPr/>
            <p:nvPr/>
          </p:nvSpPr>
          <p:spPr>
            <a:xfrm rot="2937887">
              <a:off x="3355" y="1089"/>
              <a:ext cx="282" cy="264"/>
            </a:xfrm>
            <a:custGeom>
              <a:avLst/>
              <a:gdLst>
                <a:gd name="txL" fmla="*/ 0 w 282"/>
                <a:gd name="txT" fmla="*/ 0 h 264"/>
                <a:gd name="txR" fmla="*/ 282 w 282"/>
                <a:gd name="txB" fmla="*/ 264 h 264"/>
              </a:gdLst>
              <a:ahLst/>
              <a:cxnLst>
                <a:cxn ang="0">
                  <a:pos x="282" y="0"/>
                </a:cxn>
                <a:cxn ang="0">
                  <a:pos x="282" y="264"/>
                </a:cxn>
                <a:cxn ang="0">
                  <a:pos x="0" y="129"/>
                </a:cxn>
                <a:cxn ang="0">
                  <a:pos x="282" y="0"/>
                </a:cxn>
              </a:cxnLst>
              <a:rect l="txL" t="txT" r="txR" b="tx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alpha val="100000"/>
              </a:srgbClr>
            </a:solidFill>
            <a:ln w="9525">
              <a:noFill/>
            </a:ln>
          </p:spPr>
          <p:txBody>
            <a:bodyPr/>
            <a:p>
              <a:endParaRPr lang="zh-CN" altLang="en-US"/>
            </a:p>
          </p:txBody>
        </p:sp>
        <p:sp>
          <p:nvSpPr>
            <p:cNvPr id="2245" name="Freeform 517"/>
            <p:cNvSpPr/>
            <p:nvPr/>
          </p:nvSpPr>
          <p:spPr>
            <a:xfrm rot="2937887" flipH="1">
              <a:off x="4726" y="2680"/>
              <a:ext cx="282" cy="264"/>
            </a:xfrm>
            <a:custGeom>
              <a:avLst/>
              <a:gdLst>
                <a:gd name="txL" fmla="*/ 0 w 282"/>
                <a:gd name="txT" fmla="*/ 0 h 264"/>
                <a:gd name="txR" fmla="*/ 282 w 282"/>
                <a:gd name="txB" fmla="*/ 264 h 264"/>
              </a:gdLst>
              <a:ahLst/>
              <a:cxnLst>
                <a:cxn ang="0">
                  <a:pos x="282" y="0"/>
                </a:cxn>
                <a:cxn ang="0">
                  <a:pos x="282" y="264"/>
                </a:cxn>
                <a:cxn ang="0">
                  <a:pos x="0" y="129"/>
                </a:cxn>
                <a:cxn ang="0">
                  <a:pos x="282" y="0"/>
                </a:cxn>
              </a:cxnLst>
              <a:rect l="txL" t="txT" r="txR" b="tx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alpha val="100000"/>
              </a:srgbClr>
            </a:solidFill>
            <a:ln w="9525">
              <a:noFill/>
            </a:ln>
          </p:spPr>
          <p:txBody>
            <a:bodyPr/>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635">
                                            <p:txEl>
                                              <p:charRg st="0" end="16"/>
                                            </p:txEl>
                                          </p:spTgt>
                                        </p:tgtEl>
                                        <p:attrNameLst>
                                          <p:attrName>style.visibility</p:attrName>
                                        </p:attrNameLst>
                                      </p:cBhvr>
                                      <p:to>
                                        <p:strVal val="visible"/>
                                      </p:to>
                                    </p:set>
                                    <p:animEffect transition="in" filter="blinds(horizontal)">
                                      <p:cBhvr>
                                        <p:cTn id="7" dur="500"/>
                                        <p:tgtEl>
                                          <p:spTgt spid="69635">
                                            <p:txEl>
                                              <p:charRg st="0" end="16"/>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9635">
                                            <p:txEl>
                                              <p:charRg st="16" end="21"/>
                                            </p:txEl>
                                          </p:spTgt>
                                        </p:tgtEl>
                                        <p:attrNameLst>
                                          <p:attrName>style.visibility</p:attrName>
                                        </p:attrNameLst>
                                      </p:cBhvr>
                                      <p:to>
                                        <p:strVal val="visible"/>
                                      </p:to>
                                    </p:set>
                                    <p:animEffect transition="in" filter="blinds(horizontal)">
                                      <p:cBhvr>
                                        <p:cTn id="10" dur="500"/>
                                        <p:tgtEl>
                                          <p:spTgt spid="69635">
                                            <p:txEl>
                                              <p:charRg st="16" end="2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9635">
                                            <p:txEl>
                                              <p:charRg st="21" end="26"/>
                                            </p:txEl>
                                          </p:spTgt>
                                        </p:tgtEl>
                                        <p:attrNameLst>
                                          <p:attrName>style.visibility</p:attrName>
                                        </p:attrNameLst>
                                      </p:cBhvr>
                                      <p:to>
                                        <p:strVal val="visible"/>
                                      </p:to>
                                    </p:set>
                                    <p:animEffect transition="in" filter="blinds(horizontal)">
                                      <p:cBhvr>
                                        <p:cTn id="13" dur="500"/>
                                        <p:tgtEl>
                                          <p:spTgt spid="69635">
                                            <p:txEl>
                                              <p:charRg st="21" end="26"/>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9635">
                                            <p:txEl>
                                              <p:charRg st="26" end="31"/>
                                            </p:txEl>
                                          </p:spTgt>
                                        </p:tgtEl>
                                        <p:attrNameLst>
                                          <p:attrName>style.visibility</p:attrName>
                                        </p:attrNameLst>
                                      </p:cBhvr>
                                      <p:to>
                                        <p:strVal val="visible"/>
                                      </p:to>
                                    </p:set>
                                    <p:animEffect transition="in" filter="blinds(horizontal)">
                                      <p:cBhvr>
                                        <p:cTn id="16" dur="500"/>
                                        <p:tgtEl>
                                          <p:spTgt spid="69635">
                                            <p:txEl>
                                              <p:charRg st="26" end="3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9635">
                                            <p:txEl>
                                              <p:charRg st="31" end="46"/>
                                            </p:txEl>
                                          </p:spTgt>
                                        </p:tgtEl>
                                        <p:attrNameLst>
                                          <p:attrName>style.visibility</p:attrName>
                                        </p:attrNameLst>
                                      </p:cBhvr>
                                      <p:to>
                                        <p:strVal val="visible"/>
                                      </p:to>
                                    </p:set>
                                    <p:animEffect transition="in" filter="blinds(horizontal)">
                                      <p:cBhvr>
                                        <p:cTn id="21" dur="500"/>
                                        <p:tgtEl>
                                          <p:spTgt spid="69635">
                                            <p:txEl>
                                              <p:charRg st="31" end="46"/>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9635">
                                            <p:txEl>
                                              <p:charRg st="46" end="67"/>
                                            </p:txEl>
                                          </p:spTgt>
                                        </p:tgtEl>
                                        <p:attrNameLst>
                                          <p:attrName>style.visibility</p:attrName>
                                        </p:attrNameLst>
                                      </p:cBhvr>
                                      <p:to>
                                        <p:strVal val="visible"/>
                                      </p:to>
                                    </p:set>
                                    <p:animEffect transition="in" filter="blinds(horizontal)">
                                      <p:cBhvr>
                                        <p:cTn id="24" dur="500"/>
                                        <p:tgtEl>
                                          <p:spTgt spid="69635">
                                            <p:txEl>
                                              <p:charRg st="46" end="6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69635">
                                            <p:txEl>
                                              <p:charRg st="67" end="76"/>
                                            </p:txEl>
                                          </p:spTgt>
                                        </p:tgtEl>
                                        <p:attrNameLst>
                                          <p:attrName>style.visibility</p:attrName>
                                        </p:attrNameLst>
                                      </p:cBhvr>
                                      <p:to>
                                        <p:strVal val="visible"/>
                                      </p:to>
                                    </p:set>
                                    <p:animEffect transition="in" filter="blinds(horizontal)">
                                      <p:cBhvr>
                                        <p:cTn id="29" dur="500"/>
                                        <p:tgtEl>
                                          <p:spTgt spid="69635">
                                            <p:txEl>
                                              <p:charRg st="67" end="7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69635">
                                            <p:txEl>
                                              <p:charRg st="76" end="81"/>
                                            </p:txEl>
                                          </p:spTgt>
                                        </p:tgtEl>
                                        <p:attrNameLst>
                                          <p:attrName>style.visibility</p:attrName>
                                        </p:attrNameLst>
                                      </p:cBhvr>
                                      <p:to>
                                        <p:strVal val="visible"/>
                                      </p:to>
                                    </p:set>
                                    <p:animEffect transition="in" filter="blinds(horizontal)">
                                      <p:cBhvr>
                                        <p:cTn id="32" dur="500"/>
                                        <p:tgtEl>
                                          <p:spTgt spid="69635">
                                            <p:txEl>
                                              <p:charRg st="76" end="81"/>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69635">
                                            <p:txEl>
                                              <p:charRg st="81" end="86"/>
                                            </p:txEl>
                                          </p:spTgt>
                                        </p:tgtEl>
                                        <p:attrNameLst>
                                          <p:attrName>style.visibility</p:attrName>
                                        </p:attrNameLst>
                                      </p:cBhvr>
                                      <p:to>
                                        <p:strVal val="visible"/>
                                      </p:to>
                                    </p:set>
                                    <p:animEffect transition="in" filter="blinds(horizontal)">
                                      <p:cBhvr>
                                        <p:cTn id="35" dur="500"/>
                                        <p:tgtEl>
                                          <p:spTgt spid="69635">
                                            <p:txEl>
                                              <p:charRg st="81" end="8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页脚占位符 3"/>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00355" name="灯片编号占位符 4"/>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87044" name="Rectangle 2"/>
          <p:cNvSpPr>
            <a:spLocks noGrp="1"/>
          </p:cNvSpPr>
          <p:nvPr>
            <p:ph type="title"/>
          </p:nvPr>
        </p:nvSpPr>
        <p:spPr/>
        <p:txBody>
          <a:bodyPr vert="horz" wrap="square" lIns="91440" tIns="45720" rIns="91440" bIns="45720" anchor="ctr" anchorCtr="0"/>
          <a:p>
            <a:r>
              <a:rPr lang="en-US" altLang="zh-CN" dirty="0"/>
              <a:t>TCP ACK </a:t>
            </a:r>
            <a:r>
              <a:rPr lang="zh-CN" altLang="en-US" dirty="0"/>
              <a:t>产生 </a:t>
            </a:r>
            <a:r>
              <a:rPr lang="zh-CN" altLang="en-US" sz="2800" dirty="0"/>
              <a:t>[</a:t>
            </a:r>
            <a:r>
              <a:rPr lang="en-US" altLang="zh-CN" sz="2800" dirty="0"/>
              <a:t>RFC 1122, RFC 2581]</a:t>
            </a:r>
            <a:endParaRPr lang="en-US" altLang="zh-CN" sz="2800" dirty="0"/>
          </a:p>
        </p:txBody>
      </p:sp>
      <p:sp>
        <p:nvSpPr>
          <p:cNvPr id="87045" name="Text Box 3"/>
          <p:cNvSpPr txBox="1"/>
          <p:nvPr/>
        </p:nvSpPr>
        <p:spPr>
          <a:xfrm>
            <a:off x="752475" y="1535113"/>
            <a:ext cx="3514725" cy="5003800"/>
          </a:xfrm>
          <a:prstGeom prst="rect">
            <a:avLst/>
          </a:prstGeom>
          <a:noFill/>
          <a:ln w="9525">
            <a:noFill/>
          </a:ln>
        </p:spPr>
        <p:txBody>
          <a:bodyPr>
            <a:spAutoFit/>
          </a:bodyPr>
          <a:p>
            <a:pPr algn="l" eaLnBrk="1"/>
            <a:r>
              <a:rPr lang="zh-CN" altLang="en-US" sz="2400" b="1" dirty="0">
                <a:solidFill>
                  <a:srgbClr val="FF0000"/>
                </a:solidFill>
                <a:latin typeface="Arial" panose="020B0604020202020204" pitchFamily="34" charset="0"/>
              </a:rPr>
              <a:t>接收方事件</a:t>
            </a:r>
            <a:endParaRPr lang="zh-CN" altLang="en-US" sz="1800" b="1" dirty="0">
              <a:latin typeface="Arial" panose="020B0604020202020204" pitchFamily="34" charset="0"/>
            </a:endParaRPr>
          </a:p>
          <a:p>
            <a:pPr algn="l" eaLnBrk="1"/>
            <a:endParaRPr lang="en-US" altLang="zh-CN" sz="1800" dirty="0">
              <a:latin typeface="Arial" panose="020B0604020202020204" pitchFamily="34" charset="0"/>
            </a:endParaRPr>
          </a:p>
          <a:p>
            <a:pPr algn="l" eaLnBrk="1"/>
            <a:r>
              <a:rPr lang="zh-CN" altLang="en-US" sz="1800" dirty="0">
                <a:latin typeface="Arial" panose="020B0604020202020204" pitchFamily="34" charset="0"/>
              </a:rPr>
              <a:t>所期望序号的报文段按序到达。所有在期望序号及以前的数据都已经被确认 </a:t>
            </a:r>
            <a:endParaRPr lang="zh-CN" altLang="en-US" sz="1800" dirty="0">
              <a:latin typeface="Arial" panose="020B0604020202020204" pitchFamily="34" charset="0"/>
            </a:endParaRPr>
          </a:p>
          <a:p>
            <a:pPr algn="l" eaLnBrk="1"/>
            <a:endParaRPr lang="zh-CN" altLang="en-US" sz="1800" dirty="0">
              <a:latin typeface="Arial" panose="020B0604020202020204" pitchFamily="34" charset="0"/>
            </a:endParaRPr>
          </a:p>
          <a:p>
            <a:pPr algn="l" eaLnBrk="1"/>
            <a:endParaRPr lang="en-US" altLang="zh-CN" sz="1800" dirty="0">
              <a:latin typeface="Arial" panose="020B0604020202020204" pitchFamily="34" charset="0"/>
            </a:endParaRPr>
          </a:p>
          <a:p>
            <a:pPr algn="l" eaLnBrk="1"/>
            <a:r>
              <a:rPr lang="zh-CN" altLang="en-US" sz="1800" dirty="0">
                <a:latin typeface="Arial" panose="020B0604020202020204" pitchFamily="34" charset="0"/>
              </a:rPr>
              <a:t>有期望序号的报文段按序到达。另一个按序报文段等待发送</a:t>
            </a:r>
            <a:r>
              <a:rPr lang="en-US" altLang="zh-CN" sz="1800" dirty="0">
                <a:latin typeface="Arial" panose="020B0604020202020204" pitchFamily="34" charset="0"/>
              </a:rPr>
              <a:t>ACK </a:t>
            </a:r>
            <a:endParaRPr lang="en-US" altLang="zh-CN" sz="1800" dirty="0">
              <a:latin typeface="Arial" panose="020B0604020202020204" pitchFamily="34" charset="0"/>
            </a:endParaRPr>
          </a:p>
          <a:p>
            <a:pPr algn="l" eaLnBrk="1"/>
            <a:endParaRPr lang="en-US" altLang="zh-CN" sz="1800" dirty="0">
              <a:latin typeface="Arial" panose="020B0604020202020204" pitchFamily="34" charset="0"/>
            </a:endParaRPr>
          </a:p>
          <a:p>
            <a:pPr algn="l" eaLnBrk="1"/>
            <a:r>
              <a:rPr lang="zh-CN" altLang="en-US" sz="1800" dirty="0">
                <a:latin typeface="Arial" panose="020B0604020202020204" pitchFamily="34" charset="0"/>
              </a:rPr>
              <a:t>比期望序号大的失序报文段到达，检测出数据流中的间隔。 </a:t>
            </a:r>
            <a:endParaRPr lang="zh-CN" altLang="en-US" sz="1800" dirty="0">
              <a:latin typeface="Arial" panose="020B0604020202020204" pitchFamily="34" charset="0"/>
            </a:endParaRPr>
          </a:p>
          <a:p>
            <a:pPr algn="l" eaLnBrk="1"/>
            <a:endParaRPr lang="en-US" altLang="zh-CN" sz="1800" dirty="0">
              <a:latin typeface="Arial" panose="020B0604020202020204" pitchFamily="34" charset="0"/>
            </a:endParaRPr>
          </a:p>
          <a:p>
            <a:pPr algn="l" eaLnBrk="1"/>
            <a:endParaRPr lang="en-US" altLang="zh-CN" sz="1800" dirty="0">
              <a:latin typeface="Arial" panose="020B0604020202020204" pitchFamily="34" charset="0"/>
            </a:endParaRPr>
          </a:p>
          <a:p>
            <a:pPr algn="l" eaLnBrk="1"/>
            <a:r>
              <a:rPr lang="zh-CN" altLang="en-US" sz="1800" dirty="0">
                <a:latin typeface="Arial" panose="020B0604020202020204" pitchFamily="34" charset="0"/>
              </a:rPr>
              <a:t>部分或者完全填充已接收到</a:t>
            </a:r>
            <a:endParaRPr lang="zh-CN" altLang="en-US" sz="1800" dirty="0">
              <a:latin typeface="Arial" panose="020B0604020202020204" pitchFamily="34" charset="0"/>
            </a:endParaRPr>
          </a:p>
          <a:p>
            <a:pPr algn="l" eaLnBrk="1"/>
            <a:r>
              <a:rPr lang="zh-CN" altLang="en-US" sz="1800" dirty="0">
                <a:latin typeface="Arial" panose="020B0604020202020204" pitchFamily="34" charset="0"/>
              </a:rPr>
              <a:t>数据间隔的报文段到达</a:t>
            </a:r>
            <a:endParaRPr lang="zh-CN" altLang="en-US" sz="1800" dirty="0">
              <a:latin typeface="Arial" panose="020B0604020202020204" pitchFamily="34" charset="0"/>
            </a:endParaRPr>
          </a:p>
          <a:p>
            <a:pPr algn="l" eaLnBrk="1"/>
            <a:endParaRPr lang="en-US" altLang="zh-CN" sz="1800" b="1" dirty="0">
              <a:latin typeface="Arial" panose="020B0604020202020204" pitchFamily="34" charset="0"/>
            </a:endParaRPr>
          </a:p>
          <a:p>
            <a:pPr algn="l" eaLnBrk="1"/>
            <a:endParaRPr lang="en-US" altLang="zh-CN" sz="1000" b="1" dirty="0">
              <a:latin typeface="Times New Roman" panose="02020603050405020304" pitchFamily="18" charset="0"/>
            </a:endParaRPr>
          </a:p>
        </p:txBody>
      </p:sp>
      <p:sp>
        <p:nvSpPr>
          <p:cNvPr id="87046" name="Text Box 4"/>
          <p:cNvSpPr txBox="1"/>
          <p:nvPr/>
        </p:nvSpPr>
        <p:spPr>
          <a:xfrm>
            <a:off x="4500563" y="1579563"/>
            <a:ext cx="4079875" cy="4851400"/>
          </a:xfrm>
          <a:prstGeom prst="rect">
            <a:avLst/>
          </a:prstGeom>
          <a:noFill/>
          <a:ln w="9525">
            <a:noFill/>
          </a:ln>
        </p:spPr>
        <p:txBody>
          <a:bodyPr>
            <a:spAutoFit/>
          </a:bodyPr>
          <a:p>
            <a:pPr algn="l"/>
            <a:r>
              <a:rPr lang="en-US" altLang="zh-CN" sz="2400" b="1" dirty="0">
                <a:solidFill>
                  <a:srgbClr val="FF0000"/>
                </a:solidFill>
                <a:latin typeface="Arial" panose="020B0604020202020204" pitchFamily="34" charset="0"/>
              </a:rPr>
              <a:t>TCP </a:t>
            </a:r>
            <a:r>
              <a:rPr lang="zh-CN" altLang="en-US" sz="2400" b="1" dirty="0">
                <a:solidFill>
                  <a:srgbClr val="FF0000"/>
                </a:solidFill>
                <a:latin typeface="Arial" panose="020B0604020202020204" pitchFamily="34" charset="0"/>
              </a:rPr>
              <a:t>接收方行为</a:t>
            </a:r>
            <a:endParaRPr lang="zh-CN" altLang="en-US" sz="1800" b="1" dirty="0">
              <a:latin typeface="Arial" panose="020B0604020202020204" pitchFamily="34" charset="0"/>
            </a:endParaRPr>
          </a:p>
          <a:p>
            <a:pPr algn="l"/>
            <a:endParaRPr lang="en-US" altLang="zh-CN" sz="1800" dirty="0">
              <a:latin typeface="Arial" panose="020B0604020202020204" pitchFamily="34" charset="0"/>
            </a:endParaRPr>
          </a:p>
          <a:p>
            <a:pPr algn="l"/>
            <a:r>
              <a:rPr lang="zh-CN" altLang="en-US" sz="1800" dirty="0">
                <a:latin typeface="Arial" panose="020B0604020202020204" pitchFamily="34" charset="0"/>
              </a:rPr>
              <a:t>延迟的</a:t>
            </a:r>
            <a:r>
              <a:rPr lang="en-US" altLang="zh-CN" sz="1800" dirty="0">
                <a:latin typeface="Arial" panose="020B0604020202020204" pitchFamily="34" charset="0"/>
              </a:rPr>
              <a:t>ACK</a:t>
            </a:r>
            <a:r>
              <a:rPr lang="zh-CN" altLang="en-US" sz="1800" dirty="0">
                <a:latin typeface="Arial" panose="020B0604020202020204" pitchFamily="34" charset="0"/>
              </a:rPr>
              <a:t>。对另一个按序报文段的到达最多等待</a:t>
            </a:r>
            <a:r>
              <a:rPr lang="en-US" altLang="zh-CN" sz="1800" dirty="0">
                <a:latin typeface="Arial" panose="020B0604020202020204" pitchFamily="34" charset="0"/>
              </a:rPr>
              <a:t>500 ms</a:t>
            </a:r>
            <a:r>
              <a:rPr lang="zh-CN" altLang="en-US" sz="1800" dirty="0">
                <a:latin typeface="Arial" panose="020B0604020202020204" pitchFamily="34" charset="0"/>
              </a:rPr>
              <a:t>。如果下一个按序报文段在这个时间间隔内没有到达，则发送一个</a:t>
            </a:r>
            <a:r>
              <a:rPr lang="en-US" altLang="zh-CN" sz="1800" dirty="0">
                <a:latin typeface="Arial" panose="020B0604020202020204" pitchFamily="34" charset="0"/>
              </a:rPr>
              <a:t>ACK </a:t>
            </a:r>
            <a:endParaRPr lang="en-US" altLang="zh-CN" sz="1800" dirty="0">
              <a:latin typeface="Arial" panose="020B0604020202020204" pitchFamily="34" charset="0"/>
            </a:endParaRPr>
          </a:p>
          <a:p>
            <a:pPr algn="l"/>
            <a:endParaRPr lang="en-US" altLang="zh-CN" sz="1800" dirty="0">
              <a:latin typeface="Arial" panose="020B0604020202020204" pitchFamily="34" charset="0"/>
            </a:endParaRPr>
          </a:p>
          <a:p>
            <a:pPr algn="l"/>
            <a:r>
              <a:rPr lang="zh-CN" altLang="en-US" sz="1800" dirty="0">
                <a:latin typeface="Arial" panose="020B0604020202020204" pitchFamily="34" charset="0"/>
              </a:rPr>
              <a:t>立即发送单个累积</a:t>
            </a:r>
            <a:r>
              <a:rPr lang="en-US" altLang="zh-CN" sz="1800" dirty="0">
                <a:latin typeface="Arial" panose="020B0604020202020204" pitchFamily="34" charset="0"/>
              </a:rPr>
              <a:t>ACK</a:t>
            </a:r>
            <a:r>
              <a:rPr lang="zh-CN" altLang="en-US" sz="1800" dirty="0">
                <a:latin typeface="Arial" panose="020B0604020202020204" pitchFamily="34" charset="0"/>
              </a:rPr>
              <a:t>，以确认两个按序报文段 </a:t>
            </a:r>
            <a:endParaRPr lang="en-US" altLang="zh-CN" sz="1800" dirty="0">
              <a:latin typeface="Arial" panose="020B0604020202020204" pitchFamily="34" charset="0"/>
            </a:endParaRPr>
          </a:p>
          <a:p>
            <a:pPr algn="l"/>
            <a:endParaRPr lang="en-US" altLang="zh-CN" sz="1800" dirty="0">
              <a:latin typeface="Arial" panose="020B0604020202020204" pitchFamily="34" charset="0"/>
            </a:endParaRPr>
          </a:p>
          <a:p>
            <a:pPr algn="l"/>
            <a:r>
              <a:rPr lang="zh-CN" altLang="en-US" sz="1800" dirty="0">
                <a:latin typeface="Arial" panose="020B0604020202020204" pitchFamily="34" charset="0"/>
              </a:rPr>
              <a:t>立即发送冗余</a:t>
            </a:r>
            <a:r>
              <a:rPr lang="en-US" altLang="zh-CN" sz="1800" dirty="0">
                <a:latin typeface="Arial" panose="020B0604020202020204" pitchFamily="34" charset="0"/>
              </a:rPr>
              <a:t>ACK</a:t>
            </a:r>
            <a:r>
              <a:rPr lang="zh-CN" altLang="en-US" sz="1800" dirty="0">
                <a:latin typeface="Arial" panose="020B0604020202020204" pitchFamily="34" charset="0"/>
              </a:rPr>
              <a:t>，指明下一个期待字节的序号（也就是间隔的低端字节序号） </a:t>
            </a:r>
            <a:endParaRPr lang="en-US" altLang="zh-CN" sz="1800" dirty="0">
              <a:latin typeface="Arial" panose="020B0604020202020204" pitchFamily="34" charset="0"/>
            </a:endParaRPr>
          </a:p>
          <a:p>
            <a:pPr algn="l"/>
            <a:endParaRPr lang="en-US" altLang="zh-CN" sz="1800" dirty="0">
              <a:latin typeface="Arial" panose="020B0604020202020204" pitchFamily="34" charset="0"/>
            </a:endParaRPr>
          </a:p>
          <a:p>
            <a:pPr algn="l"/>
            <a:r>
              <a:rPr lang="zh-CN" altLang="en-US" sz="1800" dirty="0">
                <a:latin typeface="Arial" panose="020B0604020202020204" pitchFamily="34" charset="0"/>
              </a:rPr>
              <a:t>倘若该报文段起始于间隔的低端，则立即发送</a:t>
            </a:r>
            <a:r>
              <a:rPr lang="en-US" altLang="zh-CN" sz="1800" dirty="0">
                <a:latin typeface="Arial" panose="020B0604020202020204" pitchFamily="34" charset="0"/>
              </a:rPr>
              <a:t>ACK </a:t>
            </a:r>
            <a:endParaRPr lang="zh-CN" altLang="en-US" sz="1800" dirty="0">
              <a:latin typeface="Arial" panose="020B0604020202020204" pitchFamily="34" charset="0"/>
            </a:endParaRPr>
          </a:p>
          <a:p>
            <a:pPr algn="l"/>
            <a:endParaRPr lang="en-US" altLang="zh-CN" sz="1800" dirty="0">
              <a:latin typeface="Arial" panose="020B0604020202020204" pitchFamily="34" charset="0"/>
            </a:endParaRPr>
          </a:p>
        </p:txBody>
      </p:sp>
      <p:sp>
        <p:nvSpPr>
          <p:cNvPr id="87047" name="Line 5"/>
          <p:cNvSpPr/>
          <p:nvPr/>
        </p:nvSpPr>
        <p:spPr>
          <a:xfrm>
            <a:off x="876300" y="2009775"/>
            <a:ext cx="7467600" cy="9525"/>
          </a:xfrm>
          <a:prstGeom prst="line">
            <a:avLst/>
          </a:prstGeom>
          <a:ln w="28575" cap="flat" cmpd="sng">
            <a:solidFill>
              <a:schemeClr val="accent2"/>
            </a:solidFill>
            <a:prstDash val="solid"/>
            <a:headEnd type="none" w="med" len="med"/>
            <a:tailEnd type="none" w="med" len="med"/>
          </a:ln>
        </p:spPr>
      </p:sp>
      <p:sp>
        <p:nvSpPr>
          <p:cNvPr id="87048" name="Line 6"/>
          <p:cNvSpPr/>
          <p:nvPr/>
        </p:nvSpPr>
        <p:spPr>
          <a:xfrm flipV="1">
            <a:off x="838200" y="3352800"/>
            <a:ext cx="7477125" cy="9525"/>
          </a:xfrm>
          <a:prstGeom prst="line">
            <a:avLst/>
          </a:prstGeom>
          <a:ln w="28575" cap="flat" cmpd="sng">
            <a:solidFill>
              <a:schemeClr val="accent2"/>
            </a:solidFill>
            <a:prstDash val="solid"/>
            <a:headEnd type="none" w="med" len="med"/>
            <a:tailEnd type="none" w="med" len="med"/>
          </a:ln>
        </p:spPr>
      </p:sp>
      <p:sp>
        <p:nvSpPr>
          <p:cNvPr id="87049" name="Line 7"/>
          <p:cNvSpPr/>
          <p:nvPr/>
        </p:nvSpPr>
        <p:spPr>
          <a:xfrm>
            <a:off x="857250" y="4305300"/>
            <a:ext cx="7505700" cy="0"/>
          </a:xfrm>
          <a:prstGeom prst="line">
            <a:avLst/>
          </a:prstGeom>
          <a:ln w="28575" cap="flat" cmpd="sng">
            <a:solidFill>
              <a:schemeClr val="accent2"/>
            </a:solidFill>
            <a:prstDash val="solid"/>
            <a:headEnd type="none" w="med" len="med"/>
            <a:tailEnd type="none" w="med" len="med"/>
          </a:ln>
        </p:spPr>
      </p:sp>
      <p:sp>
        <p:nvSpPr>
          <p:cNvPr id="87050" name="Line 8"/>
          <p:cNvSpPr/>
          <p:nvPr/>
        </p:nvSpPr>
        <p:spPr>
          <a:xfrm>
            <a:off x="866775" y="5410200"/>
            <a:ext cx="7486650" cy="9525"/>
          </a:xfrm>
          <a:prstGeom prst="line">
            <a:avLst/>
          </a:prstGeom>
          <a:ln w="28575" cap="flat" cmpd="sng">
            <a:solidFill>
              <a:schemeClr val="accent2"/>
            </a:solidFill>
            <a:prstDash val="solid"/>
            <a:headEnd type="none" w="med" len="med"/>
            <a:tailEnd type="none" w="med" len="med"/>
          </a:ln>
        </p:spPr>
      </p:sp>
      <p:sp>
        <p:nvSpPr>
          <p:cNvPr id="87051" name="Line 9"/>
          <p:cNvSpPr/>
          <p:nvPr/>
        </p:nvSpPr>
        <p:spPr>
          <a:xfrm>
            <a:off x="4324350" y="1704975"/>
            <a:ext cx="0" cy="4352925"/>
          </a:xfrm>
          <a:prstGeom prst="line">
            <a:avLst/>
          </a:prstGeom>
          <a:ln w="28575" cap="flat" cmpd="sng">
            <a:solidFill>
              <a:schemeClr val="accent2"/>
            </a:solidFill>
            <a:prstDash val="solid"/>
            <a:headEnd type="none" w="med" len="med"/>
            <a:tailEnd type="none" w="med" len="med"/>
          </a:ln>
        </p:spPr>
      </p:sp>
      <p:sp>
        <p:nvSpPr>
          <p:cNvPr id="446474" name="Rectangle 10"/>
          <p:cNvSpPr/>
          <p:nvPr/>
        </p:nvSpPr>
        <p:spPr>
          <a:xfrm>
            <a:off x="685800" y="4343400"/>
            <a:ext cx="8001000" cy="1066800"/>
          </a:xfrm>
          <a:prstGeom prst="rect">
            <a:avLst/>
          </a:prstGeom>
          <a:noFill/>
          <a:ln w="57150" cap="flat" cmpd="sng">
            <a:solidFill>
              <a:srgbClr val="FF0000"/>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446474"/>
                                        </p:tgtEl>
                                        <p:attrNameLst>
                                          <p:attrName>style.visibility</p:attrName>
                                        </p:attrNameLst>
                                      </p:cBhvr>
                                      <p:to>
                                        <p:strVal val="visible"/>
                                      </p:to>
                                    </p:set>
                                    <p:anim calcmode="lin" valueType="num">
                                      <p:cBhvr>
                                        <p:cTn id="7" dur="1000" fill="hold"/>
                                        <p:tgtEl>
                                          <p:spTgt spid="446474"/>
                                        </p:tgtEl>
                                        <p:attrNameLst>
                                          <p:attrName>ppt_w</p:attrName>
                                        </p:attrNameLst>
                                      </p:cBhvr>
                                      <p:tavLst>
                                        <p:tav tm="0">
                                          <p:val>
                                            <p:strVal val="4*#ppt_w"/>
                                          </p:val>
                                        </p:tav>
                                        <p:tav tm="100000">
                                          <p:val>
                                            <p:strVal val="#ppt_w"/>
                                          </p:val>
                                        </p:tav>
                                      </p:tavLst>
                                    </p:anim>
                                    <p:anim calcmode="lin" valueType="num">
                                      <p:cBhvr>
                                        <p:cTn id="8" dur="1000" fill="hold"/>
                                        <p:tgtEl>
                                          <p:spTgt spid="44647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7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01379"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88068" name="Rectangle 2"/>
          <p:cNvSpPr>
            <a:spLocks noGrp="1"/>
          </p:cNvSpPr>
          <p:nvPr>
            <p:ph type="title"/>
          </p:nvPr>
        </p:nvSpPr>
        <p:spPr/>
        <p:txBody>
          <a:bodyPr vert="horz" wrap="square" lIns="91440" tIns="45720" rIns="91440" bIns="45720" anchor="ctr" anchorCtr="0"/>
          <a:p>
            <a:r>
              <a:rPr lang="zh-CN" altLang="en-US" dirty="0"/>
              <a:t>快速重传</a:t>
            </a:r>
            <a:endParaRPr lang="zh-CN" altLang="en-US" dirty="0"/>
          </a:p>
        </p:txBody>
      </p:sp>
      <p:sp>
        <p:nvSpPr>
          <p:cNvPr id="88069" name="Rectangle 3"/>
          <p:cNvSpPr>
            <a:spLocks noGrp="1"/>
          </p:cNvSpPr>
          <p:nvPr>
            <p:ph sz="half" idx="1"/>
          </p:nvPr>
        </p:nvSpPr>
        <p:spPr/>
        <p:txBody>
          <a:bodyPr vert="horz" wrap="square" lIns="91440" tIns="45720" rIns="91440" bIns="45720" anchor="t" anchorCtr="0"/>
          <a:p>
            <a:pPr eaLnBrk="1">
              <a:buSzPct val="85000"/>
            </a:pPr>
            <a:r>
              <a:rPr lang="zh-CN" altLang="en-US" sz="2400" dirty="0">
                <a:latin typeface="+mn-lt"/>
                <a:ea typeface="+mn-ea"/>
                <a:cs typeface="+mn-cs"/>
              </a:rPr>
              <a:t>超时间隔常常相对较长:</a:t>
            </a:r>
            <a:endParaRPr lang="zh-CN" altLang="en-US" sz="2400" dirty="0">
              <a:latin typeface="+mn-lt"/>
              <a:ea typeface="+mn-ea"/>
              <a:cs typeface="+mn-cs"/>
            </a:endParaRPr>
          </a:p>
          <a:p>
            <a:pPr lvl="1" eaLnBrk="1">
              <a:buSzPct val="75000"/>
            </a:pPr>
            <a:r>
              <a:rPr lang="zh-CN" altLang="en-US" dirty="0">
                <a:latin typeface="+mn-lt"/>
                <a:ea typeface="+mn-ea"/>
              </a:rPr>
              <a:t>重传丢失报文段以前有长时延</a:t>
            </a:r>
            <a:endParaRPr lang="zh-CN" altLang="en-US" dirty="0">
              <a:latin typeface="+mn-lt"/>
              <a:ea typeface="+mn-ea"/>
            </a:endParaRPr>
          </a:p>
          <a:p>
            <a:pPr eaLnBrk="1">
              <a:buSzPct val="85000"/>
            </a:pPr>
            <a:r>
              <a:rPr lang="zh-CN" altLang="en-US" sz="2400" dirty="0">
                <a:latin typeface="+mn-lt"/>
                <a:ea typeface="+mn-ea"/>
                <a:cs typeface="+mn-cs"/>
              </a:rPr>
              <a:t>通过冗余</a:t>
            </a:r>
            <a:r>
              <a:rPr lang="en-US" altLang="zh-CN" sz="2400" dirty="0">
                <a:latin typeface="+mn-lt"/>
                <a:ea typeface="+mn-ea"/>
                <a:cs typeface="+mn-cs"/>
              </a:rPr>
              <a:t>ACK</a:t>
            </a:r>
            <a:r>
              <a:rPr lang="zh-CN" altLang="en-US" sz="2400" dirty="0">
                <a:latin typeface="+mn-lt"/>
                <a:ea typeface="+mn-ea"/>
                <a:cs typeface="+mn-cs"/>
              </a:rPr>
              <a:t>，检测丢失的报文段</a:t>
            </a:r>
            <a:endParaRPr lang="en-US" altLang="zh-CN" sz="2400" dirty="0">
              <a:latin typeface="+mn-lt"/>
              <a:ea typeface="+mn-ea"/>
              <a:cs typeface="+mn-cs"/>
            </a:endParaRPr>
          </a:p>
          <a:p>
            <a:pPr lvl="1" eaLnBrk="1">
              <a:buSzPct val="75000"/>
            </a:pPr>
            <a:r>
              <a:rPr lang="zh-CN" altLang="en-US" dirty="0">
                <a:latin typeface="+mn-lt"/>
                <a:ea typeface="+mn-ea"/>
              </a:rPr>
              <a:t>发送方经常一个接一个的发送报文段</a:t>
            </a:r>
            <a:endParaRPr lang="zh-CN" altLang="en-US" dirty="0">
              <a:latin typeface="+mn-lt"/>
              <a:ea typeface="+mn-ea"/>
            </a:endParaRPr>
          </a:p>
          <a:p>
            <a:pPr lvl="1" eaLnBrk="1">
              <a:buSzPct val="75000"/>
            </a:pPr>
            <a:r>
              <a:rPr lang="zh-CN" altLang="en-US" dirty="0">
                <a:latin typeface="+mn-lt"/>
                <a:ea typeface="+mn-ea"/>
              </a:rPr>
              <a:t>如果报文段丢失，将会收到很多重复</a:t>
            </a:r>
            <a:r>
              <a:rPr lang="en-US" altLang="zh-CN" dirty="0">
                <a:latin typeface="+mn-lt"/>
                <a:ea typeface="+mn-ea"/>
              </a:rPr>
              <a:t>ACK</a:t>
            </a:r>
            <a:endParaRPr lang="en-US" altLang="zh-CN" dirty="0">
              <a:latin typeface="+mn-lt"/>
              <a:ea typeface="+mn-ea"/>
            </a:endParaRPr>
          </a:p>
          <a:p>
            <a:pPr lvl="1" eaLnBrk="1">
              <a:buSzPct val="75000"/>
            </a:pPr>
            <a:endParaRPr lang="en-US" altLang="zh-CN" dirty="0">
              <a:latin typeface="+mn-lt"/>
              <a:ea typeface="+mn-ea"/>
            </a:endParaRPr>
          </a:p>
          <a:p>
            <a:pPr lvl="1" eaLnBrk="1">
              <a:buSzPct val="75000"/>
            </a:pPr>
            <a:endParaRPr lang="zh-CN" altLang="en-US" b="1" dirty="0">
              <a:latin typeface="+mn-lt"/>
              <a:ea typeface="+mn-ea"/>
            </a:endParaRPr>
          </a:p>
        </p:txBody>
      </p:sp>
      <p:sp>
        <p:nvSpPr>
          <p:cNvPr id="88070" name="Rectangle 4"/>
          <p:cNvSpPr>
            <a:spLocks noGrp="1"/>
          </p:cNvSpPr>
          <p:nvPr>
            <p:ph sz="half" idx="2"/>
          </p:nvPr>
        </p:nvSpPr>
        <p:spPr>
          <a:xfrm>
            <a:off x="4495800" y="1600200"/>
            <a:ext cx="3962400" cy="4648200"/>
          </a:xfrm>
        </p:spPr>
        <p:txBody>
          <a:bodyPr vert="horz" wrap="square" lIns="91440" tIns="45720" rIns="91440" bIns="45720" anchor="t" anchorCtr="0"/>
          <a:p>
            <a:pPr eaLnBrk="1">
              <a:buSzPct val="85000"/>
            </a:pPr>
            <a:r>
              <a:rPr lang="zh-CN" altLang="en-US" dirty="0">
                <a:latin typeface="+mn-lt"/>
                <a:ea typeface="+mn-ea"/>
                <a:cs typeface="+mn-cs"/>
              </a:rPr>
              <a:t>如果对相同数据，发送方收到3个</a:t>
            </a:r>
            <a:r>
              <a:rPr lang="en-US" altLang="zh-CN" dirty="0">
                <a:latin typeface="+mn-lt"/>
                <a:ea typeface="+mn-ea"/>
                <a:cs typeface="+mn-cs"/>
              </a:rPr>
              <a:t>ACK, </a:t>
            </a:r>
            <a:r>
              <a:rPr lang="zh-CN" altLang="en-US" dirty="0">
                <a:latin typeface="+mn-lt"/>
                <a:ea typeface="+mn-ea"/>
                <a:cs typeface="+mn-cs"/>
              </a:rPr>
              <a:t>假定被确认的报文段以后的报文段丢失了:</a:t>
            </a:r>
            <a:endParaRPr lang="zh-CN" altLang="en-US" dirty="0">
              <a:latin typeface="+mn-lt"/>
              <a:ea typeface="+mn-ea"/>
              <a:cs typeface="+mn-cs"/>
            </a:endParaRPr>
          </a:p>
          <a:p>
            <a:pPr lvl="1" eaLnBrk="1">
              <a:buSzPct val="75000"/>
            </a:pPr>
            <a:r>
              <a:rPr lang="zh-CN" altLang="en-US" u="sng" dirty="0">
                <a:solidFill>
                  <a:srgbClr val="FF0000"/>
                </a:solidFill>
                <a:latin typeface="+mn-lt"/>
                <a:ea typeface="+mn-ea"/>
              </a:rPr>
              <a:t>快速重传:</a:t>
            </a:r>
            <a:r>
              <a:rPr lang="zh-CN" altLang="en-US" dirty="0">
                <a:solidFill>
                  <a:srgbClr val="FF0000"/>
                </a:solidFill>
                <a:latin typeface="+mn-lt"/>
                <a:ea typeface="+mn-ea"/>
              </a:rPr>
              <a:t> </a:t>
            </a:r>
            <a:r>
              <a:rPr lang="zh-CN" altLang="en-US" dirty="0">
                <a:latin typeface="+mn-lt"/>
                <a:ea typeface="+mn-ea"/>
              </a:rPr>
              <a:t>在定时器超时之前重传</a:t>
            </a:r>
            <a:endParaRPr lang="zh-CN" altLang="en-US" dirty="0">
              <a:latin typeface="+mn-lt"/>
              <a:ea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Footer Placeholder 3"/>
          <p:cNvSpPr txBox="1">
            <a:spLocks noGrp="1"/>
          </p:cNvSpPr>
          <p:nvPr>
            <p:ph type="ftr" sz="quarter" idx="11"/>
          </p:nvPr>
        </p:nvSpPr>
        <p:spPr/>
        <p:txBody>
          <a:bodyPr/>
          <a:p>
            <a:pPr marL="0" indent="0" algn="r">
              <a:lnSpc>
                <a:spcPct val="100000"/>
              </a:lnSpc>
              <a:spcBef>
                <a:spcPct val="0"/>
              </a:spcBef>
              <a:buClrTx/>
              <a:buSzTx/>
              <a:buFontTx/>
              <a:buNone/>
            </a:pPr>
            <a:r>
              <a:rPr lang="en-US" altLang="zh-CN" sz="1200">
                <a:latin typeface="Tahoma" panose="020B0604030504040204" charset="0"/>
              </a:rPr>
              <a:t>Transport</a:t>
            </a:r>
            <a:r>
              <a:rPr lang="en-US" altLang="zh-CN" sz="1400">
                <a:latin typeface="Tahoma" panose="020B0604030504040204" charset="0"/>
              </a:rPr>
              <a:t> </a:t>
            </a:r>
            <a:r>
              <a:rPr lang="en-US" altLang="zh-CN" sz="1200">
                <a:latin typeface="Tahoma" panose="020B0604030504040204" charset="0"/>
              </a:rPr>
              <a:t>Layer</a:t>
            </a:r>
            <a:endParaRPr lang="en-US" altLang="zh-CN" sz="1200">
              <a:latin typeface="Tahoma" panose="020B0604030504040204" charset="0"/>
            </a:endParaRPr>
          </a:p>
        </p:txBody>
      </p:sp>
      <p:sp>
        <p:nvSpPr>
          <p:cNvPr id="91138" name="Slide Number Placeholder 4"/>
          <p:cNvSpPr txBox="1">
            <a:spLocks noGrp="1"/>
          </p:cNvSpPr>
          <p:nvPr>
            <p:ph type="sldNum" sz="quarter" idx="12"/>
          </p:nvPr>
        </p:nvSpPr>
        <p:spPr/>
        <p:txBody>
          <a:bodyPr/>
          <a:p>
            <a:pPr marL="0" indent="0">
              <a:lnSpc>
                <a:spcPct val="100000"/>
              </a:lnSpc>
              <a:spcBef>
                <a:spcPct val="0"/>
              </a:spcBef>
              <a:buClrTx/>
              <a:buSzTx/>
              <a:buFontTx/>
              <a:buNone/>
            </a:pPr>
            <a:r>
              <a:rPr lang="en-US" altLang="zh-CN" sz="1200">
                <a:latin typeface="Tahoma" panose="020B0604030504040204" charset="0"/>
              </a:rPr>
              <a:t>3-</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sp>
        <p:nvSpPr>
          <p:cNvPr id="91139" name="Line 3"/>
          <p:cNvSpPr/>
          <p:nvPr/>
        </p:nvSpPr>
        <p:spPr>
          <a:xfrm>
            <a:off x="3068638" y="2319338"/>
            <a:ext cx="2533650" cy="590550"/>
          </a:xfrm>
          <a:prstGeom prst="line">
            <a:avLst/>
          </a:prstGeom>
          <a:ln w="28575" cap="flat" cmpd="sng">
            <a:solidFill>
              <a:schemeClr val="accent2"/>
            </a:solidFill>
            <a:prstDash val="solid"/>
            <a:headEnd type="none" w="med" len="med"/>
            <a:tailEnd type="triangle" w="med" len="med"/>
          </a:ln>
        </p:spPr>
      </p:sp>
      <p:sp>
        <p:nvSpPr>
          <p:cNvPr id="91140" name="Line 9"/>
          <p:cNvSpPr/>
          <p:nvPr/>
        </p:nvSpPr>
        <p:spPr>
          <a:xfrm>
            <a:off x="3068638" y="2547938"/>
            <a:ext cx="1757362" cy="414337"/>
          </a:xfrm>
          <a:prstGeom prst="line">
            <a:avLst/>
          </a:prstGeom>
          <a:ln w="28575" cap="flat" cmpd="sng">
            <a:solidFill>
              <a:schemeClr val="accent2"/>
            </a:solidFill>
            <a:prstDash val="solid"/>
            <a:headEnd type="none" w="med" len="med"/>
            <a:tailEnd type="triangle" w="med" len="med"/>
          </a:ln>
        </p:spPr>
      </p:sp>
      <p:sp>
        <p:nvSpPr>
          <p:cNvPr id="91141" name="Line 10"/>
          <p:cNvSpPr/>
          <p:nvPr/>
        </p:nvSpPr>
        <p:spPr>
          <a:xfrm flipH="1">
            <a:off x="3065463" y="2014538"/>
            <a:ext cx="3175" cy="3994150"/>
          </a:xfrm>
          <a:prstGeom prst="line">
            <a:avLst/>
          </a:prstGeom>
          <a:ln w="9525" cap="flat" cmpd="sng">
            <a:solidFill>
              <a:schemeClr val="tx1"/>
            </a:solidFill>
            <a:prstDash val="solid"/>
            <a:headEnd type="none" w="med" len="med"/>
            <a:tailEnd type="triangle" w="med" len="med"/>
          </a:ln>
        </p:spPr>
      </p:sp>
      <p:sp>
        <p:nvSpPr>
          <p:cNvPr id="91142" name="Line 11"/>
          <p:cNvSpPr/>
          <p:nvPr/>
        </p:nvSpPr>
        <p:spPr>
          <a:xfrm>
            <a:off x="5583238" y="2090738"/>
            <a:ext cx="11112" cy="3903662"/>
          </a:xfrm>
          <a:prstGeom prst="line">
            <a:avLst/>
          </a:prstGeom>
          <a:ln w="9525" cap="flat" cmpd="sng">
            <a:solidFill>
              <a:schemeClr val="tx1"/>
            </a:solidFill>
            <a:prstDash val="solid"/>
            <a:headEnd type="none" w="med" len="med"/>
            <a:tailEnd type="triangle" w="med" len="med"/>
          </a:ln>
        </p:spPr>
      </p:sp>
      <p:sp>
        <p:nvSpPr>
          <p:cNvPr id="91143" name="Line 12"/>
          <p:cNvSpPr/>
          <p:nvPr/>
        </p:nvSpPr>
        <p:spPr>
          <a:xfrm flipH="1">
            <a:off x="3032125" y="2962275"/>
            <a:ext cx="2519363" cy="809625"/>
          </a:xfrm>
          <a:prstGeom prst="line">
            <a:avLst/>
          </a:prstGeom>
          <a:ln w="28575" cap="flat" cmpd="sng">
            <a:solidFill>
              <a:schemeClr val="accent2"/>
            </a:solidFill>
            <a:prstDash val="solid"/>
            <a:headEnd type="none" w="med" len="med"/>
            <a:tailEnd type="triangle" w="med" len="med"/>
          </a:ln>
        </p:spPr>
      </p:sp>
      <p:sp>
        <p:nvSpPr>
          <p:cNvPr id="91144" name="Line 14"/>
          <p:cNvSpPr/>
          <p:nvPr/>
        </p:nvSpPr>
        <p:spPr>
          <a:xfrm>
            <a:off x="3068638" y="2776538"/>
            <a:ext cx="2533650" cy="590550"/>
          </a:xfrm>
          <a:prstGeom prst="line">
            <a:avLst/>
          </a:prstGeom>
          <a:ln w="28575" cap="flat" cmpd="sng">
            <a:solidFill>
              <a:schemeClr val="accent2"/>
            </a:solidFill>
            <a:prstDash val="solid"/>
            <a:headEnd type="none" w="med" len="med"/>
            <a:tailEnd type="triangle" w="med" len="med"/>
          </a:ln>
        </p:spPr>
      </p:sp>
      <p:sp>
        <p:nvSpPr>
          <p:cNvPr id="91145" name="Line 15"/>
          <p:cNvSpPr/>
          <p:nvPr/>
        </p:nvSpPr>
        <p:spPr>
          <a:xfrm>
            <a:off x="3068638" y="3233738"/>
            <a:ext cx="2533650" cy="590550"/>
          </a:xfrm>
          <a:prstGeom prst="line">
            <a:avLst/>
          </a:prstGeom>
          <a:ln w="28575" cap="flat" cmpd="sng">
            <a:solidFill>
              <a:schemeClr val="accent2"/>
            </a:solidFill>
            <a:prstDash val="solid"/>
            <a:headEnd type="none" w="med" len="med"/>
            <a:tailEnd type="triangle" w="med" len="med"/>
          </a:ln>
        </p:spPr>
      </p:sp>
      <p:sp>
        <p:nvSpPr>
          <p:cNvPr id="91146" name="Line 16"/>
          <p:cNvSpPr/>
          <p:nvPr/>
        </p:nvSpPr>
        <p:spPr>
          <a:xfrm>
            <a:off x="3068638" y="3005138"/>
            <a:ext cx="2533650" cy="590550"/>
          </a:xfrm>
          <a:prstGeom prst="line">
            <a:avLst/>
          </a:prstGeom>
          <a:ln w="28575" cap="flat" cmpd="sng">
            <a:solidFill>
              <a:schemeClr val="accent2"/>
            </a:solidFill>
            <a:prstDash val="solid"/>
            <a:headEnd type="none" w="med" len="med"/>
            <a:tailEnd type="triangle" w="med" len="med"/>
          </a:ln>
        </p:spPr>
      </p:sp>
      <p:sp>
        <p:nvSpPr>
          <p:cNvPr id="91147" name="Line 17"/>
          <p:cNvSpPr/>
          <p:nvPr/>
        </p:nvSpPr>
        <p:spPr>
          <a:xfrm flipH="1">
            <a:off x="3033713" y="3386138"/>
            <a:ext cx="2530475" cy="830262"/>
          </a:xfrm>
          <a:prstGeom prst="line">
            <a:avLst/>
          </a:prstGeom>
          <a:ln w="28575" cap="flat" cmpd="sng">
            <a:solidFill>
              <a:schemeClr val="accent2"/>
            </a:solidFill>
            <a:prstDash val="solid"/>
            <a:headEnd type="none" w="med" len="med"/>
            <a:tailEnd type="triangle" w="med" len="med"/>
          </a:ln>
        </p:spPr>
      </p:sp>
      <p:sp>
        <p:nvSpPr>
          <p:cNvPr id="91148" name="Line 18"/>
          <p:cNvSpPr/>
          <p:nvPr/>
        </p:nvSpPr>
        <p:spPr>
          <a:xfrm flipH="1">
            <a:off x="3068638" y="3614738"/>
            <a:ext cx="2506662" cy="887412"/>
          </a:xfrm>
          <a:prstGeom prst="line">
            <a:avLst/>
          </a:prstGeom>
          <a:ln w="28575" cap="flat" cmpd="sng">
            <a:solidFill>
              <a:schemeClr val="accent2"/>
            </a:solidFill>
            <a:prstDash val="solid"/>
            <a:headEnd type="none" w="med" len="med"/>
            <a:tailEnd type="triangle" w="med" len="med"/>
          </a:ln>
        </p:spPr>
      </p:sp>
      <p:sp>
        <p:nvSpPr>
          <p:cNvPr id="91149" name="Line 19"/>
          <p:cNvSpPr/>
          <p:nvPr/>
        </p:nvSpPr>
        <p:spPr>
          <a:xfrm flipH="1">
            <a:off x="3068638" y="3843338"/>
            <a:ext cx="2495550" cy="900112"/>
          </a:xfrm>
          <a:prstGeom prst="line">
            <a:avLst/>
          </a:prstGeom>
          <a:ln w="28575" cap="flat" cmpd="sng">
            <a:solidFill>
              <a:schemeClr val="accent2"/>
            </a:solidFill>
            <a:prstDash val="solid"/>
            <a:headEnd type="none" w="med" len="med"/>
            <a:tailEnd type="triangle" w="med" len="med"/>
          </a:ln>
        </p:spPr>
      </p:sp>
      <p:sp>
        <p:nvSpPr>
          <p:cNvPr id="91150" name="Text Box 20"/>
          <p:cNvSpPr txBox="1"/>
          <p:nvPr/>
        </p:nvSpPr>
        <p:spPr>
          <a:xfrm>
            <a:off x="4741863" y="2714625"/>
            <a:ext cx="282575" cy="45720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400">
                <a:solidFill>
                  <a:srgbClr val="FF0000"/>
                </a:solidFill>
                <a:latin typeface="Arial" panose="020B0604020202020204" pitchFamily="34" charset="0"/>
              </a:rPr>
              <a:t>X</a:t>
            </a:r>
            <a:endParaRPr lang="en-US" altLang="zh-CN" sz="1000">
              <a:latin typeface="Times New Roman" panose="02020603050405020304" pitchFamily="18" charset="0"/>
            </a:endParaRPr>
          </a:p>
        </p:txBody>
      </p:sp>
      <p:sp>
        <p:nvSpPr>
          <p:cNvPr id="91151" name="Line 24"/>
          <p:cNvSpPr/>
          <p:nvPr/>
        </p:nvSpPr>
        <p:spPr>
          <a:xfrm>
            <a:off x="3094038" y="4784725"/>
            <a:ext cx="2533650" cy="590550"/>
          </a:xfrm>
          <a:prstGeom prst="line">
            <a:avLst/>
          </a:prstGeom>
          <a:ln w="28575" cap="flat" cmpd="sng">
            <a:solidFill>
              <a:schemeClr val="accent2"/>
            </a:solidFill>
            <a:prstDash val="solid"/>
            <a:headEnd type="none" w="med" len="med"/>
            <a:tailEnd type="triangle" w="med" len="med"/>
          </a:ln>
        </p:spPr>
      </p:sp>
      <p:sp>
        <p:nvSpPr>
          <p:cNvPr id="91152" name="Text Box 29"/>
          <p:cNvSpPr txBox="1"/>
          <p:nvPr/>
        </p:nvSpPr>
        <p:spPr>
          <a:xfrm>
            <a:off x="2806700" y="5986463"/>
            <a:ext cx="3178175" cy="6413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800">
                <a:latin typeface="Tahoma" panose="020B0604030504040204" charset="0"/>
              </a:rPr>
              <a:t>fast retransmit after sender </a:t>
            </a:r>
            <a:endParaRPr lang="en-US" altLang="zh-CN" sz="1800">
              <a:latin typeface="Tahoma" panose="020B0604030504040204" charset="0"/>
            </a:endParaRPr>
          </a:p>
          <a:p>
            <a:pPr marL="0" lvl="0" indent="0" algn="ctr">
              <a:lnSpc>
                <a:spcPct val="100000"/>
              </a:lnSpc>
              <a:spcBef>
                <a:spcPct val="0"/>
              </a:spcBef>
              <a:buClrTx/>
              <a:buSzTx/>
              <a:buFontTx/>
              <a:buNone/>
            </a:pPr>
            <a:r>
              <a:rPr lang="en-US" altLang="zh-CN" sz="1800">
                <a:latin typeface="Tahoma" panose="020B0604030504040204" charset="0"/>
              </a:rPr>
              <a:t>receipt of triple duplicate ACK</a:t>
            </a:r>
            <a:endParaRPr lang="en-US" altLang="zh-CN" sz="1000">
              <a:latin typeface="Tahoma" panose="020B0604030504040204" charset="0"/>
            </a:endParaRPr>
          </a:p>
        </p:txBody>
      </p:sp>
      <p:sp>
        <p:nvSpPr>
          <p:cNvPr id="91153" name="Text Box 34"/>
          <p:cNvSpPr txBox="1"/>
          <p:nvPr/>
        </p:nvSpPr>
        <p:spPr>
          <a:xfrm>
            <a:off x="5110163" y="1139825"/>
            <a:ext cx="773112" cy="3365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latin typeface="Tahoma" panose="020B0604030504040204" charset="0"/>
              </a:rPr>
              <a:t>Host B</a:t>
            </a:r>
            <a:endParaRPr lang="en-US" altLang="zh-CN" sz="1600">
              <a:latin typeface="Tahoma" panose="020B0604030504040204" charset="0"/>
            </a:endParaRPr>
          </a:p>
        </p:txBody>
      </p:sp>
      <p:sp>
        <p:nvSpPr>
          <p:cNvPr id="91154" name="Text Box 38"/>
          <p:cNvSpPr txBox="1"/>
          <p:nvPr/>
        </p:nvSpPr>
        <p:spPr>
          <a:xfrm>
            <a:off x="2776538" y="1157288"/>
            <a:ext cx="776287" cy="3365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latin typeface="Tahoma" panose="020B0604030504040204" charset="0"/>
              </a:rPr>
              <a:t>Host A</a:t>
            </a:r>
            <a:endParaRPr lang="en-US" altLang="zh-CN" sz="1600">
              <a:latin typeface="Tahoma" panose="020B0604030504040204" charset="0"/>
            </a:endParaRPr>
          </a:p>
        </p:txBody>
      </p:sp>
      <p:sp>
        <p:nvSpPr>
          <p:cNvPr id="91155" name="Text Box 40"/>
          <p:cNvSpPr txBox="1"/>
          <p:nvPr/>
        </p:nvSpPr>
        <p:spPr>
          <a:xfrm>
            <a:off x="3216275" y="2239963"/>
            <a:ext cx="2085975" cy="304800"/>
          </a:xfrm>
          <a:prstGeom prst="rect">
            <a:avLst/>
          </a:prstGeom>
          <a:solidFill>
            <a:schemeClr val="bg1"/>
          </a:solid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latin typeface="Tahoma" panose="020B0604030504040204" charset="0"/>
              </a:rPr>
              <a:t>Seq=92, 8 bytes of data</a:t>
            </a:r>
            <a:endParaRPr lang="en-US" altLang="zh-CN" sz="1400">
              <a:latin typeface="Tahoma" panose="020B0604030504040204" charset="0"/>
            </a:endParaRPr>
          </a:p>
        </p:txBody>
      </p:sp>
      <p:grpSp>
        <p:nvGrpSpPr>
          <p:cNvPr id="91156" name="Group 41"/>
          <p:cNvGrpSpPr/>
          <p:nvPr/>
        </p:nvGrpSpPr>
        <p:grpSpPr>
          <a:xfrm>
            <a:off x="3170238" y="3489325"/>
            <a:ext cx="949325" cy="304800"/>
            <a:chOff x="4215" y="2253"/>
            <a:chExt cx="598" cy="192"/>
          </a:xfrm>
        </p:grpSpPr>
        <p:sp>
          <p:nvSpPr>
            <p:cNvPr id="91186" name="Rectangle 42"/>
            <p:cNvSpPr/>
            <p:nvPr/>
          </p:nvSpPr>
          <p:spPr>
            <a:xfrm>
              <a:off x="4265" y="2274"/>
              <a:ext cx="471" cy="155"/>
            </a:xfrm>
            <a:prstGeom prst="rect">
              <a:avLst/>
            </a:prstGeom>
            <a:solidFill>
              <a:schemeClr val="bg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1187" name="Text Box 43"/>
            <p:cNvSpPr txBox="1"/>
            <p:nvPr/>
          </p:nvSpPr>
          <p:spPr>
            <a:xfrm>
              <a:off x="4215" y="2253"/>
              <a:ext cx="598" cy="19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latin typeface="Arial" panose="020B0604020202020204" pitchFamily="34" charset="0"/>
                </a:rPr>
                <a:t>ACK=100</a:t>
              </a:r>
              <a:endParaRPr lang="en-US" altLang="zh-CN" sz="1000">
                <a:latin typeface="Times New Roman" panose="02020603050405020304" pitchFamily="18" charset="0"/>
              </a:endParaRPr>
            </a:p>
          </p:txBody>
        </p:sp>
      </p:grpSp>
      <p:grpSp>
        <p:nvGrpSpPr>
          <p:cNvPr id="91157" name="Group 78"/>
          <p:cNvGrpSpPr/>
          <p:nvPr/>
        </p:nvGrpSpPr>
        <p:grpSpPr>
          <a:xfrm>
            <a:off x="2684463" y="2292350"/>
            <a:ext cx="396875" cy="3524250"/>
            <a:chOff x="397" y="868"/>
            <a:chExt cx="250" cy="2220"/>
          </a:xfrm>
        </p:grpSpPr>
        <p:sp>
          <p:nvSpPr>
            <p:cNvPr id="91179" name="Text Box 50"/>
            <p:cNvSpPr txBox="1"/>
            <p:nvPr/>
          </p:nvSpPr>
          <p:spPr>
            <a:xfrm rot="10800000">
              <a:off x="397" y="1778"/>
              <a:ext cx="250" cy="434"/>
            </a:xfrm>
            <a:prstGeom prst="rect">
              <a:avLst/>
            </a:prstGeom>
            <a:noFill/>
            <a:ln w="9525">
              <a:noFill/>
            </a:ln>
          </p:spPr>
          <p:txBody>
            <a:bodyPr vert="eaVert"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latin typeface="Tahoma" panose="020B0604030504040204" charset="0"/>
                </a:rPr>
                <a:t>timeout</a:t>
              </a:r>
              <a:endParaRPr lang="en-US" altLang="zh-CN" sz="1400">
                <a:latin typeface="Tahoma" panose="020B0604030504040204" charset="0"/>
              </a:endParaRPr>
            </a:p>
          </p:txBody>
        </p:sp>
        <p:grpSp>
          <p:nvGrpSpPr>
            <p:cNvPr id="91180" name="Group 51"/>
            <p:cNvGrpSpPr/>
            <p:nvPr/>
          </p:nvGrpSpPr>
          <p:grpSpPr>
            <a:xfrm>
              <a:off x="488" y="868"/>
              <a:ext cx="66" cy="893"/>
              <a:chOff x="3099" y="1749"/>
              <a:chExt cx="66" cy="320"/>
            </a:xfrm>
          </p:grpSpPr>
          <p:sp>
            <p:nvSpPr>
              <p:cNvPr id="91184" name="Line 52"/>
              <p:cNvSpPr/>
              <p:nvPr/>
            </p:nvSpPr>
            <p:spPr>
              <a:xfrm flipV="1">
                <a:off x="3129" y="1749"/>
                <a:ext cx="0" cy="320"/>
              </a:xfrm>
              <a:prstGeom prst="line">
                <a:avLst/>
              </a:prstGeom>
              <a:ln w="9525" cap="flat" cmpd="sng">
                <a:solidFill>
                  <a:schemeClr val="tx1"/>
                </a:solidFill>
                <a:prstDash val="solid"/>
                <a:headEnd type="none" w="med" len="med"/>
                <a:tailEnd type="triangle" w="med" len="med"/>
              </a:ln>
            </p:spPr>
          </p:sp>
          <p:sp>
            <p:nvSpPr>
              <p:cNvPr id="91185" name="Line 53"/>
              <p:cNvSpPr/>
              <p:nvPr/>
            </p:nvSpPr>
            <p:spPr>
              <a:xfrm>
                <a:off x="3099" y="1752"/>
                <a:ext cx="66" cy="0"/>
              </a:xfrm>
              <a:prstGeom prst="line">
                <a:avLst/>
              </a:prstGeom>
              <a:ln w="9525" cap="flat" cmpd="sng">
                <a:solidFill>
                  <a:schemeClr val="tx1"/>
                </a:solidFill>
                <a:prstDash val="solid"/>
                <a:headEnd type="none" w="med" len="med"/>
                <a:tailEnd type="none" w="med" len="med"/>
              </a:ln>
            </p:spPr>
          </p:sp>
        </p:grpSp>
        <p:grpSp>
          <p:nvGrpSpPr>
            <p:cNvPr id="91181" name="Group 54"/>
            <p:cNvGrpSpPr/>
            <p:nvPr/>
          </p:nvGrpSpPr>
          <p:grpSpPr>
            <a:xfrm rot="10800000">
              <a:off x="485" y="2224"/>
              <a:ext cx="66" cy="864"/>
              <a:chOff x="3099" y="1749"/>
              <a:chExt cx="66" cy="320"/>
            </a:xfrm>
          </p:grpSpPr>
          <p:sp>
            <p:nvSpPr>
              <p:cNvPr id="91182" name="Line 55"/>
              <p:cNvSpPr/>
              <p:nvPr/>
            </p:nvSpPr>
            <p:spPr>
              <a:xfrm flipV="1">
                <a:off x="3132" y="1749"/>
                <a:ext cx="0" cy="320"/>
              </a:xfrm>
              <a:prstGeom prst="line">
                <a:avLst/>
              </a:prstGeom>
              <a:ln w="9525" cap="flat" cmpd="sng">
                <a:solidFill>
                  <a:schemeClr val="tx1"/>
                </a:solidFill>
                <a:prstDash val="solid"/>
                <a:headEnd type="none" w="med" len="med"/>
                <a:tailEnd type="triangle" w="med" len="med"/>
              </a:ln>
            </p:spPr>
          </p:sp>
          <p:sp>
            <p:nvSpPr>
              <p:cNvPr id="91183" name="Line 56"/>
              <p:cNvSpPr/>
              <p:nvPr/>
            </p:nvSpPr>
            <p:spPr>
              <a:xfrm>
                <a:off x="3102" y="1752"/>
                <a:ext cx="66" cy="0"/>
              </a:xfrm>
              <a:prstGeom prst="line">
                <a:avLst/>
              </a:prstGeom>
              <a:ln w="9525" cap="flat" cmpd="sng">
                <a:solidFill>
                  <a:schemeClr val="tx1"/>
                </a:solidFill>
                <a:prstDash val="solid"/>
                <a:headEnd type="none" w="med" len="med"/>
                <a:tailEnd type="none" w="med" len="med"/>
              </a:ln>
            </p:spPr>
          </p:sp>
        </p:grpSp>
      </p:grpSp>
      <p:grpSp>
        <p:nvGrpSpPr>
          <p:cNvPr id="91158" name="Group 71"/>
          <p:cNvGrpSpPr/>
          <p:nvPr/>
        </p:nvGrpSpPr>
        <p:grpSpPr>
          <a:xfrm>
            <a:off x="3181350" y="3800475"/>
            <a:ext cx="949325" cy="304800"/>
            <a:chOff x="35" y="1825"/>
            <a:chExt cx="598" cy="192"/>
          </a:xfrm>
        </p:grpSpPr>
        <p:sp>
          <p:nvSpPr>
            <p:cNvPr id="91177" name="Rectangle 66"/>
            <p:cNvSpPr/>
            <p:nvPr/>
          </p:nvSpPr>
          <p:spPr>
            <a:xfrm>
              <a:off x="101" y="1859"/>
              <a:ext cx="471" cy="127"/>
            </a:xfrm>
            <a:prstGeom prst="rect">
              <a:avLst/>
            </a:prstGeom>
            <a:solidFill>
              <a:schemeClr val="bg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1178" name="Text Box 67"/>
            <p:cNvSpPr txBox="1"/>
            <p:nvPr/>
          </p:nvSpPr>
          <p:spPr>
            <a:xfrm>
              <a:off x="35" y="1825"/>
              <a:ext cx="598" cy="19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latin typeface="Arial" panose="020B0604020202020204" pitchFamily="34" charset="0"/>
                </a:rPr>
                <a:t>ACK=100</a:t>
              </a:r>
              <a:endParaRPr lang="en-US" altLang="zh-CN" sz="1000">
                <a:latin typeface="Times New Roman" panose="02020603050405020304" pitchFamily="18" charset="0"/>
              </a:endParaRPr>
            </a:p>
          </p:txBody>
        </p:sp>
      </p:grpSp>
      <p:grpSp>
        <p:nvGrpSpPr>
          <p:cNvPr id="91159" name="Group 72"/>
          <p:cNvGrpSpPr/>
          <p:nvPr/>
        </p:nvGrpSpPr>
        <p:grpSpPr>
          <a:xfrm>
            <a:off x="3167063" y="4130675"/>
            <a:ext cx="949325" cy="304800"/>
            <a:chOff x="35" y="1825"/>
            <a:chExt cx="598" cy="192"/>
          </a:xfrm>
        </p:grpSpPr>
        <p:sp>
          <p:nvSpPr>
            <p:cNvPr id="91175" name="Rectangle 73"/>
            <p:cNvSpPr/>
            <p:nvPr/>
          </p:nvSpPr>
          <p:spPr>
            <a:xfrm>
              <a:off x="101" y="1859"/>
              <a:ext cx="471" cy="127"/>
            </a:xfrm>
            <a:prstGeom prst="rect">
              <a:avLst/>
            </a:prstGeom>
            <a:solidFill>
              <a:schemeClr val="bg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1176" name="Text Box 74"/>
            <p:cNvSpPr txBox="1"/>
            <p:nvPr/>
          </p:nvSpPr>
          <p:spPr>
            <a:xfrm>
              <a:off x="35" y="1825"/>
              <a:ext cx="598" cy="19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latin typeface="Arial" panose="020B0604020202020204" pitchFamily="34" charset="0"/>
                </a:rPr>
                <a:t>ACK=100</a:t>
              </a:r>
              <a:endParaRPr lang="en-US" altLang="zh-CN" sz="1000">
                <a:latin typeface="Times New Roman" panose="02020603050405020304" pitchFamily="18" charset="0"/>
              </a:endParaRPr>
            </a:p>
          </p:txBody>
        </p:sp>
      </p:grpSp>
      <p:grpSp>
        <p:nvGrpSpPr>
          <p:cNvPr id="91160" name="Group 75"/>
          <p:cNvGrpSpPr/>
          <p:nvPr/>
        </p:nvGrpSpPr>
        <p:grpSpPr>
          <a:xfrm>
            <a:off x="3175000" y="4427538"/>
            <a:ext cx="949325" cy="304800"/>
            <a:chOff x="35" y="1825"/>
            <a:chExt cx="598" cy="192"/>
          </a:xfrm>
        </p:grpSpPr>
        <p:sp>
          <p:nvSpPr>
            <p:cNvPr id="91173" name="Rectangle 76"/>
            <p:cNvSpPr/>
            <p:nvPr/>
          </p:nvSpPr>
          <p:spPr>
            <a:xfrm>
              <a:off x="101" y="1859"/>
              <a:ext cx="471" cy="127"/>
            </a:xfrm>
            <a:prstGeom prst="rect">
              <a:avLst/>
            </a:prstGeom>
            <a:solidFill>
              <a:schemeClr val="bg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1174" name="Text Box 77"/>
            <p:cNvSpPr txBox="1"/>
            <p:nvPr/>
          </p:nvSpPr>
          <p:spPr>
            <a:xfrm>
              <a:off x="35" y="1825"/>
              <a:ext cx="598" cy="19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latin typeface="Arial" panose="020B0604020202020204" pitchFamily="34" charset="0"/>
                </a:rPr>
                <a:t>ACK=100</a:t>
              </a:r>
              <a:endParaRPr lang="en-US" altLang="zh-CN" sz="1000">
                <a:latin typeface="Times New Roman" panose="02020603050405020304" pitchFamily="18" charset="0"/>
              </a:endParaRPr>
            </a:p>
          </p:txBody>
        </p:sp>
      </p:grpSp>
      <p:sp>
        <p:nvSpPr>
          <p:cNvPr id="73754" name="Rectangle 81"/>
          <p:cNvSpPr>
            <a:spLocks noGrp="1" noChangeArrowheads="1"/>
          </p:cNvSpPr>
          <p:nvPr>
            <p:ph type="title"/>
          </p:nvPr>
        </p:nvSpPr>
        <p:spPr>
          <a:xfrm>
            <a:off x="533400" y="220663"/>
            <a:ext cx="5040313" cy="906463"/>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4400" b="0" i="0" u="none" strike="noStrike" kern="0" cap="none" spc="0" normalizeH="0" baseline="0" noProof="0">
                <a:ln>
                  <a:noFill/>
                </a:ln>
                <a:solidFill>
                  <a:srgbClr val="000099"/>
                </a:solidFill>
                <a:effectLst/>
                <a:uLnTx/>
                <a:uFillTx/>
                <a:latin typeface="+mj-lt"/>
                <a:ea typeface="MS PGothic" panose="020B0600070205080204" charset="-128"/>
                <a:cs typeface="+mj-cs"/>
              </a:rPr>
              <a:t>TCP </a:t>
            </a:r>
            <a:r>
              <a:rPr kumimoji="0" lang="zh-CN" altLang="en-US" sz="4400" b="0" i="0" u="none" strike="noStrike" kern="0" cap="none" spc="0" normalizeH="0" baseline="0" noProof="0">
                <a:ln>
                  <a:noFill/>
                </a:ln>
                <a:solidFill>
                  <a:srgbClr val="000099"/>
                </a:solidFill>
                <a:effectLst/>
                <a:uLnTx/>
                <a:uFillTx/>
                <a:latin typeface="+mj-lt"/>
                <a:ea typeface="MS PGothic" panose="020B0600070205080204" charset="-128"/>
                <a:cs typeface="+mj-cs"/>
              </a:rPr>
              <a:t>快速</a:t>
            </a:r>
            <a:r>
              <a:rPr kumimoji="0" lang="zh-CN" altLang="en-US" sz="4400" b="0" i="0" u="none" strike="noStrike" kern="0" cap="none" spc="0" normalizeH="0" baseline="0" noProof="0">
                <a:ln>
                  <a:noFill/>
                </a:ln>
                <a:solidFill>
                  <a:srgbClr val="000099"/>
                </a:solidFill>
                <a:effectLst/>
                <a:uLnTx/>
                <a:uFillTx/>
                <a:latin typeface="+mj-lt"/>
                <a:ea typeface="MS PGothic" panose="020B0600070205080204" charset="-128"/>
                <a:cs typeface="+mj-cs"/>
              </a:rPr>
              <a:t>重传</a:t>
            </a:r>
            <a:endParaRPr kumimoji="0" lang="zh-CN" altLang="en-US" sz="4400" b="0" i="0" u="none" strike="noStrike" kern="0" cap="none" spc="0" normalizeH="0" baseline="0" noProof="0">
              <a:ln>
                <a:noFill/>
              </a:ln>
              <a:solidFill>
                <a:srgbClr val="000099"/>
              </a:solidFill>
              <a:effectLst/>
              <a:uLnTx/>
              <a:uFillTx/>
              <a:latin typeface="+mj-lt"/>
              <a:ea typeface="MS PGothic" panose="020B0600070205080204" charset="-128"/>
              <a:cs typeface="+mj-cs"/>
            </a:endParaRPr>
          </a:p>
        </p:txBody>
      </p:sp>
      <p:pic>
        <p:nvPicPr>
          <p:cNvPr id="91162" name="Picture 82" descr="underline_base"/>
          <p:cNvPicPr/>
          <p:nvPr/>
        </p:nvPicPr>
        <p:blipFill>
          <a:blip r:embed="rId1"/>
          <a:stretch>
            <a:fillRect/>
          </a:stretch>
        </p:blipFill>
        <p:spPr>
          <a:xfrm>
            <a:off x="657225" y="903288"/>
            <a:ext cx="4570413" cy="173037"/>
          </a:xfrm>
          <a:prstGeom prst="rect">
            <a:avLst/>
          </a:prstGeom>
          <a:noFill/>
          <a:ln w="9525">
            <a:noFill/>
          </a:ln>
        </p:spPr>
      </p:pic>
      <p:sp>
        <p:nvSpPr>
          <p:cNvPr id="91163" name="Rectangle 84"/>
          <p:cNvSpPr/>
          <p:nvPr/>
        </p:nvSpPr>
        <p:spPr>
          <a:xfrm>
            <a:off x="3284538" y="2562225"/>
            <a:ext cx="757237" cy="225425"/>
          </a:xfrm>
          <a:prstGeom prst="rect">
            <a:avLst/>
          </a:prstGeom>
          <a:solidFill>
            <a:schemeClr val="bg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1164" name="Text Box 83"/>
          <p:cNvSpPr txBox="1"/>
          <p:nvPr/>
        </p:nvSpPr>
        <p:spPr>
          <a:xfrm>
            <a:off x="3192463" y="2506663"/>
            <a:ext cx="2281237" cy="3048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latin typeface="Tahoma" panose="020B0604030504040204" charset="0"/>
              </a:rPr>
              <a:t>Seq=100, 20 bytes of data</a:t>
            </a:r>
            <a:endParaRPr lang="en-US" altLang="zh-CN" sz="1400">
              <a:latin typeface="Tahoma" panose="020B0604030504040204" charset="0"/>
            </a:endParaRPr>
          </a:p>
        </p:txBody>
      </p:sp>
      <p:sp>
        <p:nvSpPr>
          <p:cNvPr id="91165" name="Rectangle 85"/>
          <p:cNvSpPr/>
          <p:nvPr/>
        </p:nvSpPr>
        <p:spPr>
          <a:xfrm>
            <a:off x="3246438" y="4770438"/>
            <a:ext cx="757237" cy="225425"/>
          </a:xfrm>
          <a:prstGeom prst="rect">
            <a:avLst/>
          </a:prstGeom>
          <a:solidFill>
            <a:schemeClr val="bg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1166" name="Text Box 86"/>
          <p:cNvSpPr txBox="1"/>
          <p:nvPr/>
        </p:nvSpPr>
        <p:spPr>
          <a:xfrm>
            <a:off x="3154363" y="4714875"/>
            <a:ext cx="2281237" cy="3048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latin typeface="Tahoma" panose="020B0604030504040204" charset="0"/>
              </a:rPr>
              <a:t>Seq=100, 20 bytes of data</a:t>
            </a:r>
            <a:endParaRPr lang="en-US" altLang="zh-CN" sz="1400">
              <a:latin typeface="Tahoma" panose="020B0604030504040204" charset="0"/>
            </a:endParaRPr>
          </a:p>
        </p:txBody>
      </p:sp>
      <p:grpSp>
        <p:nvGrpSpPr>
          <p:cNvPr id="91167" name="Group 93"/>
          <p:cNvGrpSpPr/>
          <p:nvPr/>
        </p:nvGrpSpPr>
        <p:grpSpPr>
          <a:xfrm>
            <a:off x="2686050" y="1397000"/>
            <a:ext cx="630238" cy="533400"/>
            <a:chOff x="-44" y="1473"/>
            <a:chExt cx="981" cy="1105"/>
          </a:xfrm>
        </p:grpSpPr>
        <p:pic>
          <p:nvPicPr>
            <p:cNvPr id="91171" name="Picture 94"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91172" name="Freeform 95"/>
            <p:cNvSpPr/>
            <p:nvPr/>
          </p:nvSpPr>
          <p:spPr>
            <a:xfrm flipH="1">
              <a:off x="374" y="1579"/>
              <a:ext cx="477" cy="506"/>
            </a:xfrm>
            <a:custGeom>
              <a:avLst/>
              <a:gdLst/>
              <a:ahLst/>
              <a:cxnLst>
                <a:cxn ang="0">
                  <a:pos x="0" y="0"/>
                </a:cxn>
                <a:cxn ang="0">
                  <a:pos x="4176" y="248"/>
                </a:cxn>
                <a:cxn ang="0">
                  <a:pos x="4954" y="5173"/>
                </a:cxn>
                <a:cxn ang="0">
                  <a:pos x="1092" y="6469"/>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grpSp>
        <p:nvGrpSpPr>
          <p:cNvPr id="91168" name="Group 96"/>
          <p:cNvGrpSpPr/>
          <p:nvPr/>
        </p:nvGrpSpPr>
        <p:grpSpPr>
          <a:xfrm flipH="1">
            <a:off x="5264150" y="1423988"/>
            <a:ext cx="654050" cy="579437"/>
            <a:chOff x="-44" y="1473"/>
            <a:chExt cx="981" cy="1105"/>
          </a:xfrm>
        </p:grpSpPr>
        <p:pic>
          <p:nvPicPr>
            <p:cNvPr id="91169" name="Picture 97"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91170" name="Freeform 98"/>
            <p:cNvSpPr/>
            <p:nvPr/>
          </p:nvSpPr>
          <p:spPr>
            <a:xfrm flipH="1">
              <a:off x="374" y="1579"/>
              <a:ext cx="477" cy="506"/>
            </a:xfrm>
            <a:custGeom>
              <a:avLst/>
              <a:gdLst/>
              <a:ahLst/>
              <a:cxnLst>
                <a:cxn ang="0">
                  <a:pos x="0" y="0"/>
                </a:cxn>
                <a:cxn ang="0">
                  <a:pos x="4176" y="248"/>
                </a:cxn>
                <a:cxn ang="0">
                  <a:pos x="4954" y="5173"/>
                </a:cxn>
                <a:cxn ang="0">
                  <a:pos x="1092" y="6469"/>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02403"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89092" name="Text Box 2"/>
          <p:cNvSpPr txBox="1"/>
          <p:nvPr/>
        </p:nvSpPr>
        <p:spPr>
          <a:xfrm>
            <a:off x="609600" y="1600200"/>
            <a:ext cx="7165975" cy="3579813"/>
          </a:xfrm>
          <a:prstGeom prst="rect">
            <a:avLst/>
          </a:prstGeom>
          <a:noFill/>
          <a:ln w="9525" cap="flat" cmpd="sng">
            <a:solidFill>
              <a:srgbClr val="FF0000"/>
            </a:solidFill>
            <a:prstDash val="solid"/>
            <a:miter/>
            <a:headEnd type="none" w="med" len="med"/>
            <a:tailEnd type="none" w="med" len="med"/>
          </a:ln>
        </p:spPr>
        <p:txBody>
          <a:bodyPr>
            <a:spAutoFit/>
          </a:bodyPr>
          <a:p>
            <a:pPr algn="l"/>
            <a:r>
              <a:rPr lang="zh-CN" altLang="en-US" sz="1400" dirty="0">
                <a:latin typeface="Arial" panose="020B0604020202020204" pitchFamily="34" charset="0"/>
              </a:rPr>
              <a:t> </a:t>
            </a:r>
            <a:endParaRPr lang="zh-CN" altLang="en-US" sz="1400" dirty="0">
              <a:latin typeface="Arial" panose="020B0604020202020204" pitchFamily="34" charset="0"/>
            </a:endParaRPr>
          </a:p>
          <a:p>
            <a:pPr algn="l"/>
            <a:r>
              <a:rPr lang="zh-CN" altLang="en-US" sz="1800" dirty="0">
                <a:latin typeface="Arial" panose="020B0604020202020204" pitchFamily="34" charset="0"/>
              </a:rPr>
              <a:t>事件</a:t>
            </a:r>
            <a:r>
              <a:rPr lang="en-US" altLang="zh-CN" sz="1800" dirty="0">
                <a:latin typeface="Arial" panose="020B0604020202020204" pitchFamily="34" charset="0"/>
              </a:rPr>
              <a:t>: </a:t>
            </a:r>
            <a:r>
              <a:rPr lang="zh-CN" altLang="en-US" sz="1800" dirty="0">
                <a:latin typeface="Arial" panose="020B0604020202020204" pitchFamily="34" charset="0"/>
              </a:rPr>
              <a:t>收到</a:t>
            </a:r>
            <a:r>
              <a:rPr lang="en-US" altLang="zh-CN" sz="1800" dirty="0">
                <a:latin typeface="Arial" panose="020B0604020202020204" pitchFamily="34" charset="0"/>
              </a:rPr>
              <a:t>ACK, ACK </a:t>
            </a:r>
            <a:r>
              <a:rPr lang="zh-CN" altLang="en-US" sz="1800" dirty="0">
                <a:latin typeface="Arial" panose="020B0604020202020204" pitchFamily="34" charset="0"/>
              </a:rPr>
              <a:t>域的值为 </a:t>
            </a:r>
            <a:r>
              <a:rPr lang="en-US" altLang="zh-CN" sz="1800" dirty="0">
                <a:latin typeface="Arial" panose="020B0604020202020204" pitchFamily="34" charset="0"/>
              </a:rPr>
              <a:t>y </a:t>
            </a:r>
            <a:endParaRPr lang="en-US" altLang="zh-CN" sz="1800" dirty="0">
              <a:latin typeface="Arial" panose="020B0604020202020204" pitchFamily="34" charset="0"/>
            </a:endParaRPr>
          </a:p>
          <a:p>
            <a:pPr algn="l"/>
            <a:r>
              <a:rPr lang="en-US" altLang="zh-CN" sz="1800" dirty="0">
                <a:latin typeface="Arial" panose="020B0604020202020204" pitchFamily="34" charset="0"/>
              </a:rPr>
              <a:t>                 if (y &gt; SendBase) { </a:t>
            </a:r>
            <a:endParaRPr lang="en-US" altLang="zh-CN" sz="1800" dirty="0">
              <a:latin typeface="Arial" panose="020B0604020202020204" pitchFamily="34" charset="0"/>
            </a:endParaRPr>
          </a:p>
          <a:p>
            <a:pPr algn="l"/>
            <a:r>
              <a:rPr lang="en-US" altLang="zh-CN" sz="1800" dirty="0">
                <a:latin typeface="Arial" panose="020B0604020202020204" pitchFamily="34" charset="0"/>
              </a:rPr>
              <a:t>                       SendBase = y</a:t>
            </a:r>
            <a:endParaRPr lang="en-US" altLang="zh-CN" sz="1800" dirty="0">
              <a:latin typeface="Arial" panose="020B0604020202020204" pitchFamily="34" charset="0"/>
            </a:endParaRPr>
          </a:p>
          <a:p>
            <a:pPr algn="l"/>
            <a:r>
              <a:rPr lang="en-US" altLang="zh-CN" sz="1800" dirty="0">
                <a:latin typeface="Arial" panose="020B0604020202020204" pitchFamily="34" charset="0"/>
              </a:rPr>
              <a:t>                       if (</a:t>
            </a:r>
            <a:r>
              <a:rPr lang="zh-CN" altLang="en-US" sz="1800" dirty="0">
                <a:latin typeface="Arial" panose="020B0604020202020204" pitchFamily="34" charset="0"/>
              </a:rPr>
              <a:t>当前还有没有确认的报文段)</a:t>
            </a:r>
            <a:endParaRPr lang="zh-CN" altLang="en-US" sz="1800" dirty="0">
              <a:latin typeface="Arial" panose="020B0604020202020204" pitchFamily="34" charset="0"/>
            </a:endParaRPr>
          </a:p>
          <a:p>
            <a:pPr algn="l"/>
            <a:r>
              <a:rPr lang="en-US" altLang="zh-CN" sz="1800" dirty="0">
                <a:latin typeface="Arial" panose="020B0604020202020204" pitchFamily="34" charset="0"/>
              </a:rPr>
              <a:t>                             </a:t>
            </a:r>
            <a:r>
              <a:rPr lang="zh-CN" altLang="en-US" sz="1800" dirty="0">
                <a:latin typeface="Arial" panose="020B0604020202020204" pitchFamily="34" charset="0"/>
              </a:rPr>
              <a:t>启动定时器 </a:t>
            </a:r>
            <a:endParaRPr lang="zh-CN" altLang="en-US" sz="1800" dirty="0">
              <a:latin typeface="Arial" panose="020B0604020202020204" pitchFamily="34" charset="0"/>
            </a:endParaRPr>
          </a:p>
          <a:p>
            <a:pPr algn="l"/>
            <a:r>
              <a:rPr lang="en-US" altLang="zh-CN" sz="1800" dirty="0">
                <a:latin typeface="Arial" panose="020B0604020202020204" pitchFamily="34" charset="0"/>
              </a:rPr>
              <a:t>                     } </a:t>
            </a:r>
            <a:endParaRPr lang="en-US" altLang="zh-CN" sz="1800" dirty="0">
              <a:latin typeface="Arial" panose="020B0604020202020204" pitchFamily="34" charset="0"/>
            </a:endParaRPr>
          </a:p>
          <a:p>
            <a:pPr algn="l"/>
            <a:r>
              <a:rPr lang="en-US" altLang="zh-CN" sz="1800" dirty="0">
                <a:latin typeface="Arial" panose="020B0604020202020204" pitchFamily="34" charset="0"/>
              </a:rPr>
              <a:t>                 else { </a:t>
            </a:r>
            <a:endParaRPr lang="en-US" altLang="zh-CN" sz="1800" dirty="0">
              <a:latin typeface="Arial" panose="020B0604020202020204" pitchFamily="34" charset="0"/>
            </a:endParaRPr>
          </a:p>
          <a:p>
            <a:pPr algn="l"/>
            <a:r>
              <a:rPr lang="en-US" altLang="zh-CN" sz="1800" dirty="0">
                <a:latin typeface="Arial" panose="020B0604020202020204" pitchFamily="34" charset="0"/>
              </a:rPr>
              <a:t>                         </a:t>
            </a:r>
            <a:r>
              <a:rPr lang="zh-CN" altLang="en-US" sz="1800" dirty="0">
                <a:latin typeface="Arial" panose="020B0604020202020204" pitchFamily="34" charset="0"/>
              </a:rPr>
              <a:t>值为</a:t>
            </a:r>
            <a:r>
              <a:rPr lang="en-US" altLang="zh-CN" sz="1800" dirty="0">
                <a:latin typeface="Arial" panose="020B0604020202020204" pitchFamily="34" charset="0"/>
              </a:rPr>
              <a:t> y</a:t>
            </a:r>
            <a:r>
              <a:rPr lang="zh-CN" altLang="en-US" sz="1800" dirty="0">
                <a:latin typeface="Arial" panose="020B0604020202020204" pitchFamily="34" charset="0"/>
              </a:rPr>
              <a:t>的重复确认的次数加</a:t>
            </a:r>
            <a:r>
              <a:rPr lang="en-US" altLang="zh-CN" sz="1800" dirty="0">
                <a:latin typeface="Arial" panose="020B0604020202020204" pitchFamily="34" charset="0"/>
              </a:rPr>
              <a:t>1</a:t>
            </a:r>
            <a:endParaRPr lang="zh-CN" altLang="en-US" sz="1800" dirty="0">
              <a:latin typeface="Arial" panose="020B0604020202020204" pitchFamily="34" charset="0"/>
            </a:endParaRPr>
          </a:p>
          <a:p>
            <a:pPr algn="l"/>
            <a:r>
              <a:rPr lang="en-US" altLang="zh-CN" sz="1800" dirty="0">
                <a:latin typeface="Arial" panose="020B0604020202020204" pitchFamily="34" charset="0"/>
              </a:rPr>
              <a:t>                         if (</a:t>
            </a:r>
            <a:r>
              <a:rPr lang="zh-CN" altLang="en-US" sz="1800" dirty="0">
                <a:latin typeface="Arial" panose="020B0604020202020204" pitchFamily="34" charset="0"/>
              </a:rPr>
              <a:t>值为</a:t>
            </a:r>
            <a:r>
              <a:rPr lang="en-US" altLang="zh-CN" sz="1800" dirty="0">
                <a:latin typeface="Arial" panose="020B0604020202020204" pitchFamily="34" charset="0"/>
              </a:rPr>
              <a:t> y</a:t>
            </a:r>
            <a:r>
              <a:rPr lang="zh-CN" altLang="en-US" sz="1800" dirty="0">
                <a:latin typeface="Arial" panose="020B0604020202020204" pitchFamily="34" charset="0"/>
              </a:rPr>
              <a:t>的重复确认的计数</a:t>
            </a:r>
            <a:r>
              <a:rPr lang="en-US" altLang="zh-CN" sz="1800" dirty="0">
                <a:latin typeface="Arial" panose="020B0604020202020204" pitchFamily="34" charset="0"/>
              </a:rPr>
              <a:t>= 3) {</a:t>
            </a:r>
            <a:endParaRPr lang="en-US" altLang="zh-CN" sz="1800" dirty="0">
              <a:latin typeface="Arial" panose="020B0604020202020204" pitchFamily="34" charset="0"/>
            </a:endParaRPr>
          </a:p>
          <a:p>
            <a:pPr algn="l"/>
            <a:r>
              <a:rPr lang="en-US" altLang="zh-CN" sz="1800" dirty="0">
                <a:latin typeface="Arial" panose="020B0604020202020204" pitchFamily="34" charset="0"/>
              </a:rPr>
              <a:t>                               </a:t>
            </a:r>
            <a:r>
              <a:rPr lang="zh-CN" altLang="en-US" sz="1800" dirty="0">
                <a:latin typeface="Arial" panose="020B0604020202020204" pitchFamily="34" charset="0"/>
              </a:rPr>
              <a:t>重传序号位</a:t>
            </a:r>
            <a:r>
              <a:rPr lang="en-US" altLang="zh-CN" sz="1800" dirty="0">
                <a:latin typeface="Arial" panose="020B0604020202020204" pitchFamily="34" charset="0"/>
              </a:rPr>
              <a:t>y</a:t>
            </a:r>
            <a:r>
              <a:rPr lang="zh-CN" altLang="en-US" sz="1800" dirty="0">
                <a:latin typeface="Arial" panose="020B0604020202020204" pitchFamily="34" charset="0"/>
              </a:rPr>
              <a:t>的报文段 </a:t>
            </a:r>
            <a:endParaRPr lang="en-US" altLang="zh-CN" sz="1800" dirty="0">
              <a:latin typeface="Arial" panose="020B0604020202020204" pitchFamily="34" charset="0"/>
            </a:endParaRPr>
          </a:p>
          <a:p>
            <a:pPr algn="l"/>
            <a:r>
              <a:rPr lang="en-US" altLang="zh-CN" sz="1800" dirty="0">
                <a:latin typeface="Arial" panose="020B0604020202020204" pitchFamily="34" charset="0"/>
              </a:rPr>
              <a:t>                          }</a:t>
            </a:r>
            <a:endParaRPr lang="en-US" altLang="zh-CN" sz="1800" dirty="0">
              <a:latin typeface="Arial" panose="020B0604020202020204" pitchFamily="34" charset="0"/>
            </a:endParaRPr>
          </a:p>
          <a:p>
            <a:pPr algn="l"/>
            <a:r>
              <a:rPr lang="en-US" altLang="zh-CN" dirty="0">
                <a:latin typeface="Arial" panose="020B0604020202020204" pitchFamily="34" charset="0"/>
              </a:rPr>
              <a:t>         </a:t>
            </a:r>
            <a:endParaRPr lang="en-US" altLang="zh-CN" dirty="0">
              <a:latin typeface="Arial" panose="020B0604020202020204" pitchFamily="34" charset="0"/>
            </a:endParaRPr>
          </a:p>
        </p:txBody>
      </p:sp>
      <p:sp>
        <p:nvSpPr>
          <p:cNvPr id="89093" name="Rectangle 3"/>
          <p:cNvSpPr>
            <a:spLocks noGrp="1"/>
          </p:cNvSpPr>
          <p:nvPr>
            <p:ph type="title"/>
          </p:nvPr>
        </p:nvSpPr>
        <p:spPr/>
        <p:txBody>
          <a:bodyPr vert="horz" wrap="square" lIns="91440" tIns="45720" rIns="91440" bIns="45720" anchor="ctr" anchorCtr="0"/>
          <a:p>
            <a:r>
              <a:rPr lang="zh-CN" altLang="en-US" dirty="0"/>
              <a:t>快速重传算法:</a:t>
            </a:r>
            <a:endParaRPr lang="zh-CN" altLang="en-US" dirty="0"/>
          </a:p>
        </p:txBody>
      </p:sp>
      <p:sp>
        <p:nvSpPr>
          <p:cNvPr id="89094" name="Text Box 4"/>
          <p:cNvSpPr txBox="1"/>
          <p:nvPr/>
        </p:nvSpPr>
        <p:spPr>
          <a:xfrm>
            <a:off x="228600" y="5367338"/>
            <a:ext cx="2241550" cy="641350"/>
          </a:xfrm>
          <a:prstGeom prst="rect">
            <a:avLst/>
          </a:prstGeom>
          <a:noFill/>
          <a:ln w="9525">
            <a:noFill/>
          </a:ln>
        </p:spPr>
        <p:txBody>
          <a:bodyPr wrap="none">
            <a:spAutoFit/>
          </a:bodyPr>
          <a:p>
            <a:pPr algn="l"/>
            <a:r>
              <a:rPr lang="zh-CN" altLang="en-US" sz="1800" dirty="0">
                <a:solidFill>
                  <a:srgbClr val="FF0000"/>
                </a:solidFill>
                <a:latin typeface="Comic Sans MS" panose="030F0702030302020204" pitchFamily="66" charset="0"/>
              </a:rPr>
              <a:t>对已经确认的报文段</a:t>
            </a:r>
            <a:endParaRPr lang="zh-CN" altLang="en-US" sz="1800" dirty="0">
              <a:solidFill>
                <a:srgbClr val="FF0000"/>
              </a:solidFill>
              <a:latin typeface="Comic Sans MS" panose="030F0702030302020204" pitchFamily="66" charset="0"/>
            </a:endParaRPr>
          </a:p>
          <a:p>
            <a:pPr algn="l"/>
            <a:r>
              <a:rPr lang="zh-CN" altLang="en-US" sz="1800" dirty="0">
                <a:solidFill>
                  <a:srgbClr val="FF0000"/>
                </a:solidFill>
                <a:latin typeface="Comic Sans MS" panose="030F0702030302020204" pitchFamily="66" charset="0"/>
              </a:rPr>
              <a:t>收到一个重复</a:t>
            </a:r>
            <a:r>
              <a:rPr lang="en-US" altLang="zh-CN" sz="1800" dirty="0">
                <a:solidFill>
                  <a:srgbClr val="FF0000"/>
                </a:solidFill>
                <a:latin typeface="Comic Sans MS" panose="030F0702030302020204" pitchFamily="66" charset="0"/>
              </a:rPr>
              <a:t>ACK</a:t>
            </a:r>
            <a:endParaRPr lang="en-US" altLang="zh-CN" dirty="0">
              <a:latin typeface="Comic Sans MS" panose="030F0702030302020204" pitchFamily="66" charset="0"/>
            </a:endParaRPr>
          </a:p>
        </p:txBody>
      </p:sp>
      <p:sp>
        <p:nvSpPr>
          <p:cNvPr id="89095" name="Line 5"/>
          <p:cNvSpPr/>
          <p:nvPr/>
        </p:nvSpPr>
        <p:spPr>
          <a:xfrm flipV="1">
            <a:off x="1143000" y="3810000"/>
            <a:ext cx="762000" cy="1524000"/>
          </a:xfrm>
          <a:prstGeom prst="line">
            <a:avLst/>
          </a:prstGeom>
          <a:ln w="9525" cap="flat" cmpd="sng">
            <a:solidFill>
              <a:srgbClr val="FF0000"/>
            </a:solidFill>
            <a:prstDash val="solid"/>
            <a:headEnd type="none" w="med" len="med"/>
            <a:tailEnd type="triangle" w="med" len="med"/>
          </a:ln>
        </p:spPr>
      </p:sp>
      <p:sp>
        <p:nvSpPr>
          <p:cNvPr id="89096" name="Text Box 6"/>
          <p:cNvSpPr txBox="1"/>
          <p:nvPr/>
        </p:nvSpPr>
        <p:spPr>
          <a:xfrm>
            <a:off x="4027488" y="5432425"/>
            <a:ext cx="1098550" cy="366713"/>
          </a:xfrm>
          <a:prstGeom prst="rect">
            <a:avLst/>
          </a:prstGeom>
          <a:noFill/>
          <a:ln w="9525">
            <a:noFill/>
          </a:ln>
        </p:spPr>
        <p:txBody>
          <a:bodyPr wrap="none">
            <a:spAutoFit/>
          </a:bodyPr>
          <a:p>
            <a:r>
              <a:rPr lang="zh-CN" altLang="en-US" sz="1800" dirty="0">
                <a:solidFill>
                  <a:srgbClr val="FF0000"/>
                </a:solidFill>
                <a:latin typeface="Comic Sans MS" panose="030F0702030302020204" pitchFamily="66" charset="0"/>
              </a:rPr>
              <a:t>快速重传</a:t>
            </a:r>
            <a:endParaRPr lang="zh-CN" altLang="en-US" dirty="0">
              <a:latin typeface="Comic Sans MS" panose="030F0702030302020204" pitchFamily="66" charset="0"/>
            </a:endParaRPr>
          </a:p>
        </p:txBody>
      </p:sp>
      <p:sp>
        <p:nvSpPr>
          <p:cNvPr id="89097" name="Line 7"/>
          <p:cNvSpPr/>
          <p:nvPr/>
        </p:nvSpPr>
        <p:spPr>
          <a:xfrm flipH="1" flipV="1">
            <a:off x="4343400" y="4572000"/>
            <a:ext cx="457200" cy="914400"/>
          </a:xfrm>
          <a:prstGeom prst="line">
            <a:avLst/>
          </a:prstGeom>
          <a:ln w="9525" cap="flat" cmpd="sng">
            <a:solidFill>
              <a:srgbClr val="FF0000"/>
            </a:solidFill>
            <a:prstDash val="solid"/>
            <a:headEnd type="none" w="med" len="med"/>
            <a:tailEnd type="triangle" w="med" len="med"/>
          </a:ln>
        </p:spPr>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03427"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90116" name="Rectangle 2"/>
          <p:cNvSpPr>
            <a:spLocks noGrp="1"/>
          </p:cNvSpPr>
          <p:nvPr>
            <p:ph type="title"/>
          </p:nvPr>
        </p:nvSpPr>
        <p:spPr/>
        <p:txBody>
          <a:bodyPr vert="horz" wrap="square" lIns="91440" tIns="45720" rIns="91440" bIns="45720" anchor="ctr" anchorCtr="0"/>
          <a:p>
            <a:r>
              <a:rPr lang="zh-CN" altLang="en-US" dirty="0"/>
              <a:t>第</a:t>
            </a:r>
            <a:r>
              <a:rPr lang="en-US" altLang="zh-CN" dirty="0"/>
              <a:t>3</a:t>
            </a:r>
            <a:r>
              <a:rPr lang="zh-CN" altLang="en-US" dirty="0"/>
              <a:t>章</a:t>
            </a:r>
            <a:r>
              <a:rPr lang="en-US" altLang="zh-CN" dirty="0"/>
              <a:t> </a:t>
            </a:r>
            <a:r>
              <a:rPr lang="zh-CN" altLang="en-US" dirty="0"/>
              <a:t>要点</a:t>
            </a:r>
            <a:endParaRPr lang="en-US" altLang="zh-CN" dirty="0"/>
          </a:p>
        </p:txBody>
      </p:sp>
      <p:sp>
        <p:nvSpPr>
          <p:cNvPr id="90117" name="Rectangle 3"/>
          <p:cNvSpPr>
            <a:spLocks noGrp="1"/>
          </p:cNvSpPr>
          <p:nvPr>
            <p:ph sz="half" idx="1"/>
          </p:nvPr>
        </p:nvSpPr>
        <p:spPr>
          <a:xfrm>
            <a:off x="4648200" y="1600200"/>
            <a:ext cx="3810000" cy="4648200"/>
          </a:xfrm>
        </p:spPr>
        <p:txBody>
          <a:bodyPr vert="horz" wrap="square" lIns="91440" tIns="45720" rIns="91440" bIns="45720" anchor="t" anchorCtr="0"/>
          <a:p>
            <a:pPr eaLnBrk="1">
              <a:buSzPct val="85000"/>
            </a:pPr>
            <a:r>
              <a:rPr lang="en-US" altLang="zh-CN" sz="2400" dirty="0">
                <a:solidFill>
                  <a:srgbClr val="FF0000"/>
                </a:solidFill>
                <a:latin typeface="+mn-lt"/>
                <a:ea typeface="+mn-ea"/>
                <a:cs typeface="+mn-cs"/>
              </a:rPr>
              <a:t>3.5 </a:t>
            </a:r>
            <a:r>
              <a:rPr lang="zh-CN" altLang="en-US" sz="2400" dirty="0">
                <a:solidFill>
                  <a:srgbClr val="FF0000"/>
                </a:solidFill>
                <a:latin typeface="+mn-lt"/>
                <a:ea typeface="+mn-ea"/>
                <a:cs typeface="+mn-cs"/>
              </a:rPr>
              <a:t>面向连接的传输</a:t>
            </a:r>
            <a:r>
              <a:rPr lang="en-US" altLang="zh-CN" sz="2400" dirty="0">
                <a:solidFill>
                  <a:srgbClr val="FF0000"/>
                </a:solidFill>
                <a:latin typeface="+mn-lt"/>
                <a:ea typeface="+mn-ea"/>
                <a:cs typeface="+mn-cs"/>
              </a:rPr>
              <a:t>: TCP</a:t>
            </a:r>
            <a:endParaRPr lang="en-US" altLang="zh-CN" sz="2400" dirty="0">
              <a:solidFill>
                <a:srgbClr val="FF0000"/>
              </a:solidFill>
              <a:latin typeface="+mn-lt"/>
              <a:ea typeface="+mn-ea"/>
              <a:cs typeface="+mn-cs"/>
            </a:endParaRPr>
          </a:p>
          <a:p>
            <a:pPr lvl="1" eaLnBrk="1">
              <a:buSzPct val="75000"/>
            </a:pPr>
            <a:r>
              <a:rPr lang="zh-CN" altLang="en-US" sz="2000" dirty="0">
                <a:latin typeface="+mn-lt"/>
                <a:ea typeface="+mn-ea"/>
              </a:rPr>
              <a:t>报文段结构</a:t>
            </a:r>
            <a:endParaRPr lang="zh-CN" altLang="en-US" sz="2000" dirty="0">
              <a:latin typeface="+mn-lt"/>
              <a:ea typeface="+mn-ea"/>
            </a:endParaRPr>
          </a:p>
          <a:p>
            <a:pPr lvl="1" eaLnBrk="1">
              <a:buSzPct val="75000"/>
            </a:pPr>
            <a:r>
              <a:rPr lang="zh-CN" altLang="en-US" sz="2000" dirty="0">
                <a:latin typeface="+mn-lt"/>
                <a:ea typeface="+mn-ea"/>
              </a:rPr>
              <a:t>可靠数据传输</a:t>
            </a:r>
            <a:endParaRPr lang="zh-CN" altLang="en-US" sz="2000" dirty="0">
              <a:latin typeface="+mn-lt"/>
              <a:ea typeface="+mn-ea"/>
            </a:endParaRPr>
          </a:p>
          <a:p>
            <a:pPr lvl="1" eaLnBrk="1">
              <a:buSzPct val="75000"/>
            </a:pPr>
            <a:r>
              <a:rPr lang="zh-CN" altLang="en-US" sz="2000" dirty="0">
                <a:solidFill>
                  <a:srgbClr val="FF0000"/>
                </a:solidFill>
                <a:latin typeface="+mn-lt"/>
                <a:ea typeface="+mn-ea"/>
              </a:rPr>
              <a:t>流量控制</a:t>
            </a:r>
            <a:endParaRPr lang="zh-CN" altLang="en-US" sz="2000" dirty="0">
              <a:solidFill>
                <a:srgbClr val="FF0000"/>
              </a:solidFill>
              <a:latin typeface="+mn-lt"/>
              <a:ea typeface="+mn-ea"/>
            </a:endParaRPr>
          </a:p>
          <a:p>
            <a:pPr lvl="1" eaLnBrk="1">
              <a:buSzPct val="75000"/>
            </a:pPr>
            <a:r>
              <a:rPr lang="zh-CN" altLang="en-US" sz="2000" dirty="0">
                <a:latin typeface="+mn-lt"/>
                <a:ea typeface="+mn-ea"/>
              </a:rPr>
              <a:t>连接管理</a:t>
            </a:r>
            <a:endParaRPr lang="zh-CN" altLang="en-US" sz="2000" dirty="0">
              <a:latin typeface="+mn-lt"/>
              <a:ea typeface="+mn-ea"/>
            </a:endParaRPr>
          </a:p>
          <a:p>
            <a:pPr eaLnBrk="1">
              <a:buSzPct val="85000"/>
            </a:pPr>
            <a:r>
              <a:rPr lang="en-US" altLang="zh-CN" sz="2400" dirty="0">
                <a:latin typeface="+mn-lt"/>
                <a:ea typeface="+mn-ea"/>
                <a:cs typeface="+mn-cs"/>
              </a:rPr>
              <a:t>3.6 </a:t>
            </a:r>
            <a:r>
              <a:rPr lang="zh-CN" altLang="en-US" sz="2400" dirty="0">
                <a:latin typeface="+mn-lt"/>
                <a:ea typeface="+mn-ea"/>
                <a:cs typeface="+mn-cs"/>
              </a:rPr>
              <a:t>拥塞控制的原则</a:t>
            </a:r>
            <a:endParaRPr lang="zh-CN" altLang="en-US" sz="2400" dirty="0">
              <a:latin typeface="+mn-lt"/>
              <a:ea typeface="+mn-ea"/>
              <a:cs typeface="+mn-cs"/>
            </a:endParaRPr>
          </a:p>
          <a:p>
            <a:pPr eaLnBrk="1">
              <a:buSzPct val="85000"/>
            </a:pPr>
            <a:r>
              <a:rPr lang="en-US" altLang="zh-CN" sz="2400" dirty="0">
                <a:latin typeface="+mn-lt"/>
                <a:ea typeface="+mn-ea"/>
                <a:cs typeface="+mn-cs"/>
              </a:rPr>
              <a:t>3.7 TCP</a:t>
            </a:r>
            <a:r>
              <a:rPr lang="zh-CN" altLang="en-US" sz="2400" dirty="0">
                <a:latin typeface="+mn-lt"/>
                <a:ea typeface="+mn-ea"/>
                <a:cs typeface="+mn-cs"/>
              </a:rPr>
              <a:t>拥塞控制</a:t>
            </a:r>
            <a:endParaRPr lang="en-US" altLang="zh-CN" sz="2400" dirty="0">
              <a:latin typeface="+mn-lt"/>
              <a:ea typeface="+mn-ea"/>
              <a:cs typeface="+mn-cs"/>
            </a:endParaRPr>
          </a:p>
          <a:p>
            <a:pPr lvl="1" eaLnBrk="1">
              <a:buSzPct val="75000"/>
            </a:pPr>
            <a:r>
              <a:rPr lang="zh-CN" altLang="en-US" sz="2000" dirty="0">
                <a:latin typeface="+mn-lt"/>
                <a:ea typeface="+mn-ea"/>
              </a:rPr>
              <a:t>机制</a:t>
            </a:r>
            <a:endParaRPr lang="zh-CN" altLang="en-US" sz="2000" dirty="0">
              <a:latin typeface="+mn-lt"/>
              <a:ea typeface="+mn-ea"/>
            </a:endParaRPr>
          </a:p>
          <a:p>
            <a:pPr lvl="1" eaLnBrk="1">
              <a:buSzPct val="75000"/>
            </a:pPr>
            <a:r>
              <a:rPr lang="en-US" altLang="zh-CN" sz="2000" dirty="0">
                <a:latin typeface="+mn-lt"/>
                <a:ea typeface="+mn-ea"/>
              </a:rPr>
              <a:t>TCP</a:t>
            </a:r>
            <a:r>
              <a:rPr lang="zh-CN" altLang="en-US" sz="2000" dirty="0">
                <a:latin typeface="+mn-lt"/>
                <a:ea typeface="+mn-ea"/>
              </a:rPr>
              <a:t>吞吐量</a:t>
            </a:r>
            <a:endParaRPr lang="zh-CN" altLang="en-US" sz="2000" dirty="0">
              <a:latin typeface="+mn-lt"/>
              <a:ea typeface="+mn-ea"/>
            </a:endParaRPr>
          </a:p>
          <a:p>
            <a:pPr lvl="1" eaLnBrk="1">
              <a:buSzPct val="75000"/>
            </a:pPr>
            <a:r>
              <a:rPr lang="en-US" altLang="zh-CN" sz="2000" dirty="0">
                <a:latin typeface="+mn-lt"/>
                <a:ea typeface="+mn-ea"/>
              </a:rPr>
              <a:t>TCP</a:t>
            </a:r>
            <a:r>
              <a:rPr lang="zh-CN" altLang="en-US" sz="2000" dirty="0">
                <a:latin typeface="+mn-lt"/>
                <a:ea typeface="+mn-ea"/>
              </a:rPr>
              <a:t>公平性</a:t>
            </a:r>
            <a:endParaRPr lang="zh-CN" altLang="en-US" sz="2000" dirty="0">
              <a:solidFill>
                <a:srgbClr val="FF0000"/>
              </a:solidFill>
              <a:latin typeface="+mn-lt"/>
              <a:ea typeface="+mn-ea"/>
            </a:endParaRPr>
          </a:p>
          <a:p>
            <a:pPr lvl="1" eaLnBrk="1">
              <a:buSzPct val="75000"/>
            </a:pPr>
            <a:r>
              <a:rPr lang="zh-CN" altLang="en-US" sz="2000" dirty="0">
                <a:latin typeface="+mn-lt"/>
                <a:ea typeface="+mn-ea"/>
              </a:rPr>
              <a:t>时延模型</a:t>
            </a:r>
            <a:endParaRPr lang="en-US" altLang="zh-CN" sz="2000" dirty="0">
              <a:latin typeface="+mn-lt"/>
              <a:ea typeface="+mn-ea"/>
            </a:endParaRPr>
          </a:p>
        </p:txBody>
      </p:sp>
      <p:sp>
        <p:nvSpPr>
          <p:cNvPr id="90118" name="Rectangle 4"/>
          <p:cNvSpPr/>
          <p:nvPr/>
        </p:nvSpPr>
        <p:spPr>
          <a:xfrm>
            <a:off x="533400" y="1600200"/>
            <a:ext cx="3810000" cy="4648200"/>
          </a:xfrm>
          <a:prstGeom prst="rect">
            <a:avLst/>
          </a:prstGeom>
          <a:noFill/>
          <a:ln w="9525">
            <a:noFill/>
          </a:ln>
        </p:spPr>
        <p:txBody>
          <a:bodyPr/>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3.1 </a:t>
            </a:r>
            <a:r>
              <a:rPr lang="zh-CN" altLang="en-US" sz="2400" dirty="0">
                <a:latin typeface="Times New Roman" panose="02020603050405020304" pitchFamily="18" charset="0"/>
              </a:rPr>
              <a:t>运输层服务</a:t>
            </a:r>
            <a:endParaRPr lang="zh-CN" altLang="en-US"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3.2 </a:t>
            </a:r>
            <a:r>
              <a:rPr lang="zh-CN" altLang="en-US" sz="2400" dirty="0">
                <a:latin typeface="Times New Roman" panose="02020603050405020304" pitchFamily="18" charset="0"/>
              </a:rPr>
              <a:t>复用与分解</a:t>
            </a:r>
            <a:endParaRPr lang="zh-CN" altLang="en-US"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3.3 </a:t>
            </a:r>
            <a:r>
              <a:rPr lang="zh-CN" altLang="en-US" sz="2400" dirty="0">
                <a:latin typeface="Times New Roman" panose="02020603050405020304" pitchFamily="18" charset="0"/>
              </a:rPr>
              <a:t>无连接传输</a:t>
            </a:r>
            <a:r>
              <a:rPr lang="en-US" altLang="zh-CN" sz="2400" dirty="0">
                <a:latin typeface="Times New Roman" panose="02020603050405020304" pitchFamily="18" charset="0"/>
              </a:rPr>
              <a:t>: UDP</a:t>
            </a:r>
            <a:endParaRPr lang="en-US" altLang="zh-CN"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3.4 </a:t>
            </a:r>
            <a:r>
              <a:rPr lang="zh-CN" altLang="en-US" sz="2400" dirty="0">
                <a:latin typeface="Times New Roman" panose="02020603050405020304" pitchFamily="18" charset="0"/>
              </a:rPr>
              <a:t>可靠数据传输的原则</a:t>
            </a:r>
            <a:endParaRPr lang="zh-CN" altLang="en-US" sz="24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rdt1</a:t>
            </a:r>
            <a:endParaRPr lang="en-US" altLang="zh-CN"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rdt2</a:t>
            </a:r>
            <a:endParaRPr lang="en-US" altLang="zh-CN"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rdt3</a:t>
            </a:r>
            <a:endParaRPr lang="en-US" altLang="zh-CN"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流水线协议</a:t>
            </a:r>
            <a:endParaRPr lang="zh-CN" altLang="en-US" sz="2000" dirty="0">
              <a:latin typeface="Times New Roman" panose="02020603050405020304" pitchFamily="18"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Footer Placeholder 5"/>
          <p:cNvSpPr txBox="1">
            <a:spLocks noGrp="1"/>
          </p:cNvSpPr>
          <p:nvPr>
            <p:ph type="ftr" sz="quarter" idx="11"/>
          </p:nvPr>
        </p:nvSpPr>
        <p:spPr/>
        <p:txBody>
          <a:bodyPr/>
          <a:p>
            <a:pPr marL="0" indent="0" algn="r">
              <a:lnSpc>
                <a:spcPct val="100000"/>
              </a:lnSpc>
              <a:spcBef>
                <a:spcPct val="0"/>
              </a:spcBef>
              <a:buClrTx/>
              <a:buSzTx/>
              <a:buFontTx/>
              <a:buNone/>
            </a:pPr>
            <a:r>
              <a:rPr lang="en-US" altLang="zh-CN" sz="1200">
                <a:latin typeface="Tahoma" panose="020B0604030504040204" charset="0"/>
              </a:rPr>
              <a:t>Transport</a:t>
            </a:r>
            <a:r>
              <a:rPr lang="en-US" altLang="zh-CN" sz="1400">
                <a:latin typeface="Tahoma" panose="020B0604030504040204" charset="0"/>
              </a:rPr>
              <a:t> </a:t>
            </a:r>
            <a:r>
              <a:rPr lang="en-US" altLang="zh-CN" sz="1200">
                <a:latin typeface="Tahoma" panose="020B0604030504040204" charset="0"/>
              </a:rPr>
              <a:t>Layer</a:t>
            </a:r>
            <a:endParaRPr lang="en-US" altLang="zh-CN" sz="1200">
              <a:latin typeface="Tahoma" panose="020B0604030504040204" charset="0"/>
            </a:endParaRPr>
          </a:p>
        </p:txBody>
      </p:sp>
      <p:sp>
        <p:nvSpPr>
          <p:cNvPr id="93186" name="Slide Number Placeholder 6"/>
          <p:cNvSpPr txBox="1">
            <a:spLocks noGrp="1"/>
          </p:cNvSpPr>
          <p:nvPr>
            <p:ph type="sldNum" sz="quarter" idx="12"/>
          </p:nvPr>
        </p:nvSpPr>
        <p:spPr/>
        <p:txBody>
          <a:bodyPr/>
          <a:p>
            <a:pPr marL="0" indent="0">
              <a:lnSpc>
                <a:spcPct val="100000"/>
              </a:lnSpc>
              <a:spcBef>
                <a:spcPct val="0"/>
              </a:spcBef>
              <a:buClrTx/>
              <a:buSzTx/>
              <a:buFontTx/>
              <a:buNone/>
            </a:pPr>
            <a:r>
              <a:rPr lang="en-US" altLang="zh-CN" sz="1200">
                <a:latin typeface="Tahoma" panose="020B0604030504040204" charset="0"/>
              </a:rPr>
              <a:t>3-</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sp>
        <p:nvSpPr>
          <p:cNvPr id="75780" name="Rectangle 2"/>
          <p:cNvSpPr>
            <a:spLocks noGrp="1" noChangeArrowheads="1"/>
          </p:cNvSpPr>
          <p:nvPr>
            <p:ph type="title"/>
          </p:nvPr>
        </p:nvSpPr>
        <p:spPr>
          <a:xfrm>
            <a:off x="341313" y="171450"/>
            <a:ext cx="7772400" cy="974725"/>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4400" b="0" i="0" u="none" strike="noStrike" kern="0" cap="none" spc="0" normalizeH="0" baseline="0" noProof="0">
                <a:ln>
                  <a:noFill/>
                </a:ln>
                <a:solidFill>
                  <a:srgbClr val="000099"/>
                </a:solidFill>
                <a:effectLst/>
                <a:uLnTx/>
                <a:uFillTx/>
                <a:latin typeface="+mj-lt"/>
                <a:ea typeface="MS PGothic" panose="020B0600070205080204" charset="-128"/>
                <a:cs typeface="+mj-cs"/>
              </a:rPr>
              <a:t>TCP </a:t>
            </a:r>
            <a:r>
              <a:rPr kumimoji="0" lang="zh-CN" altLang="en-US" sz="4400" b="0" i="0" u="none" strike="noStrike" kern="0" cap="none" spc="0" normalizeH="0" baseline="0" noProof="0">
                <a:ln>
                  <a:noFill/>
                </a:ln>
                <a:solidFill>
                  <a:srgbClr val="000099"/>
                </a:solidFill>
                <a:effectLst/>
                <a:uLnTx/>
                <a:uFillTx/>
                <a:latin typeface="+mj-lt"/>
                <a:ea typeface="MS PGothic" panose="020B0600070205080204" charset="-128"/>
                <a:cs typeface="+mj-cs"/>
              </a:rPr>
              <a:t>流量</a:t>
            </a:r>
            <a:r>
              <a:rPr kumimoji="0" lang="zh-CN" altLang="en-US" sz="4400" b="0" i="0" u="none" strike="noStrike" kern="0" cap="none" spc="0" normalizeH="0" baseline="0" noProof="0">
                <a:ln>
                  <a:noFill/>
                </a:ln>
                <a:solidFill>
                  <a:srgbClr val="000099"/>
                </a:solidFill>
                <a:effectLst/>
                <a:uLnTx/>
                <a:uFillTx/>
                <a:latin typeface="+mj-lt"/>
                <a:ea typeface="MS PGothic" panose="020B0600070205080204" charset="-128"/>
                <a:cs typeface="+mj-cs"/>
              </a:rPr>
              <a:t>控制</a:t>
            </a:r>
            <a:endParaRPr kumimoji="0" lang="zh-CN" altLang="en-US" sz="4400" b="0" i="0" u="none" strike="noStrike" kern="0" cap="none" spc="0" normalizeH="0" baseline="0" noProof="0">
              <a:ln>
                <a:noFill/>
              </a:ln>
              <a:solidFill>
                <a:srgbClr val="000099"/>
              </a:solidFill>
              <a:effectLst/>
              <a:uLnTx/>
              <a:uFillTx/>
              <a:latin typeface="+mj-lt"/>
              <a:ea typeface="MS PGothic" panose="020B0600070205080204" charset="-128"/>
              <a:cs typeface="+mj-cs"/>
            </a:endParaRPr>
          </a:p>
        </p:txBody>
      </p:sp>
      <p:sp>
        <p:nvSpPr>
          <p:cNvPr id="93188" name="Rectangle 72"/>
          <p:cNvSpPr/>
          <p:nvPr/>
        </p:nvSpPr>
        <p:spPr>
          <a:xfrm>
            <a:off x="5410200" y="855663"/>
            <a:ext cx="2524125" cy="3854450"/>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3189" name="Freeform 32"/>
          <p:cNvSpPr/>
          <p:nvPr/>
        </p:nvSpPr>
        <p:spPr>
          <a:xfrm>
            <a:off x="7851775" y="849313"/>
            <a:ext cx="581025" cy="4206875"/>
          </a:xfrm>
          <a:custGeom>
            <a:avLst/>
            <a:gdLst/>
            <a:ahLst/>
            <a:cxnLst>
              <a:cxn ang="0">
                <a:pos x="2147483646" y="2147483646"/>
              </a:cxn>
              <a:cxn ang="0">
                <a:pos x="2147483646" y="0"/>
              </a:cxn>
              <a:cxn ang="0">
                <a:pos x="0" y="2147483646"/>
              </a:cxn>
              <a:cxn ang="0">
                <a:pos x="2147483646" y="2147483646"/>
              </a:cxn>
              <a:cxn ang="0">
                <a:pos x="2147483646" y="2147483646"/>
              </a:cxn>
            </a:cxnLst>
            <a:pathLst>
              <a:path w="366" h="1284">
                <a:moveTo>
                  <a:pt x="366" y="1278"/>
                </a:moveTo>
                <a:lnTo>
                  <a:pt x="12" y="0"/>
                </a:lnTo>
                <a:lnTo>
                  <a:pt x="0" y="1224"/>
                </a:lnTo>
                <a:lnTo>
                  <a:pt x="186" y="1284"/>
                </a:lnTo>
                <a:lnTo>
                  <a:pt x="366" y="1278"/>
                </a:lnTo>
                <a:close/>
              </a:path>
            </a:pathLst>
          </a:custGeom>
          <a:gradFill rotWithShape="1">
            <a:gsLst>
              <a:gs pos="0">
                <a:schemeClr val="folHlink">
                  <a:alpha val="100000"/>
                </a:schemeClr>
              </a:gs>
              <a:gs pos="100000">
                <a:schemeClr val="bg1">
                  <a:alpha val="100000"/>
                </a:schemeClr>
              </a:gs>
            </a:gsLst>
            <a:lin ang="0" scaled="1"/>
            <a:tileRect/>
          </a:gradFill>
          <a:ln w="9525" cap="flat" cmpd="sng">
            <a:solidFill>
              <a:srgbClr val="DDDDDD">
                <a:alpha val="100000"/>
              </a:srgbClr>
            </a:solidFill>
            <a:prstDash val="solid"/>
            <a:round/>
            <a:headEnd type="none" w="med" len="med"/>
            <a:tailEnd type="none" w="med" len="med"/>
          </a:ln>
        </p:spPr>
        <p:txBody>
          <a:bodyPr/>
          <a:p>
            <a:endParaRPr lang="zh-CN" altLang="en-US"/>
          </a:p>
        </p:txBody>
      </p:sp>
      <p:sp>
        <p:nvSpPr>
          <p:cNvPr id="93190" name="Rectangle 40"/>
          <p:cNvSpPr/>
          <p:nvPr/>
        </p:nvSpPr>
        <p:spPr>
          <a:xfrm>
            <a:off x="5324475" y="957263"/>
            <a:ext cx="2533650" cy="3814762"/>
          </a:xfrm>
          <a:prstGeom prst="rect">
            <a:avLst/>
          </a:prstGeom>
          <a:solidFill>
            <a:schemeClr val="bg1"/>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3191" name="Oval 31"/>
          <p:cNvSpPr/>
          <p:nvPr/>
        </p:nvSpPr>
        <p:spPr>
          <a:xfrm>
            <a:off x="5864225" y="1014413"/>
            <a:ext cx="1377950" cy="596900"/>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latin typeface="Arial" panose="020B0604020202020204" pitchFamily="34" charset="0"/>
              </a:rPr>
              <a:t>application</a:t>
            </a:r>
            <a:endParaRPr lang="en-US" altLang="zh-CN" sz="1600">
              <a:latin typeface="Arial" panose="020B0604020202020204" pitchFamily="34" charset="0"/>
            </a:endParaRPr>
          </a:p>
          <a:p>
            <a:pPr marL="0" lvl="0" indent="0" algn="ctr">
              <a:lnSpc>
                <a:spcPct val="100000"/>
              </a:lnSpc>
              <a:spcBef>
                <a:spcPct val="0"/>
              </a:spcBef>
              <a:buClrTx/>
              <a:buSzTx/>
              <a:buFontTx/>
              <a:buNone/>
            </a:pPr>
            <a:r>
              <a:rPr lang="en-US" altLang="zh-CN" sz="1600">
                <a:latin typeface="Arial" panose="020B0604020202020204" pitchFamily="34" charset="0"/>
              </a:rPr>
              <a:t>process</a:t>
            </a:r>
            <a:endParaRPr lang="en-US" altLang="zh-CN" sz="1600">
              <a:latin typeface="Arial" panose="020B0604020202020204" pitchFamily="34" charset="0"/>
            </a:endParaRPr>
          </a:p>
        </p:txBody>
      </p:sp>
      <p:grpSp>
        <p:nvGrpSpPr>
          <p:cNvPr id="93192" name="Group 47"/>
          <p:cNvGrpSpPr/>
          <p:nvPr/>
        </p:nvGrpSpPr>
        <p:grpSpPr>
          <a:xfrm>
            <a:off x="5632450" y="2082800"/>
            <a:ext cx="1795463" cy="688975"/>
            <a:chOff x="1173" y="2345"/>
            <a:chExt cx="1131" cy="434"/>
          </a:xfrm>
        </p:grpSpPr>
        <p:sp>
          <p:nvSpPr>
            <p:cNvPr id="93238" name="Rectangle 44"/>
            <p:cNvSpPr/>
            <p:nvPr/>
          </p:nvSpPr>
          <p:spPr>
            <a:xfrm>
              <a:off x="1173" y="2345"/>
              <a:ext cx="1131" cy="434"/>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3239" name="Text Box 46"/>
            <p:cNvSpPr txBox="1"/>
            <p:nvPr/>
          </p:nvSpPr>
          <p:spPr>
            <a:xfrm>
              <a:off x="1235" y="2368"/>
              <a:ext cx="995" cy="366"/>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latin typeface="Tahoma" panose="020B0604030504040204" charset="0"/>
                </a:rPr>
                <a:t>TCP socket</a:t>
              </a:r>
              <a:endParaRPr lang="en-US" altLang="zh-CN" sz="1600">
                <a:latin typeface="Tahoma" panose="020B0604030504040204" charset="0"/>
              </a:endParaRPr>
            </a:p>
            <a:p>
              <a:pPr marL="0" lvl="0" indent="0" algn="ctr">
                <a:lnSpc>
                  <a:spcPct val="100000"/>
                </a:lnSpc>
                <a:spcBef>
                  <a:spcPct val="0"/>
                </a:spcBef>
                <a:buClrTx/>
                <a:buSzTx/>
                <a:buFontTx/>
                <a:buNone/>
              </a:pPr>
              <a:r>
                <a:rPr lang="en-US" altLang="zh-CN" sz="1600">
                  <a:latin typeface="Tahoma" panose="020B0604030504040204" charset="0"/>
                </a:rPr>
                <a:t>receiver buffers</a:t>
              </a:r>
              <a:endParaRPr lang="en-US" altLang="zh-CN" sz="1600">
                <a:latin typeface="Tahoma" panose="020B0604030504040204" charset="0"/>
              </a:endParaRPr>
            </a:p>
          </p:txBody>
        </p:sp>
      </p:grpSp>
      <p:sp>
        <p:nvSpPr>
          <p:cNvPr id="93193" name="Oval 48"/>
          <p:cNvSpPr/>
          <p:nvPr/>
        </p:nvSpPr>
        <p:spPr>
          <a:xfrm>
            <a:off x="5800725" y="3106738"/>
            <a:ext cx="1562100" cy="596900"/>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Arial" panose="020B0604020202020204" pitchFamily="34" charset="0"/>
            </a:endParaRPr>
          </a:p>
        </p:txBody>
      </p:sp>
      <p:sp>
        <p:nvSpPr>
          <p:cNvPr id="93194" name="Text Box 64"/>
          <p:cNvSpPr txBox="1"/>
          <p:nvPr/>
        </p:nvSpPr>
        <p:spPr>
          <a:xfrm>
            <a:off x="6704013" y="3130550"/>
            <a:ext cx="555625" cy="51752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nSpc>
                <a:spcPct val="100000"/>
              </a:lnSpc>
              <a:spcBef>
                <a:spcPct val="0"/>
              </a:spcBef>
              <a:buClrTx/>
              <a:buSzTx/>
              <a:buFontTx/>
              <a:buNone/>
            </a:pPr>
            <a:r>
              <a:rPr lang="en-US" altLang="zh-CN" sz="1400">
                <a:latin typeface="Tahoma" panose="020B0604030504040204" charset="0"/>
              </a:rPr>
              <a:t>TCP</a:t>
            </a:r>
            <a:endParaRPr lang="en-US" altLang="zh-CN" sz="1400">
              <a:latin typeface="Tahoma" panose="020B0604030504040204" charset="0"/>
            </a:endParaRPr>
          </a:p>
          <a:p>
            <a:pPr marL="0" lvl="0" indent="0">
              <a:lnSpc>
                <a:spcPct val="100000"/>
              </a:lnSpc>
              <a:spcBef>
                <a:spcPct val="0"/>
              </a:spcBef>
              <a:buClrTx/>
              <a:buSzTx/>
              <a:buFontTx/>
              <a:buNone/>
            </a:pPr>
            <a:r>
              <a:rPr lang="en-US" altLang="zh-CN" sz="1400">
                <a:latin typeface="Tahoma" panose="020B0604030504040204" charset="0"/>
              </a:rPr>
              <a:t>code</a:t>
            </a:r>
            <a:endParaRPr lang="en-US" altLang="zh-CN" sz="1400">
              <a:latin typeface="Tahoma" panose="020B0604030504040204" charset="0"/>
            </a:endParaRPr>
          </a:p>
        </p:txBody>
      </p:sp>
      <p:sp>
        <p:nvSpPr>
          <p:cNvPr id="93195" name="Oval 65"/>
          <p:cNvSpPr/>
          <p:nvPr/>
        </p:nvSpPr>
        <p:spPr>
          <a:xfrm>
            <a:off x="5808663" y="4092575"/>
            <a:ext cx="1562100" cy="596900"/>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Arial" panose="020B0604020202020204" pitchFamily="34" charset="0"/>
            </a:endParaRPr>
          </a:p>
        </p:txBody>
      </p:sp>
      <p:sp>
        <p:nvSpPr>
          <p:cNvPr id="93196" name="Text Box 66"/>
          <p:cNvSpPr txBox="1"/>
          <p:nvPr/>
        </p:nvSpPr>
        <p:spPr>
          <a:xfrm>
            <a:off x="6711950" y="4116388"/>
            <a:ext cx="555625" cy="51752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nSpc>
                <a:spcPct val="100000"/>
              </a:lnSpc>
              <a:spcBef>
                <a:spcPct val="0"/>
              </a:spcBef>
              <a:buClrTx/>
              <a:buSzTx/>
              <a:buFontTx/>
              <a:buNone/>
            </a:pPr>
            <a:r>
              <a:rPr lang="en-US" altLang="zh-CN" sz="1400">
                <a:latin typeface="Tahoma" panose="020B0604030504040204" charset="0"/>
              </a:rPr>
              <a:t>IP</a:t>
            </a:r>
            <a:endParaRPr lang="en-US" altLang="zh-CN" sz="1400">
              <a:latin typeface="Tahoma" panose="020B0604030504040204" charset="0"/>
            </a:endParaRPr>
          </a:p>
          <a:p>
            <a:pPr marL="0" lvl="0" indent="0">
              <a:lnSpc>
                <a:spcPct val="100000"/>
              </a:lnSpc>
              <a:spcBef>
                <a:spcPct val="0"/>
              </a:spcBef>
              <a:buClrTx/>
              <a:buSzTx/>
              <a:buFontTx/>
              <a:buNone/>
            </a:pPr>
            <a:r>
              <a:rPr lang="en-US" altLang="zh-CN" sz="1400">
                <a:latin typeface="Tahoma" panose="020B0604030504040204" charset="0"/>
              </a:rPr>
              <a:t>code</a:t>
            </a:r>
            <a:endParaRPr lang="en-US" altLang="zh-CN" sz="1400">
              <a:latin typeface="Tahoma" panose="020B0604030504040204" charset="0"/>
            </a:endParaRPr>
          </a:p>
        </p:txBody>
      </p:sp>
      <p:sp>
        <p:nvSpPr>
          <p:cNvPr id="93197" name="Freeform 61"/>
          <p:cNvSpPr/>
          <p:nvPr/>
        </p:nvSpPr>
        <p:spPr>
          <a:xfrm>
            <a:off x="6310313" y="2649538"/>
            <a:ext cx="530225" cy="2505075"/>
          </a:xfrm>
          <a:custGeom>
            <a:avLst/>
            <a:gdLst/>
            <a:ahLst/>
            <a:cxnLst>
              <a:cxn ang="0">
                <a:pos x="2147483646" y="2147483646"/>
              </a:cxn>
              <a:cxn ang="0">
                <a:pos x="2147483646" y="0"/>
              </a:cxn>
              <a:cxn ang="0">
                <a:pos x="2147483646" y="2147483646"/>
              </a:cxn>
            </a:cxnLst>
            <a:pathLst>
              <a:path w="412" h="2005">
                <a:moveTo>
                  <a:pt x="56" y="2005"/>
                </a:moveTo>
                <a:cubicBezTo>
                  <a:pt x="80" y="1671"/>
                  <a:pt x="0" y="0"/>
                  <a:pt x="206" y="0"/>
                </a:cubicBezTo>
                <a:cubicBezTo>
                  <a:pt x="412" y="0"/>
                  <a:pt x="307" y="1587"/>
                  <a:pt x="334" y="2005"/>
                </a:cubicBezTo>
              </a:path>
            </a:pathLst>
          </a:custGeom>
          <a:noFill/>
          <a:ln w="38100" cap="flat" cmpd="sng">
            <a:solidFill>
              <a:srgbClr val="CC0000">
                <a:alpha val="100000"/>
              </a:srgbClr>
            </a:solidFill>
            <a:prstDash val="solid"/>
            <a:round/>
            <a:headEnd type="none" w="med" len="med"/>
            <a:tailEnd type="triangle" w="med" len="med"/>
          </a:ln>
        </p:spPr>
        <p:txBody>
          <a:bodyPr/>
          <a:p>
            <a:endParaRPr lang="zh-CN" altLang="en-US"/>
          </a:p>
        </p:txBody>
      </p:sp>
      <p:sp>
        <p:nvSpPr>
          <p:cNvPr id="93198" name="Line 68"/>
          <p:cNvSpPr/>
          <p:nvPr/>
        </p:nvSpPr>
        <p:spPr>
          <a:xfrm>
            <a:off x="5318125" y="3841750"/>
            <a:ext cx="2546350" cy="0"/>
          </a:xfrm>
          <a:prstGeom prst="line">
            <a:avLst/>
          </a:prstGeom>
          <a:ln w="19050" cap="flat" cmpd="sng">
            <a:solidFill>
              <a:schemeClr val="tx1"/>
            </a:solidFill>
            <a:prstDash val="solid"/>
            <a:headEnd type="none" w="med" len="med"/>
            <a:tailEnd type="none" w="med" len="med"/>
          </a:ln>
        </p:spPr>
      </p:sp>
      <p:sp>
        <p:nvSpPr>
          <p:cNvPr id="93199" name="Line 69"/>
          <p:cNvSpPr/>
          <p:nvPr/>
        </p:nvSpPr>
        <p:spPr>
          <a:xfrm>
            <a:off x="5330825" y="1990725"/>
            <a:ext cx="2546350" cy="0"/>
          </a:xfrm>
          <a:prstGeom prst="line">
            <a:avLst/>
          </a:prstGeom>
          <a:ln w="19050" cap="flat" cmpd="sng">
            <a:solidFill>
              <a:schemeClr val="tx1"/>
            </a:solidFill>
            <a:prstDash val="solid"/>
            <a:headEnd type="none" w="med" len="med"/>
            <a:tailEnd type="none" w="med" len="med"/>
          </a:ln>
        </p:spPr>
      </p:sp>
      <p:grpSp>
        <p:nvGrpSpPr>
          <p:cNvPr id="93200" name="Group 56"/>
          <p:cNvGrpSpPr/>
          <p:nvPr/>
        </p:nvGrpSpPr>
        <p:grpSpPr>
          <a:xfrm>
            <a:off x="6307138" y="1874838"/>
            <a:ext cx="533400" cy="206375"/>
            <a:chOff x="2003" y="1816"/>
            <a:chExt cx="336" cy="130"/>
          </a:xfrm>
        </p:grpSpPr>
        <p:sp>
          <p:nvSpPr>
            <p:cNvPr id="93234" name="Rectangle 16"/>
            <p:cNvSpPr/>
            <p:nvPr/>
          </p:nvSpPr>
          <p:spPr>
            <a:xfrm>
              <a:off x="2003" y="1816"/>
              <a:ext cx="336" cy="130"/>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3235" name="Rectangle 17"/>
            <p:cNvSpPr/>
            <p:nvPr/>
          </p:nvSpPr>
          <p:spPr>
            <a:xfrm>
              <a:off x="2105" y="1833"/>
              <a:ext cx="110" cy="99"/>
            </a:xfrm>
            <a:prstGeom prst="rect">
              <a:avLst/>
            </a:prstGeom>
            <a:solidFill>
              <a:schemeClr val="bg1"/>
            </a:solidFill>
            <a:ln w="9525" cap="flat" cmpd="sng">
              <a:solidFill>
                <a:srgbClr val="CC99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3236" name="Rectangle 18"/>
            <p:cNvSpPr/>
            <p:nvPr/>
          </p:nvSpPr>
          <p:spPr>
            <a:xfrm>
              <a:off x="2229" y="1891"/>
              <a:ext cx="29" cy="35"/>
            </a:xfrm>
            <a:prstGeom prst="rect">
              <a:avLst/>
            </a:prstGeom>
            <a:solidFill>
              <a:srgbClr val="CC9900"/>
            </a:solidFill>
            <a:ln w="9525" cap="flat" cmpd="sng">
              <a:solidFill>
                <a:srgbClr val="CC99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3237" name="Rectangle 19"/>
            <p:cNvSpPr/>
            <p:nvPr/>
          </p:nvSpPr>
          <p:spPr>
            <a:xfrm>
              <a:off x="2058" y="1892"/>
              <a:ext cx="29" cy="35"/>
            </a:xfrm>
            <a:prstGeom prst="rect">
              <a:avLst/>
            </a:prstGeom>
            <a:solidFill>
              <a:srgbClr val="CC9900"/>
            </a:solidFill>
            <a:ln w="9525" cap="flat" cmpd="sng">
              <a:solidFill>
                <a:srgbClr val="CC99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grpSp>
      <p:sp>
        <p:nvSpPr>
          <p:cNvPr id="93201" name="Freeform 63"/>
          <p:cNvSpPr/>
          <p:nvPr/>
        </p:nvSpPr>
        <p:spPr>
          <a:xfrm rot="10800000">
            <a:off x="6299200" y="1544638"/>
            <a:ext cx="530225" cy="595312"/>
          </a:xfrm>
          <a:custGeom>
            <a:avLst/>
            <a:gdLst/>
            <a:ahLst/>
            <a:cxnLst>
              <a:cxn ang="0">
                <a:pos x="2147483646" y="2147483646"/>
              </a:cxn>
              <a:cxn ang="0">
                <a:pos x="2147483646" y="0"/>
              </a:cxn>
              <a:cxn ang="0">
                <a:pos x="2147483646" y="2147483646"/>
              </a:cxn>
            </a:cxnLst>
            <a:pathLst>
              <a:path w="412" h="2005">
                <a:moveTo>
                  <a:pt x="56" y="2005"/>
                </a:moveTo>
                <a:cubicBezTo>
                  <a:pt x="80" y="1671"/>
                  <a:pt x="0" y="0"/>
                  <a:pt x="206" y="0"/>
                </a:cubicBezTo>
                <a:cubicBezTo>
                  <a:pt x="412" y="0"/>
                  <a:pt x="307" y="1587"/>
                  <a:pt x="334" y="2005"/>
                </a:cubicBezTo>
              </a:path>
            </a:pathLst>
          </a:custGeom>
          <a:noFill/>
          <a:ln w="38100" cap="flat" cmpd="sng">
            <a:solidFill>
              <a:srgbClr val="CC0000">
                <a:alpha val="100000"/>
              </a:srgbClr>
            </a:solidFill>
            <a:prstDash val="solid"/>
            <a:round/>
            <a:headEnd type="triangle" w="med" len="med"/>
            <a:tailEnd type="none" w="med" len="med"/>
          </a:ln>
        </p:spPr>
        <p:txBody>
          <a:bodyPr/>
          <a:p>
            <a:endParaRPr lang="zh-CN" altLang="en-US"/>
          </a:p>
        </p:txBody>
      </p:sp>
      <p:grpSp>
        <p:nvGrpSpPr>
          <p:cNvPr id="93202" name="Group 77"/>
          <p:cNvGrpSpPr/>
          <p:nvPr/>
        </p:nvGrpSpPr>
        <p:grpSpPr>
          <a:xfrm>
            <a:off x="5489575" y="4827588"/>
            <a:ext cx="1006475" cy="211137"/>
            <a:chOff x="314" y="1591"/>
            <a:chExt cx="634" cy="133"/>
          </a:xfrm>
        </p:grpSpPr>
        <p:sp>
          <p:nvSpPr>
            <p:cNvPr id="93231" name="Rectangle 74"/>
            <p:cNvSpPr/>
            <p:nvPr/>
          </p:nvSpPr>
          <p:spPr>
            <a:xfrm>
              <a:off x="314" y="1591"/>
              <a:ext cx="634" cy="132"/>
            </a:xfrm>
            <a:prstGeom prst="rect">
              <a:avLst/>
            </a:prstGeom>
            <a:solidFill>
              <a:schemeClr val="accent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3232" name="Line 75"/>
            <p:cNvSpPr/>
            <p:nvPr/>
          </p:nvSpPr>
          <p:spPr>
            <a:xfrm>
              <a:off x="388" y="1594"/>
              <a:ext cx="0" cy="130"/>
            </a:xfrm>
            <a:prstGeom prst="line">
              <a:avLst/>
            </a:prstGeom>
            <a:ln w="28575" cap="flat" cmpd="sng">
              <a:solidFill>
                <a:schemeClr val="bg1"/>
              </a:solidFill>
              <a:prstDash val="solid"/>
              <a:headEnd type="none" w="med" len="med"/>
              <a:tailEnd type="none" w="med" len="med"/>
            </a:ln>
          </p:spPr>
        </p:sp>
        <p:sp>
          <p:nvSpPr>
            <p:cNvPr id="93233" name="Line 76"/>
            <p:cNvSpPr/>
            <p:nvPr/>
          </p:nvSpPr>
          <p:spPr>
            <a:xfrm>
              <a:off x="484" y="1594"/>
              <a:ext cx="0" cy="130"/>
            </a:xfrm>
            <a:prstGeom prst="line">
              <a:avLst/>
            </a:prstGeom>
            <a:ln w="28575" cap="flat" cmpd="sng">
              <a:solidFill>
                <a:schemeClr val="bg1"/>
              </a:solidFill>
              <a:prstDash val="solid"/>
              <a:headEnd type="none" w="med" len="med"/>
              <a:tailEnd type="none" w="med" len="med"/>
            </a:ln>
          </p:spPr>
        </p:sp>
      </p:grpSp>
      <p:sp>
        <p:nvSpPr>
          <p:cNvPr id="93203" name="Rectangle 80"/>
          <p:cNvSpPr/>
          <p:nvPr/>
        </p:nvSpPr>
        <p:spPr>
          <a:xfrm>
            <a:off x="5608638" y="3892550"/>
            <a:ext cx="876300" cy="209550"/>
          </a:xfrm>
          <a:prstGeom prst="rect">
            <a:avLst/>
          </a:prstGeom>
          <a:solidFill>
            <a:schemeClr val="accent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3204" name="Rectangle 86"/>
          <p:cNvSpPr/>
          <p:nvPr/>
        </p:nvSpPr>
        <p:spPr>
          <a:xfrm>
            <a:off x="5765800" y="2851150"/>
            <a:ext cx="720725" cy="209550"/>
          </a:xfrm>
          <a:prstGeom prst="rect">
            <a:avLst/>
          </a:prstGeom>
          <a:solidFill>
            <a:srgbClr val="FFFF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3205" name="Rectangle 91"/>
          <p:cNvSpPr/>
          <p:nvPr/>
        </p:nvSpPr>
        <p:spPr>
          <a:xfrm>
            <a:off x="5773738" y="3892550"/>
            <a:ext cx="720725" cy="209550"/>
          </a:xfrm>
          <a:prstGeom prst="rect">
            <a:avLst/>
          </a:prstGeom>
          <a:solidFill>
            <a:srgbClr val="FFFF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3206" name="Rectangle 92"/>
          <p:cNvSpPr/>
          <p:nvPr/>
        </p:nvSpPr>
        <p:spPr>
          <a:xfrm>
            <a:off x="5768975" y="4824413"/>
            <a:ext cx="733425" cy="212725"/>
          </a:xfrm>
          <a:prstGeom prst="rect">
            <a:avLst/>
          </a:prstGeom>
          <a:solidFill>
            <a:srgbClr val="FFFF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grpSp>
        <p:nvGrpSpPr>
          <p:cNvPr id="93207" name="Group 99"/>
          <p:cNvGrpSpPr/>
          <p:nvPr/>
        </p:nvGrpSpPr>
        <p:grpSpPr>
          <a:xfrm>
            <a:off x="8002588" y="1657350"/>
            <a:ext cx="1146175" cy="703263"/>
            <a:chOff x="638" y="1651"/>
            <a:chExt cx="722" cy="443"/>
          </a:xfrm>
        </p:grpSpPr>
        <p:sp>
          <p:nvSpPr>
            <p:cNvPr id="93228" name="Text Box 95"/>
            <p:cNvSpPr txBox="1"/>
            <p:nvPr/>
          </p:nvSpPr>
          <p:spPr>
            <a:xfrm>
              <a:off x="638" y="1651"/>
              <a:ext cx="722"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latin typeface="Tahoma" panose="020B0604030504040204" charset="0"/>
                </a:rPr>
                <a:t>application</a:t>
              </a:r>
              <a:endParaRPr lang="en-US" altLang="zh-CN" sz="1600">
                <a:latin typeface="Tahoma" panose="020B0604030504040204" charset="0"/>
              </a:endParaRPr>
            </a:p>
          </p:txBody>
        </p:sp>
        <p:sp>
          <p:nvSpPr>
            <p:cNvPr id="93229" name="Text Box 96"/>
            <p:cNvSpPr txBox="1"/>
            <p:nvPr/>
          </p:nvSpPr>
          <p:spPr>
            <a:xfrm>
              <a:off x="647" y="1882"/>
              <a:ext cx="278" cy="2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a:latin typeface="Tahoma" panose="020B0604030504040204" charset="0"/>
                </a:rPr>
                <a:t>OS</a:t>
              </a:r>
              <a:endParaRPr lang="en-US" altLang="zh-CN" sz="1600">
                <a:latin typeface="Tahoma" panose="020B0604030504040204" charset="0"/>
              </a:endParaRPr>
            </a:p>
          </p:txBody>
        </p:sp>
        <p:sp>
          <p:nvSpPr>
            <p:cNvPr id="93230" name="Line 98"/>
            <p:cNvSpPr/>
            <p:nvPr/>
          </p:nvSpPr>
          <p:spPr>
            <a:xfrm>
              <a:off x="711" y="1870"/>
              <a:ext cx="548" cy="0"/>
            </a:xfrm>
            <a:prstGeom prst="line">
              <a:avLst/>
            </a:prstGeom>
            <a:ln w="19050" cap="flat" cmpd="sng">
              <a:solidFill>
                <a:schemeClr val="tx1"/>
              </a:solidFill>
              <a:prstDash val="dash"/>
              <a:headEnd type="none" w="med" len="med"/>
              <a:tailEnd type="none" w="med" len="med"/>
            </a:ln>
          </p:spPr>
        </p:sp>
      </p:grpSp>
      <p:sp>
        <p:nvSpPr>
          <p:cNvPr id="93208" name="Text Box 103"/>
          <p:cNvSpPr txBox="1"/>
          <p:nvPr/>
        </p:nvSpPr>
        <p:spPr>
          <a:xfrm>
            <a:off x="5305425" y="5637213"/>
            <a:ext cx="2714625" cy="396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000">
                <a:latin typeface="Tahoma" panose="020B0604030504040204" charset="0"/>
              </a:rPr>
              <a:t>receiver protocol stack</a:t>
            </a:r>
            <a:endParaRPr lang="en-US" altLang="zh-CN" sz="2000">
              <a:latin typeface="Tahoma" panose="020B0604030504040204" charset="0"/>
            </a:endParaRPr>
          </a:p>
        </p:txBody>
      </p:sp>
      <p:sp>
        <p:nvSpPr>
          <p:cNvPr id="93209" name="Text Box 104"/>
          <p:cNvSpPr txBox="1"/>
          <p:nvPr/>
        </p:nvSpPr>
        <p:spPr>
          <a:xfrm>
            <a:off x="2014538" y="1314450"/>
            <a:ext cx="3192462" cy="583565"/>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r">
              <a:lnSpc>
                <a:spcPct val="100000"/>
              </a:lnSpc>
              <a:spcBef>
                <a:spcPct val="0"/>
              </a:spcBef>
              <a:buClrTx/>
              <a:buSzTx/>
              <a:buFontTx/>
              <a:buNone/>
            </a:pPr>
            <a:r>
              <a:rPr lang="en-US" altLang="zh-CN" sz="1600">
                <a:latin typeface="Tahoma" panose="020B0604030504040204" charset="0"/>
              </a:rPr>
              <a:t>应用程序可以从TCP套接字缓冲区中</a:t>
            </a:r>
            <a:r>
              <a:rPr lang="zh-CN" altLang="en-US" sz="1600">
                <a:latin typeface="Tahoma" panose="020B0604030504040204" charset="0"/>
              </a:rPr>
              <a:t>读取</a:t>
            </a:r>
            <a:r>
              <a:rPr lang="en-US" altLang="zh-CN" sz="1600">
                <a:latin typeface="Tahoma" panose="020B0604030504040204" charset="0"/>
              </a:rPr>
              <a:t>/删除数据....</a:t>
            </a:r>
            <a:endParaRPr lang="en-US" altLang="zh-CN" sz="1600">
              <a:latin typeface="Tahoma" panose="020B0604030504040204" charset="0"/>
            </a:endParaRPr>
          </a:p>
        </p:txBody>
      </p:sp>
      <p:sp>
        <p:nvSpPr>
          <p:cNvPr id="93210" name="Line 105"/>
          <p:cNvSpPr/>
          <p:nvPr/>
        </p:nvSpPr>
        <p:spPr>
          <a:xfrm>
            <a:off x="5224463" y="1730375"/>
            <a:ext cx="1041400" cy="0"/>
          </a:xfrm>
          <a:prstGeom prst="line">
            <a:avLst/>
          </a:prstGeom>
          <a:ln w="19050" cap="flat" cmpd="sng">
            <a:solidFill>
              <a:srgbClr val="CC0000"/>
            </a:solidFill>
            <a:prstDash val="solid"/>
            <a:headEnd type="none" w="med" len="med"/>
            <a:tailEnd type="none" w="med" len="med"/>
          </a:ln>
        </p:spPr>
      </p:sp>
      <p:sp>
        <p:nvSpPr>
          <p:cNvPr id="93211" name="Text Box 106"/>
          <p:cNvSpPr txBox="1"/>
          <p:nvPr/>
        </p:nvSpPr>
        <p:spPr>
          <a:xfrm>
            <a:off x="3098800" y="2525713"/>
            <a:ext cx="2081213" cy="829945"/>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r">
              <a:lnSpc>
                <a:spcPct val="100000"/>
              </a:lnSpc>
              <a:spcBef>
                <a:spcPct val="0"/>
              </a:spcBef>
              <a:buClrTx/>
              <a:buSzTx/>
              <a:buFontTx/>
              <a:buNone/>
            </a:pPr>
            <a:r>
              <a:rPr lang="zh-CN" altLang="en-US" sz="1600">
                <a:latin typeface="Tahoma" panose="020B0604030504040204" charset="0"/>
              </a:rPr>
              <a:t>以</a:t>
            </a:r>
            <a:r>
              <a:rPr lang="en-US" altLang="zh-CN" sz="1600">
                <a:latin typeface="Tahoma" panose="020B0604030504040204" charset="0"/>
              </a:rPr>
              <a:t>慢于TCP接收方</a:t>
            </a:r>
            <a:r>
              <a:rPr lang="zh-CN" altLang="en-US" sz="1600">
                <a:latin typeface="Tahoma" panose="020B0604030504040204" charset="0"/>
              </a:rPr>
              <a:t>的接收速度进行</a:t>
            </a:r>
            <a:r>
              <a:rPr lang="en-US" altLang="zh-CN" sz="1600">
                <a:latin typeface="Tahoma" panose="020B0604030504040204" charset="0"/>
              </a:rPr>
              <a:t>发送 (发送方)</a:t>
            </a:r>
            <a:endParaRPr lang="en-US" altLang="zh-CN" sz="1600">
              <a:latin typeface="Tahoma" panose="020B0604030504040204" charset="0"/>
            </a:endParaRPr>
          </a:p>
        </p:txBody>
      </p:sp>
      <p:sp>
        <p:nvSpPr>
          <p:cNvPr id="93212" name="Line 108"/>
          <p:cNvSpPr/>
          <p:nvPr/>
        </p:nvSpPr>
        <p:spPr>
          <a:xfrm>
            <a:off x="5145088" y="2935288"/>
            <a:ext cx="544512" cy="0"/>
          </a:xfrm>
          <a:prstGeom prst="line">
            <a:avLst/>
          </a:prstGeom>
          <a:ln w="19050" cap="flat" cmpd="sng">
            <a:solidFill>
              <a:srgbClr val="CC0000"/>
            </a:solidFill>
            <a:prstDash val="solid"/>
            <a:headEnd type="none" w="med" len="med"/>
            <a:tailEnd type="none" w="med" len="med"/>
          </a:ln>
        </p:spPr>
      </p:sp>
      <p:sp>
        <p:nvSpPr>
          <p:cNvPr id="93213" name="Line 115"/>
          <p:cNvSpPr/>
          <p:nvPr/>
        </p:nvSpPr>
        <p:spPr>
          <a:xfrm>
            <a:off x="6383338" y="5189538"/>
            <a:ext cx="0" cy="349250"/>
          </a:xfrm>
          <a:prstGeom prst="line">
            <a:avLst/>
          </a:prstGeom>
          <a:ln w="28575" cap="flat" cmpd="sng">
            <a:solidFill>
              <a:srgbClr val="CC0000"/>
            </a:solidFill>
            <a:prstDash val="dash"/>
            <a:headEnd type="none" w="med" len="med"/>
            <a:tailEnd type="none" w="med" len="med"/>
          </a:ln>
        </p:spPr>
      </p:sp>
      <p:sp>
        <p:nvSpPr>
          <p:cNvPr id="93214" name="Text Box 116"/>
          <p:cNvSpPr txBox="1"/>
          <p:nvPr/>
        </p:nvSpPr>
        <p:spPr>
          <a:xfrm>
            <a:off x="5291138" y="5249863"/>
            <a:ext cx="1133475" cy="3048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400">
                <a:latin typeface="Tahoma" panose="020B0604030504040204" charset="0"/>
              </a:rPr>
              <a:t>from sender</a:t>
            </a:r>
            <a:endParaRPr lang="en-US" altLang="zh-CN" sz="1400">
              <a:latin typeface="Tahoma" panose="020B0604030504040204" charset="0"/>
            </a:endParaRPr>
          </a:p>
        </p:txBody>
      </p:sp>
      <p:grpSp>
        <p:nvGrpSpPr>
          <p:cNvPr id="384123" name="Group 123"/>
          <p:cNvGrpSpPr/>
          <p:nvPr/>
        </p:nvGrpSpPr>
        <p:grpSpPr>
          <a:xfrm>
            <a:off x="363538" y="4194175"/>
            <a:ext cx="5395912" cy="1755775"/>
            <a:chOff x="221" y="2091"/>
            <a:chExt cx="3399" cy="1106"/>
          </a:xfrm>
        </p:grpSpPr>
        <p:sp>
          <p:nvSpPr>
            <p:cNvPr id="93221" name="Line 82"/>
            <p:cNvSpPr/>
            <p:nvPr/>
          </p:nvSpPr>
          <p:spPr>
            <a:xfrm>
              <a:off x="3620" y="2455"/>
              <a:ext cx="0" cy="130"/>
            </a:xfrm>
            <a:prstGeom prst="line">
              <a:avLst/>
            </a:prstGeom>
            <a:ln w="28575" cap="flat" cmpd="sng">
              <a:solidFill>
                <a:schemeClr val="bg1"/>
              </a:solidFill>
              <a:prstDash val="solid"/>
              <a:headEnd type="none" w="med" len="med"/>
              <a:tailEnd type="none" w="med" len="med"/>
            </a:ln>
          </p:spPr>
        </p:sp>
        <p:sp>
          <p:nvSpPr>
            <p:cNvPr id="93222" name="Rectangle 110"/>
            <p:cNvSpPr/>
            <p:nvPr/>
          </p:nvSpPr>
          <p:spPr>
            <a:xfrm>
              <a:off x="221" y="2219"/>
              <a:ext cx="2295" cy="978"/>
            </a:xfrm>
            <a:prstGeom prst="rect">
              <a:avLst/>
            </a:prstGeom>
            <a:solidFill>
              <a:srgbClr val="FFFFFF"/>
            </a:solidFill>
            <a:ln w="28575" cap="flat" cmpd="sng">
              <a:solidFill>
                <a:srgbClr val="CC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3223" name="Text Box 111"/>
            <p:cNvSpPr txBox="1"/>
            <p:nvPr/>
          </p:nvSpPr>
          <p:spPr>
            <a:xfrm>
              <a:off x="253" y="2418"/>
              <a:ext cx="2263" cy="639"/>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nSpc>
                  <a:spcPct val="100000"/>
                </a:lnSpc>
                <a:spcBef>
                  <a:spcPct val="0"/>
                </a:spcBef>
                <a:buClrTx/>
                <a:buSzTx/>
                <a:buFontTx/>
                <a:buNone/>
              </a:pPr>
              <a:r>
                <a:rPr sz="2000">
                  <a:latin typeface="宋体" panose="02010600030101010101" pitchFamily="2" charset="-122"/>
                  <a:ea typeface="宋体" panose="02010600030101010101" pitchFamily="2" charset="-122"/>
                </a:rPr>
                <a:t>接收方控制发送方，</a:t>
              </a:r>
              <a:r>
                <a:rPr lang="zh-CN" sz="2000">
                  <a:latin typeface="宋体" panose="02010600030101010101" pitchFamily="2" charset="-122"/>
                  <a:ea typeface="宋体" panose="02010600030101010101" pitchFamily="2" charset="-122"/>
                </a:rPr>
                <a:t>使得</a:t>
              </a:r>
              <a:r>
                <a:rPr sz="2000">
                  <a:latin typeface="宋体" panose="02010600030101010101" pitchFamily="2" charset="-122"/>
                  <a:ea typeface="宋体" panose="02010600030101010101" pitchFamily="2" charset="-122"/>
                </a:rPr>
                <a:t>发送方不会因为发送太多太快而溢出接收方的缓冲区</a:t>
              </a:r>
              <a:endParaRPr sz="2000">
                <a:latin typeface="宋体" panose="02010600030101010101" pitchFamily="2" charset="-122"/>
                <a:ea typeface="宋体" panose="02010600030101010101" pitchFamily="2" charset="-122"/>
              </a:endParaRPr>
            </a:p>
          </p:txBody>
        </p:sp>
        <p:grpSp>
          <p:nvGrpSpPr>
            <p:cNvPr id="93224" name="Group 112"/>
            <p:cNvGrpSpPr/>
            <p:nvPr/>
          </p:nvGrpSpPr>
          <p:grpSpPr>
            <a:xfrm>
              <a:off x="510" y="2091"/>
              <a:ext cx="1217" cy="327"/>
              <a:chOff x="3486" y="272"/>
              <a:chExt cx="1134" cy="327"/>
            </a:xfrm>
          </p:grpSpPr>
          <p:sp>
            <p:nvSpPr>
              <p:cNvPr id="93226" name="Rectangle 113"/>
              <p:cNvSpPr/>
              <p:nvPr/>
            </p:nvSpPr>
            <p:spPr>
              <a:xfrm>
                <a:off x="3486" y="330"/>
                <a:ext cx="1134" cy="222"/>
              </a:xfrm>
              <a:prstGeom prst="rect">
                <a:avLst/>
              </a:prstGeom>
              <a:solidFill>
                <a:schemeClr val="bg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3227" name="Text Box 114"/>
              <p:cNvSpPr txBox="1"/>
              <p:nvPr/>
            </p:nvSpPr>
            <p:spPr>
              <a:xfrm>
                <a:off x="3539" y="272"/>
                <a:ext cx="1011" cy="32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800" i="1">
                    <a:solidFill>
                      <a:srgbClr val="CC0000"/>
                    </a:solidFill>
                  </a:rPr>
                  <a:t>flow control</a:t>
                </a:r>
                <a:endParaRPr lang="en-US" altLang="zh-CN" sz="2800" i="1">
                  <a:solidFill>
                    <a:srgbClr val="CC0000"/>
                  </a:solidFill>
                </a:endParaRPr>
              </a:p>
            </p:txBody>
          </p:sp>
        </p:grpSp>
        <p:sp>
          <p:nvSpPr>
            <p:cNvPr id="93225" name="Line 117"/>
            <p:cNvSpPr/>
            <p:nvPr/>
          </p:nvSpPr>
          <p:spPr>
            <a:xfrm>
              <a:off x="3445" y="2578"/>
              <a:ext cx="0" cy="292"/>
            </a:xfrm>
            <a:prstGeom prst="line">
              <a:avLst/>
            </a:prstGeom>
            <a:ln w="19050" cap="flat" cmpd="sng">
              <a:solidFill>
                <a:schemeClr val="tx1"/>
              </a:solidFill>
              <a:prstDash val="dash"/>
              <a:headEnd type="none" w="med" len="med"/>
              <a:tailEnd type="none" w="med" len="med"/>
            </a:ln>
          </p:spPr>
        </p:sp>
      </p:grpSp>
      <p:sp>
        <p:nvSpPr>
          <p:cNvPr id="93216" name="Line 118"/>
          <p:cNvSpPr/>
          <p:nvPr/>
        </p:nvSpPr>
        <p:spPr>
          <a:xfrm>
            <a:off x="7847013" y="4767263"/>
            <a:ext cx="0" cy="463550"/>
          </a:xfrm>
          <a:prstGeom prst="line">
            <a:avLst/>
          </a:prstGeom>
          <a:ln w="19050" cap="flat" cmpd="sng">
            <a:solidFill>
              <a:schemeClr val="tx1"/>
            </a:solidFill>
            <a:prstDash val="dash"/>
            <a:headEnd type="none" w="med" len="med"/>
            <a:tailEnd type="none" w="med" len="med"/>
          </a:ln>
        </p:spPr>
      </p:sp>
      <p:pic>
        <p:nvPicPr>
          <p:cNvPr id="93217" name="Picture 120" descr="underline_base"/>
          <p:cNvPicPr/>
          <p:nvPr/>
        </p:nvPicPr>
        <p:blipFill>
          <a:blip r:embed="rId1"/>
          <a:stretch>
            <a:fillRect/>
          </a:stretch>
        </p:blipFill>
        <p:spPr>
          <a:xfrm>
            <a:off x="498475" y="893763"/>
            <a:ext cx="4570413" cy="173037"/>
          </a:xfrm>
          <a:prstGeom prst="rect">
            <a:avLst/>
          </a:prstGeom>
          <a:noFill/>
          <a:ln w="9525">
            <a:noFill/>
          </a:ln>
        </p:spPr>
      </p:pic>
      <p:grpSp>
        <p:nvGrpSpPr>
          <p:cNvPr id="93218" name="Group 124"/>
          <p:cNvGrpSpPr/>
          <p:nvPr/>
        </p:nvGrpSpPr>
        <p:grpSpPr>
          <a:xfrm flipH="1">
            <a:off x="8085138" y="4360863"/>
            <a:ext cx="869950" cy="906462"/>
            <a:chOff x="-44" y="1473"/>
            <a:chExt cx="981" cy="1105"/>
          </a:xfrm>
        </p:grpSpPr>
        <p:pic>
          <p:nvPicPr>
            <p:cNvPr id="93219" name="Picture 125"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93220" name="Freeform 126"/>
            <p:cNvSpPr/>
            <p:nvPr/>
          </p:nvSpPr>
          <p:spPr>
            <a:xfrm flipH="1">
              <a:off x="374" y="1579"/>
              <a:ext cx="477" cy="506"/>
            </a:xfrm>
            <a:custGeom>
              <a:avLst/>
              <a:gdLst/>
              <a:ahLst/>
              <a:cxnLst>
                <a:cxn ang="0">
                  <a:pos x="0" y="0"/>
                </a:cxn>
                <a:cxn ang="0">
                  <a:pos x="4176" y="248"/>
                </a:cxn>
                <a:cxn ang="0">
                  <a:pos x="4954" y="5173"/>
                </a:cxn>
                <a:cxn ang="0">
                  <a:pos x="1092" y="6469"/>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p>
              <a:endParaRPr lang="zh-CN" altLang="en-US"/>
            </a:p>
          </p:txBody>
        </p:sp>
      </p:grpSp>
      <p:pic>
        <p:nvPicPr>
          <p:cNvPr id="2" name="图片 1"/>
          <p:cNvPicPr>
            <a:picLocks noChangeAspect="1"/>
          </p:cNvPicPr>
          <p:nvPr/>
        </p:nvPicPr>
        <p:blipFill>
          <a:blip r:embed="rId3"/>
          <a:stretch>
            <a:fillRect/>
          </a:stretch>
        </p:blipFill>
        <p:spPr>
          <a:xfrm>
            <a:off x="33020" y="76835"/>
            <a:ext cx="8955405" cy="67671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4123"/>
                                        </p:tgtEl>
                                        <p:attrNameLst>
                                          <p:attrName>style.visibility</p:attrName>
                                        </p:attrNameLst>
                                      </p:cBhvr>
                                      <p:to>
                                        <p:strVal val="visible"/>
                                      </p:to>
                                    </p:set>
                                    <p:animEffect transition="in" filter="dissolve">
                                      <p:cBhvr>
                                        <p:cTn id="7" dur="500"/>
                                        <p:tgtEl>
                                          <p:spTgt spid="384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04451"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91140" name="Rectangle 2"/>
          <p:cNvSpPr>
            <a:spLocks noGrp="1"/>
          </p:cNvSpPr>
          <p:nvPr>
            <p:ph type="title"/>
          </p:nvPr>
        </p:nvSpPr>
        <p:spPr/>
        <p:txBody>
          <a:bodyPr vert="horz" wrap="square" lIns="91440" tIns="45720" rIns="91440" bIns="45720" anchor="ctr" anchorCtr="0"/>
          <a:p>
            <a:r>
              <a:rPr lang="en-US" altLang="zh-CN" dirty="0"/>
              <a:t>TCP </a:t>
            </a:r>
            <a:r>
              <a:rPr lang="zh-CN" altLang="en-US" dirty="0"/>
              <a:t>流量控制</a:t>
            </a:r>
            <a:endParaRPr lang="zh-CN" altLang="en-US" dirty="0"/>
          </a:p>
        </p:txBody>
      </p:sp>
      <p:sp>
        <p:nvSpPr>
          <p:cNvPr id="91141" name="Rectangle 3"/>
          <p:cNvSpPr>
            <a:spLocks noGrp="1"/>
          </p:cNvSpPr>
          <p:nvPr>
            <p:ph sz="half" idx="1"/>
          </p:nvPr>
        </p:nvSpPr>
        <p:spPr>
          <a:xfrm>
            <a:off x="533400" y="1600200"/>
            <a:ext cx="3810000" cy="990600"/>
          </a:xfrm>
        </p:spPr>
        <p:txBody>
          <a:bodyPr vert="horz" wrap="square" lIns="91440" tIns="45720" rIns="91440" bIns="45720" anchor="t" anchorCtr="0"/>
          <a:p>
            <a:pPr eaLnBrk="1">
              <a:buSzPct val="85000"/>
            </a:pPr>
            <a:r>
              <a:rPr lang="en-US" altLang="zh-CN" dirty="0">
                <a:latin typeface="+mn-lt"/>
                <a:ea typeface="+mn-ea"/>
                <a:cs typeface="+mn-cs"/>
              </a:rPr>
              <a:t>TCP</a:t>
            </a:r>
            <a:r>
              <a:rPr lang="zh-CN" altLang="en-US" dirty="0">
                <a:latin typeface="+mn-lt"/>
                <a:ea typeface="+mn-ea"/>
                <a:cs typeface="+mn-cs"/>
              </a:rPr>
              <a:t>连接的接收方有</a:t>
            </a:r>
            <a:r>
              <a:rPr lang="en-US" altLang="zh-CN" dirty="0">
                <a:latin typeface="+mn-lt"/>
                <a:ea typeface="+mn-ea"/>
                <a:cs typeface="+mn-cs"/>
              </a:rPr>
              <a:t>1</a:t>
            </a:r>
            <a:r>
              <a:rPr lang="zh-CN" altLang="en-US" dirty="0">
                <a:latin typeface="+mn-lt"/>
                <a:ea typeface="+mn-ea"/>
                <a:cs typeface="+mn-cs"/>
              </a:rPr>
              <a:t>个接收缓冲区:</a:t>
            </a:r>
            <a:endParaRPr lang="zh-CN" altLang="en-US" dirty="0">
              <a:latin typeface="+mn-lt"/>
              <a:ea typeface="+mn-ea"/>
              <a:cs typeface="+mn-cs"/>
            </a:endParaRPr>
          </a:p>
        </p:txBody>
      </p:sp>
      <p:sp>
        <p:nvSpPr>
          <p:cNvPr id="91142" name="Rectangle 4"/>
          <p:cNvSpPr>
            <a:spLocks noGrp="1"/>
          </p:cNvSpPr>
          <p:nvPr>
            <p:ph sz="half" idx="2"/>
          </p:nvPr>
        </p:nvSpPr>
        <p:spPr>
          <a:xfrm>
            <a:off x="5029200" y="3276600"/>
            <a:ext cx="3810000" cy="2895600"/>
          </a:xfrm>
        </p:spPr>
        <p:txBody>
          <a:bodyPr vert="horz" wrap="square" lIns="91440" tIns="45720" rIns="91440" bIns="45720" anchor="t" anchorCtr="0"/>
          <a:p>
            <a:pPr eaLnBrk="1">
              <a:buSzPct val="85000"/>
            </a:pPr>
            <a:r>
              <a:rPr lang="zh-CN" altLang="en-US" dirty="0">
                <a:latin typeface="+mn-lt"/>
                <a:ea typeface="+mn-ea"/>
                <a:cs typeface="+mn-cs"/>
              </a:rPr>
              <a:t>匹配速度服务: 发送速率需要匹配接收方应用程序的提取速率</a:t>
            </a:r>
            <a:endParaRPr lang="zh-CN" altLang="en-US" dirty="0">
              <a:latin typeface="+mn-lt"/>
              <a:ea typeface="+mn-ea"/>
              <a:cs typeface="+mn-cs"/>
            </a:endParaRPr>
          </a:p>
        </p:txBody>
      </p:sp>
      <p:pic>
        <p:nvPicPr>
          <p:cNvPr id="91143" name="Picture 5" descr="rcvwin"/>
          <p:cNvPicPr>
            <a:picLocks noChangeAspect="1"/>
          </p:cNvPicPr>
          <p:nvPr/>
        </p:nvPicPr>
        <p:blipFill>
          <a:blip r:embed="rId1"/>
          <a:stretch>
            <a:fillRect/>
          </a:stretch>
        </p:blipFill>
        <p:spPr>
          <a:xfrm>
            <a:off x="152400" y="2971800"/>
            <a:ext cx="4800600" cy="1752600"/>
          </a:xfrm>
          <a:prstGeom prst="rect">
            <a:avLst/>
          </a:prstGeom>
          <a:noFill/>
          <a:ln w="9525">
            <a:noFill/>
          </a:ln>
        </p:spPr>
      </p:pic>
      <p:sp>
        <p:nvSpPr>
          <p:cNvPr id="91144" name="Rectangle 6"/>
          <p:cNvSpPr/>
          <p:nvPr/>
        </p:nvSpPr>
        <p:spPr>
          <a:xfrm>
            <a:off x="457200" y="4953000"/>
            <a:ext cx="3810000" cy="1295400"/>
          </a:xfrm>
          <a:prstGeom prst="rect">
            <a:avLst/>
          </a:prstGeom>
          <a:noFill/>
          <a:ln w="9525">
            <a:noFill/>
          </a:ln>
        </p:spPr>
        <p:txBody>
          <a:bodyPr/>
          <a:p>
            <a:pPr marL="342900" indent="-342900" algn="l" eaLnBrk="1">
              <a:spcBef>
                <a:spcPct val="20000"/>
              </a:spcBef>
              <a:buClr>
                <a:schemeClr val="accent2"/>
              </a:buClr>
              <a:buSzPct val="85000"/>
              <a:buFont typeface="ZapfDingbats" pitchFamily="82" charset="2"/>
              <a:buChar char="r"/>
            </a:pPr>
            <a:r>
              <a:rPr lang="zh-CN" altLang="en-US" sz="2800" dirty="0">
                <a:latin typeface="Times New Roman" panose="02020603050405020304" pitchFamily="18" charset="0"/>
              </a:rPr>
              <a:t>应用进程可能从接收缓冲区读数据缓慢</a:t>
            </a:r>
            <a:endParaRPr lang="zh-CN" altLang="en-US" sz="2800" dirty="0">
              <a:latin typeface="Times New Roman" panose="02020603050405020304" pitchFamily="18" charset="0"/>
            </a:endParaRPr>
          </a:p>
        </p:txBody>
      </p:sp>
      <p:grpSp>
        <p:nvGrpSpPr>
          <p:cNvPr id="91145" name="Group 7"/>
          <p:cNvGrpSpPr/>
          <p:nvPr/>
        </p:nvGrpSpPr>
        <p:grpSpPr>
          <a:xfrm>
            <a:off x="5181600" y="1041400"/>
            <a:ext cx="3057525" cy="1684338"/>
            <a:chOff x="564" y="787"/>
            <a:chExt cx="1926" cy="1061"/>
          </a:xfrm>
        </p:grpSpPr>
        <p:sp>
          <p:nvSpPr>
            <p:cNvPr id="91146" name="Rectangle 8"/>
            <p:cNvSpPr/>
            <p:nvPr/>
          </p:nvSpPr>
          <p:spPr>
            <a:xfrm>
              <a:off x="564" y="948"/>
              <a:ext cx="1926" cy="900"/>
            </a:xfrm>
            <a:prstGeom prst="rect">
              <a:avLst/>
            </a:prstGeom>
            <a:solidFill>
              <a:srgbClr val="FFFFFF"/>
            </a:solidFill>
            <a:ln w="28575" cap="flat" cmpd="sng">
              <a:solidFill>
                <a:srgbClr val="FF0000"/>
              </a:solidFill>
              <a:prstDash val="solid"/>
              <a:miter/>
              <a:headEnd type="none" w="med" len="med"/>
              <a:tailEnd type="none" w="med" len="med"/>
            </a:ln>
          </p:spPr>
          <p:txBody>
            <a:bodyPr wrap="none" anchor="ctr" anchorCtr="0"/>
            <a:p>
              <a:endParaRPr lang="zh-CN" altLang="en-US" dirty="0">
                <a:latin typeface="Comic Sans MS" panose="030F0702030302020204" pitchFamily="66" charset="0"/>
              </a:endParaRPr>
            </a:p>
          </p:txBody>
        </p:sp>
        <p:sp>
          <p:nvSpPr>
            <p:cNvPr id="91147" name="Text Box 9"/>
            <p:cNvSpPr txBox="1"/>
            <p:nvPr/>
          </p:nvSpPr>
          <p:spPr>
            <a:xfrm>
              <a:off x="618" y="1043"/>
              <a:ext cx="1809" cy="748"/>
            </a:xfrm>
            <a:prstGeom prst="rect">
              <a:avLst/>
            </a:prstGeom>
            <a:noFill/>
            <a:ln w="9525">
              <a:noFill/>
            </a:ln>
          </p:spPr>
          <p:txBody>
            <a:bodyPr>
              <a:spAutoFit/>
            </a:bodyPr>
            <a:p>
              <a:r>
                <a:rPr lang="zh-CN" altLang="en-US" sz="2400" dirty="0">
                  <a:latin typeface="Comic Sans MS" panose="030F0702030302020204" pitchFamily="66" charset="0"/>
                </a:rPr>
                <a:t>发送方不能发送太多、太快的数据让接收方缓冲区溢出</a:t>
              </a:r>
              <a:endParaRPr lang="zh-CN" altLang="en-US" sz="2400" dirty="0">
                <a:latin typeface="Times New Roman" panose="02020603050405020304" pitchFamily="18" charset="0"/>
              </a:endParaRPr>
            </a:p>
          </p:txBody>
        </p:sp>
        <p:grpSp>
          <p:nvGrpSpPr>
            <p:cNvPr id="91148" name="Group 10"/>
            <p:cNvGrpSpPr/>
            <p:nvPr/>
          </p:nvGrpSpPr>
          <p:grpSpPr>
            <a:xfrm>
              <a:off x="642" y="787"/>
              <a:ext cx="1134" cy="288"/>
              <a:chOff x="3486" y="289"/>
              <a:chExt cx="1134" cy="288"/>
            </a:xfrm>
          </p:grpSpPr>
          <p:sp>
            <p:nvSpPr>
              <p:cNvPr id="91149" name="Rectangle 11"/>
              <p:cNvSpPr/>
              <p:nvPr/>
            </p:nvSpPr>
            <p:spPr>
              <a:xfrm>
                <a:off x="3486" y="330"/>
                <a:ext cx="1134" cy="222"/>
              </a:xfrm>
              <a:prstGeom prst="rect">
                <a:avLst/>
              </a:prstGeom>
              <a:solidFill>
                <a:schemeClr val="bg1"/>
              </a:solidFill>
              <a:ln w="9525">
                <a:noFill/>
              </a:ln>
            </p:spPr>
            <p:txBody>
              <a:bodyPr wrap="none" anchor="ctr" anchorCtr="0"/>
              <a:p>
                <a:endParaRPr lang="zh-CN" altLang="en-US" dirty="0">
                  <a:latin typeface="Comic Sans MS" panose="030F0702030302020204" pitchFamily="66" charset="0"/>
                </a:endParaRPr>
              </a:p>
            </p:txBody>
          </p:sp>
          <p:sp>
            <p:nvSpPr>
              <p:cNvPr id="91150" name="Text Box 12"/>
              <p:cNvSpPr txBox="1"/>
              <p:nvPr/>
            </p:nvSpPr>
            <p:spPr>
              <a:xfrm>
                <a:off x="3601" y="289"/>
                <a:ext cx="888" cy="288"/>
              </a:xfrm>
              <a:prstGeom prst="rect">
                <a:avLst/>
              </a:prstGeom>
              <a:noFill/>
              <a:ln w="9525">
                <a:noFill/>
              </a:ln>
            </p:spPr>
            <p:txBody>
              <a:bodyPr wrap="none">
                <a:spAutoFit/>
              </a:bodyPr>
              <a:p>
                <a:r>
                  <a:rPr lang="zh-CN" altLang="en-US" sz="2400" b="1" dirty="0">
                    <a:solidFill>
                      <a:srgbClr val="FF0000"/>
                    </a:solidFill>
                    <a:latin typeface="Comic Sans MS" panose="030F0702030302020204" pitchFamily="66" charset="0"/>
                  </a:rPr>
                  <a:t>流量控制</a:t>
                </a:r>
                <a:endParaRPr lang="zh-CN" altLang="en-US" sz="1000" b="1" dirty="0">
                  <a:latin typeface="Times New Roman" panose="02020603050405020304" pitchFamily="18" charset="0"/>
                </a:endParaRPr>
              </a:p>
            </p:txBody>
          </p:sp>
        </p:gr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0" y="74930"/>
            <a:ext cx="8754745" cy="670814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05475"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92164" name="Rectangle 2"/>
          <p:cNvSpPr>
            <a:spLocks noGrp="1"/>
          </p:cNvSpPr>
          <p:nvPr>
            <p:ph type="title"/>
          </p:nvPr>
        </p:nvSpPr>
        <p:spPr/>
        <p:txBody>
          <a:bodyPr vert="horz" wrap="square" lIns="91440" tIns="45720" rIns="91440" bIns="45720" anchor="ctr" anchorCtr="0"/>
          <a:p>
            <a:r>
              <a:rPr lang="en-US" altLang="zh-CN" dirty="0"/>
              <a:t>TCP</a:t>
            </a:r>
            <a:r>
              <a:rPr lang="zh-CN" altLang="en-US" dirty="0"/>
              <a:t>流控: 工作原理</a:t>
            </a:r>
            <a:endParaRPr lang="zh-CN" altLang="en-US" dirty="0"/>
          </a:p>
        </p:txBody>
      </p:sp>
      <p:sp>
        <p:nvSpPr>
          <p:cNvPr id="92165" name="Rectangle 3"/>
          <p:cNvSpPr>
            <a:spLocks noGrp="1"/>
          </p:cNvSpPr>
          <p:nvPr>
            <p:ph sz="half" idx="1"/>
          </p:nvPr>
        </p:nvSpPr>
        <p:spPr>
          <a:xfrm>
            <a:off x="457200" y="3276600"/>
            <a:ext cx="4343400" cy="2971800"/>
          </a:xfrm>
        </p:spPr>
        <p:txBody>
          <a:bodyPr vert="horz" wrap="square" lIns="91440" tIns="45720" rIns="91440" bIns="45720" anchor="t" anchorCtr="0"/>
          <a:p>
            <a:pPr eaLnBrk="1">
              <a:buSzPct val="85000"/>
              <a:buFont typeface="ZapfDingbats" pitchFamily="82" charset="2"/>
              <a:buNone/>
            </a:pPr>
            <a:r>
              <a:rPr lang="zh-CN" altLang="en-US" sz="2400" dirty="0">
                <a:latin typeface="+mn-lt"/>
                <a:ea typeface="+mn-ea"/>
                <a:cs typeface="+mn-cs"/>
              </a:rPr>
              <a:t>(假设 </a:t>
            </a:r>
            <a:r>
              <a:rPr lang="en-US" altLang="zh-CN" sz="2400" dirty="0">
                <a:latin typeface="+mn-lt"/>
                <a:ea typeface="+mn-ea"/>
                <a:cs typeface="+mn-cs"/>
              </a:rPr>
              <a:t>TCP </a:t>
            </a:r>
            <a:r>
              <a:rPr lang="zh-CN" altLang="en-US" sz="2400" dirty="0">
                <a:latin typeface="+mn-lt"/>
                <a:ea typeface="+mn-ea"/>
                <a:cs typeface="+mn-cs"/>
              </a:rPr>
              <a:t>接收方丢弃失序的报文段)</a:t>
            </a:r>
            <a:endParaRPr lang="zh-CN" altLang="en-US" sz="2400" dirty="0">
              <a:latin typeface="+mn-lt"/>
              <a:ea typeface="+mn-ea"/>
              <a:cs typeface="+mn-cs"/>
            </a:endParaRPr>
          </a:p>
          <a:p>
            <a:pPr eaLnBrk="1">
              <a:buSzPct val="85000"/>
            </a:pPr>
            <a:r>
              <a:rPr lang="zh-CN" altLang="en-US" sz="2400" dirty="0">
                <a:latin typeface="+mn-lt"/>
                <a:ea typeface="+mn-ea"/>
                <a:cs typeface="+mn-cs"/>
              </a:rPr>
              <a:t>缓冲区的剩余空间</a:t>
            </a:r>
            <a:endParaRPr lang="zh-CN" altLang="en-US" sz="2400" dirty="0">
              <a:latin typeface="Courier New" panose="02070309020205020404" pitchFamily="49" charset="0"/>
              <a:ea typeface="+mn-ea"/>
              <a:cs typeface="+mn-cs"/>
            </a:endParaRPr>
          </a:p>
          <a:p>
            <a:pPr eaLnBrk="1">
              <a:buSzPct val="85000"/>
              <a:buFont typeface="ZapfDingbats" pitchFamily="82" charset="2"/>
              <a:buNone/>
            </a:pPr>
            <a:r>
              <a:rPr lang="en-US" altLang="zh-CN" sz="2000" b="1" dirty="0">
                <a:latin typeface="Courier New" panose="02070309020205020404" pitchFamily="49" charset="0"/>
                <a:ea typeface="+mn-ea"/>
                <a:cs typeface="+mn-cs"/>
              </a:rPr>
              <a:t>= RcvWindow</a:t>
            </a:r>
            <a:endParaRPr lang="en-US" altLang="zh-CN" sz="2000" b="1" dirty="0">
              <a:latin typeface="+mn-lt"/>
              <a:ea typeface="+mn-ea"/>
              <a:cs typeface="+mn-cs"/>
            </a:endParaRPr>
          </a:p>
          <a:p>
            <a:pPr eaLnBrk="1">
              <a:buSzPct val="85000"/>
              <a:buFont typeface="ZapfDingbats" pitchFamily="82" charset="2"/>
              <a:buNone/>
            </a:pPr>
            <a:r>
              <a:rPr lang="en-US" altLang="zh-CN" sz="2000" b="1" dirty="0">
                <a:latin typeface="Courier New" panose="02070309020205020404" pitchFamily="49" charset="0"/>
                <a:ea typeface="+mn-ea"/>
                <a:cs typeface="+mn-cs"/>
              </a:rPr>
              <a:t>= RcvBuffer-[LastByteRcvd - LastByteRead]</a:t>
            </a:r>
            <a:endParaRPr lang="en-US" altLang="zh-CN" sz="2000" b="1" dirty="0">
              <a:latin typeface="Courier New" panose="02070309020205020404" pitchFamily="49" charset="0"/>
              <a:ea typeface="+mn-ea"/>
              <a:cs typeface="+mn-cs"/>
            </a:endParaRPr>
          </a:p>
        </p:txBody>
      </p:sp>
      <p:sp>
        <p:nvSpPr>
          <p:cNvPr id="92166" name="Rectangle 4"/>
          <p:cNvSpPr>
            <a:spLocks noGrp="1"/>
          </p:cNvSpPr>
          <p:nvPr>
            <p:ph sz="half" idx="2"/>
          </p:nvPr>
        </p:nvSpPr>
        <p:spPr>
          <a:xfrm>
            <a:off x="4903788" y="1447800"/>
            <a:ext cx="4240212" cy="4648200"/>
          </a:xfrm>
        </p:spPr>
        <p:txBody>
          <a:bodyPr vert="horz" wrap="square" lIns="91440" tIns="45720" rIns="91440" bIns="45720" anchor="t" anchorCtr="0"/>
          <a:p>
            <a:pPr eaLnBrk="1">
              <a:buSzPct val="85000"/>
            </a:pPr>
            <a:r>
              <a:rPr lang="zh-CN" altLang="en-US" dirty="0">
                <a:latin typeface="+mn-lt"/>
                <a:ea typeface="+mn-ea"/>
                <a:cs typeface="+mn-cs"/>
              </a:rPr>
              <a:t>接收方在报文段接收窗口字段中通告其接收缓冲区的剩余空间</a:t>
            </a:r>
            <a:endParaRPr lang="zh-CN" altLang="en-US" dirty="0">
              <a:latin typeface="+mn-lt"/>
              <a:ea typeface="+mn-ea"/>
              <a:cs typeface="+mn-cs"/>
            </a:endParaRPr>
          </a:p>
          <a:p>
            <a:pPr eaLnBrk="1">
              <a:buSzPct val="85000"/>
            </a:pPr>
            <a:r>
              <a:rPr lang="zh-CN" altLang="en-US" dirty="0">
                <a:latin typeface="+mn-lt"/>
                <a:ea typeface="+mn-ea"/>
                <a:cs typeface="+mn-cs"/>
              </a:rPr>
              <a:t>发送方要限制未确认的数据不超过</a:t>
            </a:r>
            <a:r>
              <a:rPr lang="en-US" altLang="zh-CN" sz="2600" dirty="0">
                <a:latin typeface="Courier New" panose="02070309020205020404" pitchFamily="49" charset="0"/>
                <a:ea typeface="+mn-ea"/>
                <a:cs typeface="+mn-cs"/>
              </a:rPr>
              <a:t>RcvWindow</a:t>
            </a:r>
            <a:endParaRPr lang="en-US" altLang="zh-CN" sz="2600" dirty="0">
              <a:latin typeface="Courier New" panose="02070309020205020404" pitchFamily="49" charset="0"/>
              <a:ea typeface="+mn-ea"/>
              <a:cs typeface="+mn-cs"/>
            </a:endParaRPr>
          </a:p>
          <a:p>
            <a:pPr eaLnBrk="1">
              <a:buSzPct val="85000"/>
              <a:buFont typeface="ZapfDingbats" pitchFamily="82" charset="2"/>
              <a:buNone/>
            </a:pPr>
            <a:r>
              <a:rPr lang="en-US" altLang="zh-CN" sz="2000" b="1" dirty="0">
                <a:latin typeface="Courier New" panose="02070309020205020404" pitchFamily="49" charset="0"/>
                <a:ea typeface="+mn-ea"/>
                <a:cs typeface="+mn-cs"/>
              </a:rPr>
              <a:t>LastByteSent-LastByteAcked &lt;</a:t>
            </a:r>
            <a:r>
              <a:rPr lang="zh-CN" altLang="en-US" sz="2000" b="1" dirty="0">
                <a:latin typeface="Courier New" panose="02070309020205020404" pitchFamily="49" charset="0"/>
                <a:ea typeface="+mn-ea"/>
                <a:cs typeface="+mn-cs"/>
              </a:rPr>
              <a:t>或</a:t>
            </a:r>
            <a:r>
              <a:rPr lang="en-US" altLang="zh-CN" sz="2000" b="1" dirty="0">
                <a:latin typeface="Courier New" panose="02070309020205020404" pitchFamily="49" charset="0"/>
                <a:ea typeface="+mn-ea"/>
                <a:cs typeface="+mn-cs"/>
              </a:rPr>
              <a:t>= RcvWindow</a:t>
            </a:r>
            <a:endParaRPr lang="en-US" altLang="zh-CN" sz="2000" b="1" dirty="0">
              <a:latin typeface="Courier New" panose="02070309020205020404" pitchFamily="49" charset="0"/>
              <a:ea typeface="+mn-ea"/>
              <a:cs typeface="+mn-cs"/>
            </a:endParaRPr>
          </a:p>
          <a:p>
            <a:pPr lvl="1" eaLnBrk="1">
              <a:buSzPct val="75000"/>
            </a:pPr>
            <a:r>
              <a:rPr lang="zh-CN" altLang="en-US" dirty="0">
                <a:latin typeface="+mn-lt"/>
                <a:ea typeface="+mn-ea"/>
              </a:rPr>
              <a:t>保证接收缓冲区不溢出</a:t>
            </a:r>
            <a:endParaRPr lang="zh-CN" altLang="en-US" dirty="0">
              <a:latin typeface="Courier New" panose="02070309020205020404" pitchFamily="49" charset="0"/>
              <a:ea typeface="+mn-ea"/>
            </a:endParaRPr>
          </a:p>
        </p:txBody>
      </p:sp>
      <p:pic>
        <p:nvPicPr>
          <p:cNvPr id="92167" name="Picture 5" descr="rcvwin"/>
          <p:cNvPicPr>
            <a:picLocks noChangeAspect="1"/>
          </p:cNvPicPr>
          <p:nvPr/>
        </p:nvPicPr>
        <p:blipFill>
          <a:blip r:embed="rId1"/>
          <a:stretch>
            <a:fillRect/>
          </a:stretch>
        </p:blipFill>
        <p:spPr>
          <a:xfrm>
            <a:off x="152400" y="1371600"/>
            <a:ext cx="4800600" cy="1752600"/>
          </a:xfrm>
          <a:prstGeom prst="rect">
            <a:avLst/>
          </a:prstGeom>
          <a:noFill/>
          <a:ln w="9525">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Footer Placeholder 5"/>
          <p:cNvSpPr txBox="1">
            <a:spLocks noGrp="1"/>
          </p:cNvSpPr>
          <p:nvPr>
            <p:ph type="ftr" sz="quarter" idx="11"/>
          </p:nvPr>
        </p:nvSpPr>
        <p:spPr/>
        <p:txBody>
          <a:bodyPr/>
          <a:p>
            <a:pPr marL="0" indent="0" algn="r">
              <a:lnSpc>
                <a:spcPct val="100000"/>
              </a:lnSpc>
              <a:spcBef>
                <a:spcPct val="0"/>
              </a:spcBef>
              <a:buClrTx/>
              <a:buSzTx/>
              <a:buFontTx/>
              <a:buNone/>
            </a:pPr>
            <a:r>
              <a:rPr lang="en-US" altLang="zh-CN" sz="1200">
                <a:latin typeface="Tahoma" panose="020B0604030504040204" charset="0"/>
              </a:rPr>
              <a:t>Transport</a:t>
            </a:r>
            <a:r>
              <a:rPr lang="en-US" altLang="zh-CN" sz="1400">
                <a:latin typeface="Tahoma" panose="020B0604030504040204" charset="0"/>
              </a:rPr>
              <a:t> </a:t>
            </a:r>
            <a:r>
              <a:rPr lang="en-US" altLang="zh-CN" sz="1200">
                <a:latin typeface="Tahoma" panose="020B0604030504040204" charset="0"/>
              </a:rPr>
              <a:t>Layer</a:t>
            </a:r>
            <a:endParaRPr lang="en-US" altLang="zh-CN" sz="1200">
              <a:latin typeface="Tahoma" panose="020B0604030504040204" charset="0"/>
            </a:endParaRPr>
          </a:p>
        </p:txBody>
      </p:sp>
      <p:sp>
        <p:nvSpPr>
          <p:cNvPr id="94210" name="Slide Number Placeholder 6"/>
          <p:cNvSpPr txBox="1">
            <a:spLocks noGrp="1"/>
          </p:cNvSpPr>
          <p:nvPr>
            <p:ph type="sldNum" sz="quarter" idx="12"/>
          </p:nvPr>
        </p:nvSpPr>
        <p:spPr/>
        <p:txBody>
          <a:bodyPr/>
          <a:p>
            <a:pPr marL="0" indent="0">
              <a:lnSpc>
                <a:spcPct val="100000"/>
              </a:lnSpc>
              <a:spcBef>
                <a:spcPct val="0"/>
              </a:spcBef>
              <a:buClrTx/>
              <a:buSzTx/>
              <a:buFontTx/>
              <a:buNone/>
            </a:pPr>
            <a:r>
              <a:rPr lang="en-US" altLang="zh-CN" sz="1200">
                <a:latin typeface="Tahoma" panose="020B0604030504040204" charset="0"/>
              </a:rPr>
              <a:t>3-</a:t>
            </a:r>
            <a:fld id="{9A0DB2DC-4C9A-4742-B13C-FB6460FD3503}" type="slidenum">
              <a:rPr lang="en-US" altLang="zh-CN" sz="1200">
                <a:latin typeface="Tahoma" panose="020B0604030504040204" charset="0"/>
              </a:rPr>
            </a:fld>
            <a:endParaRPr lang="en-US" altLang="zh-CN" sz="1200">
              <a:latin typeface="Tahoma" panose="020B0604030504040204" charset="0"/>
            </a:endParaRPr>
          </a:p>
        </p:txBody>
      </p:sp>
      <p:sp>
        <p:nvSpPr>
          <p:cNvPr id="76804" name="Rectangle 2"/>
          <p:cNvSpPr>
            <a:spLocks noGrp="1" noChangeArrowheads="1"/>
          </p:cNvSpPr>
          <p:nvPr>
            <p:ph type="title"/>
          </p:nvPr>
        </p:nvSpPr>
        <p:spPr>
          <a:xfrm>
            <a:off x="341313" y="171450"/>
            <a:ext cx="7772400" cy="974725"/>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4400" b="0" i="0" u="none" strike="noStrike" kern="0" cap="none" spc="0" normalizeH="0" baseline="0" noProof="0">
                <a:ln>
                  <a:noFill/>
                </a:ln>
                <a:solidFill>
                  <a:srgbClr val="000099"/>
                </a:solidFill>
                <a:effectLst/>
                <a:uLnTx/>
                <a:uFillTx/>
                <a:latin typeface="+mj-lt"/>
                <a:ea typeface="MS PGothic" panose="020B0600070205080204" charset="-128"/>
                <a:cs typeface="+mj-cs"/>
              </a:rPr>
              <a:t>TCP </a:t>
            </a:r>
            <a:r>
              <a:rPr kumimoji="0" lang="zh-CN" altLang="en-US" sz="4400" b="0" i="0" u="none" strike="noStrike" kern="0" cap="none" spc="0" normalizeH="0" baseline="0" noProof="0">
                <a:ln>
                  <a:noFill/>
                </a:ln>
                <a:solidFill>
                  <a:srgbClr val="000099"/>
                </a:solidFill>
                <a:effectLst/>
                <a:uLnTx/>
                <a:uFillTx/>
                <a:latin typeface="+mj-lt"/>
                <a:ea typeface="MS PGothic" panose="020B0600070205080204" charset="-128"/>
                <a:cs typeface="+mj-cs"/>
              </a:rPr>
              <a:t>流量</a:t>
            </a:r>
            <a:r>
              <a:rPr kumimoji="0" lang="zh-CN" altLang="en-US" sz="4400" b="0" i="0" u="none" strike="noStrike" kern="0" cap="none" spc="0" normalizeH="0" baseline="0" noProof="0">
                <a:ln>
                  <a:noFill/>
                </a:ln>
                <a:solidFill>
                  <a:srgbClr val="000099"/>
                </a:solidFill>
                <a:effectLst/>
                <a:uLnTx/>
                <a:uFillTx/>
                <a:latin typeface="+mj-lt"/>
                <a:ea typeface="MS PGothic" panose="020B0600070205080204" charset="-128"/>
                <a:cs typeface="+mj-cs"/>
              </a:rPr>
              <a:t>控制</a:t>
            </a:r>
            <a:endParaRPr kumimoji="0" lang="zh-CN" altLang="en-US" sz="4400" b="0" i="0" u="none" strike="noStrike" kern="0" cap="none" spc="0" normalizeH="0" baseline="0" noProof="0">
              <a:ln>
                <a:noFill/>
              </a:ln>
              <a:solidFill>
                <a:srgbClr val="000099"/>
              </a:solidFill>
              <a:effectLst/>
              <a:uLnTx/>
              <a:uFillTx/>
              <a:latin typeface="+mj-lt"/>
              <a:ea typeface="MS PGothic" panose="020B0600070205080204" charset="-128"/>
              <a:cs typeface="+mj-cs"/>
            </a:endParaRPr>
          </a:p>
        </p:txBody>
      </p:sp>
      <p:pic>
        <p:nvPicPr>
          <p:cNvPr id="94212" name="Picture 51" descr="underline_base"/>
          <p:cNvPicPr/>
          <p:nvPr/>
        </p:nvPicPr>
        <p:blipFill>
          <a:blip r:embed="rId1"/>
          <a:stretch>
            <a:fillRect/>
          </a:stretch>
        </p:blipFill>
        <p:spPr>
          <a:xfrm>
            <a:off x="498475" y="893763"/>
            <a:ext cx="4570413" cy="173037"/>
          </a:xfrm>
          <a:prstGeom prst="rect">
            <a:avLst/>
          </a:prstGeom>
          <a:noFill/>
          <a:ln w="9525">
            <a:noFill/>
          </a:ln>
        </p:spPr>
      </p:pic>
      <p:grpSp>
        <p:nvGrpSpPr>
          <p:cNvPr id="94213" name="Group 72"/>
          <p:cNvGrpSpPr/>
          <p:nvPr/>
        </p:nvGrpSpPr>
        <p:grpSpPr>
          <a:xfrm>
            <a:off x="5995988" y="2230438"/>
            <a:ext cx="2578100" cy="2155825"/>
            <a:chOff x="512" y="1294"/>
            <a:chExt cx="1888" cy="1358"/>
          </a:xfrm>
        </p:grpSpPr>
        <p:grpSp>
          <p:nvGrpSpPr>
            <p:cNvPr id="94227" name="Group 17"/>
            <p:cNvGrpSpPr/>
            <p:nvPr/>
          </p:nvGrpSpPr>
          <p:grpSpPr>
            <a:xfrm>
              <a:off x="1232" y="1410"/>
              <a:ext cx="336" cy="130"/>
              <a:chOff x="2003" y="1816"/>
              <a:chExt cx="336" cy="130"/>
            </a:xfrm>
          </p:grpSpPr>
          <p:sp>
            <p:nvSpPr>
              <p:cNvPr id="94236" name="Rectangle 18"/>
              <p:cNvSpPr/>
              <p:nvPr/>
            </p:nvSpPr>
            <p:spPr>
              <a:xfrm>
                <a:off x="2003" y="1816"/>
                <a:ext cx="336" cy="130"/>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4237" name="Rectangle 19"/>
              <p:cNvSpPr/>
              <p:nvPr/>
            </p:nvSpPr>
            <p:spPr>
              <a:xfrm>
                <a:off x="2105" y="1833"/>
                <a:ext cx="108" cy="99"/>
              </a:xfrm>
              <a:prstGeom prst="rect">
                <a:avLst/>
              </a:prstGeom>
              <a:solidFill>
                <a:schemeClr val="bg1"/>
              </a:solidFill>
              <a:ln w="9525" cap="flat" cmpd="sng">
                <a:solidFill>
                  <a:srgbClr val="CC99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4238" name="Rectangle 20"/>
              <p:cNvSpPr/>
              <p:nvPr/>
            </p:nvSpPr>
            <p:spPr>
              <a:xfrm>
                <a:off x="2228" y="1891"/>
                <a:ext cx="28" cy="35"/>
              </a:xfrm>
              <a:prstGeom prst="rect">
                <a:avLst/>
              </a:prstGeom>
              <a:solidFill>
                <a:srgbClr val="CC9900"/>
              </a:solidFill>
              <a:ln w="9525" cap="flat" cmpd="sng">
                <a:solidFill>
                  <a:srgbClr val="CC99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4239" name="Rectangle 21"/>
              <p:cNvSpPr/>
              <p:nvPr/>
            </p:nvSpPr>
            <p:spPr>
              <a:xfrm>
                <a:off x="2056" y="1892"/>
                <a:ext cx="29" cy="35"/>
              </a:xfrm>
              <a:prstGeom prst="rect">
                <a:avLst/>
              </a:prstGeom>
              <a:solidFill>
                <a:srgbClr val="CC9900"/>
              </a:solidFill>
              <a:ln w="9525" cap="flat" cmpd="sng">
                <a:solidFill>
                  <a:srgbClr val="CC99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grpSp>
        <p:sp>
          <p:nvSpPr>
            <p:cNvPr id="94228" name="Rectangle 52"/>
            <p:cNvSpPr/>
            <p:nvPr/>
          </p:nvSpPr>
          <p:spPr>
            <a:xfrm>
              <a:off x="526" y="1522"/>
              <a:ext cx="1871" cy="896"/>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4229" name="Line 53"/>
            <p:cNvSpPr/>
            <p:nvPr/>
          </p:nvSpPr>
          <p:spPr>
            <a:xfrm>
              <a:off x="512" y="1863"/>
              <a:ext cx="1885" cy="0"/>
            </a:xfrm>
            <a:prstGeom prst="line">
              <a:avLst/>
            </a:prstGeom>
            <a:ln w="9525" cap="flat" cmpd="sng">
              <a:solidFill>
                <a:schemeClr val="tx1"/>
              </a:solidFill>
              <a:prstDash val="solid"/>
              <a:headEnd type="none" w="med" len="med"/>
              <a:tailEnd type="none" w="med" len="med"/>
            </a:ln>
          </p:spPr>
        </p:sp>
        <p:sp>
          <p:nvSpPr>
            <p:cNvPr id="94230" name="AutoShape 54"/>
            <p:cNvSpPr/>
            <p:nvPr/>
          </p:nvSpPr>
          <p:spPr>
            <a:xfrm>
              <a:off x="1310" y="1294"/>
              <a:ext cx="157" cy="288"/>
            </a:xfrm>
            <a:prstGeom prst="upArrow">
              <a:avLst>
                <a:gd name="adj1" fmla="val 50000"/>
                <a:gd name="adj2" fmla="val 45859"/>
              </a:avLst>
            </a:prstGeom>
            <a:solidFill>
              <a:srgbClr val="CC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4231" name="Rectangle 55" descr="Dark upward diagonal"/>
            <p:cNvSpPr/>
            <p:nvPr/>
          </p:nvSpPr>
          <p:spPr>
            <a:xfrm>
              <a:off x="534" y="1856"/>
              <a:ext cx="1848" cy="555"/>
            </a:xfrm>
            <a:prstGeom prst="rect">
              <a:avLst/>
            </a:prstGeom>
            <a:blipFill rotWithShape="0">
              <a:blip r:embed="rId2"/>
            </a:blip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zh-CN" altLang="zh-CN" sz="1600">
                <a:latin typeface="Tahoma" panose="020B0604030504040204" charset="0"/>
              </a:endParaRPr>
            </a:p>
          </p:txBody>
        </p:sp>
        <p:sp>
          <p:nvSpPr>
            <p:cNvPr id="94232" name="AutoShape 56"/>
            <p:cNvSpPr/>
            <p:nvPr/>
          </p:nvSpPr>
          <p:spPr>
            <a:xfrm>
              <a:off x="1312" y="2364"/>
              <a:ext cx="157" cy="288"/>
            </a:xfrm>
            <a:prstGeom prst="upArrow">
              <a:avLst>
                <a:gd name="adj1" fmla="val 50000"/>
                <a:gd name="adj2" fmla="val 45859"/>
              </a:avLst>
            </a:prstGeom>
            <a:solidFill>
              <a:srgbClr val="CC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endParaRPr lang="en-US" altLang="zh-CN" sz="1600">
                <a:latin typeface="Tahoma" panose="020B0604030504040204" charset="0"/>
              </a:endParaRPr>
            </a:p>
          </p:txBody>
        </p:sp>
        <p:sp>
          <p:nvSpPr>
            <p:cNvPr id="94233" name="Text Box 57"/>
            <p:cNvSpPr txBox="1"/>
            <p:nvPr/>
          </p:nvSpPr>
          <p:spPr>
            <a:xfrm>
              <a:off x="814" y="1568"/>
              <a:ext cx="1243" cy="2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000">
                  <a:latin typeface="Tahoma" panose="020B0604030504040204" charset="0"/>
                </a:rPr>
                <a:t>buffered data</a:t>
              </a:r>
              <a:endParaRPr lang="en-US" altLang="zh-CN" sz="2000">
                <a:latin typeface="Tahoma" panose="020B0604030504040204" charset="0"/>
              </a:endParaRPr>
            </a:p>
          </p:txBody>
        </p:sp>
        <p:sp>
          <p:nvSpPr>
            <p:cNvPr id="94234" name="Line 58"/>
            <p:cNvSpPr/>
            <p:nvPr/>
          </p:nvSpPr>
          <p:spPr>
            <a:xfrm>
              <a:off x="522" y="1857"/>
              <a:ext cx="1878" cy="7"/>
            </a:xfrm>
            <a:prstGeom prst="line">
              <a:avLst/>
            </a:prstGeom>
            <a:ln w="28575" cap="flat" cmpd="sng">
              <a:solidFill>
                <a:schemeClr val="tx1"/>
              </a:solidFill>
              <a:prstDash val="solid"/>
              <a:headEnd type="none" w="med" len="med"/>
              <a:tailEnd type="none" w="med" len="med"/>
            </a:ln>
          </p:spPr>
        </p:sp>
        <p:sp>
          <p:nvSpPr>
            <p:cNvPr id="94235" name="Text Box 59"/>
            <p:cNvSpPr txBox="1"/>
            <p:nvPr/>
          </p:nvSpPr>
          <p:spPr>
            <a:xfrm>
              <a:off x="653" y="2020"/>
              <a:ext cx="1529" cy="2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000">
                  <a:latin typeface="Tahoma" panose="020B0604030504040204" charset="0"/>
                </a:rPr>
                <a:t>free buffer space</a:t>
              </a:r>
              <a:endParaRPr lang="en-US" altLang="zh-CN" sz="2000">
                <a:latin typeface="Tahoma" panose="020B0604030504040204" charset="0"/>
              </a:endParaRPr>
            </a:p>
          </p:txBody>
        </p:sp>
      </p:grpSp>
      <p:sp>
        <p:nvSpPr>
          <p:cNvPr id="94214" name="Text Box 62"/>
          <p:cNvSpPr txBox="1"/>
          <p:nvPr/>
        </p:nvSpPr>
        <p:spPr>
          <a:xfrm>
            <a:off x="5108575" y="3375025"/>
            <a:ext cx="673100" cy="3365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b="1">
                <a:latin typeface="Courier New" panose="02070309020205020404" pitchFamily="49" charset="0"/>
              </a:rPr>
              <a:t>rwnd</a:t>
            </a:r>
            <a:endParaRPr lang="en-US" altLang="zh-CN" sz="1600" b="1">
              <a:latin typeface="Courier New" panose="02070309020205020404" pitchFamily="49" charset="0"/>
            </a:endParaRPr>
          </a:p>
        </p:txBody>
      </p:sp>
      <p:sp>
        <p:nvSpPr>
          <p:cNvPr id="94215" name="Line 64"/>
          <p:cNvSpPr/>
          <p:nvPr/>
        </p:nvSpPr>
        <p:spPr>
          <a:xfrm>
            <a:off x="5619750" y="3108325"/>
            <a:ext cx="0" cy="322263"/>
          </a:xfrm>
          <a:prstGeom prst="line">
            <a:avLst/>
          </a:prstGeom>
          <a:ln w="9525" cap="flat" cmpd="sng">
            <a:solidFill>
              <a:schemeClr val="tx1"/>
            </a:solidFill>
            <a:prstDash val="solid"/>
            <a:headEnd type="triangle" w="med" len="med"/>
            <a:tailEnd type="none" w="med" len="med"/>
          </a:ln>
        </p:spPr>
      </p:sp>
      <p:sp>
        <p:nvSpPr>
          <p:cNvPr id="94216" name="Line 65"/>
          <p:cNvSpPr/>
          <p:nvPr/>
        </p:nvSpPr>
        <p:spPr>
          <a:xfrm flipV="1">
            <a:off x="5619750" y="3633788"/>
            <a:ext cx="0" cy="322262"/>
          </a:xfrm>
          <a:prstGeom prst="line">
            <a:avLst/>
          </a:prstGeom>
          <a:ln w="9525" cap="flat" cmpd="sng">
            <a:solidFill>
              <a:schemeClr val="tx1"/>
            </a:solidFill>
            <a:prstDash val="solid"/>
            <a:headEnd type="triangle" w="med" len="med"/>
            <a:tailEnd type="none" w="med" len="med"/>
          </a:ln>
        </p:spPr>
      </p:sp>
      <p:sp>
        <p:nvSpPr>
          <p:cNvPr id="94217" name="Line 66"/>
          <p:cNvSpPr/>
          <p:nvPr/>
        </p:nvSpPr>
        <p:spPr>
          <a:xfrm>
            <a:off x="5465763" y="3965575"/>
            <a:ext cx="476250" cy="0"/>
          </a:xfrm>
          <a:prstGeom prst="line">
            <a:avLst/>
          </a:prstGeom>
          <a:ln w="19050" cap="flat" cmpd="sng">
            <a:solidFill>
              <a:schemeClr val="tx1"/>
            </a:solidFill>
            <a:prstDash val="solid"/>
            <a:headEnd type="none" w="med" len="med"/>
            <a:tailEnd type="none" w="med" len="med"/>
          </a:ln>
        </p:spPr>
      </p:sp>
      <p:sp>
        <p:nvSpPr>
          <p:cNvPr id="94218" name="Line 67"/>
          <p:cNvSpPr/>
          <p:nvPr/>
        </p:nvSpPr>
        <p:spPr>
          <a:xfrm>
            <a:off x="5514975" y="3097213"/>
            <a:ext cx="196850" cy="0"/>
          </a:xfrm>
          <a:prstGeom prst="line">
            <a:avLst/>
          </a:prstGeom>
          <a:ln w="19050" cap="flat" cmpd="sng">
            <a:solidFill>
              <a:schemeClr val="tx1"/>
            </a:solidFill>
            <a:prstDash val="solid"/>
            <a:headEnd type="none" w="med" len="med"/>
            <a:tailEnd type="none" w="med" len="med"/>
          </a:ln>
        </p:spPr>
      </p:sp>
      <p:sp>
        <p:nvSpPr>
          <p:cNvPr id="94219" name="Line 68"/>
          <p:cNvSpPr/>
          <p:nvPr/>
        </p:nvSpPr>
        <p:spPr>
          <a:xfrm>
            <a:off x="5487988" y="2571750"/>
            <a:ext cx="476250" cy="0"/>
          </a:xfrm>
          <a:prstGeom prst="line">
            <a:avLst/>
          </a:prstGeom>
          <a:ln w="19050" cap="flat" cmpd="sng">
            <a:solidFill>
              <a:schemeClr val="tx1"/>
            </a:solidFill>
            <a:prstDash val="solid"/>
            <a:headEnd type="none" w="med" len="med"/>
            <a:tailEnd type="none" w="med" len="med"/>
          </a:ln>
        </p:spPr>
      </p:sp>
      <p:sp>
        <p:nvSpPr>
          <p:cNvPr id="94220" name="Line 69"/>
          <p:cNvSpPr/>
          <p:nvPr/>
        </p:nvSpPr>
        <p:spPr>
          <a:xfrm>
            <a:off x="5876925" y="2576513"/>
            <a:ext cx="0" cy="177800"/>
          </a:xfrm>
          <a:prstGeom prst="line">
            <a:avLst/>
          </a:prstGeom>
          <a:ln w="9525" cap="flat" cmpd="sng">
            <a:solidFill>
              <a:schemeClr val="tx1"/>
            </a:solidFill>
            <a:prstDash val="solid"/>
            <a:headEnd type="triangle" w="med" len="med"/>
            <a:tailEnd type="none" w="med" len="med"/>
          </a:ln>
        </p:spPr>
      </p:sp>
      <p:sp>
        <p:nvSpPr>
          <p:cNvPr id="94221" name="Line 70"/>
          <p:cNvSpPr/>
          <p:nvPr/>
        </p:nvSpPr>
        <p:spPr>
          <a:xfrm flipH="1">
            <a:off x="5875338" y="3000375"/>
            <a:ext cx="0" cy="954088"/>
          </a:xfrm>
          <a:prstGeom prst="line">
            <a:avLst/>
          </a:prstGeom>
          <a:ln w="9525" cap="flat" cmpd="sng">
            <a:solidFill>
              <a:schemeClr val="tx1"/>
            </a:solidFill>
            <a:prstDash val="solid"/>
            <a:headEnd type="none" w="med" len="med"/>
            <a:tailEnd type="triangle" w="med" len="med"/>
          </a:ln>
        </p:spPr>
      </p:sp>
      <p:sp>
        <p:nvSpPr>
          <p:cNvPr id="94222" name="Text Box 71"/>
          <p:cNvSpPr txBox="1"/>
          <p:nvPr/>
        </p:nvSpPr>
        <p:spPr>
          <a:xfrm>
            <a:off x="4722813" y="2736850"/>
            <a:ext cx="1284287" cy="3365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r">
              <a:lnSpc>
                <a:spcPct val="100000"/>
              </a:lnSpc>
              <a:spcBef>
                <a:spcPct val="0"/>
              </a:spcBef>
              <a:buClrTx/>
              <a:buSzTx/>
              <a:buFontTx/>
              <a:buNone/>
            </a:pPr>
            <a:r>
              <a:rPr lang="en-US" altLang="zh-CN" sz="1600" b="1">
                <a:latin typeface="Courier New" panose="02070309020205020404" pitchFamily="49" charset="0"/>
              </a:rPr>
              <a:t>RcvBuffer</a:t>
            </a:r>
            <a:endParaRPr lang="en-US" altLang="zh-CN" sz="1600" b="1">
              <a:latin typeface="Courier New" panose="02070309020205020404" pitchFamily="49" charset="0"/>
            </a:endParaRPr>
          </a:p>
        </p:txBody>
      </p:sp>
      <p:sp>
        <p:nvSpPr>
          <p:cNvPr id="94223" name="Text Box 73"/>
          <p:cNvSpPr txBox="1"/>
          <p:nvPr/>
        </p:nvSpPr>
        <p:spPr>
          <a:xfrm>
            <a:off x="6153150" y="4365625"/>
            <a:ext cx="2220913" cy="3365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i="1">
                <a:latin typeface="Tahoma" panose="020B0604030504040204" charset="0"/>
              </a:rPr>
              <a:t>TCP segment payloads</a:t>
            </a:r>
            <a:endParaRPr lang="en-US" altLang="zh-CN" sz="1600" i="1">
              <a:latin typeface="Tahoma" panose="020B0604030504040204" charset="0"/>
            </a:endParaRPr>
          </a:p>
        </p:txBody>
      </p:sp>
      <p:sp>
        <p:nvSpPr>
          <p:cNvPr id="94224" name="Text Box 74"/>
          <p:cNvSpPr txBox="1"/>
          <p:nvPr/>
        </p:nvSpPr>
        <p:spPr>
          <a:xfrm>
            <a:off x="6226175" y="1865313"/>
            <a:ext cx="2130425" cy="3365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1600" i="1">
                <a:latin typeface="Tahoma" panose="020B0604030504040204" charset="0"/>
              </a:rPr>
              <a:t>to application process</a:t>
            </a:r>
            <a:endParaRPr lang="en-US" altLang="zh-CN" sz="1600" i="1">
              <a:latin typeface="Tahoma" panose="020B0604030504040204" charset="0"/>
            </a:endParaRPr>
          </a:p>
        </p:txBody>
      </p:sp>
      <p:sp>
        <p:nvSpPr>
          <p:cNvPr id="94225" name="Rectangle 75"/>
          <p:cNvSpPr>
            <a:spLocks noGrp="1"/>
          </p:cNvSpPr>
          <p:nvPr>
            <p:ph sz="half" idx="2"/>
          </p:nvPr>
        </p:nvSpPr>
        <p:spPr>
          <a:xfrm>
            <a:off x="346393" y="1203960"/>
            <a:ext cx="4054475" cy="4906963"/>
          </a:xfrm>
        </p:spPr>
        <p:txBody>
          <a:bodyPr vert="horz" wrap="square" lIns="91440" tIns="45720" rIns="91440" bIns="45720" anchor="t" anchorCtr="0"/>
          <a:p>
            <a:pPr>
              <a:buClr>
                <a:srgbClr val="000099"/>
              </a:buClr>
              <a:buSzPct val="65000"/>
            </a:pPr>
            <a:r>
              <a:rPr lang="en-US" altLang="ja-JP" sz="2400">
                <a:latin typeface="宋体" panose="02010600030101010101" pitchFamily="2" charset="-122"/>
                <a:ea typeface="宋体" panose="02010600030101010101" pitchFamily="2" charset="-122"/>
                <a:cs typeface="宋体" panose="02010600030101010101" pitchFamily="2" charset="-122"/>
              </a:rPr>
              <a:t>接收方通过在接收方到发送方段的TCP头中包含rwnd值来“发布”空闲的缓冲区空间</a:t>
            </a:r>
            <a:endParaRPr lang="en-US" altLang="ja-JP" sz="2400">
              <a:latin typeface="宋体" panose="02010600030101010101" pitchFamily="2" charset="-122"/>
              <a:ea typeface="宋体" panose="02010600030101010101" pitchFamily="2" charset="-122"/>
              <a:cs typeface="宋体" panose="02010600030101010101" pitchFamily="2" charset="-122"/>
            </a:endParaRPr>
          </a:p>
          <a:p>
            <a:pPr lvl="1">
              <a:buClr>
                <a:srgbClr val="000099"/>
              </a:buClr>
              <a:buSzTx/>
            </a:pPr>
            <a:r>
              <a:rPr lang="en-US" altLang="zh-CN" sz="2000" b="1">
                <a:latin typeface="Courier New" panose="02070309020205020404" pitchFamily="49" charset="0"/>
                <a:ea typeface="MS PGothic" panose="020B0600070205080204" charset="-128"/>
              </a:rPr>
              <a:t>RcvBuffer </a:t>
            </a:r>
            <a:r>
              <a:rPr lang="en-US" altLang="zh-CN" sz="2000">
                <a:latin typeface="+mn-lt"/>
                <a:ea typeface="MS PGothic" panose="020B0600070205080204" charset="-128"/>
              </a:rPr>
              <a:t>通过套接字选项设置大小(典型的默认值是4096字节)</a:t>
            </a:r>
            <a:endParaRPr lang="en-US" altLang="zh-CN" sz="2000">
              <a:latin typeface="+mn-lt"/>
              <a:ea typeface="MS PGothic" panose="020B0600070205080204" charset="-128"/>
            </a:endParaRPr>
          </a:p>
          <a:p>
            <a:pPr lvl="1">
              <a:buClr>
                <a:srgbClr val="000099"/>
              </a:buClr>
              <a:buSzTx/>
            </a:pPr>
            <a:r>
              <a:rPr lang="en-US" altLang="zh-CN" sz="2000">
                <a:latin typeface="+mn-lt"/>
                <a:ea typeface="MS PGothic" panose="020B0600070205080204" charset="-128"/>
              </a:rPr>
              <a:t>许多操作系统会自动调整 </a:t>
            </a:r>
            <a:r>
              <a:rPr lang="en-US" altLang="zh-CN" sz="2000" b="1">
                <a:latin typeface="Courier New" panose="02070309020205020404" pitchFamily="49" charset="0"/>
                <a:ea typeface="MS PGothic" panose="020B0600070205080204" charset="-128"/>
              </a:rPr>
              <a:t>RcvBuffer</a:t>
            </a:r>
            <a:endParaRPr lang="en-US" altLang="zh-CN" sz="2000">
              <a:latin typeface="+mn-lt"/>
              <a:ea typeface="MS PGothic" panose="020B0600070205080204" charset="-128"/>
            </a:endParaRPr>
          </a:p>
          <a:p>
            <a:pPr>
              <a:buClr>
                <a:srgbClr val="000099"/>
              </a:buClr>
              <a:buSzPct val="65000"/>
            </a:pPr>
            <a:r>
              <a:rPr sz="2400">
                <a:ea typeface="MS PGothic" panose="020B0600070205080204" charset="-128"/>
                <a:cs typeface="MS PGothic" panose="020B0600070205080204" charset="-128"/>
              </a:rPr>
              <a:t>发送方将未打包(“正在运行”)数据的数量限制为接收方的</a:t>
            </a:r>
            <a:r>
              <a:rPr lang="en-US" altLang="ja-JP" sz="2400">
                <a:latin typeface="宋体" panose="02010600030101010101" pitchFamily="2" charset="-122"/>
                <a:ea typeface="宋体" panose="02010600030101010101" pitchFamily="2" charset="-122"/>
                <a:cs typeface="宋体" panose="02010600030101010101" pitchFamily="2" charset="-122"/>
                <a:sym typeface="+mn-ea"/>
              </a:rPr>
              <a:t>rwnd</a:t>
            </a:r>
            <a:r>
              <a:rPr sz="2400">
                <a:ea typeface="MS PGothic" panose="020B0600070205080204" charset="-128"/>
                <a:cs typeface="MS PGothic" panose="020B0600070205080204" charset="-128"/>
              </a:rPr>
              <a:t>值</a:t>
            </a:r>
            <a:r>
              <a:rPr lang="en-US" altLang="ja-JP" sz="2400">
                <a:latin typeface="+mn-lt"/>
                <a:ea typeface="MS PGothic" panose="020B0600070205080204" charset="-128"/>
                <a:cs typeface="MS PGothic" panose="020B0600070205080204" charset="-128"/>
              </a:rPr>
              <a:t> </a:t>
            </a:r>
            <a:endParaRPr lang="en-US" altLang="ja-JP" sz="2400">
              <a:latin typeface="+mn-lt"/>
              <a:ea typeface="MS PGothic" panose="020B0600070205080204" charset="-128"/>
              <a:cs typeface="MS PGothic" panose="020B0600070205080204" charset="-128"/>
            </a:endParaRPr>
          </a:p>
          <a:p>
            <a:pPr>
              <a:buClr>
                <a:srgbClr val="000099"/>
              </a:buClr>
              <a:buSzPct val="65000"/>
            </a:pPr>
            <a:r>
              <a:rPr lang="en-US" altLang="zh-CN" sz="2400">
                <a:latin typeface="+mn-lt"/>
                <a:ea typeface="MS PGothic" panose="020B0600070205080204" charset="-128"/>
                <a:cs typeface="MS PGothic" panose="020B0600070205080204" charset="-128"/>
              </a:rPr>
              <a:t>保证接收缓冲区不会溢出</a:t>
            </a:r>
            <a:endParaRPr lang="en-US" altLang="zh-CN" sz="2400">
              <a:latin typeface="+mn-lt"/>
              <a:ea typeface="MS PGothic" panose="020B0600070205080204" charset="-128"/>
              <a:cs typeface="MS PGothic" panose="020B0600070205080204" charset="-128"/>
            </a:endParaRPr>
          </a:p>
        </p:txBody>
      </p:sp>
      <p:sp>
        <p:nvSpPr>
          <p:cNvPr id="94226" name="Text Box 76"/>
          <p:cNvSpPr txBox="1"/>
          <p:nvPr/>
        </p:nvSpPr>
        <p:spPr>
          <a:xfrm>
            <a:off x="5837238" y="5018088"/>
            <a:ext cx="2695575" cy="396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algn="ctr">
              <a:lnSpc>
                <a:spcPct val="100000"/>
              </a:lnSpc>
              <a:spcBef>
                <a:spcPct val="0"/>
              </a:spcBef>
              <a:buClrTx/>
              <a:buSzTx/>
              <a:buFontTx/>
              <a:buNone/>
            </a:pPr>
            <a:r>
              <a:rPr lang="en-US" altLang="zh-CN" sz="2000" i="1">
                <a:latin typeface="Tahoma" panose="020B0604030504040204" charset="0"/>
              </a:rPr>
              <a:t>receiver-side buffering</a:t>
            </a:r>
            <a:endParaRPr lang="en-US" altLang="zh-CN" sz="2000" i="1">
              <a:latin typeface="Tahoma" panose="020B060403050404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40963"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31748" name="Rectangle 2"/>
          <p:cNvSpPr>
            <a:spLocks noGrp="1"/>
          </p:cNvSpPr>
          <p:nvPr>
            <p:ph type="title"/>
          </p:nvPr>
        </p:nvSpPr>
        <p:spPr/>
        <p:txBody>
          <a:bodyPr vert="horz" wrap="square" lIns="91440" tIns="45720" rIns="91440" bIns="45720" anchor="ctr" anchorCtr="0"/>
          <a:p>
            <a:r>
              <a:rPr lang="zh-CN" altLang="en-US" dirty="0"/>
              <a:t>第</a:t>
            </a:r>
            <a:r>
              <a:rPr lang="en-US" altLang="zh-CN" dirty="0"/>
              <a:t>3</a:t>
            </a:r>
            <a:r>
              <a:rPr lang="zh-CN" altLang="en-US" dirty="0"/>
              <a:t>章</a:t>
            </a:r>
            <a:r>
              <a:rPr lang="en-US" altLang="zh-CN" dirty="0"/>
              <a:t> </a:t>
            </a:r>
            <a:r>
              <a:rPr lang="zh-CN" altLang="en-US" dirty="0"/>
              <a:t>要点</a:t>
            </a:r>
            <a:endParaRPr lang="zh-CN" altLang="en-US" dirty="0"/>
          </a:p>
        </p:txBody>
      </p:sp>
      <p:sp>
        <p:nvSpPr>
          <p:cNvPr id="31749" name="Rectangle 3"/>
          <p:cNvSpPr>
            <a:spLocks noGrp="1"/>
          </p:cNvSpPr>
          <p:nvPr>
            <p:ph sz="half" idx="1"/>
          </p:nvPr>
        </p:nvSpPr>
        <p:spPr/>
        <p:txBody>
          <a:bodyPr vert="horz" wrap="square" lIns="91440" tIns="45720" rIns="91440" bIns="45720" anchor="t" anchorCtr="0"/>
          <a:p>
            <a:pPr eaLnBrk="1">
              <a:buSzPct val="85000"/>
            </a:pPr>
            <a:r>
              <a:rPr lang="en-US" altLang="zh-CN" sz="2400" dirty="0">
                <a:latin typeface="+mn-lt"/>
                <a:ea typeface="+mn-ea"/>
                <a:cs typeface="+mn-cs"/>
              </a:rPr>
              <a:t>3.1 </a:t>
            </a:r>
            <a:r>
              <a:rPr lang="zh-CN" altLang="en-US" sz="2400" dirty="0">
                <a:latin typeface="+mn-lt"/>
                <a:ea typeface="+mn-ea"/>
                <a:cs typeface="+mn-cs"/>
              </a:rPr>
              <a:t>运输层服务</a:t>
            </a:r>
            <a:endParaRPr lang="zh-CN" altLang="en-US" sz="2400" dirty="0">
              <a:latin typeface="+mn-lt"/>
              <a:ea typeface="+mn-ea"/>
              <a:cs typeface="+mn-cs"/>
            </a:endParaRPr>
          </a:p>
          <a:p>
            <a:pPr eaLnBrk="1">
              <a:buSzPct val="85000"/>
            </a:pPr>
            <a:r>
              <a:rPr lang="en-US" altLang="zh-CN" sz="2400" dirty="0">
                <a:solidFill>
                  <a:srgbClr val="FF0000"/>
                </a:solidFill>
                <a:latin typeface="+mn-lt"/>
                <a:ea typeface="+mn-ea"/>
                <a:cs typeface="+mn-cs"/>
              </a:rPr>
              <a:t>3.2 </a:t>
            </a:r>
            <a:r>
              <a:rPr lang="zh-CN" altLang="en-US" sz="2400" dirty="0">
                <a:solidFill>
                  <a:srgbClr val="FF0000"/>
                </a:solidFill>
                <a:latin typeface="+mn-lt"/>
                <a:ea typeface="+mn-ea"/>
                <a:cs typeface="+mn-cs"/>
              </a:rPr>
              <a:t>复用与分解</a:t>
            </a:r>
            <a:endParaRPr lang="zh-CN" altLang="en-US" sz="2400" dirty="0">
              <a:solidFill>
                <a:srgbClr val="FF0000"/>
              </a:solidFill>
              <a:latin typeface="+mn-lt"/>
              <a:ea typeface="+mn-ea"/>
              <a:cs typeface="+mn-cs"/>
            </a:endParaRPr>
          </a:p>
          <a:p>
            <a:pPr eaLnBrk="1">
              <a:buSzPct val="85000"/>
            </a:pPr>
            <a:r>
              <a:rPr lang="en-US" altLang="zh-CN" sz="2400" dirty="0">
                <a:latin typeface="+mn-lt"/>
                <a:ea typeface="+mn-ea"/>
                <a:cs typeface="+mn-cs"/>
              </a:rPr>
              <a:t>3.3 </a:t>
            </a:r>
            <a:r>
              <a:rPr lang="zh-CN" altLang="en-US" sz="2400" dirty="0">
                <a:latin typeface="+mn-lt"/>
                <a:ea typeface="+mn-ea"/>
                <a:cs typeface="+mn-cs"/>
              </a:rPr>
              <a:t>无连接传输</a:t>
            </a:r>
            <a:r>
              <a:rPr lang="en-US" altLang="zh-CN" sz="2400" dirty="0">
                <a:latin typeface="+mn-lt"/>
                <a:ea typeface="+mn-ea"/>
                <a:cs typeface="+mn-cs"/>
              </a:rPr>
              <a:t>: UDP</a:t>
            </a:r>
            <a:endParaRPr lang="en-US" altLang="zh-CN" sz="2400" dirty="0">
              <a:latin typeface="+mn-lt"/>
              <a:ea typeface="+mn-ea"/>
              <a:cs typeface="+mn-cs"/>
            </a:endParaRPr>
          </a:p>
          <a:p>
            <a:pPr eaLnBrk="1">
              <a:buSzPct val="85000"/>
            </a:pPr>
            <a:r>
              <a:rPr lang="en-US" altLang="zh-CN" sz="2400" dirty="0">
                <a:latin typeface="+mn-lt"/>
                <a:ea typeface="+mn-ea"/>
                <a:cs typeface="+mn-cs"/>
              </a:rPr>
              <a:t>3.4 </a:t>
            </a:r>
            <a:r>
              <a:rPr lang="zh-CN" altLang="en-US" sz="2400" dirty="0">
                <a:latin typeface="+mn-lt"/>
                <a:ea typeface="+mn-ea"/>
                <a:cs typeface="+mn-cs"/>
              </a:rPr>
              <a:t>可靠数据传输的原则</a:t>
            </a:r>
            <a:endParaRPr lang="zh-CN" altLang="en-US" sz="2400" dirty="0">
              <a:latin typeface="+mn-lt"/>
              <a:ea typeface="+mn-ea"/>
              <a:cs typeface="+mn-cs"/>
            </a:endParaRPr>
          </a:p>
          <a:p>
            <a:pPr lvl="1" eaLnBrk="1">
              <a:buSzPct val="75000"/>
            </a:pPr>
            <a:r>
              <a:rPr lang="en-US" altLang="zh-CN" sz="2000" dirty="0">
                <a:latin typeface="+mn-lt"/>
                <a:ea typeface="+mn-ea"/>
              </a:rPr>
              <a:t>rdt1</a:t>
            </a:r>
            <a:endParaRPr lang="en-US" altLang="zh-CN" sz="2000" dirty="0">
              <a:latin typeface="+mn-lt"/>
              <a:ea typeface="+mn-ea"/>
            </a:endParaRPr>
          </a:p>
          <a:p>
            <a:pPr lvl="1" eaLnBrk="1">
              <a:buSzPct val="75000"/>
            </a:pPr>
            <a:r>
              <a:rPr lang="en-US" altLang="zh-CN" sz="2000" dirty="0">
                <a:latin typeface="+mn-lt"/>
                <a:ea typeface="+mn-ea"/>
              </a:rPr>
              <a:t>rdt2</a:t>
            </a:r>
            <a:endParaRPr lang="en-US" altLang="zh-CN" sz="2000" dirty="0">
              <a:latin typeface="+mn-lt"/>
              <a:ea typeface="+mn-ea"/>
            </a:endParaRPr>
          </a:p>
          <a:p>
            <a:pPr lvl="1" eaLnBrk="1">
              <a:buSzPct val="75000"/>
            </a:pPr>
            <a:r>
              <a:rPr lang="en-US" altLang="zh-CN" sz="2000" dirty="0">
                <a:latin typeface="+mn-lt"/>
                <a:ea typeface="+mn-ea"/>
              </a:rPr>
              <a:t>rdt3</a:t>
            </a:r>
            <a:endParaRPr lang="en-US" altLang="zh-CN" sz="2000" dirty="0">
              <a:latin typeface="+mn-lt"/>
              <a:ea typeface="+mn-ea"/>
            </a:endParaRPr>
          </a:p>
          <a:p>
            <a:pPr lvl="1" eaLnBrk="1">
              <a:buSzPct val="75000"/>
            </a:pPr>
            <a:r>
              <a:rPr lang="zh-CN" altLang="en-US" sz="2000" dirty="0">
                <a:latin typeface="+mn-lt"/>
                <a:ea typeface="+mn-ea"/>
              </a:rPr>
              <a:t>流水线协议</a:t>
            </a:r>
            <a:endParaRPr lang="zh-CN" altLang="en-US" sz="2000" dirty="0">
              <a:latin typeface="+mn-lt"/>
              <a:ea typeface="+mn-ea"/>
            </a:endParaRPr>
          </a:p>
        </p:txBody>
      </p:sp>
      <p:sp>
        <p:nvSpPr>
          <p:cNvPr id="31750" name="Rectangle 4"/>
          <p:cNvSpPr/>
          <p:nvPr/>
        </p:nvSpPr>
        <p:spPr>
          <a:xfrm>
            <a:off x="4419600" y="1524000"/>
            <a:ext cx="3810000" cy="4648200"/>
          </a:xfrm>
          <a:prstGeom prst="rect">
            <a:avLst/>
          </a:prstGeom>
          <a:noFill/>
          <a:ln w="9525">
            <a:noFill/>
          </a:ln>
        </p:spPr>
        <p:txBody>
          <a:bodyPr/>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3.5 </a:t>
            </a:r>
            <a:r>
              <a:rPr lang="zh-CN" altLang="en-US" sz="2400" dirty="0">
                <a:latin typeface="Times New Roman" panose="02020603050405020304" pitchFamily="18" charset="0"/>
              </a:rPr>
              <a:t>面向连接的传输</a:t>
            </a:r>
            <a:r>
              <a:rPr lang="en-US" altLang="zh-CN" sz="2400" dirty="0">
                <a:latin typeface="Times New Roman" panose="02020603050405020304" pitchFamily="18" charset="0"/>
              </a:rPr>
              <a:t>: TCP</a:t>
            </a:r>
            <a:endParaRPr lang="en-US" altLang="zh-CN" sz="24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报文段结构</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可靠数据传输</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流量控制</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连接管理</a:t>
            </a:r>
            <a:endParaRPr lang="zh-CN" altLang="en-US" sz="20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3.6 </a:t>
            </a:r>
            <a:r>
              <a:rPr lang="zh-CN" altLang="en-US" sz="2400" dirty="0">
                <a:latin typeface="Times New Roman" panose="02020603050405020304" pitchFamily="18" charset="0"/>
              </a:rPr>
              <a:t>拥塞控制的原则</a:t>
            </a:r>
            <a:endParaRPr lang="zh-CN" altLang="en-US"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3.7 TCP</a:t>
            </a:r>
            <a:r>
              <a:rPr lang="zh-CN" altLang="en-US" sz="2400" dirty="0">
                <a:latin typeface="Times New Roman" panose="02020603050405020304" pitchFamily="18" charset="0"/>
              </a:rPr>
              <a:t>拥塞控制</a:t>
            </a:r>
            <a:endParaRPr lang="en-US" altLang="zh-CN" sz="24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机制</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TCP</a:t>
            </a:r>
            <a:r>
              <a:rPr lang="zh-CN" altLang="en-US" sz="2000" dirty="0">
                <a:latin typeface="Times New Roman" panose="02020603050405020304" pitchFamily="18" charset="0"/>
              </a:rPr>
              <a:t>吞吐量</a:t>
            </a:r>
            <a:endParaRPr lang="zh-CN" altLang="en-US"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TCP</a:t>
            </a:r>
            <a:r>
              <a:rPr lang="zh-CN" altLang="en-US" sz="2000" dirty="0">
                <a:latin typeface="Times New Roman" panose="02020603050405020304" pitchFamily="18" charset="0"/>
              </a:rPr>
              <a:t>公平性</a:t>
            </a:r>
            <a:endParaRPr lang="zh-CN" altLang="en-US" sz="2000" dirty="0">
              <a:solidFill>
                <a:srgbClr val="FF0000"/>
              </a:solidFill>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时延模型</a:t>
            </a:r>
            <a:endParaRPr lang="en-US" altLang="zh-CN" sz="2000" dirty="0">
              <a:latin typeface="Times New Roman" panose="02020603050405020304"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Line 4"/>
          <p:cNvSpPr/>
          <p:nvPr/>
        </p:nvSpPr>
        <p:spPr>
          <a:xfrm>
            <a:off x="3433763" y="2490788"/>
            <a:ext cx="0" cy="4132262"/>
          </a:xfrm>
          <a:prstGeom prst="line">
            <a:avLst/>
          </a:prstGeom>
          <a:ln w="12700" cap="flat" cmpd="sng">
            <a:solidFill>
              <a:schemeClr val="tx1"/>
            </a:solidFill>
            <a:prstDash val="dash"/>
            <a:headEnd type="none" w="med" len="med"/>
            <a:tailEnd type="none" w="med" len="med"/>
          </a:ln>
        </p:spPr>
      </p:sp>
      <p:sp>
        <p:nvSpPr>
          <p:cNvPr id="95234" name="Line 5"/>
          <p:cNvSpPr/>
          <p:nvPr/>
        </p:nvSpPr>
        <p:spPr>
          <a:xfrm>
            <a:off x="231775" y="2649538"/>
            <a:ext cx="3190875" cy="0"/>
          </a:xfrm>
          <a:prstGeom prst="line">
            <a:avLst/>
          </a:prstGeom>
          <a:ln w="38100" cap="flat" cmpd="sng">
            <a:solidFill>
              <a:schemeClr val="hlink"/>
            </a:solidFill>
            <a:prstDash val="solid"/>
            <a:headEnd type="none" w="med" len="med"/>
            <a:tailEnd type="triangle" w="med" len="lg"/>
          </a:ln>
        </p:spPr>
      </p:sp>
      <p:sp>
        <p:nvSpPr>
          <p:cNvPr id="95235" name="Rectangle 6"/>
          <p:cNvSpPr/>
          <p:nvPr/>
        </p:nvSpPr>
        <p:spPr>
          <a:xfrm>
            <a:off x="754063" y="2327275"/>
            <a:ext cx="1592262" cy="363538"/>
          </a:xfrm>
          <a:prstGeom prst="rect">
            <a:avLst/>
          </a:prstGeom>
          <a:noFill/>
          <a:ln w="12700">
            <a:noFill/>
          </a:ln>
        </p:spPr>
        <p:txBody>
          <a:bodyPr wrap="none" lIns="90488" tIns="44450" rIns="90488" bIns="4445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defTabSz="762000">
              <a:lnSpc>
                <a:spcPct val="100000"/>
              </a:lnSpc>
              <a:spcBef>
                <a:spcPct val="0"/>
              </a:spcBef>
              <a:buClrTx/>
              <a:buSzTx/>
              <a:buFontTx/>
              <a:buNone/>
            </a:pPr>
            <a:r>
              <a:rPr lang="en-US" altLang="zh-CN" sz="1800">
                <a:solidFill>
                  <a:srgbClr val="3333CC"/>
                </a:solidFill>
                <a:latin typeface="Times New Roman" panose="02020603050405020304" pitchFamily="18" charset="0"/>
              </a:rPr>
              <a:t>seq = 1, DATA</a:t>
            </a:r>
            <a:endParaRPr lang="en-US" altLang="zh-CN" sz="1800">
              <a:solidFill>
                <a:srgbClr val="3333CC"/>
              </a:solidFill>
              <a:latin typeface="Times New Roman" panose="02020603050405020304" pitchFamily="18" charset="0"/>
            </a:endParaRPr>
          </a:p>
        </p:txBody>
      </p:sp>
      <p:sp>
        <p:nvSpPr>
          <p:cNvPr id="95236" name="Line 7"/>
          <p:cNvSpPr/>
          <p:nvPr/>
        </p:nvSpPr>
        <p:spPr>
          <a:xfrm>
            <a:off x="233363" y="5200650"/>
            <a:ext cx="3186112" cy="0"/>
          </a:xfrm>
          <a:prstGeom prst="line">
            <a:avLst/>
          </a:prstGeom>
          <a:ln w="38100" cap="flat" cmpd="sng">
            <a:solidFill>
              <a:schemeClr val="hlink"/>
            </a:solidFill>
            <a:prstDash val="solid"/>
            <a:headEnd type="none" w="med" len="med"/>
            <a:tailEnd type="triangle" w="med" len="lg"/>
          </a:ln>
        </p:spPr>
      </p:sp>
      <p:sp>
        <p:nvSpPr>
          <p:cNvPr id="95237" name="Rectangle 8"/>
          <p:cNvSpPr/>
          <p:nvPr/>
        </p:nvSpPr>
        <p:spPr>
          <a:xfrm>
            <a:off x="754063" y="4854575"/>
            <a:ext cx="1820862" cy="363538"/>
          </a:xfrm>
          <a:prstGeom prst="rect">
            <a:avLst/>
          </a:prstGeom>
          <a:noFill/>
          <a:ln w="12700">
            <a:noFill/>
          </a:ln>
        </p:spPr>
        <p:txBody>
          <a:bodyPr wrap="none" lIns="90488" tIns="44450" rIns="90488" bIns="4445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defTabSz="762000">
              <a:lnSpc>
                <a:spcPct val="100000"/>
              </a:lnSpc>
              <a:spcBef>
                <a:spcPct val="0"/>
              </a:spcBef>
              <a:buClrTx/>
              <a:buSzTx/>
              <a:buFontTx/>
              <a:buNone/>
            </a:pPr>
            <a:r>
              <a:rPr lang="en-US" altLang="zh-CN" sz="1800">
                <a:solidFill>
                  <a:srgbClr val="3333CC"/>
                </a:solidFill>
                <a:latin typeface="Times New Roman" panose="02020603050405020304" pitchFamily="18" charset="0"/>
              </a:rPr>
              <a:t>seq = 201, DATA</a:t>
            </a:r>
            <a:endParaRPr lang="en-US" altLang="zh-CN" sz="1800">
              <a:solidFill>
                <a:srgbClr val="3333CC"/>
              </a:solidFill>
              <a:latin typeface="Times New Roman" panose="02020603050405020304" pitchFamily="18" charset="0"/>
            </a:endParaRPr>
          </a:p>
        </p:txBody>
      </p:sp>
      <p:sp>
        <p:nvSpPr>
          <p:cNvPr id="95238" name="Line 9"/>
          <p:cNvSpPr/>
          <p:nvPr/>
        </p:nvSpPr>
        <p:spPr>
          <a:xfrm>
            <a:off x="234950" y="4781550"/>
            <a:ext cx="3182938" cy="0"/>
          </a:xfrm>
          <a:prstGeom prst="line">
            <a:avLst/>
          </a:prstGeom>
          <a:ln w="38100" cap="flat" cmpd="sng">
            <a:solidFill>
              <a:schemeClr val="hlink"/>
            </a:solidFill>
            <a:prstDash val="solid"/>
            <a:headEnd type="none" w="med" len="med"/>
            <a:tailEnd type="triangle" w="med" len="lg"/>
          </a:ln>
        </p:spPr>
      </p:sp>
      <p:sp>
        <p:nvSpPr>
          <p:cNvPr id="95239" name="Rectangle 10"/>
          <p:cNvSpPr/>
          <p:nvPr/>
        </p:nvSpPr>
        <p:spPr>
          <a:xfrm>
            <a:off x="754063" y="4437063"/>
            <a:ext cx="1820862" cy="363537"/>
          </a:xfrm>
          <a:prstGeom prst="rect">
            <a:avLst/>
          </a:prstGeom>
          <a:noFill/>
          <a:ln w="12700">
            <a:noFill/>
          </a:ln>
        </p:spPr>
        <p:txBody>
          <a:bodyPr wrap="none" lIns="90488" tIns="44450" rIns="90488" bIns="4445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defTabSz="762000">
              <a:lnSpc>
                <a:spcPct val="100000"/>
              </a:lnSpc>
              <a:spcBef>
                <a:spcPct val="0"/>
              </a:spcBef>
              <a:buClrTx/>
              <a:buSzTx/>
              <a:buFontTx/>
              <a:buNone/>
            </a:pPr>
            <a:r>
              <a:rPr lang="en-US" altLang="zh-CN" sz="1800">
                <a:solidFill>
                  <a:srgbClr val="3333CC"/>
                </a:solidFill>
                <a:latin typeface="Times New Roman" panose="02020603050405020304" pitchFamily="18" charset="0"/>
              </a:rPr>
              <a:t>seq = 401, DATA</a:t>
            </a:r>
            <a:endParaRPr lang="en-US" altLang="zh-CN" sz="1800">
              <a:solidFill>
                <a:srgbClr val="3333CC"/>
              </a:solidFill>
              <a:latin typeface="Times New Roman" panose="02020603050405020304" pitchFamily="18" charset="0"/>
            </a:endParaRPr>
          </a:p>
        </p:txBody>
      </p:sp>
      <p:sp>
        <p:nvSpPr>
          <p:cNvPr id="95240" name="Line 11"/>
          <p:cNvSpPr/>
          <p:nvPr/>
        </p:nvSpPr>
        <p:spPr>
          <a:xfrm>
            <a:off x="228600" y="4346575"/>
            <a:ext cx="3195638" cy="0"/>
          </a:xfrm>
          <a:prstGeom prst="line">
            <a:avLst/>
          </a:prstGeom>
          <a:ln w="38100" cap="flat" cmpd="sng">
            <a:solidFill>
              <a:schemeClr val="hlink"/>
            </a:solidFill>
            <a:prstDash val="solid"/>
            <a:headEnd type="none" w="med" len="med"/>
            <a:tailEnd type="triangle" w="med" len="lg"/>
          </a:ln>
        </p:spPr>
      </p:sp>
      <p:sp>
        <p:nvSpPr>
          <p:cNvPr id="95241" name="Rectangle 12"/>
          <p:cNvSpPr/>
          <p:nvPr/>
        </p:nvSpPr>
        <p:spPr>
          <a:xfrm>
            <a:off x="754063" y="3992563"/>
            <a:ext cx="1820862" cy="363537"/>
          </a:xfrm>
          <a:prstGeom prst="rect">
            <a:avLst/>
          </a:prstGeom>
          <a:noFill/>
          <a:ln w="12700">
            <a:noFill/>
          </a:ln>
        </p:spPr>
        <p:txBody>
          <a:bodyPr wrap="none" lIns="90488" tIns="44450" rIns="90488" bIns="4445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defTabSz="762000">
              <a:lnSpc>
                <a:spcPct val="100000"/>
              </a:lnSpc>
              <a:spcBef>
                <a:spcPct val="0"/>
              </a:spcBef>
              <a:buClrTx/>
              <a:buSzTx/>
              <a:buFontTx/>
              <a:buNone/>
            </a:pPr>
            <a:r>
              <a:rPr lang="en-US" altLang="zh-CN" sz="1800">
                <a:solidFill>
                  <a:srgbClr val="3333CC"/>
                </a:solidFill>
                <a:latin typeface="Times New Roman" panose="02020603050405020304" pitchFamily="18" charset="0"/>
              </a:rPr>
              <a:t>seq = 301, DATA</a:t>
            </a:r>
            <a:endParaRPr lang="en-US" altLang="zh-CN" sz="1800">
              <a:solidFill>
                <a:srgbClr val="3333CC"/>
              </a:solidFill>
              <a:latin typeface="Times New Roman" panose="02020603050405020304" pitchFamily="18" charset="0"/>
            </a:endParaRPr>
          </a:p>
        </p:txBody>
      </p:sp>
      <p:sp>
        <p:nvSpPr>
          <p:cNvPr id="95242" name="Line 13"/>
          <p:cNvSpPr/>
          <p:nvPr/>
        </p:nvSpPr>
        <p:spPr>
          <a:xfrm>
            <a:off x="230188" y="3068638"/>
            <a:ext cx="3192462" cy="0"/>
          </a:xfrm>
          <a:prstGeom prst="line">
            <a:avLst/>
          </a:prstGeom>
          <a:ln w="38100" cap="flat" cmpd="sng">
            <a:solidFill>
              <a:schemeClr val="hlink"/>
            </a:solidFill>
            <a:prstDash val="solid"/>
            <a:headEnd type="none" w="med" len="med"/>
            <a:tailEnd type="triangle" w="med" len="lg"/>
          </a:ln>
        </p:spPr>
      </p:sp>
      <p:sp>
        <p:nvSpPr>
          <p:cNvPr id="95243" name="Rectangle 14"/>
          <p:cNvSpPr/>
          <p:nvPr/>
        </p:nvSpPr>
        <p:spPr>
          <a:xfrm>
            <a:off x="754063" y="2730500"/>
            <a:ext cx="1820862" cy="363538"/>
          </a:xfrm>
          <a:prstGeom prst="rect">
            <a:avLst/>
          </a:prstGeom>
          <a:noFill/>
          <a:ln w="12700">
            <a:noFill/>
          </a:ln>
        </p:spPr>
        <p:txBody>
          <a:bodyPr wrap="none" lIns="90488" tIns="44450" rIns="90488" bIns="4445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defTabSz="762000">
              <a:lnSpc>
                <a:spcPct val="100000"/>
              </a:lnSpc>
              <a:spcBef>
                <a:spcPct val="0"/>
              </a:spcBef>
              <a:buClrTx/>
              <a:buSzTx/>
              <a:buFontTx/>
              <a:buNone/>
            </a:pPr>
            <a:r>
              <a:rPr lang="en-US" altLang="zh-CN" sz="1800">
                <a:solidFill>
                  <a:srgbClr val="3333CC"/>
                </a:solidFill>
                <a:latin typeface="Times New Roman" panose="02020603050405020304" pitchFamily="18" charset="0"/>
              </a:rPr>
              <a:t>seq = 101, DATA</a:t>
            </a:r>
            <a:endParaRPr lang="en-US" altLang="zh-CN" sz="1800">
              <a:solidFill>
                <a:srgbClr val="3333CC"/>
              </a:solidFill>
              <a:latin typeface="Times New Roman" panose="02020603050405020304" pitchFamily="18" charset="0"/>
            </a:endParaRPr>
          </a:p>
        </p:txBody>
      </p:sp>
      <p:sp>
        <p:nvSpPr>
          <p:cNvPr id="95244" name="Line 15"/>
          <p:cNvSpPr/>
          <p:nvPr/>
        </p:nvSpPr>
        <p:spPr>
          <a:xfrm>
            <a:off x="225425" y="3511550"/>
            <a:ext cx="2144713" cy="0"/>
          </a:xfrm>
          <a:prstGeom prst="line">
            <a:avLst/>
          </a:prstGeom>
          <a:ln w="38100" cap="flat" cmpd="sng">
            <a:solidFill>
              <a:schemeClr val="hlink"/>
            </a:solidFill>
            <a:prstDash val="solid"/>
            <a:headEnd type="none" w="med" len="med"/>
            <a:tailEnd type="triangle" w="med" len="lg"/>
          </a:ln>
        </p:spPr>
      </p:sp>
      <p:sp>
        <p:nvSpPr>
          <p:cNvPr id="95245" name="Rectangle 16"/>
          <p:cNvSpPr/>
          <p:nvPr/>
        </p:nvSpPr>
        <p:spPr>
          <a:xfrm>
            <a:off x="754063" y="3190875"/>
            <a:ext cx="1820862" cy="363538"/>
          </a:xfrm>
          <a:prstGeom prst="rect">
            <a:avLst/>
          </a:prstGeom>
          <a:noFill/>
          <a:ln w="12700">
            <a:noFill/>
          </a:ln>
        </p:spPr>
        <p:txBody>
          <a:bodyPr wrap="none" lIns="90488" tIns="44450" rIns="90488" bIns="4445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defTabSz="762000">
              <a:lnSpc>
                <a:spcPct val="100000"/>
              </a:lnSpc>
              <a:spcBef>
                <a:spcPct val="0"/>
              </a:spcBef>
              <a:buClrTx/>
              <a:buSzTx/>
              <a:buFontTx/>
              <a:buNone/>
            </a:pPr>
            <a:r>
              <a:rPr lang="en-US" altLang="zh-CN" sz="1800">
                <a:solidFill>
                  <a:srgbClr val="3333CC"/>
                </a:solidFill>
                <a:latin typeface="Times New Roman" panose="02020603050405020304" pitchFamily="18" charset="0"/>
              </a:rPr>
              <a:t>seq = 201, DATA</a:t>
            </a:r>
            <a:endParaRPr lang="en-US" altLang="zh-CN" sz="1800">
              <a:solidFill>
                <a:srgbClr val="3333CC"/>
              </a:solidFill>
              <a:latin typeface="Times New Roman" panose="02020603050405020304" pitchFamily="18" charset="0"/>
            </a:endParaRPr>
          </a:p>
        </p:txBody>
      </p:sp>
      <p:sp>
        <p:nvSpPr>
          <p:cNvPr id="95246" name="Line 17"/>
          <p:cNvSpPr/>
          <p:nvPr/>
        </p:nvSpPr>
        <p:spPr>
          <a:xfrm>
            <a:off x="231775" y="6057900"/>
            <a:ext cx="3189288" cy="0"/>
          </a:xfrm>
          <a:prstGeom prst="line">
            <a:avLst/>
          </a:prstGeom>
          <a:ln w="38100" cap="flat" cmpd="sng">
            <a:solidFill>
              <a:schemeClr val="hlink"/>
            </a:solidFill>
            <a:prstDash val="solid"/>
            <a:headEnd type="none" w="med" len="med"/>
            <a:tailEnd type="triangle" w="med" len="lg"/>
          </a:ln>
        </p:spPr>
      </p:sp>
      <p:sp>
        <p:nvSpPr>
          <p:cNvPr id="95247" name="Rectangle 18"/>
          <p:cNvSpPr/>
          <p:nvPr/>
        </p:nvSpPr>
        <p:spPr>
          <a:xfrm>
            <a:off x="827088" y="5741988"/>
            <a:ext cx="1820862" cy="363537"/>
          </a:xfrm>
          <a:prstGeom prst="rect">
            <a:avLst/>
          </a:prstGeom>
          <a:noFill/>
          <a:ln w="12700">
            <a:noFill/>
          </a:ln>
        </p:spPr>
        <p:txBody>
          <a:bodyPr wrap="none" lIns="90488" tIns="44450" rIns="90488" bIns="4445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defTabSz="762000">
              <a:lnSpc>
                <a:spcPct val="100000"/>
              </a:lnSpc>
              <a:spcBef>
                <a:spcPct val="0"/>
              </a:spcBef>
              <a:buClrTx/>
              <a:buSzTx/>
              <a:buFontTx/>
              <a:buNone/>
            </a:pPr>
            <a:r>
              <a:rPr lang="en-US" altLang="zh-CN" sz="1800">
                <a:solidFill>
                  <a:srgbClr val="3333CC"/>
                </a:solidFill>
                <a:latin typeface="Times New Roman" panose="02020603050405020304" pitchFamily="18" charset="0"/>
              </a:rPr>
              <a:t>seq = 501, DATA</a:t>
            </a:r>
            <a:endParaRPr lang="en-US" altLang="zh-CN" sz="1800">
              <a:solidFill>
                <a:srgbClr val="3333CC"/>
              </a:solidFill>
              <a:latin typeface="Times New Roman" panose="02020603050405020304" pitchFamily="18" charset="0"/>
            </a:endParaRPr>
          </a:p>
        </p:txBody>
      </p:sp>
      <p:sp>
        <p:nvSpPr>
          <p:cNvPr id="95248" name="Line 19"/>
          <p:cNvSpPr/>
          <p:nvPr/>
        </p:nvSpPr>
        <p:spPr>
          <a:xfrm flipH="1">
            <a:off x="201613" y="3937000"/>
            <a:ext cx="3249612" cy="0"/>
          </a:xfrm>
          <a:prstGeom prst="line">
            <a:avLst/>
          </a:prstGeom>
          <a:ln w="38100" cap="flat" cmpd="sng">
            <a:solidFill>
              <a:schemeClr val="folHlink"/>
            </a:solidFill>
            <a:prstDash val="solid"/>
            <a:headEnd type="none" w="med" len="med"/>
            <a:tailEnd type="triangle" w="med" len="lg"/>
          </a:ln>
        </p:spPr>
      </p:sp>
      <p:sp>
        <p:nvSpPr>
          <p:cNvPr id="95249" name="Rectangle 20"/>
          <p:cNvSpPr/>
          <p:nvPr/>
        </p:nvSpPr>
        <p:spPr>
          <a:xfrm flipH="1">
            <a:off x="325438" y="3614738"/>
            <a:ext cx="3208337" cy="363537"/>
          </a:xfrm>
          <a:prstGeom prst="rect">
            <a:avLst/>
          </a:prstGeom>
          <a:noFill/>
          <a:ln w="12700">
            <a:noFill/>
          </a:ln>
        </p:spPr>
        <p:txBody>
          <a:bodyPr wrap="none" lIns="90488" tIns="44450" rIns="90488" bIns="4445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defTabSz="762000">
              <a:lnSpc>
                <a:spcPct val="100000"/>
              </a:lnSpc>
              <a:spcBef>
                <a:spcPct val="0"/>
              </a:spcBef>
              <a:buClrTx/>
              <a:buSzTx/>
              <a:buFontTx/>
              <a:buNone/>
            </a:pPr>
            <a:r>
              <a:rPr lang="en-US" altLang="zh-CN" sz="1800">
                <a:solidFill>
                  <a:srgbClr val="3333CC"/>
                </a:solidFill>
                <a:latin typeface="Times New Roman" panose="02020603050405020304" pitchFamily="18" charset="0"/>
              </a:rPr>
              <a:t>ACK = 1, ack = 201, rwnd = 300</a:t>
            </a:r>
            <a:endParaRPr lang="en-US" altLang="zh-CN" sz="1800">
              <a:solidFill>
                <a:srgbClr val="3333CC"/>
              </a:solidFill>
              <a:latin typeface="Times New Roman" panose="02020603050405020304" pitchFamily="18" charset="0"/>
            </a:endParaRPr>
          </a:p>
        </p:txBody>
      </p:sp>
      <p:sp>
        <p:nvSpPr>
          <p:cNvPr id="95250" name="Line 21"/>
          <p:cNvSpPr/>
          <p:nvPr/>
        </p:nvSpPr>
        <p:spPr>
          <a:xfrm flipH="1">
            <a:off x="214313" y="6488113"/>
            <a:ext cx="3225800" cy="0"/>
          </a:xfrm>
          <a:prstGeom prst="line">
            <a:avLst/>
          </a:prstGeom>
          <a:ln w="38100" cap="flat" cmpd="sng">
            <a:solidFill>
              <a:schemeClr val="folHlink"/>
            </a:solidFill>
            <a:prstDash val="solid"/>
            <a:headEnd type="none" w="med" len="med"/>
            <a:tailEnd type="triangle" w="med" len="lg"/>
          </a:ln>
        </p:spPr>
      </p:sp>
      <p:sp>
        <p:nvSpPr>
          <p:cNvPr id="95251" name="Rectangle 22"/>
          <p:cNvSpPr/>
          <p:nvPr/>
        </p:nvSpPr>
        <p:spPr>
          <a:xfrm flipH="1">
            <a:off x="323850" y="6165850"/>
            <a:ext cx="2979738" cy="363538"/>
          </a:xfrm>
          <a:prstGeom prst="rect">
            <a:avLst/>
          </a:prstGeom>
          <a:noFill/>
          <a:ln w="12700">
            <a:noFill/>
          </a:ln>
        </p:spPr>
        <p:txBody>
          <a:bodyPr wrap="none" lIns="90488" tIns="44450" rIns="90488" bIns="4445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defTabSz="762000">
              <a:lnSpc>
                <a:spcPct val="100000"/>
              </a:lnSpc>
              <a:spcBef>
                <a:spcPct val="0"/>
              </a:spcBef>
              <a:buClrTx/>
              <a:buSzTx/>
              <a:buFontTx/>
              <a:buNone/>
            </a:pPr>
            <a:r>
              <a:rPr lang="en-US" altLang="zh-CN" sz="1800">
                <a:solidFill>
                  <a:srgbClr val="3333CC"/>
                </a:solidFill>
                <a:latin typeface="Times New Roman" panose="02020603050405020304" pitchFamily="18" charset="0"/>
              </a:rPr>
              <a:t>ACK = 1, ack = 601, rwnd = 0</a:t>
            </a:r>
            <a:endParaRPr lang="en-US" altLang="zh-CN" sz="1800">
              <a:solidFill>
                <a:srgbClr val="3333CC"/>
              </a:solidFill>
              <a:latin typeface="Times New Roman" panose="02020603050405020304" pitchFamily="18" charset="0"/>
            </a:endParaRPr>
          </a:p>
        </p:txBody>
      </p:sp>
      <p:sp>
        <p:nvSpPr>
          <p:cNvPr id="95252" name="Line 23"/>
          <p:cNvSpPr/>
          <p:nvPr/>
        </p:nvSpPr>
        <p:spPr>
          <a:xfrm flipH="1">
            <a:off x="198438" y="5629275"/>
            <a:ext cx="3252787" cy="0"/>
          </a:xfrm>
          <a:prstGeom prst="line">
            <a:avLst/>
          </a:prstGeom>
          <a:ln w="38100" cap="flat" cmpd="sng">
            <a:solidFill>
              <a:schemeClr val="folHlink"/>
            </a:solidFill>
            <a:prstDash val="solid"/>
            <a:headEnd type="none" w="med" len="med"/>
            <a:tailEnd type="triangle" w="med" len="lg"/>
          </a:ln>
        </p:spPr>
      </p:sp>
      <p:sp>
        <p:nvSpPr>
          <p:cNvPr id="95253" name="Rectangle 24"/>
          <p:cNvSpPr/>
          <p:nvPr/>
        </p:nvSpPr>
        <p:spPr>
          <a:xfrm flipH="1">
            <a:off x="250825" y="5314950"/>
            <a:ext cx="3208338" cy="363538"/>
          </a:xfrm>
          <a:prstGeom prst="rect">
            <a:avLst/>
          </a:prstGeom>
          <a:noFill/>
          <a:ln w="12700">
            <a:noFill/>
          </a:ln>
        </p:spPr>
        <p:txBody>
          <a:bodyPr wrap="none" lIns="90488" tIns="44450" rIns="90488" bIns="4445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defTabSz="762000">
              <a:lnSpc>
                <a:spcPct val="100000"/>
              </a:lnSpc>
              <a:spcBef>
                <a:spcPct val="0"/>
              </a:spcBef>
              <a:buClrTx/>
              <a:buSzTx/>
              <a:buFontTx/>
              <a:buNone/>
            </a:pPr>
            <a:r>
              <a:rPr lang="en-US" altLang="zh-CN" sz="1800">
                <a:solidFill>
                  <a:srgbClr val="3333CC"/>
                </a:solidFill>
                <a:latin typeface="Times New Roman" panose="02020603050405020304" pitchFamily="18" charset="0"/>
              </a:rPr>
              <a:t>ACK = 1, ack = 501, </a:t>
            </a:r>
            <a:r>
              <a:rPr lang="en-US" altLang="zh-CN" sz="1800">
                <a:solidFill>
                  <a:srgbClr val="3333CC"/>
                </a:solidFill>
                <a:latin typeface="Times New Roman" panose="02020603050405020304" pitchFamily="18" charset="0"/>
                <a:ea typeface="宋体" panose="02010600030101010101" pitchFamily="2" charset="-122"/>
              </a:rPr>
              <a:t>rwnd = 100</a:t>
            </a:r>
            <a:endParaRPr lang="en-US" altLang="zh-CN" sz="1800">
              <a:solidFill>
                <a:srgbClr val="3333CC"/>
              </a:solidFill>
              <a:latin typeface="Times New Roman" panose="02020603050405020304" pitchFamily="18" charset="0"/>
              <a:ea typeface="宋体" panose="02010600030101010101" pitchFamily="2" charset="-122"/>
            </a:endParaRPr>
          </a:p>
        </p:txBody>
      </p:sp>
      <p:sp>
        <p:nvSpPr>
          <p:cNvPr id="95254" name="Rectangle 25"/>
          <p:cNvSpPr/>
          <p:nvPr/>
        </p:nvSpPr>
        <p:spPr>
          <a:xfrm>
            <a:off x="34925" y="2127250"/>
            <a:ext cx="346075" cy="363538"/>
          </a:xfrm>
          <a:prstGeom prst="rect">
            <a:avLst/>
          </a:prstGeom>
          <a:noFill/>
          <a:ln w="12700">
            <a:noFill/>
          </a:ln>
        </p:spPr>
        <p:txBody>
          <a:bodyPr wrap="none" lIns="90488" tIns="44450" rIns="90488" bIns="4445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defTabSz="762000">
              <a:lnSpc>
                <a:spcPct val="100000"/>
              </a:lnSpc>
              <a:spcBef>
                <a:spcPct val="0"/>
              </a:spcBef>
              <a:buClrTx/>
              <a:buSzTx/>
              <a:buFontTx/>
              <a:buNone/>
            </a:pPr>
            <a:r>
              <a:rPr lang="en-US" altLang="zh-CN" sz="1800">
                <a:solidFill>
                  <a:srgbClr val="3333CC"/>
                </a:solidFill>
                <a:latin typeface="Times New Roman" panose="02020603050405020304" pitchFamily="18" charset="0"/>
              </a:rPr>
              <a:t>A</a:t>
            </a:r>
            <a:endParaRPr lang="en-US" altLang="zh-CN" sz="1800">
              <a:solidFill>
                <a:srgbClr val="3333CC"/>
              </a:solidFill>
              <a:latin typeface="Times New Roman" panose="02020603050405020304" pitchFamily="18" charset="0"/>
            </a:endParaRPr>
          </a:p>
        </p:txBody>
      </p:sp>
      <p:sp>
        <p:nvSpPr>
          <p:cNvPr id="95255" name="Rectangle 26"/>
          <p:cNvSpPr/>
          <p:nvPr/>
        </p:nvSpPr>
        <p:spPr>
          <a:xfrm>
            <a:off x="3246438" y="2127250"/>
            <a:ext cx="333375" cy="363538"/>
          </a:xfrm>
          <a:prstGeom prst="rect">
            <a:avLst/>
          </a:prstGeom>
          <a:noFill/>
          <a:ln w="12700">
            <a:noFill/>
          </a:ln>
        </p:spPr>
        <p:txBody>
          <a:bodyPr wrap="none" lIns="90488" tIns="44450" rIns="90488" bIns="4445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defTabSz="762000">
              <a:lnSpc>
                <a:spcPct val="100000"/>
              </a:lnSpc>
              <a:spcBef>
                <a:spcPct val="0"/>
              </a:spcBef>
              <a:buClrTx/>
              <a:buSzTx/>
              <a:buFontTx/>
              <a:buNone/>
            </a:pPr>
            <a:r>
              <a:rPr lang="en-US" altLang="zh-CN" sz="1800">
                <a:solidFill>
                  <a:srgbClr val="3333CC"/>
                </a:solidFill>
                <a:latin typeface="Times New Roman" panose="02020603050405020304" pitchFamily="18" charset="0"/>
              </a:rPr>
              <a:t>B</a:t>
            </a:r>
            <a:endParaRPr lang="en-US" altLang="zh-CN" sz="1800">
              <a:solidFill>
                <a:srgbClr val="3333CC"/>
              </a:solidFill>
              <a:latin typeface="Times New Roman" panose="02020603050405020304" pitchFamily="18" charset="0"/>
            </a:endParaRPr>
          </a:p>
        </p:txBody>
      </p:sp>
      <p:sp>
        <p:nvSpPr>
          <p:cNvPr id="95256" name="Rectangle 27"/>
          <p:cNvSpPr/>
          <p:nvPr/>
        </p:nvSpPr>
        <p:spPr>
          <a:xfrm>
            <a:off x="3576638" y="3736975"/>
            <a:ext cx="4175125" cy="363538"/>
          </a:xfrm>
          <a:prstGeom prst="rect">
            <a:avLst/>
          </a:prstGeom>
          <a:noFill/>
          <a:ln w="12700">
            <a:noFill/>
          </a:ln>
        </p:spPr>
        <p:txBody>
          <a:bodyPr wrap="none" lIns="90488" tIns="44450" rIns="90488" bIns="4445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defTabSz="762000">
              <a:lnSpc>
                <a:spcPct val="100000"/>
              </a:lnSpc>
              <a:spcBef>
                <a:spcPct val="0"/>
              </a:spcBef>
              <a:buClrTx/>
              <a:buSzTx/>
              <a:buFontTx/>
              <a:buNone/>
            </a:pPr>
            <a:r>
              <a:rPr lang="zh-CN" altLang="en-US" sz="1800">
                <a:solidFill>
                  <a:srgbClr val="3333CC"/>
                </a:solidFill>
                <a:latin typeface="Times New Roman" panose="02020603050405020304" pitchFamily="18" charset="0"/>
              </a:rPr>
              <a:t>允许 </a:t>
            </a:r>
            <a:r>
              <a:rPr lang="en-US" altLang="zh-CN" sz="1800">
                <a:solidFill>
                  <a:srgbClr val="3333CC"/>
                </a:solidFill>
                <a:latin typeface="Times New Roman" panose="02020603050405020304" pitchFamily="18" charset="0"/>
              </a:rPr>
              <a:t>A </a:t>
            </a:r>
            <a:r>
              <a:rPr lang="zh-CN" altLang="en-US" sz="1800">
                <a:solidFill>
                  <a:srgbClr val="3333CC"/>
                </a:solidFill>
                <a:latin typeface="Times New Roman" panose="02020603050405020304" pitchFamily="18" charset="0"/>
              </a:rPr>
              <a:t>发送序号 </a:t>
            </a:r>
            <a:r>
              <a:rPr lang="en-US" altLang="zh-CN" sz="1800">
                <a:solidFill>
                  <a:srgbClr val="3333CC"/>
                </a:solidFill>
                <a:latin typeface="Times New Roman" panose="02020603050405020304" pitchFamily="18" charset="0"/>
              </a:rPr>
              <a:t>201 </a:t>
            </a:r>
            <a:r>
              <a:rPr lang="zh-CN" altLang="en-US" sz="1800">
                <a:solidFill>
                  <a:srgbClr val="3333CC"/>
                </a:solidFill>
                <a:latin typeface="Times New Roman" panose="02020603050405020304" pitchFamily="18" charset="0"/>
              </a:rPr>
              <a:t>至 </a:t>
            </a:r>
            <a:r>
              <a:rPr lang="en-US" altLang="zh-CN" sz="1800">
                <a:solidFill>
                  <a:srgbClr val="3333CC"/>
                </a:solidFill>
                <a:latin typeface="Times New Roman" panose="02020603050405020304" pitchFamily="18" charset="0"/>
              </a:rPr>
              <a:t>500  </a:t>
            </a:r>
            <a:r>
              <a:rPr lang="zh-CN" altLang="en-US" sz="1800">
                <a:solidFill>
                  <a:srgbClr val="3333CC"/>
                </a:solidFill>
                <a:latin typeface="Times New Roman" panose="02020603050405020304" pitchFamily="18" charset="0"/>
              </a:rPr>
              <a:t>共 </a:t>
            </a:r>
            <a:r>
              <a:rPr lang="en-US" altLang="zh-CN" sz="1800">
                <a:solidFill>
                  <a:srgbClr val="3333CC"/>
                </a:solidFill>
                <a:latin typeface="Times New Roman" panose="02020603050405020304" pitchFamily="18" charset="0"/>
              </a:rPr>
              <a:t>300 </a:t>
            </a:r>
            <a:r>
              <a:rPr lang="zh-CN" altLang="en-US" sz="1800">
                <a:solidFill>
                  <a:srgbClr val="3333CC"/>
                </a:solidFill>
                <a:latin typeface="Times New Roman" panose="02020603050405020304" pitchFamily="18" charset="0"/>
              </a:rPr>
              <a:t>字节</a:t>
            </a:r>
            <a:endParaRPr lang="zh-CN" altLang="en-US" sz="1800">
              <a:solidFill>
                <a:srgbClr val="3333CC"/>
              </a:solidFill>
              <a:latin typeface="Times New Roman" panose="02020603050405020304" pitchFamily="18" charset="0"/>
            </a:endParaRPr>
          </a:p>
        </p:txBody>
      </p:sp>
      <p:sp>
        <p:nvSpPr>
          <p:cNvPr id="95257" name="Rectangle 28"/>
          <p:cNvSpPr/>
          <p:nvPr/>
        </p:nvSpPr>
        <p:spPr>
          <a:xfrm>
            <a:off x="3562350" y="2862263"/>
            <a:ext cx="4689475" cy="363537"/>
          </a:xfrm>
          <a:prstGeom prst="rect">
            <a:avLst/>
          </a:prstGeom>
          <a:noFill/>
          <a:ln w="12700">
            <a:noFill/>
          </a:ln>
        </p:spPr>
        <p:txBody>
          <a:bodyPr wrap="none" lIns="90488" tIns="44450" rIns="90488" bIns="4445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defTabSz="762000">
              <a:lnSpc>
                <a:spcPct val="100000"/>
              </a:lnSpc>
              <a:spcBef>
                <a:spcPct val="0"/>
              </a:spcBef>
              <a:buClrTx/>
              <a:buSzTx/>
              <a:buFontTx/>
              <a:buNone/>
            </a:pPr>
            <a:r>
              <a:rPr lang="en-US" altLang="zh-CN" sz="1800">
                <a:solidFill>
                  <a:srgbClr val="3333CC"/>
                </a:solidFill>
                <a:latin typeface="Times New Roman" panose="02020603050405020304" pitchFamily="18" charset="0"/>
              </a:rPr>
              <a:t>A </a:t>
            </a:r>
            <a:r>
              <a:rPr lang="zh-CN" altLang="en-US" sz="1800">
                <a:solidFill>
                  <a:srgbClr val="3333CC"/>
                </a:solidFill>
                <a:latin typeface="Times New Roman" panose="02020603050405020304" pitchFamily="18" charset="0"/>
              </a:rPr>
              <a:t>发送了序号 </a:t>
            </a:r>
            <a:r>
              <a:rPr lang="en-US" altLang="zh-CN" sz="1800">
                <a:solidFill>
                  <a:srgbClr val="3333CC"/>
                </a:solidFill>
                <a:latin typeface="Times New Roman" panose="02020603050405020304" pitchFamily="18" charset="0"/>
              </a:rPr>
              <a:t>101 </a:t>
            </a:r>
            <a:r>
              <a:rPr lang="zh-CN" altLang="en-US" sz="1800">
                <a:solidFill>
                  <a:srgbClr val="3333CC"/>
                </a:solidFill>
                <a:latin typeface="Times New Roman" panose="02020603050405020304" pitchFamily="18" charset="0"/>
              </a:rPr>
              <a:t>至 </a:t>
            </a:r>
            <a:r>
              <a:rPr lang="en-US" altLang="zh-CN" sz="1800">
                <a:solidFill>
                  <a:srgbClr val="3333CC"/>
                </a:solidFill>
                <a:latin typeface="Times New Roman" panose="02020603050405020304" pitchFamily="18" charset="0"/>
              </a:rPr>
              <a:t>200</a:t>
            </a:r>
            <a:r>
              <a:rPr lang="zh-CN" altLang="en-US" sz="1800">
                <a:solidFill>
                  <a:srgbClr val="3333CC"/>
                </a:solidFill>
                <a:latin typeface="Times New Roman" panose="02020603050405020304" pitchFamily="18" charset="0"/>
              </a:rPr>
              <a:t>，还能发送 </a:t>
            </a:r>
            <a:r>
              <a:rPr lang="en-US" altLang="zh-CN" sz="1800">
                <a:solidFill>
                  <a:srgbClr val="3333CC"/>
                </a:solidFill>
                <a:latin typeface="Times New Roman" panose="02020603050405020304" pitchFamily="18" charset="0"/>
              </a:rPr>
              <a:t>200 </a:t>
            </a:r>
            <a:r>
              <a:rPr lang="zh-CN" altLang="en-US" sz="1800">
                <a:solidFill>
                  <a:srgbClr val="3333CC"/>
                </a:solidFill>
                <a:latin typeface="Times New Roman" panose="02020603050405020304" pitchFamily="18" charset="0"/>
              </a:rPr>
              <a:t>字节</a:t>
            </a:r>
            <a:endParaRPr lang="zh-CN" altLang="en-US" sz="1800">
              <a:solidFill>
                <a:srgbClr val="3333CC"/>
              </a:solidFill>
              <a:latin typeface="Times New Roman" panose="02020603050405020304" pitchFamily="18" charset="0"/>
            </a:endParaRPr>
          </a:p>
        </p:txBody>
      </p:sp>
      <p:sp>
        <p:nvSpPr>
          <p:cNvPr id="95258" name="Rectangle 29"/>
          <p:cNvSpPr/>
          <p:nvPr/>
        </p:nvSpPr>
        <p:spPr>
          <a:xfrm>
            <a:off x="3562350" y="4148138"/>
            <a:ext cx="5603875" cy="363537"/>
          </a:xfrm>
          <a:prstGeom prst="rect">
            <a:avLst/>
          </a:prstGeom>
          <a:noFill/>
          <a:ln w="12700">
            <a:noFill/>
          </a:ln>
        </p:spPr>
        <p:txBody>
          <a:bodyPr wrap="none" lIns="90488" tIns="44450" rIns="90488" bIns="4445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defTabSz="762000">
              <a:lnSpc>
                <a:spcPct val="100000"/>
              </a:lnSpc>
              <a:spcBef>
                <a:spcPct val="0"/>
              </a:spcBef>
              <a:buClrTx/>
              <a:buSzTx/>
              <a:buFontTx/>
              <a:buNone/>
            </a:pPr>
            <a:r>
              <a:rPr lang="en-US" altLang="zh-CN" sz="1800">
                <a:solidFill>
                  <a:srgbClr val="3333CC"/>
                </a:solidFill>
                <a:latin typeface="Times New Roman" panose="02020603050405020304" pitchFamily="18" charset="0"/>
              </a:rPr>
              <a:t>A </a:t>
            </a:r>
            <a:r>
              <a:rPr lang="zh-CN" altLang="en-US" sz="1800">
                <a:solidFill>
                  <a:srgbClr val="3333CC"/>
                </a:solidFill>
                <a:latin typeface="Times New Roman" panose="02020603050405020304" pitchFamily="18" charset="0"/>
              </a:rPr>
              <a:t>发送了序号 </a:t>
            </a:r>
            <a:r>
              <a:rPr lang="en-US" altLang="zh-CN" sz="1800">
                <a:solidFill>
                  <a:srgbClr val="3333CC"/>
                </a:solidFill>
                <a:latin typeface="Times New Roman" panose="02020603050405020304" pitchFamily="18" charset="0"/>
              </a:rPr>
              <a:t>301 </a:t>
            </a:r>
            <a:r>
              <a:rPr lang="zh-CN" altLang="en-US" sz="1800">
                <a:solidFill>
                  <a:srgbClr val="3333CC"/>
                </a:solidFill>
                <a:latin typeface="Times New Roman" panose="02020603050405020304" pitchFamily="18" charset="0"/>
              </a:rPr>
              <a:t>至 </a:t>
            </a:r>
            <a:r>
              <a:rPr lang="en-US" altLang="zh-CN" sz="1800">
                <a:solidFill>
                  <a:srgbClr val="3333CC"/>
                </a:solidFill>
                <a:latin typeface="Times New Roman" panose="02020603050405020304" pitchFamily="18" charset="0"/>
              </a:rPr>
              <a:t>400</a:t>
            </a:r>
            <a:r>
              <a:rPr lang="zh-CN" altLang="en-US" sz="1800">
                <a:solidFill>
                  <a:srgbClr val="3333CC"/>
                </a:solidFill>
                <a:latin typeface="Times New Roman" panose="02020603050405020304" pitchFamily="18" charset="0"/>
              </a:rPr>
              <a:t>，还能再发送 </a:t>
            </a:r>
            <a:r>
              <a:rPr lang="en-US" altLang="zh-CN" sz="1800">
                <a:solidFill>
                  <a:srgbClr val="3333CC"/>
                </a:solidFill>
                <a:latin typeface="Times New Roman" panose="02020603050405020304" pitchFamily="18" charset="0"/>
              </a:rPr>
              <a:t>100 </a:t>
            </a:r>
            <a:r>
              <a:rPr lang="zh-CN" altLang="en-US" sz="1800">
                <a:solidFill>
                  <a:srgbClr val="3333CC"/>
                </a:solidFill>
                <a:latin typeface="Times New Roman" panose="02020603050405020304" pitchFamily="18" charset="0"/>
              </a:rPr>
              <a:t>字节新数据</a:t>
            </a:r>
            <a:endParaRPr lang="zh-CN" altLang="en-US" sz="1800">
              <a:solidFill>
                <a:srgbClr val="3333CC"/>
              </a:solidFill>
              <a:latin typeface="Times New Roman" panose="02020603050405020304" pitchFamily="18" charset="0"/>
            </a:endParaRPr>
          </a:p>
        </p:txBody>
      </p:sp>
      <p:sp>
        <p:nvSpPr>
          <p:cNvPr id="95259" name="Rectangle 30"/>
          <p:cNvSpPr/>
          <p:nvPr/>
        </p:nvSpPr>
        <p:spPr>
          <a:xfrm>
            <a:off x="3562350" y="2447925"/>
            <a:ext cx="4460875" cy="363538"/>
          </a:xfrm>
          <a:prstGeom prst="rect">
            <a:avLst/>
          </a:prstGeom>
          <a:noFill/>
          <a:ln w="12700">
            <a:noFill/>
          </a:ln>
        </p:spPr>
        <p:txBody>
          <a:bodyPr wrap="none" lIns="90488" tIns="44450" rIns="90488" bIns="4445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defTabSz="762000">
              <a:lnSpc>
                <a:spcPct val="100000"/>
              </a:lnSpc>
              <a:spcBef>
                <a:spcPct val="0"/>
              </a:spcBef>
              <a:buClrTx/>
              <a:buSzTx/>
              <a:buFontTx/>
              <a:buNone/>
            </a:pPr>
            <a:r>
              <a:rPr lang="en-US" altLang="zh-CN" sz="1800">
                <a:solidFill>
                  <a:srgbClr val="3333CC"/>
                </a:solidFill>
                <a:latin typeface="Times New Roman" panose="02020603050405020304" pitchFamily="18" charset="0"/>
              </a:rPr>
              <a:t>A </a:t>
            </a:r>
            <a:r>
              <a:rPr lang="zh-CN" altLang="en-US" sz="1800">
                <a:solidFill>
                  <a:srgbClr val="3333CC"/>
                </a:solidFill>
                <a:latin typeface="Times New Roman" panose="02020603050405020304" pitchFamily="18" charset="0"/>
              </a:rPr>
              <a:t>发送了序号 </a:t>
            </a:r>
            <a:r>
              <a:rPr lang="en-US" altLang="zh-CN" sz="1800">
                <a:solidFill>
                  <a:srgbClr val="3333CC"/>
                </a:solidFill>
                <a:latin typeface="Times New Roman" panose="02020603050405020304" pitchFamily="18" charset="0"/>
              </a:rPr>
              <a:t>1 </a:t>
            </a:r>
            <a:r>
              <a:rPr lang="zh-CN" altLang="en-US" sz="1800">
                <a:solidFill>
                  <a:srgbClr val="3333CC"/>
                </a:solidFill>
                <a:latin typeface="Times New Roman" panose="02020603050405020304" pitchFamily="18" charset="0"/>
              </a:rPr>
              <a:t>至 </a:t>
            </a:r>
            <a:r>
              <a:rPr lang="en-US" altLang="zh-CN" sz="1800">
                <a:solidFill>
                  <a:srgbClr val="3333CC"/>
                </a:solidFill>
                <a:latin typeface="Times New Roman" panose="02020603050405020304" pitchFamily="18" charset="0"/>
              </a:rPr>
              <a:t>100</a:t>
            </a:r>
            <a:r>
              <a:rPr lang="zh-CN" altLang="en-US" sz="1800">
                <a:solidFill>
                  <a:srgbClr val="3333CC"/>
                </a:solidFill>
                <a:latin typeface="Times New Roman" panose="02020603050405020304" pitchFamily="18" charset="0"/>
              </a:rPr>
              <a:t>，还能发送 </a:t>
            </a:r>
            <a:r>
              <a:rPr lang="en-US" altLang="zh-CN" sz="1800">
                <a:solidFill>
                  <a:srgbClr val="3333CC"/>
                </a:solidFill>
                <a:latin typeface="Times New Roman" panose="02020603050405020304" pitchFamily="18" charset="0"/>
              </a:rPr>
              <a:t>300 </a:t>
            </a:r>
            <a:r>
              <a:rPr lang="zh-CN" altLang="en-US" sz="1800">
                <a:solidFill>
                  <a:srgbClr val="3333CC"/>
                </a:solidFill>
                <a:latin typeface="Times New Roman" panose="02020603050405020304" pitchFamily="18" charset="0"/>
              </a:rPr>
              <a:t>字节</a:t>
            </a:r>
            <a:endParaRPr lang="zh-CN" altLang="en-US" sz="1800">
              <a:solidFill>
                <a:srgbClr val="3333CC"/>
              </a:solidFill>
              <a:latin typeface="Times New Roman" panose="02020603050405020304" pitchFamily="18" charset="0"/>
            </a:endParaRPr>
          </a:p>
        </p:txBody>
      </p:sp>
      <p:sp>
        <p:nvSpPr>
          <p:cNvPr id="95260" name="Rectangle 31"/>
          <p:cNvSpPr/>
          <p:nvPr/>
        </p:nvSpPr>
        <p:spPr>
          <a:xfrm>
            <a:off x="3576638" y="4587875"/>
            <a:ext cx="4918075" cy="363538"/>
          </a:xfrm>
          <a:prstGeom prst="rect">
            <a:avLst/>
          </a:prstGeom>
          <a:noFill/>
          <a:ln w="12700">
            <a:noFill/>
          </a:ln>
        </p:spPr>
        <p:txBody>
          <a:bodyPr wrap="none" lIns="90488" tIns="44450" rIns="90488" bIns="4445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defTabSz="762000">
              <a:lnSpc>
                <a:spcPct val="100000"/>
              </a:lnSpc>
              <a:spcBef>
                <a:spcPct val="0"/>
              </a:spcBef>
              <a:buClrTx/>
              <a:buSzTx/>
              <a:buFontTx/>
              <a:buNone/>
            </a:pPr>
            <a:r>
              <a:rPr lang="en-US" altLang="zh-CN" sz="1800">
                <a:solidFill>
                  <a:srgbClr val="3333CC"/>
                </a:solidFill>
                <a:latin typeface="Times New Roman" panose="02020603050405020304" pitchFamily="18" charset="0"/>
              </a:rPr>
              <a:t>A </a:t>
            </a:r>
            <a:r>
              <a:rPr lang="zh-CN" altLang="en-US" sz="1800">
                <a:solidFill>
                  <a:srgbClr val="3333CC"/>
                </a:solidFill>
                <a:latin typeface="Times New Roman" panose="02020603050405020304" pitchFamily="18" charset="0"/>
              </a:rPr>
              <a:t>发送了序号 </a:t>
            </a:r>
            <a:r>
              <a:rPr lang="en-US" altLang="zh-CN" sz="1800">
                <a:solidFill>
                  <a:srgbClr val="3333CC"/>
                </a:solidFill>
                <a:latin typeface="Times New Roman" panose="02020603050405020304" pitchFamily="18" charset="0"/>
              </a:rPr>
              <a:t>401 </a:t>
            </a:r>
            <a:r>
              <a:rPr lang="zh-CN" altLang="en-US" sz="1800">
                <a:solidFill>
                  <a:srgbClr val="3333CC"/>
                </a:solidFill>
                <a:latin typeface="Times New Roman" panose="02020603050405020304" pitchFamily="18" charset="0"/>
              </a:rPr>
              <a:t>至 </a:t>
            </a:r>
            <a:r>
              <a:rPr lang="en-US" altLang="zh-CN" sz="1800">
                <a:solidFill>
                  <a:srgbClr val="3333CC"/>
                </a:solidFill>
                <a:latin typeface="Times New Roman" panose="02020603050405020304" pitchFamily="18" charset="0"/>
              </a:rPr>
              <a:t>500</a:t>
            </a:r>
            <a:r>
              <a:rPr lang="zh-CN" altLang="en-US" sz="1800">
                <a:solidFill>
                  <a:srgbClr val="3333CC"/>
                </a:solidFill>
                <a:latin typeface="Times New Roman" panose="02020603050405020304" pitchFamily="18" charset="0"/>
              </a:rPr>
              <a:t>，不能再发送新数据了</a:t>
            </a:r>
            <a:endParaRPr lang="zh-CN" altLang="en-US" sz="1800">
              <a:solidFill>
                <a:srgbClr val="3333CC"/>
              </a:solidFill>
              <a:latin typeface="Times New Roman" panose="02020603050405020304" pitchFamily="18" charset="0"/>
            </a:endParaRPr>
          </a:p>
        </p:txBody>
      </p:sp>
      <p:sp>
        <p:nvSpPr>
          <p:cNvPr id="95261" name="Rectangle 32"/>
          <p:cNvSpPr/>
          <p:nvPr/>
        </p:nvSpPr>
        <p:spPr>
          <a:xfrm>
            <a:off x="3562350" y="5014913"/>
            <a:ext cx="4518025" cy="363537"/>
          </a:xfrm>
          <a:prstGeom prst="rect">
            <a:avLst/>
          </a:prstGeom>
          <a:noFill/>
          <a:ln w="12700">
            <a:noFill/>
          </a:ln>
        </p:spPr>
        <p:txBody>
          <a:bodyPr wrap="none" lIns="90488" tIns="44450" rIns="90488" bIns="4445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defTabSz="762000">
              <a:lnSpc>
                <a:spcPct val="100000"/>
              </a:lnSpc>
              <a:spcBef>
                <a:spcPct val="0"/>
              </a:spcBef>
              <a:buClrTx/>
              <a:buSzTx/>
              <a:buFontTx/>
              <a:buNone/>
            </a:pPr>
            <a:r>
              <a:rPr lang="en-US" altLang="zh-CN" sz="1800">
                <a:solidFill>
                  <a:srgbClr val="3333CC"/>
                </a:solidFill>
                <a:latin typeface="Times New Roman" panose="02020603050405020304" pitchFamily="18" charset="0"/>
              </a:rPr>
              <a:t>A </a:t>
            </a:r>
            <a:r>
              <a:rPr lang="zh-CN" altLang="en-US" sz="1800">
                <a:solidFill>
                  <a:srgbClr val="3333CC"/>
                </a:solidFill>
                <a:latin typeface="Times New Roman" panose="02020603050405020304" pitchFamily="18" charset="0"/>
              </a:rPr>
              <a:t>超时重传旧的数据，但不能发送新的数据</a:t>
            </a:r>
            <a:endParaRPr lang="zh-CN" altLang="en-US" sz="1800">
              <a:solidFill>
                <a:srgbClr val="3333CC"/>
              </a:solidFill>
              <a:latin typeface="Times New Roman" panose="02020603050405020304" pitchFamily="18" charset="0"/>
            </a:endParaRPr>
          </a:p>
        </p:txBody>
      </p:sp>
      <p:sp>
        <p:nvSpPr>
          <p:cNvPr id="95262" name="Rectangle 33"/>
          <p:cNvSpPr/>
          <p:nvPr/>
        </p:nvSpPr>
        <p:spPr>
          <a:xfrm>
            <a:off x="3546475" y="5429250"/>
            <a:ext cx="4192588" cy="363538"/>
          </a:xfrm>
          <a:prstGeom prst="rect">
            <a:avLst/>
          </a:prstGeom>
          <a:noFill/>
          <a:ln w="12700">
            <a:noFill/>
          </a:ln>
        </p:spPr>
        <p:txBody>
          <a:bodyPr lIns="90488" tIns="44450" rIns="90488" bIns="4445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defTabSz="762000">
              <a:lnSpc>
                <a:spcPct val="100000"/>
              </a:lnSpc>
              <a:spcBef>
                <a:spcPct val="0"/>
              </a:spcBef>
              <a:buClrTx/>
              <a:buSzTx/>
              <a:buFontTx/>
              <a:buNone/>
            </a:pPr>
            <a:r>
              <a:rPr lang="zh-CN" altLang="en-US" sz="1800">
                <a:solidFill>
                  <a:srgbClr val="3333CC"/>
                </a:solidFill>
                <a:latin typeface="Times New Roman" panose="02020603050405020304" pitchFamily="18" charset="0"/>
              </a:rPr>
              <a:t>允许 </a:t>
            </a:r>
            <a:r>
              <a:rPr lang="en-US" altLang="zh-CN" sz="1800">
                <a:solidFill>
                  <a:srgbClr val="3333CC"/>
                </a:solidFill>
                <a:latin typeface="Times New Roman" panose="02020603050405020304" pitchFamily="18" charset="0"/>
              </a:rPr>
              <a:t>A </a:t>
            </a:r>
            <a:r>
              <a:rPr lang="zh-CN" altLang="en-US" sz="1800">
                <a:solidFill>
                  <a:srgbClr val="3333CC"/>
                </a:solidFill>
                <a:latin typeface="Times New Roman" panose="02020603050405020304" pitchFamily="18" charset="0"/>
              </a:rPr>
              <a:t>发送序号 </a:t>
            </a:r>
            <a:r>
              <a:rPr lang="en-US" altLang="zh-CN" sz="1800">
                <a:solidFill>
                  <a:srgbClr val="3333CC"/>
                </a:solidFill>
                <a:latin typeface="Times New Roman" panose="02020603050405020304" pitchFamily="18" charset="0"/>
              </a:rPr>
              <a:t>501 </a:t>
            </a:r>
            <a:r>
              <a:rPr lang="zh-CN" altLang="en-US" sz="1800">
                <a:solidFill>
                  <a:srgbClr val="3333CC"/>
                </a:solidFill>
                <a:latin typeface="Times New Roman" panose="02020603050405020304" pitchFamily="18" charset="0"/>
              </a:rPr>
              <a:t>至 </a:t>
            </a:r>
            <a:r>
              <a:rPr lang="en-US" altLang="zh-CN" sz="1800">
                <a:solidFill>
                  <a:srgbClr val="3333CC"/>
                </a:solidFill>
                <a:latin typeface="Times New Roman" panose="02020603050405020304" pitchFamily="18" charset="0"/>
              </a:rPr>
              <a:t>600 </a:t>
            </a:r>
            <a:r>
              <a:rPr lang="zh-CN" altLang="en-US" sz="1800">
                <a:solidFill>
                  <a:srgbClr val="3333CC"/>
                </a:solidFill>
                <a:latin typeface="Times New Roman" panose="02020603050405020304" pitchFamily="18" charset="0"/>
              </a:rPr>
              <a:t>共 </a:t>
            </a:r>
            <a:r>
              <a:rPr lang="en-US" altLang="zh-CN" sz="1800">
                <a:solidFill>
                  <a:srgbClr val="3333CC"/>
                </a:solidFill>
                <a:latin typeface="Times New Roman" panose="02020603050405020304" pitchFamily="18" charset="0"/>
              </a:rPr>
              <a:t>100 </a:t>
            </a:r>
            <a:r>
              <a:rPr lang="zh-CN" altLang="en-US" sz="1800">
                <a:solidFill>
                  <a:srgbClr val="3333CC"/>
                </a:solidFill>
                <a:latin typeface="Times New Roman" panose="02020603050405020304" pitchFamily="18" charset="0"/>
              </a:rPr>
              <a:t>字节</a:t>
            </a:r>
            <a:endParaRPr lang="zh-CN" altLang="en-US" sz="1800">
              <a:solidFill>
                <a:srgbClr val="3333CC"/>
              </a:solidFill>
              <a:latin typeface="Times New Roman" panose="02020603050405020304" pitchFamily="18" charset="0"/>
            </a:endParaRPr>
          </a:p>
        </p:txBody>
      </p:sp>
      <p:sp>
        <p:nvSpPr>
          <p:cNvPr id="95263" name="Rectangle 34"/>
          <p:cNvSpPr/>
          <p:nvPr/>
        </p:nvSpPr>
        <p:spPr>
          <a:xfrm>
            <a:off x="3562350" y="5859463"/>
            <a:ext cx="4232275" cy="363537"/>
          </a:xfrm>
          <a:prstGeom prst="rect">
            <a:avLst/>
          </a:prstGeom>
          <a:noFill/>
          <a:ln w="12700">
            <a:noFill/>
          </a:ln>
        </p:spPr>
        <p:txBody>
          <a:bodyPr wrap="none" lIns="90488" tIns="44450" rIns="90488" bIns="4445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defTabSz="762000">
              <a:lnSpc>
                <a:spcPct val="100000"/>
              </a:lnSpc>
              <a:spcBef>
                <a:spcPct val="0"/>
              </a:spcBef>
              <a:buClrTx/>
              <a:buSzTx/>
              <a:buFontTx/>
              <a:buNone/>
            </a:pPr>
            <a:r>
              <a:rPr lang="en-US" altLang="zh-CN" sz="1800">
                <a:solidFill>
                  <a:srgbClr val="3333CC"/>
                </a:solidFill>
                <a:latin typeface="Times New Roman" panose="02020603050405020304" pitchFamily="18" charset="0"/>
              </a:rPr>
              <a:t>A </a:t>
            </a:r>
            <a:r>
              <a:rPr lang="zh-CN" altLang="en-US" sz="1800">
                <a:solidFill>
                  <a:srgbClr val="3333CC"/>
                </a:solidFill>
                <a:latin typeface="Times New Roman" panose="02020603050405020304" pitchFamily="18" charset="0"/>
              </a:rPr>
              <a:t>发送了序号 </a:t>
            </a:r>
            <a:r>
              <a:rPr lang="en-US" altLang="zh-CN" sz="1800">
                <a:solidFill>
                  <a:srgbClr val="3333CC"/>
                </a:solidFill>
                <a:latin typeface="Times New Roman" panose="02020603050405020304" pitchFamily="18" charset="0"/>
              </a:rPr>
              <a:t>501 </a:t>
            </a:r>
            <a:r>
              <a:rPr lang="zh-CN" altLang="en-US" sz="1800">
                <a:solidFill>
                  <a:srgbClr val="3333CC"/>
                </a:solidFill>
                <a:latin typeface="Times New Roman" panose="02020603050405020304" pitchFamily="18" charset="0"/>
              </a:rPr>
              <a:t>至 </a:t>
            </a:r>
            <a:r>
              <a:rPr lang="en-US" altLang="zh-CN" sz="1800">
                <a:solidFill>
                  <a:srgbClr val="3333CC"/>
                </a:solidFill>
                <a:latin typeface="Times New Roman" panose="02020603050405020304" pitchFamily="18" charset="0"/>
              </a:rPr>
              <a:t>600</a:t>
            </a:r>
            <a:r>
              <a:rPr lang="zh-CN" altLang="en-US" sz="1800">
                <a:solidFill>
                  <a:srgbClr val="3333CC"/>
                </a:solidFill>
                <a:latin typeface="Times New Roman" panose="02020603050405020304" pitchFamily="18" charset="0"/>
              </a:rPr>
              <a:t>，不能再发送了</a:t>
            </a:r>
            <a:endParaRPr lang="zh-CN" altLang="en-US" sz="1800">
              <a:solidFill>
                <a:srgbClr val="3333CC"/>
              </a:solidFill>
              <a:latin typeface="Times New Roman" panose="02020603050405020304" pitchFamily="18" charset="0"/>
            </a:endParaRPr>
          </a:p>
        </p:txBody>
      </p:sp>
      <p:sp>
        <p:nvSpPr>
          <p:cNvPr id="95264" name="Rectangle 35"/>
          <p:cNvSpPr/>
          <p:nvPr/>
        </p:nvSpPr>
        <p:spPr>
          <a:xfrm>
            <a:off x="3562350" y="6305550"/>
            <a:ext cx="5489575" cy="363538"/>
          </a:xfrm>
          <a:prstGeom prst="rect">
            <a:avLst/>
          </a:prstGeom>
          <a:noFill/>
          <a:ln w="12700">
            <a:noFill/>
          </a:ln>
        </p:spPr>
        <p:txBody>
          <a:bodyPr wrap="none" lIns="90488" tIns="44450" rIns="90488" bIns="4445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defTabSz="762000">
              <a:lnSpc>
                <a:spcPct val="100000"/>
              </a:lnSpc>
              <a:spcBef>
                <a:spcPct val="0"/>
              </a:spcBef>
              <a:buClrTx/>
              <a:buSzTx/>
              <a:buFontTx/>
              <a:buNone/>
            </a:pPr>
            <a:r>
              <a:rPr lang="zh-CN" altLang="en-US" sz="1800">
                <a:solidFill>
                  <a:srgbClr val="3333CC"/>
                </a:solidFill>
                <a:latin typeface="Times New Roman" panose="02020603050405020304" pitchFamily="18" charset="0"/>
              </a:rPr>
              <a:t>不允许 </a:t>
            </a:r>
            <a:r>
              <a:rPr lang="en-US" altLang="zh-CN" sz="1800">
                <a:solidFill>
                  <a:srgbClr val="3333CC"/>
                </a:solidFill>
                <a:latin typeface="Times New Roman" panose="02020603050405020304" pitchFamily="18" charset="0"/>
              </a:rPr>
              <a:t>A </a:t>
            </a:r>
            <a:r>
              <a:rPr lang="zh-CN" altLang="en-US" sz="1800">
                <a:solidFill>
                  <a:srgbClr val="3333CC"/>
                </a:solidFill>
                <a:latin typeface="Times New Roman" panose="02020603050405020304" pitchFamily="18" charset="0"/>
              </a:rPr>
              <a:t>再发送（到序号 </a:t>
            </a:r>
            <a:r>
              <a:rPr lang="en-US" altLang="zh-CN" sz="1800">
                <a:solidFill>
                  <a:srgbClr val="3333CC"/>
                </a:solidFill>
                <a:latin typeface="Times New Roman" panose="02020603050405020304" pitchFamily="18" charset="0"/>
              </a:rPr>
              <a:t>600 </a:t>
            </a:r>
            <a:r>
              <a:rPr lang="zh-CN" altLang="en-US" sz="1800">
                <a:solidFill>
                  <a:srgbClr val="3333CC"/>
                </a:solidFill>
                <a:latin typeface="Times New Roman" panose="02020603050405020304" pitchFamily="18" charset="0"/>
              </a:rPr>
              <a:t>为止的数据都收到了）</a:t>
            </a:r>
            <a:endParaRPr lang="zh-CN" altLang="en-US" sz="1800">
              <a:solidFill>
                <a:srgbClr val="3333CC"/>
              </a:solidFill>
              <a:latin typeface="Times New Roman" panose="02020603050405020304" pitchFamily="18" charset="0"/>
            </a:endParaRPr>
          </a:p>
        </p:txBody>
      </p:sp>
      <p:sp>
        <p:nvSpPr>
          <p:cNvPr id="95265" name="AutoShape 36"/>
          <p:cNvSpPr/>
          <p:nvPr/>
        </p:nvSpPr>
        <p:spPr>
          <a:xfrm>
            <a:off x="2544763" y="3135313"/>
            <a:ext cx="1163637" cy="547687"/>
          </a:xfrm>
          <a:prstGeom prst="irregularSeal1">
            <a:avLst/>
          </a:prstGeom>
          <a:solidFill>
            <a:srgbClr val="C9DE06"/>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eaLnBrk="1" hangingPunct="1">
              <a:lnSpc>
                <a:spcPct val="100000"/>
              </a:lnSpc>
              <a:spcBef>
                <a:spcPct val="0"/>
              </a:spcBef>
              <a:buClrTx/>
              <a:buSzTx/>
              <a:buFontTx/>
              <a:buNone/>
            </a:pPr>
            <a:endParaRPr lang="zh-CN" altLang="en-US" sz="2800">
              <a:solidFill>
                <a:srgbClr val="000000"/>
              </a:solidFill>
              <a:latin typeface="Tahoma" panose="020B0604030504040204" charset="0"/>
              <a:ea typeface="宋体" panose="02010600030101010101" pitchFamily="2" charset="-122"/>
            </a:endParaRPr>
          </a:p>
        </p:txBody>
      </p:sp>
      <p:sp>
        <p:nvSpPr>
          <p:cNvPr id="95266" name="Rectangle 37"/>
          <p:cNvSpPr/>
          <p:nvPr/>
        </p:nvSpPr>
        <p:spPr>
          <a:xfrm>
            <a:off x="2771775" y="3230563"/>
            <a:ext cx="866775" cy="363537"/>
          </a:xfrm>
          <a:prstGeom prst="rect">
            <a:avLst/>
          </a:prstGeom>
          <a:noFill/>
          <a:ln w="12700">
            <a:noFill/>
          </a:ln>
        </p:spPr>
        <p:txBody>
          <a:bodyPr wrap="none" lIns="90488" tIns="44450" rIns="90488" bIns="44450">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defTabSz="762000">
              <a:lnSpc>
                <a:spcPct val="100000"/>
              </a:lnSpc>
              <a:spcBef>
                <a:spcPct val="0"/>
              </a:spcBef>
              <a:buClrTx/>
              <a:buSzTx/>
              <a:buFontTx/>
              <a:buNone/>
            </a:pPr>
            <a:r>
              <a:rPr lang="zh-CN" altLang="en-US" sz="1800">
                <a:solidFill>
                  <a:srgbClr val="3333CC"/>
                </a:solidFill>
                <a:latin typeface="Times New Roman" panose="02020603050405020304" pitchFamily="18" charset="0"/>
              </a:rPr>
              <a:t>丢失！</a:t>
            </a:r>
            <a:endParaRPr lang="zh-CN" altLang="en-US" sz="1800">
              <a:solidFill>
                <a:srgbClr val="3333CC"/>
              </a:solidFill>
              <a:latin typeface="Times New Roman" panose="02020603050405020304" pitchFamily="18" charset="0"/>
            </a:endParaRPr>
          </a:p>
        </p:txBody>
      </p:sp>
      <p:sp>
        <p:nvSpPr>
          <p:cNvPr id="95267" name="Line 38"/>
          <p:cNvSpPr/>
          <p:nvPr/>
        </p:nvSpPr>
        <p:spPr>
          <a:xfrm>
            <a:off x="200025" y="2490788"/>
            <a:ext cx="0" cy="4132262"/>
          </a:xfrm>
          <a:prstGeom prst="line">
            <a:avLst/>
          </a:prstGeom>
          <a:ln w="12700" cap="flat" cmpd="sng">
            <a:solidFill>
              <a:schemeClr val="tx1"/>
            </a:solidFill>
            <a:prstDash val="dash"/>
            <a:headEnd type="none" w="med" len="med"/>
            <a:tailEnd type="none" w="med" len="med"/>
          </a:ln>
        </p:spPr>
      </p:sp>
      <p:sp>
        <p:nvSpPr>
          <p:cNvPr id="95268" name="Rectangle 39"/>
          <p:cNvSpPr>
            <a:spLocks noGrp="1"/>
          </p:cNvSpPr>
          <p:nvPr>
            <p:ph type="title"/>
          </p:nvPr>
        </p:nvSpPr>
        <p:spPr>
          <a:xfrm>
            <a:off x="611188" y="44450"/>
            <a:ext cx="7993062" cy="839788"/>
          </a:xfrm>
          <a:solidFill>
            <a:srgbClr val="C9DE06">
              <a:alpha val="100000"/>
            </a:srgbClr>
          </a:solidFill>
          <a:ln>
            <a:solidFill>
              <a:schemeClr val="folHlink">
                <a:alpha val="100000"/>
              </a:schemeClr>
            </a:solidFill>
            <a:miter lim="800000"/>
          </a:ln>
        </p:spPr>
        <p:txBody>
          <a:bodyPr vert="horz" wrap="square" lIns="91440" tIns="45720" rIns="91440" bIns="45720" anchor="ctr" anchorCtr="0"/>
          <a:p>
            <a:pPr algn="ctr" eaLnBrk="1" hangingPunct="1">
              <a:lnSpc>
                <a:spcPct val="90000"/>
              </a:lnSpc>
            </a:pPr>
            <a:r>
              <a:rPr lang="zh-CN" altLang="en-US" sz="4000"/>
              <a:t>流量控制举例</a:t>
            </a:r>
            <a:endParaRPr lang="zh-CN" altLang="en-US"/>
          </a:p>
        </p:txBody>
      </p:sp>
      <p:sp>
        <p:nvSpPr>
          <p:cNvPr id="95269" name="Text Box 40"/>
          <p:cNvSpPr txBox="1"/>
          <p:nvPr/>
        </p:nvSpPr>
        <p:spPr>
          <a:xfrm>
            <a:off x="611188" y="1042988"/>
            <a:ext cx="8005762" cy="9461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3200">
                <a:solidFill>
                  <a:schemeClr val="tx1"/>
                </a:solidFill>
                <a:latin typeface="+mn-lt"/>
                <a:ea typeface="MS PGothic" panose="020B0600070205080204" charset="-128"/>
                <a:cs typeface="MS PGothic" panose="020B0600070205080204" charset="-128"/>
              </a:defRPr>
            </a:lvl1pPr>
            <a:lvl2pPr marL="688975" indent="-231775" algn="l" rtl="0" eaLnBrk="0" fontAlgn="base" hangingPunct="0">
              <a:lnSpc>
                <a:spcPct val="85000"/>
              </a:lnSpc>
              <a:spcBef>
                <a:spcPct val="20000"/>
              </a:spcBef>
              <a:spcAft>
                <a:spcPct val="0"/>
              </a:spcAft>
              <a:buClr>
                <a:srgbClr val="000099"/>
              </a:buClr>
              <a:buFont typeface="Wingdings" panose="05000000000000000000" pitchFamily="2" charset="2"/>
              <a:buChar char="§"/>
              <a:defRPr sz="2800">
                <a:solidFill>
                  <a:schemeClr val="tx1"/>
                </a:solidFill>
                <a:latin typeface="+mn-lt"/>
                <a:ea typeface="MS PGothic" panose="020B060007020508020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charset="-128"/>
              </a:defRPr>
            </a:lvl5pPr>
          </a:lstStyle>
          <a:p>
            <a:pPr marL="0" lvl="0" indent="0" eaLnBrk="1" hangingPunct="1">
              <a:lnSpc>
                <a:spcPct val="100000"/>
              </a:lnSpc>
              <a:spcBef>
                <a:spcPct val="0"/>
              </a:spcBef>
              <a:buClrTx/>
              <a:buSzTx/>
              <a:buFontTx/>
              <a:buNone/>
            </a:pPr>
            <a:r>
              <a:rPr lang="en-US" altLang="zh-CN" sz="2800">
                <a:solidFill>
                  <a:srgbClr val="333399"/>
                </a:solidFill>
                <a:latin typeface="Tahoma" panose="020B0604030504040204" charset="0"/>
                <a:ea typeface="宋体" panose="02010600030101010101" pitchFamily="2" charset="-122"/>
              </a:rPr>
              <a:t>A </a:t>
            </a:r>
            <a:r>
              <a:rPr lang="zh-CN" altLang="en-US" sz="2800">
                <a:solidFill>
                  <a:srgbClr val="333399"/>
                </a:solidFill>
                <a:latin typeface="Tahoma" panose="020B0604030504040204" charset="0"/>
                <a:ea typeface="宋体" panose="02010600030101010101" pitchFamily="2" charset="-122"/>
              </a:rPr>
              <a:t>向 </a:t>
            </a:r>
            <a:r>
              <a:rPr lang="en-US" altLang="zh-CN" sz="2800">
                <a:solidFill>
                  <a:srgbClr val="333399"/>
                </a:solidFill>
                <a:latin typeface="Tahoma" panose="020B0604030504040204" charset="0"/>
                <a:ea typeface="宋体" panose="02010600030101010101" pitchFamily="2" charset="-122"/>
              </a:rPr>
              <a:t>B </a:t>
            </a:r>
            <a:r>
              <a:rPr lang="zh-CN" altLang="en-US" sz="2800">
                <a:solidFill>
                  <a:srgbClr val="333399"/>
                </a:solidFill>
                <a:latin typeface="Tahoma" panose="020B0604030504040204" charset="0"/>
                <a:ea typeface="宋体" panose="02010600030101010101" pitchFamily="2" charset="-122"/>
              </a:rPr>
              <a:t>发送数据。在连接建立时，</a:t>
            </a:r>
            <a:br>
              <a:rPr lang="zh-CN" altLang="en-US" sz="2800">
                <a:solidFill>
                  <a:srgbClr val="333399"/>
                </a:solidFill>
                <a:latin typeface="Tahoma" panose="020B0604030504040204" charset="0"/>
                <a:ea typeface="宋体" panose="02010600030101010101" pitchFamily="2" charset="-122"/>
              </a:rPr>
            </a:br>
            <a:r>
              <a:rPr lang="en-US" altLang="zh-CN" sz="2800">
                <a:solidFill>
                  <a:srgbClr val="333399"/>
                </a:solidFill>
                <a:latin typeface="Tahoma" panose="020B0604030504040204" charset="0"/>
                <a:ea typeface="宋体" panose="02010600030101010101" pitchFamily="2" charset="-122"/>
              </a:rPr>
              <a:t>B </a:t>
            </a:r>
            <a:r>
              <a:rPr lang="zh-CN" altLang="en-US" sz="2800">
                <a:solidFill>
                  <a:srgbClr val="333399"/>
                </a:solidFill>
                <a:latin typeface="Tahoma" panose="020B0604030504040204" charset="0"/>
                <a:ea typeface="宋体" panose="02010600030101010101" pitchFamily="2" charset="-122"/>
              </a:rPr>
              <a:t>告诉 </a:t>
            </a:r>
            <a:r>
              <a:rPr lang="en-US" altLang="zh-CN" sz="2800">
                <a:solidFill>
                  <a:srgbClr val="333399"/>
                </a:solidFill>
                <a:latin typeface="Tahoma" panose="020B0604030504040204" charset="0"/>
                <a:ea typeface="宋体" panose="02010600030101010101" pitchFamily="2" charset="-122"/>
              </a:rPr>
              <a:t>A</a:t>
            </a:r>
            <a:r>
              <a:rPr lang="zh-CN" altLang="en-US" sz="2800">
                <a:solidFill>
                  <a:srgbClr val="333399"/>
                </a:solidFill>
                <a:latin typeface="Tahoma" panose="020B0604030504040204" charset="0"/>
                <a:ea typeface="宋体" panose="02010600030101010101" pitchFamily="2" charset="-122"/>
              </a:rPr>
              <a:t>：</a:t>
            </a:r>
            <a:r>
              <a:rPr lang="zh-CN" altLang="en-US" sz="2800">
                <a:solidFill>
                  <a:srgbClr val="333399"/>
                </a:solidFill>
                <a:latin typeface="Arial" panose="020B0604020202020204" pitchFamily="34" charset="0"/>
                <a:ea typeface="宋体" panose="02010600030101010101" pitchFamily="2" charset="-122"/>
              </a:rPr>
              <a:t>“</a:t>
            </a:r>
            <a:r>
              <a:rPr lang="zh-CN" altLang="en-US" sz="2800">
                <a:solidFill>
                  <a:srgbClr val="333399"/>
                </a:solidFill>
                <a:latin typeface="Tahoma" panose="020B0604030504040204" charset="0"/>
                <a:ea typeface="宋体" panose="02010600030101010101" pitchFamily="2" charset="-122"/>
              </a:rPr>
              <a:t>我的接收窗口 </a:t>
            </a:r>
            <a:r>
              <a:rPr lang="en-US" altLang="zh-CN" sz="2800">
                <a:solidFill>
                  <a:srgbClr val="333399"/>
                </a:solidFill>
                <a:latin typeface="Tahoma" panose="020B0604030504040204" charset="0"/>
                <a:ea typeface="宋体" panose="02010600030101010101" pitchFamily="2" charset="-122"/>
              </a:rPr>
              <a:t>rwnd = 400</a:t>
            </a:r>
            <a:r>
              <a:rPr lang="zh-CN" altLang="en-US" sz="2800">
                <a:solidFill>
                  <a:srgbClr val="333399"/>
                </a:solidFill>
                <a:latin typeface="Tahoma" panose="020B0604030504040204" charset="0"/>
                <a:ea typeface="宋体" panose="02010600030101010101" pitchFamily="2" charset="-122"/>
              </a:rPr>
              <a:t>（字节）</a:t>
            </a:r>
            <a:r>
              <a:rPr lang="zh-CN" altLang="en-US" sz="2800">
                <a:solidFill>
                  <a:srgbClr val="333399"/>
                </a:solidFill>
                <a:latin typeface="Arial" panose="020B0604020202020204" pitchFamily="34" charset="0"/>
                <a:ea typeface="宋体" panose="02010600030101010101" pitchFamily="2" charset="-122"/>
              </a:rPr>
              <a:t>”</a:t>
            </a:r>
            <a:r>
              <a:rPr lang="zh-CN" altLang="en-US" sz="2800">
                <a:solidFill>
                  <a:srgbClr val="333399"/>
                </a:solidFill>
                <a:latin typeface="Tahoma" panose="020B0604030504040204" charset="0"/>
                <a:ea typeface="宋体" panose="02010600030101010101" pitchFamily="2" charset="-122"/>
              </a:rPr>
              <a:t>。</a:t>
            </a:r>
            <a:endParaRPr lang="zh-CN" altLang="en-US" sz="2800">
              <a:solidFill>
                <a:srgbClr val="333399"/>
              </a:solidFill>
              <a:latin typeface="Tahoma" panose="020B0604030504040204" charset="0"/>
              <a:ea typeface="宋体" panose="02010600030101010101" pitchFamily="2"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06499"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93188" name="Rectangle 2"/>
          <p:cNvSpPr>
            <a:spLocks noGrp="1"/>
          </p:cNvSpPr>
          <p:nvPr>
            <p:ph type="title"/>
          </p:nvPr>
        </p:nvSpPr>
        <p:spPr/>
        <p:txBody>
          <a:bodyPr vert="horz" wrap="square" lIns="91440" tIns="45720" rIns="91440" bIns="45720" anchor="ctr" anchorCtr="0"/>
          <a:p>
            <a:r>
              <a:rPr lang="zh-CN" altLang="en-US" dirty="0"/>
              <a:t>第</a:t>
            </a:r>
            <a:r>
              <a:rPr lang="en-US" altLang="zh-CN" dirty="0"/>
              <a:t>3</a:t>
            </a:r>
            <a:r>
              <a:rPr lang="zh-CN" altLang="en-US" dirty="0"/>
              <a:t>章</a:t>
            </a:r>
            <a:r>
              <a:rPr lang="en-US" altLang="zh-CN" dirty="0"/>
              <a:t> </a:t>
            </a:r>
            <a:r>
              <a:rPr lang="zh-CN" altLang="en-US" dirty="0"/>
              <a:t>要点</a:t>
            </a:r>
            <a:endParaRPr lang="en-US" altLang="zh-CN" dirty="0"/>
          </a:p>
        </p:txBody>
      </p:sp>
      <p:sp>
        <p:nvSpPr>
          <p:cNvPr id="93189" name="Rectangle 3"/>
          <p:cNvSpPr>
            <a:spLocks noGrp="1"/>
          </p:cNvSpPr>
          <p:nvPr>
            <p:ph sz="half" idx="1"/>
          </p:nvPr>
        </p:nvSpPr>
        <p:spPr>
          <a:xfrm>
            <a:off x="4648200" y="1600200"/>
            <a:ext cx="3810000" cy="4648200"/>
          </a:xfrm>
        </p:spPr>
        <p:txBody>
          <a:bodyPr vert="horz" wrap="square" lIns="91440" tIns="45720" rIns="91440" bIns="45720" anchor="t" anchorCtr="0"/>
          <a:p>
            <a:pPr eaLnBrk="1">
              <a:buSzPct val="85000"/>
            </a:pPr>
            <a:r>
              <a:rPr lang="en-US" altLang="zh-CN" sz="2400" dirty="0">
                <a:solidFill>
                  <a:srgbClr val="FF0000"/>
                </a:solidFill>
                <a:latin typeface="+mn-lt"/>
                <a:ea typeface="+mn-ea"/>
                <a:cs typeface="+mn-cs"/>
              </a:rPr>
              <a:t>3.5 </a:t>
            </a:r>
            <a:r>
              <a:rPr lang="zh-CN" altLang="en-US" sz="2400" dirty="0">
                <a:solidFill>
                  <a:srgbClr val="FF0000"/>
                </a:solidFill>
                <a:latin typeface="+mn-lt"/>
                <a:ea typeface="+mn-ea"/>
                <a:cs typeface="+mn-cs"/>
              </a:rPr>
              <a:t>面向连接的传输</a:t>
            </a:r>
            <a:r>
              <a:rPr lang="en-US" altLang="zh-CN" sz="2400" dirty="0">
                <a:solidFill>
                  <a:srgbClr val="FF0000"/>
                </a:solidFill>
                <a:latin typeface="+mn-lt"/>
                <a:ea typeface="+mn-ea"/>
                <a:cs typeface="+mn-cs"/>
              </a:rPr>
              <a:t>: TCP</a:t>
            </a:r>
            <a:endParaRPr lang="en-US" altLang="zh-CN" sz="2400" dirty="0">
              <a:solidFill>
                <a:srgbClr val="FF0000"/>
              </a:solidFill>
              <a:latin typeface="+mn-lt"/>
              <a:ea typeface="+mn-ea"/>
              <a:cs typeface="+mn-cs"/>
            </a:endParaRPr>
          </a:p>
          <a:p>
            <a:pPr lvl="1" eaLnBrk="1">
              <a:buSzPct val="75000"/>
            </a:pPr>
            <a:r>
              <a:rPr lang="zh-CN" altLang="en-US" sz="2000" dirty="0">
                <a:latin typeface="+mn-lt"/>
                <a:ea typeface="+mn-ea"/>
              </a:rPr>
              <a:t>报文段结构</a:t>
            </a:r>
            <a:endParaRPr lang="zh-CN" altLang="en-US" sz="2000" dirty="0">
              <a:latin typeface="+mn-lt"/>
              <a:ea typeface="+mn-ea"/>
            </a:endParaRPr>
          </a:p>
          <a:p>
            <a:pPr lvl="1" eaLnBrk="1">
              <a:buSzPct val="75000"/>
            </a:pPr>
            <a:r>
              <a:rPr lang="zh-CN" altLang="en-US" sz="2000" dirty="0">
                <a:latin typeface="+mn-lt"/>
                <a:ea typeface="+mn-ea"/>
              </a:rPr>
              <a:t>可靠数据传输</a:t>
            </a:r>
            <a:endParaRPr lang="zh-CN" altLang="en-US" sz="2000" dirty="0">
              <a:latin typeface="+mn-lt"/>
              <a:ea typeface="+mn-ea"/>
            </a:endParaRPr>
          </a:p>
          <a:p>
            <a:pPr lvl="1" eaLnBrk="1">
              <a:buSzPct val="75000"/>
            </a:pPr>
            <a:r>
              <a:rPr lang="zh-CN" altLang="en-US" sz="2000" dirty="0">
                <a:latin typeface="+mn-lt"/>
                <a:ea typeface="+mn-ea"/>
              </a:rPr>
              <a:t>流量控制</a:t>
            </a:r>
            <a:endParaRPr lang="zh-CN" altLang="en-US" sz="2000" dirty="0">
              <a:latin typeface="+mn-lt"/>
              <a:ea typeface="+mn-ea"/>
            </a:endParaRPr>
          </a:p>
          <a:p>
            <a:pPr lvl="1" eaLnBrk="1">
              <a:buSzPct val="75000"/>
            </a:pPr>
            <a:r>
              <a:rPr lang="zh-CN" altLang="en-US" sz="2000" dirty="0">
                <a:solidFill>
                  <a:srgbClr val="FF0000"/>
                </a:solidFill>
                <a:latin typeface="+mn-lt"/>
                <a:ea typeface="+mn-ea"/>
              </a:rPr>
              <a:t>连接管理</a:t>
            </a:r>
            <a:endParaRPr lang="zh-CN" altLang="en-US" sz="2000" dirty="0">
              <a:solidFill>
                <a:srgbClr val="FF0000"/>
              </a:solidFill>
              <a:latin typeface="+mn-lt"/>
              <a:ea typeface="+mn-ea"/>
            </a:endParaRPr>
          </a:p>
          <a:p>
            <a:pPr eaLnBrk="1">
              <a:buSzPct val="85000"/>
            </a:pPr>
            <a:r>
              <a:rPr lang="en-US" altLang="zh-CN" sz="2400" dirty="0">
                <a:latin typeface="+mn-lt"/>
                <a:ea typeface="+mn-ea"/>
                <a:cs typeface="+mn-cs"/>
              </a:rPr>
              <a:t>3.6 </a:t>
            </a:r>
            <a:r>
              <a:rPr lang="zh-CN" altLang="en-US" sz="2400" dirty="0">
                <a:latin typeface="+mn-lt"/>
                <a:ea typeface="+mn-ea"/>
                <a:cs typeface="+mn-cs"/>
              </a:rPr>
              <a:t>拥塞控制的原则</a:t>
            </a:r>
            <a:endParaRPr lang="zh-CN" altLang="en-US" sz="2400" dirty="0">
              <a:latin typeface="+mn-lt"/>
              <a:ea typeface="+mn-ea"/>
              <a:cs typeface="+mn-cs"/>
            </a:endParaRPr>
          </a:p>
          <a:p>
            <a:pPr eaLnBrk="1">
              <a:buSzPct val="85000"/>
            </a:pPr>
            <a:r>
              <a:rPr lang="en-US" altLang="zh-CN" sz="2400" dirty="0">
                <a:latin typeface="+mn-lt"/>
                <a:ea typeface="+mn-ea"/>
                <a:cs typeface="+mn-cs"/>
              </a:rPr>
              <a:t>3.7 TCP</a:t>
            </a:r>
            <a:r>
              <a:rPr lang="zh-CN" altLang="en-US" sz="2400" dirty="0">
                <a:latin typeface="+mn-lt"/>
                <a:ea typeface="+mn-ea"/>
                <a:cs typeface="+mn-cs"/>
              </a:rPr>
              <a:t>拥塞控制</a:t>
            </a:r>
            <a:endParaRPr lang="en-US" altLang="zh-CN" sz="2400" dirty="0">
              <a:latin typeface="+mn-lt"/>
              <a:ea typeface="+mn-ea"/>
              <a:cs typeface="+mn-cs"/>
            </a:endParaRPr>
          </a:p>
          <a:p>
            <a:pPr lvl="1" eaLnBrk="1">
              <a:buSzPct val="75000"/>
            </a:pPr>
            <a:r>
              <a:rPr lang="zh-CN" altLang="en-US" sz="2000" dirty="0">
                <a:latin typeface="+mn-lt"/>
                <a:ea typeface="+mn-ea"/>
              </a:rPr>
              <a:t>机制</a:t>
            </a:r>
            <a:endParaRPr lang="zh-CN" altLang="en-US" sz="2000" dirty="0">
              <a:latin typeface="+mn-lt"/>
              <a:ea typeface="+mn-ea"/>
            </a:endParaRPr>
          </a:p>
          <a:p>
            <a:pPr lvl="1" eaLnBrk="1">
              <a:buSzPct val="75000"/>
            </a:pPr>
            <a:r>
              <a:rPr lang="en-US" altLang="zh-CN" sz="2000" dirty="0">
                <a:latin typeface="+mn-lt"/>
                <a:ea typeface="+mn-ea"/>
              </a:rPr>
              <a:t>TCP</a:t>
            </a:r>
            <a:r>
              <a:rPr lang="zh-CN" altLang="en-US" sz="2000" dirty="0">
                <a:latin typeface="+mn-lt"/>
                <a:ea typeface="+mn-ea"/>
              </a:rPr>
              <a:t>吞吐量</a:t>
            </a:r>
            <a:endParaRPr lang="zh-CN" altLang="en-US" sz="2000" dirty="0">
              <a:latin typeface="+mn-lt"/>
              <a:ea typeface="+mn-ea"/>
            </a:endParaRPr>
          </a:p>
          <a:p>
            <a:pPr lvl="1" eaLnBrk="1">
              <a:buSzPct val="75000"/>
            </a:pPr>
            <a:r>
              <a:rPr lang="en-US" altLang="zh-CN" sz="2000" dirty="0">
                <a:latin typeface="+mn-lt"/>
                <a:ea typeface="+mn-ea"/>
              </a:rPr>
              <a:t>TCP</a:t>
            </a:r>
            <a:r>
              <a:rPr lang="zh-CN" altLang="en-US" sz="2000" dirty="0">
                <a:latin typeface="+mn-lt"/>
                <a:ea typeface="+mn-ea"/>
              </a:rPr>
              <a:t>公平性</a:t>
            </a:r>
            <a:endParaRPr lang="zh-CN" altLang="en-US" sz="2000" dirty="0">
              <a:solidFill>
                <a:srgbClr val="FF0000"/>
              </a:solidFill>
              <a:latin typeface="+mn-lt"/>
              <a:ea typeface="+mn-ea"/>
            </a:endParaRPr>
          </a:p>
          <a:p>
            <a:pPr lvl="1" eaLnBrk="1">
              <a:buSzPct val="75000"/>
            </a:pPr>
            <a:r>
              <a:rPr lang="zh-CN" altLang="en-US" sz="2000" dirty="0">
                <a:latin typeface="+mn-lt"/>
                <a:ea typeface="+mn-ea"/>
              </a:rPr>
              <a:t>时延模型</a:t>
            </a:r>
            <a:endParaRPr lang="en-US" altLang="zh-CN" sz="2000" dirty="0">
              <a:solidFill>
                <a:srgbClr val="FF0000"/>
              </a:solidFill>
              <a:latin typeface="+mn-lt"/>
              <a:ea typeface="+mn-ea"/>
            </a:endParaRPr>
          </a:p>
        </p:txBody>
      </p:sp>
      <p:sp>
        <p:nvSpPr>
          <p:cNvPr id="93190" name="Rectangle 4"/>
          <p:cNvSpPr/>
          <p:nvPr/>
        </p:nvSpPr>
        <p:spPr>
          <a:xfrm>
            <a:off x="533400" y="1600200"/>
            <a:ext cx="3810000" cy="4648200"/>
          </a:xfrm>
          <a:prstGeom prst="rect">
            <a:avLst/>
          </a:prstGeom>
          <a:noFill/>
          <a:ln w="9525">
            <a:noFill/>
          </a:ln>
        </p:spPr>
        <p:txBody>
          <a:bodyPr/>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3.1 </a:t>
            </a:r>
            <a:r>
              <a:rPr lang="zh-CN" altLang="en-US" sz="2400" dirty="0">
                <a:latin typeface="Times New Roman" panose="02020603050405020304" pitchFamily="18" charset="0"/>
              </a:rPr>
              <a:t>运输层服务</a:t>
            </a:r>
            <a:endParaRPr lang="zh-CN" altLang="en-US"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3.2 </a:t>
            </a:r>
            <a:r>
              <a:rPr lang="zh-CN" altLang="en-US" sz="2400" dirty="0">
                <a:latin typeface="Times New Roman" panose="02020603050405020304" pitchFamily="18" charset="0"/>
              </a:rPr>
              <a:t>复用与分解</a:t>
            </a:r>
            <a:endParaRPr lang="zh-CN" altLang="en-US"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3.3 </a:t>
            </a:r>
            <a:r>
              <a:rPr lang="zh-CN" altLang="en-US" sz="2400" dirty="0">
                <a:latin typeface="Times New Roman" panose="02020603050405020304" pitchFamily="18" charset="0"/>
              </a:rPr>
              <a:t>无连接传输</a:t>
            </a:r>
            <a:r>
              <a:rPr lang="en-US" altLang="zh-CN" sz="2400" dirty="0">
                <a:latin typeface="Times New Roman" panose="02020603050405020304" pitchFamily="18" charset="0"/>
              </a:rPr>
              <a:t>: UDP</a:t>
            </a:r>
            <a:endParaRPr lang="en-US" altLang="zh-CN"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3.4 </a:t>
            </a:r>
            <a:r>
              <a:rPr lang="zh-CN" altLang="en-US" sz="2400" dirty="0">
                <a:latin typeface="Times New Roman" panose="02020603050405020304" pitchFamily="18" charset="0"/>
              </a:rPr>
              <a:t>可靠数据传输的原则</a:t>
            </a:r>
            <a:endParaRPr lang="zh-CN" altLang="en-US" sz="24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rdt1</a:t>
            </a:r>
            <a:endParaRPr lang="en-US" altLang="zh-CN"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rdt2</a:t>
            </a:r>
            <a:endParaRPr lang="en-US" altLang="zh-CN"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rdt3</a:t>
            </a:r>
            <a:endParaRPr lang="en-US" altLang="zh-CN"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流水线协议</a:t>
            </a:r>
            <a:endParaRPr lang="zh-CN" altLang="en-US" sz="2000" dirty="0">
              <a:latin typeface="Times New Roman" panose="02020603050405020304"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07523"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94212" name="Rectangle 2"/>
          <p:cNvSpPr>
            <a:spLocks noGrp="1"/>
          </p:cNvSpPr>
          <p:nvPr>
            <p:ph type="title"/>
          </p:nvPr>
        </p:nvSpPr>
        <p:spPr>
          <a:xfrm>
            <a:off x="482600" y="249238"/>
            <a:ext cx="7772400" cy="895350"/>
          </a:xfrm>
        </p:spPr>
        <p:txBody>
          <a:bodyPr vert="horz" wrap="square" lIns="91440" tIns="45720" rIns="91440" bIns="45720" anchor="ctr" anchorCtr="0"/>
          <a:p>
            <a:r>
              <a:rPr lang="en-US" altLang="zh-CN" dirty="0"/>
              <a:t>TCP </a:t>
            </a:r>
            <a:r>
              <a:rPr lang="zh-CN" altLang="en-US" dirty="0"/>
              <a:t>连接管理</a:t>
            </a:r>
            <a:endParaRPr lang="zh-CN" altLang="en-US" dirty="0"/>
          </a:p>
        </p:txBody>
      </p:sp>
      <p:sp>
        <p:nvSpPr>
          <p:cNvPr id="94213" name="Rectangle 3"/>
          <p:cNvSpPr>
            <a:spLocks noGrp="1"/>
          </p:cNvSpPr>
          <p:nvPr>
            <p:ph sz="half" idx="1"/>
          </p:nvPr>
        </p:nvSpPr>
        <p:spPr>
          <a:xfrm>
            <a:off x="282575" y="1206500"/>
            <a:ext cx="8251825" cy="5367338"/>
          </a:xfrm>
        </p:spPr>
        <p:txBody>
          <a:bodyPr vert="horz" wrap="square" lIns="91440" tIns="45720" rIns="91440" bIns="45720" anchor="t" anchorCtr="0"/>
          <a:p>
            <a:pPr eaLnBrk="1">
              <a:buSzPct val="85000"/>
              <a:buFont typeface="ZapfDingbats" pitchFamily="82" charset="2"/>
              <a:buNone/>
            </a:pPr>
            <a:r>
              <a:rPr lang="zh-CN" altLang="en-US" sz="2400" u="sng" dirty="0">
                <a:solidFill>
                  <a:srgbClr val="FF0000"/>
                </a:solidFill>
                <a:latin typeface="+mn-lt"/>
                <a:ea typeface="+mn-ea"/>
                <a:cs typeface="+mn-cs"/>
              </a:rPr>
              <a:t>回想:</a:t>
            </a:r>
            <a:r>
              <a:rPr lang="zh-CN" altLang="en-US" sz="2400" dirty="0">
                <a:latin typeface="+mn-lt"/>
                <a:ea typeface="+mn-ea"/>
                <a:cs typeface="+mn-cs"/>
              </a:rPr>
              <a:t> </a:t>
            </a:r>
            <a:r>
              <a:rPr lang="en-US" altLang="zh-CN" sz="2400" dirty="0">
                <a:latin typeface="+mn-lt"/>
                <a:ea typeface="+mn-ea"/>
                <a:cs typeface="+mn-cs"/>
              </a:rPr>
              <a:t>TCP </a:t>
            </a:r>
            <a:r>
              <a:rPr lang="zh-CN" altLang="en-US" sz="2400" dirty="0">
                <a:latin typeface="+mn-lt"/>
                <a:ea typeface="+mn-ea"/>
                <a:cs typeface="+mn-cs"/>
              </a:rPr>
              <a:t>发送方与接收方</a:t>
            </a:r>
            <a:endParaRPr lang="zh-CN" altLang="en-US" sz="2400" dirty="0">
              <a:latin typeface="+mn-lt"/>
              <a:ea typeface="+mn-ea"/>
              <a:cs typeface="+mn-cs"/>
            </a:endParaRPr>
          </a:p>
          <a:p>
            <a:pPr eaLnBrk="1">
              <a:buSzPct val="85000"/>
              <a:buFont typeface="ZapfDingbats" pitchFamily="82" charset="2"/>
              <a:buNone/>
            </a:pPr>
            <a:r>
              <a:rPr lang="zh-CN" altLang="en-US" sz="2400" dirty="0">
                <a:latin typeface="+mn-lt"/>
                <a:ea typeface="+mn-ea"/>
                <a:cs typeface="+mn-cs"/>
              </a:rPr>
              <a:t>在交换报文段前要先建连接</a:t>
            </a:r>
            <a:endParaRPr lang="zh-CN" altLang="en-US" sz="2400" dirty="0">
              <a:latin typeface="+mn-lt"/>
              <a:ea typeface="+mn-ea"/>
              <a:cs typeface="+mn-cs"/>
            </a:endParaRPr>
          </a:p>
          <a:p>
            <a:pPr eaLnBrk="1">
              <a:buSzPct val="85000"/>
              <a:buFont typeface="ZapfDingbats" pitchFamily="82" charset="2"/>
              <a:buNone/>
            </a:pPr>
            <a:endParaRPr lang="zh-CN" altLang="en-US" sz="2400" dirty="0">
              <a:latin typeface="+mn-lt"/>
              <a:ea typeface="+mn-ea"/>
              <a:cs typeface="+mn-cs"/>
            </a:endParaRPr>
          </a:p>
          <a:p>
            <a:pPr eaLnBrk="1">
              <a:buSzPct val="85000"/>
            </a:pPr>
            <a:r>
              <a:rPr lang="zh-CN" altLang="en-US" sz="2400" dirty="0">
                <a:latin typeface="+mn-lt"/>
                <a:ea typeface="+mn-ea"/>
                <a:cs typeface="+mn-cs"/>
              </a:rPr>
              <a:t>初始化 </a:t>
            </a:r>
            <a:r>
              <a:rPr lang="en-US" altLang="zh-CN" sz="2400" dirty="0">
                <a:latin typeface="+mn-lt"/>
                <a:ea typeface="+mn-ea"/>
                <a:cs typeface="+mn-cs"/>
              </a:rPr>
              <a:t>TCP </a:t>
            </a:r>
            <a:r>
              <a:rPr lang="zh-CN" altLang="en-US" sz="2400" dirty="0">
                <a:latin typeface="+mn-lt"/>
                <a:ea typeface="+mn-ea"/>
                <a:cs typeface="+mn-cs"/>
              </a:rPr>
              <a:t>变量:</a:t>
            </a:r>
            <a:endParaRPr lang="zh-CN" altLang="en-US" sz="2400" dirty="0">
              <a:latin typeface="+mn-lt"/>
              <a:ea typeface="+mn-ea"/>
              <a:cs typeface="+mn-cs"/>
            </a:endParaRPr>
          </a:p>
          <a:p>
            <a:pPr lvl="1" eaLnBrk="1">
              <a:buSzPct val="75000"/>
            </a:pPr>
            <a:r>
              <a:rPr lang="zh-CN" altLang="en-US" sz="2000" dirty="0">
                <a:latin typeface="+mn-lt"/>
                <a:ea typeface="+mn-ea"/>
              </a:rPr>
              <a:t>序号</a:t>
            </a:r>
            <a:endParaRPr lang="zh-CN" altLang="en-US" sz="2000" dirty="0">
              <a:latin typeface="+mn-lt"/>
              <a:ea typeface="+mn-ea"/>
            </a:endParaRPr>
          </a:p>
          <a:p>
            <a:pPr lvl="1" eaLnBrk="1">
              <a:buSzPct val="75000"/>
            </a:pPr>
            <a:r>
              <a:rPr lang="zh-CN" altLang="en-US" sz="2000" dirty="0">
                <a:latin typeface="+mn-lt"/>
                <a:ea typeface="+mn-ea"/>
              </a:rPr>
              <a:t>缓冲区和流控信息 (如</a:t>
            </a:r>
            <a:r>
              <a:rPr lang="en-US" altLang="zh-CN" sz="2000" dirty="0">
                <a:latin typeface="Courier New" panose="02070309020205020404" pitchFamily="49" charset="0"/>
                <a:ea typeface="+mn-ea"/>
              </a:rPr>
              <a:t>RcvWindow</a:t>
            </a:r>
            <a:r>
              <a:rPr lang="en-US" altLang="zh-CN" sz="2000" dirty="0">
                <a:latin typeface="+mn-lt"/>
                <a:ea typeface="+mn-ea"/>
              </a:rPr>
              <a:t>)</a:t>
            </a:r>
            <a:endParaRPr lang="en-US" altLang="zh-CN" sz="2000" dirty="0">
              <a:latin typeface="+mn-lt"/>
              <a:ea typeface="+mn-ea"/>
            </a:endParaRPr>
          </a:p>
          <a:p>
            <a:pPr eaLnBrk="1">
              <a:buSzPct val="85000"/>
            </a:pPr>
            <a:r>
              <a:rPr lang="zh-CN" altLang="en-US" sz="2400" i="1" dirty="0">
                <a:latin typeface="+mn-lt"/>
                <a:ea typeface="+mn-ea"/>
                <a:cs typeface="+mn-cs"/>
              </a:rPr>
              <a:t>客户机:</a:t>
            </a:r>
            <a:r>
              <a:rPr lang="zh-CN" altLang="en-US" sz="2400" dirty="0">
                <a:latin typeface="+mn-lt"/>
                <a:ea typeface="+mn-ea"/>
                <a:cs typeface="+mn-cs"/>
              </a:rPr>
              <a:t> 连接的发起方</a:t>
            </a:r>
            <a:endParaRPr lang="zh-CN" altLang="en-US" sz="2400" dirty="0">
              <a:latin typeface="+mn-lt"/>
              <a:ea typeface="+mn-ea"/>
              <a:cs typeface="+mn-cs"/>
            </a:endParaRPr>
          </a:p>
          <a:p>
            <a:pPr eaLnBrk="1">
              <a:buSzPct val="85000"/>
              <a:buFont typeface="ZapfDingbats" pitchFamily="82" charset="2"/>
              <a:buNone/>
            </a:pPr>
            <a:r>
              <a:rPr lang="en-US" altLang="zh-CN" sz="2000" b="1" dirty="0">
                <a:latin typeface="Courier New" panose="02070309020205020404" pitchFamily="49" charset="0"/>
                <a:ea typeface="+mn-ea"/>
                <a:cs typeface="+mn-cs"/>
              </a:rPr>
              <a:t>  Socket clientSocket = new  Socket("hostname","port</a:t>
            </a:r>
            <a:endParaRPr lang="en-US" altLang="zh-CN" sz="2000" b="1" dirty="0">
              <a:latin typeface="Courier New" panose="02070309020205020404" pitchFamily="49" charset="0"/>
              <a:ea typeface="+mn-ea"/>
              <a:cs typeface="+mn-cs"/>
            </a:endParaRPr>
          </a:p>
          <a:p>
            <a:pPr eaLnBrk="1">
              <a:buSzPct val="85000"/>
              <a:buFont typeface="ZapfDingbats" pitchFamily="82" charset="2"/>
              <a:buNone/>
            </a:pPr>
            <a:r>
              <a:rPr lang="en-US" altLang="zh-CN" sz="2000" b="1" dirty="0">
                <a:latin typeface="Courier New" panose="02070309020205020404" pitchFamily="49" charset="0"/>
                <a:ea typeface="+mn-ea"/>
                <a:cs typeface="+mn-cs"/>
              </a:rPr>
              <a:t>  number");</a:t>
            </a:r>
            <a:r>
              <a:rPr lang="en-US" altLang="zh-CN" sz="2000" b="1" dirty="0">
                <a:latin typeface="+mn-lt"/>
                <a:ea typeface="+mn-ea"/>
                <a:cs typeface="+mn-cs"/>
              </a:rPr>
              <a:t> </a:t>
            </a:r>
            <a:endParaRPr lang="en-US" altLang="zh-CN" sz="2000" b="1" dirty="0">
              <a:latin typeface="+mn-lt"/>
              <a:ea typeface="+mn-ea"/>
              <a:cs typeface="+mn-cs"/>
            </a:endParaRPr>
          </a:p>
          <a:p>
            <a:pPr eaLnBrk="1">
              <a:buSzPct val="85000"/>
            </a:pPr>
            <a:r>
              <a:rPr lang="zh-CN" altLang="en-US" sz="2400" i="1" dirty="0">
                <a:latin typeface="+mn-lt"/>
                <a:ea typeface="+mn-ea"/>
                <a:cs typeface="+mn-cs"/>
              </a:rPr>
              <a:t>服务器:</a:t>
            </a:r>
            <a:r>
              <a:rPr lang="zh-CN" altLang="en-US" sz="2400" dirty="0">
                <a:latin typeface="+mn-lt"/>
                <a:ea typeface="+mn-ea"/>
                <a:cs typeface="+mn-cs"/>
              </a:rPr>
              <a:t> 接受客户请求</a:t>
            </a:r>
            <a:endParaRPr lang="zh-CN" altLang="en-US" sz="2400" dirty="0">
              <a:latin typeface="+mn-lt"/>
              <a:ea typeface="+mn-ea"/>
              <a:cs typeface="+mn-cs"/>
            </a:endParaRPr>
          </a:p>
          <a:p>
            <a:pPr eaLnBrk="1">
              <a:buSzPct val="85000"/>
              <a:buFont typeface="ZapfDingbats" pitchFamily="82" charset="2"/>
              <a:buNone/>
            </a:pPr>
            <a:r>
              <a:rPr lang="en-US" altLang="zh-CN" sz="2000" b="1" dirty="0">
                <a:latin typeface="Courier New" panose="02070309020205020404" pitchFamily="49" charset="0"/>
                <a:ea typeface="+mn-ea"/>
                <a:cs typeface="+mn-cs"/>
              </a:rPr>
              <a:t>  Socket connectionSocket = welcomeSocket.accept();</a:t>
            </a:r>
            <a:endParaRPr lang="en-US" altLang="zh-CN" sz="2000" b="1" dirty="0">
              <a:latin typeface="Arial" panose="020B0604020202020204" pitchFamily="34" charset="0"/>
              <a:ea typeface="+mn-ea"/>
              <a:cs typeface="+mn-c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152400"/>
            <a:ext cx="9176385" cy="669544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0" y="76200"/>
            <a:ext cx="8976360" cy="673227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0245"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0246" name="Rectangle 2"/>
          <p:cNvSpPr>
            <a:spLocks noGrp="1"/>
          </p:cNvSpPr>
          <p:nvPr>
            <p:ph type="title"/>
          </p:nvPr>
        </p:nvSpPr>
        <p:spPr>
          <a:xfrm>
            <a:off x="482600" y="249238"/>
            <a:ext cx="7772400" cy="895350"/>
          </a:xfrm>
        </p:spPr>
        <p:txBody>
          <a:bodyPr vert="horz" wrap="square" lIns="91440" tIns="45720" rIns="91440" bIns="45720" anchor="ctr" anchorCtr="0"/>
          <a:p>
            <a:r>
              <a:rPr lang="en-US" altLang="zh-CN" dirty="0"/>
              <a:t>TCP </a:t>
            </a:r>
            <a:r>
              <a:rPr lang="zh-CN" altLang="en-US" dirty="0"/>
              <a:t>连接管理</a:t>
            </a:r>
            <a:endParaRPr lang="zh-CN" altLang="en-US" dirty="0"/>
          </a:p>
        </p:txBody>
      </p:sp>
      <p:sp>
        <p:nvSpPr>
          <p:cNvPr id="10247" name="Rectangle 4"/>
          <p:cNvSpPr>
            <a:spLocks noGrp="1"/>
          </p:cNvSpPr>
          <p:nvPr>
            <p:ph sz="half" idx="2"/>
          </p:nvPr>
        </p:nvSpPr>
        <p:spPr>
          <a:xfrm>
            <a:off x="381000" y="1130300"/>
            <a:ext cx="8661400" cy="5426075"/>
          </a:xfrm>
        </p:spPr>
        <p:txBody>
          <a:bodyPr vert="horz" wrap="square" lIns="91440" tIns="45720" rIns="91440" bIns="45720" anchor="t" anchorCtr="0"/>
          <a:p>
            <a:pPr eaLnBrk="1">
              <a:buSzPct val="85000"/>
              <a:buFont typeface="ZapfDingbats" pitchFamily="82" charset="2"/>
              <a:buNone/>
            </a:pPr>
            <a:r>
              <a:rPr lang="zh-CN" altLang="en-US" sz="2000" u="sng" dirty="0">
                <a:solidFill>
                  <a:srgbClr val="FF0000"/>
                </a:solidFill>
                <a:latin typeface="+mn-lt"/>
                <a:ea typeface="+mn-ea"/>
                <a:cs typeface="+mn-cs"/>
              </a:rPr>
              <a:t>三次握手:</a:t>
            </a:r>
            <a:endParaRPr lang="zh-CN" altLang="en-US" sz="1800" dirty="0">
              <a:latin typeface="+mn-lt"/>
              <a:ea typeface="+mn-ea"/>
              <a:cs typeface="+mn-cs"/>
            </a:endParaRPr>
          </a:p>
          <a:p>
            <a:pPr eaLnBrk="1">
              <a:spcBef>
                <a:spcPct val="60000"/>
              </a:spcBef>
              <a:buSzPct val="85000"/>
              <a:buFont typeface="ZapfDingbats" pitchFamily="82" charset="2"/>
              <a:buNone/>
            </a:pPr>
            <a:r>
              <a:rPr lang="zh-CN" altLang="en-US" sz="2000" u="sng" dirty="0">
                <a:solidFill>
                  <a:srgbClr val="FF0000"/>
                </a:solidFill>
                <a:latin typeface="+mn-lt"/>
                <a:ea typeface="+mn-ea"/>
                <a:cs typeface="+mn-cs"/>
              </a:rPr>
              <a:t>步骤 1:</a:t>
            </a:r>
            <a:r>
              <a:rPr lang="zh-CN" altLang="en-US" sz="2000" dirty="0">
                <a:latin typeface="+mn-lt"/>
                <a:ea typeface="+mn-ea"/>
                <a:cs typeface="+mn-cs"/>
              </a:rPr>
              <a:t>  客户机向服务器发送 </a:t>
            </a:r>
            <a:r>
              <a:rPr lang="en-US" altLang="zh-CN" sz="2000" dirty="0">
                <a:latin typeface="+mn-lt"/>
                <a:ea typeface="+mn-ea"/>
                <a:cs typeface="+mn-cs"/>
              </a:rPr>
              <a:t>TCP SYN</a:t>
            </a:r>
            <a:r>
              <a:rPr lang="zh-CN" altLang="en-US" sz="2000" dirty="0">
                <a:latin typeface="+mn-lt"/>
                <a:ea typeface="+mn-ea"/>
                <a:cs typeface="+mn-cs"/>
              </a:rPr>
              <a:t>报文段</a:t>
            </a:r>
            <a:endParaRPr lang="zh-CN" altLang="en-US" sz="2000" dirty="0">
              <a:latin typeface="+mn-lt"/>
              <a:ea typeface="+mn-ea"/>
              <a:cs typeface="+mn-cs"/>
            </a:endParaRPr>
          </a:p>
          <a:p>
            <a:pPr lvl="1" eaLnBrk="1">
              <a:buSzPct val="75000"/>
            </a:pPr>
            <a:r>
              <a:rPr lang="zh-CN" altLang="en-US" sz="2000" dirty="0">
                <a:latin typeface="+mn-lt"/>
                <a:ea typeface="+mn-ea"/>
              </a:rPr>
              <a:t>指定初始序号</a:t>
            </a:r>
            <a:endParaRPr lang="zh-CN" altLang="en-US" sz="2000" dirty="0">
              <a:latin typeface="+mn-lt"/>
              <a:ea typeface="+mn-ea"/>
            </a:endParaRPr>
          </a:p>
          <a:p>
            <a:pPr lvl="1" eaLnBrk="1">
              <a:buSzPct val="75000"/>
            </a:pPr>
            <a:r>
              <a:rPr lang="zh-CN" altLang="en-US" sz="2000" dirty="0">
                <a:latin typeface="+mn-lt"/>
                <a:ea typeface="+mn-ea"/>
              </a:rPr>
              <a:t>没有数据</a:t>
            </a:r>
            <a:endParaRPr lang="zh-CN" altLang="en-US" sz="2000" dirty="0">
              <a:latin typeface="+mn-lt"/>
              <a:ea typeface="+mn-ea"/>
            </a:endParaRPr>
          </a:p>
          <a:p>
            <a:pPr eaLnBrk="1">
              <a:buSzPct val="85000"/>
              <a:buFont typeface="ZapfDingbats" pitchFamily="82" charset="2"/>
              <a:buNone/>
            </a:pPr>
            <a:r>
              <a:rPr lang="zh-CN" altLang="en-US" sz="2000" u="sng" dirty="0">
                <a:solidFill>
                  <a:srgbClr val="FF0000"/>
                </a:solidFill>
                <a:latin typeface="+mn-lt"/>
                <a:ea typeface="+mn-ea"/>
                <a:cs typeface="+mn-cs"/>
              </a:rPr>
              <a:t>步骤 2:</a:t>
            </a:r>
            <a:r>
              <a:rPr lang="zh-CN" altLang="en-US" sz="2000" dirty="0">
                <a:latin typeface="+mn-lt"/>
                <a:ea typeface="+mn-ea"/>
                <a:cs typeface="+mn-cs"/>
              </a:rPr>
              <a:t>  服务器收到</a:t>
            </a:r>
            <a:r>
              <a:rPr lang="en-US" altLang="zh-CN" sz="2000" dirty="0">
                <a:latin typeface="+mn-lt"/>
                <a:ea typeface="+mn-ea"/>
                <a:cs typeface="+mn-cs"/>
              </a:rPr>
              <a:t>SYN</a:t>
            </a:r>
            <a:r>
              <a:rPr lang="zh-CN" altLang="en-US" sz="2000" dirty="0">
                <a:latin typeface="+mn-lt"/>
                <a:ea typeface="+mn-ea"/>
                <a:cs typeface="+mn-cs"/>
              </a:rPr>
              <a:t>报文段</a:t>
            </a:r>
            <a:r>
              <a:rPr lang="en-US" altLang="zh-CN" sz="2000" dirty="0">
                <a:latin typeface="+mn-lt"/>
                <a:ea typeface="+mn-ea"/>
                <a:cs typeface="+mn-cs"/>
              </a:rPr>
              <a:t>, </a:t>
            </a:r>
            <a:r>
              <a:rPr lang="zh-CN" altLang="en-US" sz="2000" dirty="0">
                <a:latin typeface="+mn-lt"/>
                <a:ea typeface="+mn-ea"/>
                <a:cs typeface="+mn-cs"/>
              </a:rPr>
              <a:t>用</a:t>
            </a:r>
            <a:r>
              <a:rPr lang="en-US" altLang="zh-CN" sz="2000" dirty="0">
                <a:latin typeface="+mn-lt"/>
                <a:ea typeface="+mn-ea"/>
                <a:cs typeface="+mn-cs"/>
              </a:rPr>
              <a:t>SYNACK</a:t>
            </a:r>
            <a:r>
              <a:rPr lang="zh-CN" altLang="en-US" sz="2000" dirty="0">
                <a:latin typeface="+mn-lt"/>
                <a:ea typeface="+mn-ea"/>
                <a:cs typeface="+mn-cs"/>
              </a:rPr>
              <a:t>报文段回复</a:t>
            </a:r>
            <a:endParaRPr lang="zh-CN" altLang="en-US" sz="2000" dirty="0">
              <a:latin typeface="+mn-lt"/>
              <a:ea typeface="+mn-ea"/>
              <a:cs typeface="+mn-cs"/>
            </a:endParaRPr>
          </a:p>
          <a:p>
            <a:pPr lvl="1" eaLnBrk="1">
              <a:spcBef>
                <a:spcPct val="40000"/>
              </a:spcBef>
              <a:buSzPct val="75000"/>
            </a:pPr>
            <a:r>
              <a:rPr lang="zh-CN" altLang="en-US" sz="2000" dirty="0">
                <a:latin typeface="+mn-lt"/>
                <a:ea typeface="+mn-ea"/>
              </a:rPr>
              <a:t>服务器为该连接分配缓冲区和变量</a:t>
            </a:r>
            <a:endParaRPr lang="zh-CN" altLang="en-US" sz="2000" dirty="0">
              <a:latin typeface="+mn-lt"/>
              <a:ea typeface="+mn-ea"/>
            </a:endParaRPr>
          </a:p>
          <a:p>
            <a:pPr lvl="1" eaLnBrk="1">
              <a:buSzPct val="75000"/>
            </a:pPr>
            <a:r>
              <a:rPr lang="zh-CN" altLang="en-US" sz="2000" dirty="0">
                <a:latin typeface="+mn-lt"/>
                <a:ea typeface="+mn-ea"/>
              </a:rPr>
              <a:t>指定服务器初始序号</a:t>
            </a:r>
            <a:endParaRPr lang="en-US" altLang="zh-CN" sz="2000" dirty="0">
              <a:latin typeface="+mn-lt"/>
              <a:ea typeface="+mn-ea"/>
            </a:endParaRPr>
          </a:p>
          <a:p>
            <a:pPr eaLnBrk="1">
              <a:buSzPct val="85000"/>
              <a:buFont typeface="ZapfDingbats" pitchFamily="82" charset="2"/>
              <a:buNone/>
            </a:pPr>
            <a:r>
              <a:rPr lang="zh-CN" altLang="en-US" sz="2000" u="sng" dirty="0">
                <a:solidFill>
                  <a:srgbClr val="FF0000"/>
                </a:solidFill>
                <a:latin typeface="+mn-lt"/>
                <a:ea typeface="+mn-ea"/>
                <a:cs typeface="+mn-cs"/>
              </a:rPr>
              <a:t>步骤 3:</a:t>
            </a:r>
            <a:r>
              <a:rPr lang="zh-CN" altLang="en-US" sz="2000" dirty="0">
                <a:latin typeface="+mn-lt"/>
                <a:ea typeface="+mn-ea"/>
                <a:cs typeface="+mn-cs"/>
              </a:rPr>
              <a:t>  客户机接收到 </a:t>
            </a:r>
            <a:r>
              <a:rPr lang="en-US" altLang="zh-CN" sz="2000" dirty="0">
                <a:latin typeface="+mn-lt"/>
                <a:ea typeface="+mn-ea"/>
                <a:cs typeface="+mn-cs"/>
              </a:rPr>
              <a:t>SYNACK, </a:t>
            </a:r>
            <a:r>
              <a:rPr lang="zh-CN" altLang="en-US" sz="2000" dirty="0">
                <a:latin typeface="+mn-lt"/>
                <a:ea typeface="+mn-ea"/>
                <a:cs typeface="+mn-cs"/>
              </a:rPr>
              <a:t>用</a:t>
            </a:r>
            <a:r>
              <a:rPr lang="en-US" altLang="zh-CN" sz="2000" dirty="0">
                <a:latin typeface="+mn-lt"/>
                <a:ea typeface="+mn-ea"/>
                <a:cs typeface="+mn-cs"/>
              </a:rPr>
              <a:t>ACK</a:t>
            </a:r>
            <a:r>
              <a:rPr lang="zh-CN" altLang="en-US" sz="2000" dirty="0">
                <a:latin typeface="+mn-lt"/>
                <a:ea typeface="+mn-ea"/>
                <a:cs typeface="+mn-cs"/>
              </a:rPr>
              <a:t>报文段回复</a:t>
            </a:r>
            <a:r>
              <a:rPr lang="en-US" altLang="zh-CN" sz="2000" dirty="0">
                <a:latin typeface="+mn-lt"/>
                <a:ea typeface="+mn-ea"/>
                <a:cs typeface="+mn-cs"/>
              </a:rPr>
              <a:t>,</a:t>
            </a:r>
            <a:r>
              <a:rPr lang="zh-CN" altLang="en-US" sz="2000" dirty="0">
                <a:latin typeface="+mn-lt"/>
                <a:ea typeface="+mn-ea"/>
                <a:cs typeface="+mn-cs"/>
              </a:rPr>
              <a:t>可能包含数据</a:t>
            </a:r>
            <a:endParaRPr lang="zh-CN" altLang="en-US" sz="2000" dirty="0">
              <a:latin typeface="+mn-lt"/>
              <a:ea typeface="+mn-ea"/>
              <a:cs typeface="+mn-cs"/>
            </a:endParaRPr>
          </a:p>
        </p:txBody>
      </p:sp>
      <p:sp>
        <p:nvSpPr>
          <p:cNvPr id="10248" name="Line 6"/>
          <p:cNvSpPr/>
          <p:nvPr/>
        </p:nvSpPr>
        <p:spPr>
          <a:xfrm>
            <a:off x="2438400" y="5105400"/>
            <a:ext cx="4191000" cy="381000"/>
          </a:xfrm>
          <a:prstGeom prst="line">
            <a:avLst/>
          </a:prstGeom>
          <a:ln w="25400" cap="flat" cmpd="sng">
            <a:solidFill>
              <a:schemeClr val="accent2"/>
            </a:solidFill>
            <a:prstDash val="solid"/>
            <a:headEnd type="none" w="sm" len="sm"/>
            <a:tailEnd type="stealth" w="med" len="lg"/>
          </a:ln>
        </p:spPr>
      </p:sp>
      <p:sp>
        <p:nvSpPr>
          <p:cNvPr id="10249" name="Rectangle 7"/>
          <p:cNvSpPr/>
          <p:nvPr/>
        </p:nvSpPr>
        <p:spPr>
          <a:xfrm>
            <a:off x="3292475" y="4919663"/>
            <a:ext cx="1913255" cy="368300"/>
          </a:xfrm>
          <a:prstGeom prst="rect">
            <a:avLst/>
          </a:prstGeom>
          <a:noFill/>
          <a:ln w="9525">
            <a:noFill/>
          </a:ln>
        </p:spPr>
        <p:txBody>
          <a:bodyPr wrap="none" lIns="92075" tIns="46038" rIns="92075" bIns="46038">
            <a:spAutoFit/>
          </a:bodyPr>
          <a:p>
            <a:pPr algn="l" defTabSz="762000"/>
            <a:r>
              <a:rPr lang="en-US" altLang="zh-CN" sz="1800" b="1" dirty="0">
                <a:solidFill>
                  <a:srgbClr val="BC3700"/>
                </a:solidFill>
                <a:latin typeface="Arial Rounded MT Bold" panose="020F0704030504030204" pitchFamily="34" charset="0"/>
              </a:rPr>
              <a:t>SYN=1, SEQ = x</a:t>
            </a:r>
            <a:endParaRPr lang="en-US" altLang="zh-CN" sz="1800" b="1" dirty="0">
              <a:solidFill>
                <a:srgbClr val="BC3700"/>
              </a:solidFill>
              <a:latin typeface="Arial Rounded MT Bold" panose="020F0704030504030204" pitchFamily="34" charset="0"/>
            </a:endParaRPr>
          </a:p>
        </p:txBody>
      </p:sp>
      <p:sp>
        <p:nvSpPr>
          <p:cNvPr id="10250" name="Line 8"/>
          <p:cNvSpPr/>
          <p:nvPr/>
        </p:nvSpPr>
        <p:spPr>
          <a:xfrm flipH="1">
            <a:off x="2438400" y="5715000"/>
            <a:ext cx="4114800" cy="381000"/>
          </a:xfrm>
          <a:prstGeom prst="line">
            <a:avLst/>
          </a:prstGeom>
          <a:ln w="25400" cap="flat" cmpd="sng">
            <a:solidFill>
              <a:schemeClr val="accent2"/>
            </a:solidFill>
            <a:prstDash val="solid"/>
            <a:headEnd type="none" w="sm" len="sm"/>
            <a:tailEnd type="stealth" w="med" len="lg"/>
          </a:ln>
        </p:spPr>
      </p:sp>
      <p:sp>
        <p:nvSpPr>
          <p:cNvPr id="10251" name="Rectangle 9"/>
          <p:cNvSpPr/>
          <p:nvPr/>
        </p:nvSpPr>
        <p:spPr>
          <a:xfrm>
            <a:off x="2635250" y="5572125"/>
            <a:ext cx="3284220" cy="368300"/>
          </a:xfrm>
          <a:prstGeom prst="rect">
            <a:avLst/>
          </a:prstGeom>
          <a:noFill/>
          <a:ln w="9525">
            <a:noFill/>
          </a:ln>
        </p:spPr>
        <p:txBody>
          <a:bodyPr wrap="none" lIns="92075" tIns="46038" rIns="92075" bIns="46038">
            <a:spAutoFit/>
          </a:bodyPr>
          <a:p>
            <a:pPr algn="l" defTabSz="762000"/>
            <a:r>
              <a:rPr lang="en-US" altLang="zh-CN" sz="1800" b="1" dirty="0">
                <a:solidFill>
                  <a:srgbClr val="BC3700"/>
                </a:solidFill>
                <a:latin typeface="Arial Rounded MT Bold" panose="020F0704030504030204" pitchFamily="34" charset="0"/>
              </a:rPr>
              <a:t>SYN=1, SEQ = y, ACK = x + 1</a:t>
            </a:r>
            <a:endParaRPr lang="en-US" altLang="zh-CN" sz="1800" b="1" dirty="0">
              <a:solidFill>
                <a:srgbClr val="BC3700"/>
              </a:solidFill>
              <a:latin typeface="Arial Rounded MT Bold" panose="020F0704030504030204" pitchFamily="34" charset="0"/>
            </a:endParaRPr>
          </a:p>
        </p:txBody>
      </p:sp>
      <p:sp>
        <p:nvSpPr>
          <p:cNvPr id="10252" name="Line 10"/>
          <p:cNvSpPr/>
          <p:nvPr/>
        </p:nvSpPr>
        <p:spPr>
          <a:xfrm>
            <a:off x="2438400" y="6248400"/>
            <a:ext cx="4176713" cy="431800"/>
          </a:xfrm>
          <a:prstGeom prst="line">
            <a:avLst/>
          </a:prstGeom>
          <a:ln w="25400" cap="flat" cmpd="sng">
            <a:solidFill>
              <a:schemeClr val="accent2"/>
            </a:solidFill>
            <a:prstDash val="solid"/>
            <a:headEnd type="none" w="sm" len="sm"/>
            <a:tailEnd type="stealth" w="med" len="lg"/>
          </a:ln>
        </p:spPr>
      </p:sp>
      <p:sp>
        <p:nvSpPr>
          <p:cNvPr id="10253" name="Rectangle 11"/>
          <p:cNvSpPr/>
          <p:nvPr/>
        </p:nvSpPr>
        <p:spPr>
          <a:xfrm>
            <a:off x="2590800" y="6491288"/>
            <a:ext cx="4794250" cy="368300"/>
          </a:xfrm>
          <a:prstGeom prst="rect">
            <a:avLst/>
          </a:prstGeom>
          <a:noFill/>
          <a:ln w="9525">
            <a:noFill/>
          </a:ln>
        </p:spPr>
        <p:txBody>
          <a:bodyPr lIns="92075" tIns="46038" rIns="92075" bIns="46038">
            <a:spAutoFit/>
          </a:bodyPr>
          <a:p>
            <a:pPr algn="l" defTabSz="762000"/>
            <a:r>
              <a:rPr lang="en-US" altLang="zh-CN" sz="1800" b="1" dirty="0">
                <a:solidFill>
                  <a:srgbClr val="BC3700"/>
                </a:solidFill>
                <a:latin typeface="Arial Rounded MT Bold" panose="020F0704030504030204" pitchFamily="34" charset="0"/>
              </a:rPr>
              <a:t>SYN=1, SEQ = x+1,ACK = y + 1</a:t>
            </a:r>
            <a:endParaRPr lang="en-US" altLang="zh-CN" sz="1800" b="1" dirty="0">
              <a:solidFill>
                <a:srgbClr val="BC3700"/>
              </a:solidFill>
              <a:latin typeface="Arial Rounded MT Bold" panose="020F0704030504030204" pitchFamily="34" charset="0"/>
            </a:endParaRPr>
          </a:p>
        </p:txBody>
      </p:sp>
      <p:sp>
        <p:nvSpPr>
          <p:cNvPr id="10254" name="Line 12"/>
          <p:cNvSpPr/>
          <p:nvPr/>
        </p:nvSpPr>
        <p:spPr>
          <a:xfrm>
            <a:off x="2438400" y="5105400"/>
            <a:ext cx="0" cy="1600200"/>
          </a:xfrm>
          <a:prstGeom prst="line">
            <a:avLst/>
          </a:prstGeom>
          <a:ln w="28575" cap="flat" cmpd="sng">
            <a:solidFill>
              <a:schemeClr val="tx1"/>
            </a:solidFill>
            <a:prstDash val="solid"/>
            <a:headEnd type="none" w="med" len="med"/>
            <a:tailEnd type="none" w="med" len="med"/>
          </a:ln>
        </p:spPr>
      </p:sp>
      <p:sp>
        <p:nvSpPr>
          <p:cNvPr id="10255" name="Line 13"/>
          <p:cNvSpPr/>
          <p:nvPr/>
        </p:nvSpPr>
        <p:spPr>
          <a:xfrm>
            <a:off x="6629400" y="5105400"/>
            <a:ext cx="0" cy="1600200"/>
          </a:xfrm>
          <a:prstGeom prst="line">
            <a:avLst/>
          </a:prstGeom>
          <a:ln w="28575" cap="flat" cmpd="sng">
            <a:solidFill>
              <a:schemeClr val="tx1"/>
            </a:solidFill>
            <a:prstDash val="solid"/>
            <a:headEnd type="none" w="med" len="med"/>
            <a:tailEnd type="none" w="med" len="med"/>
          </a:ln>
        </p:spPr>
      </p:sp>
      <p:graphicFrame>
        <p:nvGraphicFramePr>
          <p:cNvPr id="10242" name="Object 14"/>
          <p:cNvGraphicFramePr/>
          <p:nvPr/>
        </p:nvGraphicFramePr>
        <p:xfrm>
          <a:off x="2112963" y="4267200"/>
          <a:ext cx="485775" cy="385763"/>
        </p:xfrm>
        <a:graphic>
          <a:graphicData uri="http://schemas.openxmlformats.org/presentationml/2006/ole">
            <mc:AlternateContent xmlns:mc="http://schemas.openxmlformats.org/markup-compatibility/2006">
              <mc:Choice xmlns:v="urn:schemas-microsoft-com:vml" Requires="v">
                <p:oleObj spid="_x0000_s3089" name="" r:id="rId1" imgW="1305560" imgH="1082675" progId="MS_ClipArt_Gallery.2">
                  <p:embed/>
                </p:oleObj>
              </mc:Choice>
              <mc:Fallback>
                <p:oleObj name="" r:id="rId1" imgW="1305560" imgH="1082675" progId="MS_ClipArt_Gallery.2">
                  <p:embed/>
                  <p:pic>
                    <p:nvPicPr>
                      <p:cNvPr id="0" name="图片 3088"/>
                      <p:cNvPicPr/>
                      <p:nvPr/>
                    </p:nvPicPr>
                    <p:blipFill>
                      <a:blip r:embed="rId2"/>
                      <a:stretch>
                        <a:fillRect/>
                      </a:stretch>
                    </p:blipFill>
                    <p:spPr>
                      <a:xfrm>
                        <a:off x="2112963" y="4267200"/>
                        <a:ext cx="485775" cy="385763"/>
                      </a:xfrm>
                      <a:prstGeom prst="rect">
                        <a:avLst/>
                      </a:prstGeom>
                      <a:noFill/>
                      <a:ln w="38100">
                        <a:noFill/>
                        <a:miter/>
                      </a:ln>
                    </p:spPr>
                  </p:pic>
                </p:oleObj>
              </mc:Fallback>
            </mc:AlternateContent>
          </a:graphicData>
        </a:graphic>
      </p:graphicFrame>
      <p:sp>
        <p:nvSpPr>
          <p:cNvPr id="10256" name="Text Box 15"/>
          <p:cNvSpPr txBox="1"/>
          <p:nvPr/>
        </p:nvSpPr>
        <p:spPr>
          <a:xfrm>
            <a:off x="2551113" y="4251325"/>
            <a:ext cx="793750" cy="336550"/>
          </a:xfrm>
          <a:prstGeom prst="rect">
            <a:avLst/>
          </a:prstGeom>
          <a:noFill/>
          <a:ln w="9525">
            <a:noFill/>
          </a:ln>
        </p:spPr>
        <p:txBody>
          <a:bodyPr wrap="none">
            <a:spAutoFit/>
          </a:bodyPr>
          <a:p>
            <a:r>
              <a:rPr lang="zh-CN" altLang="en-US" dirty="0">
                <a:latin typeface="Comic Sans MS" panose="030F0702030302020204" pitchFamily="66" charset="0"/>
              </a:rPr>
              <a:t>客户机</a:t>
            </a:r>
            <a:endParaRPr lang="zh-CN" altLang="en-US" sz="1000" dirty="0">
              <a:latin typeface="Times New Roman" panose="02020603050405020304" pitchFamily="18" charset="0"/>
            </a:endParaRPr>
          </a:p>
        </p:txBody>
      </p:sp>
      <p:graphicFrame>
        <p:nvGraphicFramePr>
          <p:cNvPr id="10243" name="Object 16"/>
          <p:cNvGraphicFramePr/>
          <p:nvPr/>
        </p:nvGraphicFramePr>
        <p:xfrm>
          <a:off x="6348413" y="4276725"/>
          <a:ext cx="485775" cy="385763"/>
        </p:xfrm>
        <a:graphic>
          <a:graphicData uri="http://schemas.openxmlformats.org/presentationml/2006/ole">
            <mc:AlternateContent xmlns:mc="http://schemas.openxmlformats.org/markup-compatibility/2006">
              <mc:Choice xmlns:v="urn:schemas-microsoft-com:vml" Requires="v">
                <p:oleObj spid="_x0000_s3088" name="" r:id="rId3" imgW="1305560" imgH="1082675" progId="MS_ClipArt_Gallery.2">
                  <p:embed/>
                </p:oleObj>
              </mc:Choice>
              <mc:Fallback>
                <p:oleObj name="" r:id="rId3" imgW="1305560" imgH="1082675" progId="MS_ClipArt_Gallery.2">
                  <p:embed/>
                  <p:pic>
                    <p:nvPicPr>
                      <p:cNvPr id="0" name="图片 3087"/>
                      <p:cNvPicPr/>
                      <p:nvPr/>
                    </p:nvPicPr>
                    <p:blipFill>
                      <a:blip r:embed="rId2"/>
                      <a:stretch>
                        <a:fillRect/>
                      </a:stretch>
                    </p:blipFill>
                    <p:spPr>
                      <a:xfrm>
                        <a:off x="6348413" y="4276725"/>
                        <a:ext cx="485775" cy="385763"/>
                      </a:xfrm>
                      <a:prstGeom prst="rect">
                        <a:avLst/>
                      </a:prstGeom>
                      <a:noFill/>
                      <a:ln w="38100">
                        <a:noFill/>
                        <a:miter/>
                      </a:ln>
                    </p:spPr>
                  </p:pic>
                </p:oleObj>
              </mc:Fallback>
            </mc:AlternateContent>
          </a:graphicData>
        </a:graphic>
      </p:graphicFrame>
      <p:sp>
        <p:nvSpPr>
          <p:cNvPr id="10257" name="Text Box 17"/>
          <p:cNvSpPr txBox="1"/>
          <p:nvPr/>
        </p:nvSpPr>
        <p:spPr>
          <a:xfrm>
            <a:off x="5641975" y="4270375"/>
            <a:ext cx="793750" cy="336550"/>
          </a:xfrm>
          <a:prstGeom prst="rect">
            <a:avLst/>
          </a:prstGeom>
          <a:noFill/>
          <a:ln w="9525">
            <a:noFill/>
          </a:ln>
        </p:spPr>
        <p:txBody>
          <a:bodyPr wrap="none">
            <a:spAutoFit/>
          </a:bodyPr>
          <a:p>
            <a:r>
              <a:rPr lang="zh-CN" altLang="en-US" dirty="0">
                <a:latin typeface="Comic Sans MS" panose="030F0702030302020204" pitchFamily="66" charset="0"/>
              </a:rPr>
              <a:t>服务器</a:t>
            </a:r>
            <a:endParaRPr lang="zh-CN" altLang="en-US" sz="1000" dirty="0">
              <a:latin typeface="Times New Roman" panose="02020603050405020304"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1269"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1270" name="Rectangle 2"/>
          <p:cNvSpPr>
            <a:spLocks noGrp="1"/>
          </p:cNvSpPr>
          <p:nvPr>
            <p:ph type="title"/>
          </p:nvPr>
        </p:nvSpPr>
        <p:spPr>
          <a:xfrm>
            <a:off x="590550" y="260350"/>
            <a:ext cx="7772400" cy="895350"/>
          </a:xfrm>
        </p:spPr>
        <p:txBody>
          <a:bodyPr vert="horz" wrap="square" lIns="91440" tIns="45720" rIns="91440" bIns="45720" anchor="ctr" anchorCtr="0"/>
          <a:p>
            <a:r>
              <a:rPr lang="en-US" altLang="zh-CN" dirty="0"/>
              <a:t>TCP </a:t>
            </a:r>
            <a:r>
              <a:rPr lang="zh-CN" altLang="en-US" dirty="0"/>
              <a:t>连接管理 (续)</a:t>
            </a:r>
            <a:endParaRPr lang="zh-CN" altLang="en-US" dirty="0"/>
          </a:p>
        </p:txBody>
      </p:sp>
      <p:sp>
        <p:nvSpPr>
          <p:cNvPr id="11271" name="Rectangle 3"/>
          <p:cNvSpPr>
            <a:spLocks noGrp="1"/>
          </p:cNvSpPr>
          <p:nvPr>
            <p:ph sz="half" idx="2"/>
          </p:nvPr>
        </p:nvSpPr>
        <p:spPr>
          <a:xfrm>
            <a:off x="280988" y="1238250"/>
            <a:ext cx="4691062" cy="5394325"/>
          </a:xfrm>
        </p:spPr>
        <p:txBody>
          <a:bodyPr vert="horz" wrap="square" lIns="91440" tIns="45720" rIns="91440" bIns="45720" anchor="t" anchorCtr="0"/>
          <a:p>
            <a:pPr eaLnBrk="1">
              <a:spcBef>
                <a:spcPct val="60000"/>
              </a:spcBef>
              <a:buSzPct val="85000"/>
              <a:buFont typeface="ZapfDingbats" pitchFamily="82" charset="2"/>
              <a:buNone/>
            </a:pPr>
            <a:r>
              <a:rPr lang="zh-CN" altLang="en-US" sz="3200" u="sng" dirty="0">
                <a:solidFill>
                  <a:srgbClr val="FF0000"/>
                </a:solidFill>
                <a:latin typeface="+mn-lt"/>
                <a:ea typeface="+mn-ea"/>
                <a:cs typeface="+mn-cs"/>
              </a:rPr>
              <a:t>关闭连接:</a:t>
            </a:r>
            <a:endParaRPr lang="zh-CN" altLang="en-US" sz="3200" u="sng" dirty="0">
              <a:solidFill>
                <a:srgbClr val="FF0000"/>
              </a:solidFill>
              <a:latin typeface="+mn-lt"/>
              <a:ea typeface="+mn-ea"/>
              <a:cs typeface="+mn-cs"/>
            </a:endParaRPr>
          </a:p>
          <a:p>
            <a:pPr eaLnBrk="1">
              <a:spcBef>
                <a:spcPct val="60000"/>
              </a:spcBef>
              <a:buSzPct val="85000"/>
              <a:buFont typeface="ZapfDingbats" pitchFamily="82" charset="2"/>
              <a:buNone/>
            </a:pPr>
            <a:r>
              <a:rPr lang="zh-CN" altLang="en-US" sz="2400" dirty="0">
                <a:latin typeface="+mn-lt"/>
                <a:ea typeface="+mn-ea"/>
                <a:cs typeface="+mn-cs"/>
              </a:rPr>
              <a:t>客户关闭套接字:</a:t>
            </a:r>
            <a:r>
              <a:rPr lang="zh-CN" altLang="en-US" u="sng" dirty="0">
                <a:solidFill>
                  <a:srgbClr val="FF0000"/>
                </a:solidFill>
                <a:latin typeface="+mn-lt"/>
                <a:ea typeface="+mn-ea"/>
                <a:cs typeface="+mn-cs"/>
              </a:rPr>
              <a:t> </a:t>
            </a:r>
            <a:r>
              <a:rPr lang="en-US" altLang="zh-CN" sz="2400" dirty="0">
                <a:latin typeface="Courier New" panose="02070309020205020404" pitchFamily="49" charset="0"/>
                <a:ea typeface="+mn-ea"/>
                <a:cs typeface="+mn-cs"/>
              </a:rPr>
              <a:t>clientSocket.close();</a:t>
            </a:r>
            <a:r>
              <a:rPr lang="en-US" altLang="zh-CN" sz="2000" dirty="0">
                <a:latin typeface="Arial" panose="020B0604020202020204" pitchFamily="34" charset="0"/>
                <a:ea typeface="+mn-ea"/>
                <a:cs typeface="+mn-cs"/>
              </a:rPr>
              <a:t> </a:t>
            </a:r>
            <a:endParaRPr lang="en-US" altLang="zh-CN" u="sng" dirty="0">
              <a:solidFill>
                <a:srgbClr val="FF0000"/>
              </a:solidFill>
              <a:latin typeface="+mn-lt"/>
              <a:ea typeface="+mn-ea"/>
              <a:cs typeface="+mn-cs"/>
            </a:endParaRPr>
          </a:p>
          <a:p>
            <a:pPr eaLnBrk="1">
              <a:spcBef>
                <a:spcPct val="60000"/>
              </a:spcBef>
              <a:buSzPct val="85000"/>
              <a:buFont typeface="ZapfDingbats" pitchFamily="82" charset="2"/>
              <a:buNone/>
            </a:pPr>
            <a:r>
              <a:rPr lang="zh-CN" altLang="en-US" u="sng" dirty="0">
                <a:solidFill>
                  <a:srgbClr val="FF0000"/>
                </a:solidFill>
                <a:latin typeface="+mn-lt"/>
                <a:ea typeface="+mn-ea"/>
                <a:cs typeface="+mn-cs"/>
              </a:rPr>
              <a:t>步骤 1:</a:t>
            </a:r>
            <a:r>
              <a:rPr lang="zh-CN" altLang="en-US" dirty="0">
                <a:latin typeface="+mn-lt"/>
                <a:ea typeface="+mn-ea"/>
                <a:cs typeface="+mn-cs"/>
              </a:rPr>
              <a:t> </a:t>
            </a:r>
            <a:r>
              <a:rPr lang="zh-CN" altLang="en-US" sz="2400" dirty="0">
                <a:solidFill>
                  <a:schemeClr val="accent2"/>
                </a:solidFill>
                <a:latin typeface="+mn-lt"/>
                <a:ea typeface="+mn-ea"/>
                <a:cs typeface="+mn-cs"/>
              </a:rPr>
              <a:t>客户机</a:t>
            </a:r>
            <a:r>
              <a:rPr lang="zh-CN" altLang="en-US" sz="2400" dirty="0">
                <a:latin typeface="+mn-lt"/>
                <a:ea typeface="+mn-ea"/>
                <a:cs typeface="+mn-cs"/>
              </a:rPr>
              <a:t>向服务器发送</a:t>
            </a:r>
            <a:r>
              <a:rPr lang="en-US" altLang="zh-CN" sz="2400" dirty="0">
                <a:latin typeface="+mn-lt"/>
                <a:ea typeface="+mn-ea"/>
                <a:cs typeface="+mn-cs"/>
              </a:rPr>
              <a:t>TCP FIN</a:t>
            </a:r>
            <a:r>
              <a:rPr lang="zh-CN" altLang="en-US" sz="2400" dirty="0">
                <a:latin typeface="+mn-lt"/>
                <a:ea typeface="+mn-ea"/>
                <a:cs typeface="+mn-cs"/>
              </a:rPr>
              <a:t>控制报文段</a:t>
            </a:r>
            <a:endParaRPr lang="zh-CN" altLang="en-US" sz="2400" dirty="0">
              <a:latin typeface="+mn-lt"/>
              <a:ea typeface="+mn-ea"/>
              <a:cs typeface="+mn-cs"/>
            </a:endParaRPr>
          </a:p>
          <a:p>
            <a:pPr eaLnBrk="1">
              <a:spcBef>
                <a:spcPct val="60000"/>
              </a:spcBef>
              <a:buSzPct val="85000"/>
              <a:buFont typeface="ZapfDingbats" pitchFamily="82" charset="2"/>
              <a:buNone/>
            </a:pPr>
            <a:r>
              <a:rPr lang="zh-CN" altLang="en-US" u="sng" dirty="0">
                <a:solidFill>
                  <a:srgbClr val="FF0000"/>
                </a:solidFill>
                <a:latin typeface="+mn-lt"/>
                <a:ea typeface="+mn-ea"/>
                <a:cs typeface="+mn-cs"/>
              </a:rPr>
              <a:t>步骤 2:</a:t>
            </a:r>
            <a:r>
              <a:rPr lang="zh-CN" altLang="en-US" dirty="0">
                <a:latin typeface="+mn-lt"/>
                <a:ea typeface="+mn-ea"/>
                <a:cs typeface="+mn-cs"/>
              </a:rPr>
              <a:t> </a:t>
            </a:r>
            <a:r>
              <a:rPr lang="zh-CN" altLang="en-US" sz="2400" dirty="0">
                <a:solidFill>
                  <a:schemeClr val="accent2"/>
                </a:solidFill>
                <a:latin typeface="+mn-lt"/>
                <a:ea typeface="+mn-ea"/>
                <a:cs typeface="+mn-cs"/>
              </a:rPr>
              <a:t>服务器收到</a:t>
            </a:r>
            <a:r>
              <a:rPr lang="en-US" altLang="zh-CN" sz="2400" dirty="0">
                <a:latin typeface="+mn-lt"/>
                <a:ea typeface="+mn-ea"/>
                <a:cs typeface="+mn-cs"/>
              </a:rPr>
              <a:t>FIN</a:t>
            </a:r>
            <a:r>
              <a:rPr lang="zh-CN" altLang="en-US" sz="2400" dirty="0">
                <a:latin typeface="+mn-lt"/>
                <a:ea typeface="+mn-ea"/>
                <a:cs typeface="+mn-cs"/>
              </a:rPr>
              <a:t>，用</a:t>
            </a:r>
            <a:r>
              <a:rPr lang="en-US" altLang="zh-CN" sz="2400" dirty="0">
                <a:latin typeface="+mn-lt"/>
                <a:ea typeface="+mn-ea"/>
                <a:cs typeface="+mn-cs"/>
              </a:rPr>
              <a:t>ACK</a:t>
            </a:r>
            <a:r>
              <a:rPr lang="zh-CN" altLang="en-US" sz="2400" dirty="0">
                <a:latin typeface="+mn-lt"/>
                <a:ea typeface="+mn-ea"/>
                <a:cs typeface="+mn-cs"/>
              </a:rPr>
              <a:t>回答。关闭连接，发送</a:t>
            </a:r>
            <a:r>
              <a:rPr lang="en-US" altLang="zh-CN" sz="2400" dirty="0">
                <a:latin typeface="+mn-lt"/>
                <a:ea typeface="+mn-ea"/>
                <a:cs typeface="+mn-cs"/>
              </a:rPr>
              <a:t>FIN</a:t>
            </a:r>
            <a:endParaRPr lang="zh-CN" altLang="en-US" sz="2400" dirty="0">
              <a:latin typeface="+mn-lt"/>
              <a:ea typeface="+mn-ea"/>
              <a:cs typeface="+mn-cs"/>
            </a:endParaRPr>
          </a:p>
        </p:txBody>
      </p:sp>
      <p:grpSp>
        <p:nvGrpSpPr>
          <p:cNvPr id="11272" name="Group 4"/>
          <p:cNvGrpSpPr/>
          <p:nvPr/>
        </p:nvGrpSpPr>
        <p:grpSpPr>
          <a:xfrm>
            <a:off x="4843463" y="1716088"/>
            <a:ext cx="4108450" cy="4183062"/>
            <a:chOff x="2787" y="1081"/>
            <a:chExt cx="2588" cy="2635"/>
          </a:xfrm>
        </p:grpSpPr>
        <p:sp>
          <p:nvSpPr>
            <p:cNvPr id="11273" name="Line 5"/>
            <p:cNvSpPr/>
            <p:nvPr/>
          </p:nvSpPr>
          <p:spPr>
            <a:xfrm>
              <a:off x="3396" y="1512"/>
              <a:ext cx="1596" cy="372"/>
            </a:xfrm>
            <a:prstGeom prst="line">
              <a:avLst/>
            </a:prstGeom>
            <a:ln w="28575" cap="flat" cmpd="sng">
              <a:solidFill>
                <a:schemeClr val="accent2"/>
              </a:solidFill>
              <a:prstDash val="solid"/>
              <a:headEnd type="none" w="med" len="med"/>
              <a:tailEnd type="triangle" w="med" len="med"/>
            </a:ln>
          </p:spPr>
        </p:sp>
        <p:graphicFrame>
          <p:nvGraphicFramePr>
            <p:cNvPr id="11266" name="Object 6"/>
            <p:cNvGraphicFramePr/>
            <p:nvPr/>
          </p:nvGraphicFramePr>
          <p:xfrm>
            <a:off x="3136" y="1091"/>
            <a:ext cx="306" cy="243"/>
          </p:xfrm>
          <a:graphic>
            <a:graphicData uri="http://schemas.openxmlformats.org/presentationml/2006/ole">
              <mc:AlternateContent xmlns:mc="http://schemas.openxmlformats.org/markup-compatibility/2006">
                <mc:Choice xmlns:v="urn:schemas-microsoft-com:vml" Requires="v">
                  <p:oleObj spid="_x0000_s3090" name="" r:id="rId1" imgW="1305560" imgH="1082675" progId="MS_ClipArt_Gallery.2">
                    <p:embed/>
                  </p:oleObj>
                </mc:Choice>
                <mc:Fallback>
                  <p:oleObj name="" r:id="rId1" imgW="1305560" imgH="1082675" progId="MS_ClipArt_Gallery.2">
                    <p:embed/>
                    <p:pic>
                      <p:nvPicPr>
                        <p:cNvPr id="0" name="图片 3089"/>
                        <p:cNvPicPr/>
                        <p:nvPr/>
                      </p:nvPicPr>
                      <p:blipFill>
                        <a:blip r:embed="rId2"/>
                        <a:stretch>
                          <a:fillRect/>
                        </a:stretch>
                      </p:blipFill>
                      <p:spPr>
                        <a:xfrm>
                          <a:off x="3136" y="1091"/>
                          <a:ext cx="306" cy="243"/>
                        </a:xfrm>
                        <a:prstGeom prst="rect">
                          <a:avLst/>
                        </a:prstGeom>
                        <a:noFill/>
                        <a:ln w="38100">
                          <a:noFill/>
                          <a:miter/>
                        </a:ln>
                      </p:spPr>
                    </p:pic>
                  </p:oleObj>
                </mc:Fallback>
              </mc:AlternateContent>
            </a:graphicData>
          </a:graphic>
        </p:graphicFrame>
        <p:sp>
          <p:nvSpPr>
            <p:cNvPr id="11274" name="Text Box 7"/>
            <p:cNvSpPr txBox="1"/>
            <p:nvPr/>
          </p:nvSpPr>
          <p:spPr>
            <a:xfrm>
              <a:off x="3476" y="1081"/>
              <a:ext cx="372" cy="212"/>
            </a:xfrm>
            <a:prstGeom prst="rect">
              <a:avLst/>
            </a:prstGeom>
            <a:noFill/>
            <a:ln w="9525">
              <a:noFill/>
            </a:ln>
          </p:spPr>
          <p:txBody>
            <a:bodyPr wrap="none">
              <a:spAutoFit/>
            </a:bodyPr>
            <a:p>
              <a:r>
                <a:rPr lang="zh-CN" altLang="en-US" dirty="0">
                  <a:latin typeface="Comic Sans MS" panose="030F0702030302020204" pitchFamily="66" charset="0"/>
                </a:rPr>
                <a:t>客户</a:t>
              </a:r>
              <a:endParaRPr lang="zh-CN" altLang="en-US" sz="1000" dirty="0">
                <a:latin typeface="Times New Roman" panose="02020603050405020304" pitchFamily="18" charset="0"/>
              </a:endParaRPr>
            </a:p>
          </p:txBody>
        </p:sp>
        <p:sp>
          <p:nvSpPr>
            <p:cNvPr id="11275" name="Text Box 8"/>
            <p:cNvSpPr txBox="1"/>
            <p:nvPr/>
          </p:nvSpPr>
          <p:spPr>
            <a:xfrm rot="706751">
              <a:off x="4083" y="1538"/>
              <a:ext cx="296" cy="192"/>
            </a:xfrm>
            <a:prstGeom prst="rect">
              <a:avLst/>
            </a:prstGeom>
            <a:noFill/>
            <a:ln w="9525">
              <a:noFill/>
            </a:ln>
          </p:spPr>
          <p:txBody>
            <a:bodyPr wrap="none">
              <a:spAutoFit/>
            </a:bodyPr>
            <a:p>
              <a:r>
                <a:rPr lang="en-US" altLang="zh-CN" sz="1400" dirty="0">
                  <a:latin typeface="Arial" panose="020B0604020202020204" pitchFamily="34" charset="0"/>
                </a:rPr>
                <a:t>FIN</a:t>
              </a:r>
              <a:endParaRPr lang="en-US" altLang="zh-CN" sz="1000" dirty="0">
                <a:latin typeface="Times New Roman" panose="02020603050405020304" pitchFamily="18" charset="0"/>
              </a:endParaRPr>
            </a:p>
          </p:txBody>
        </p:sp>
        <p:graphicFrame>
          <p:nvGraphicFramePr>
            <p:cNvPr id="11267" name="Object 9"/>
            <p:cNvGraphicFramePr/>
            <p:nvPr/>
          </p:nvGraphicFramePr>
          <p:xfrm>
            <a:off x="4810" y="1097"/>
            <a:ext cx="306" cy="243"/>
          </p:xfrm>
          <a:graphic>
            <a:graphicData uri="http://schemas.openxmlformats.org/presentationml/2006/ole">
              <mc:AlternateContent xmlns:mc="http://schemas.openxmlformats.org/markup-compatibility/2006">
                <mc:Choice xmlns:v="urn:schemas-microsoft-com:vml" Requires="v">
                  <p:oleObj spid="_x0000_s3091" name="" r:id="rId3" imgW="1305560" imgH="1082675" progId="MS_ClipArt_Gallery.2">
                    <p:embed/>
                  </p:oleObj>
                </mc:Choice>
                <mc:Fallback>
                  <p:oleObj name="" r:id="rId3" imgW="1305560" imgH="1082675" progId="MS_ClipArt_Gallery.2">
                    <p:embed/>
                    <p:pic>
                      <p:nvPicPr>
                        <p:cNvPr id="0" name="图片 3090"/>
                        <p:cNvPicPr/>
                        <p:nvPr/>
                      </p:nvPicPr>
                      <p:blipFill>
                        <a:blip r:embed="rId2"/>
                        <a:stretch>
                          <a:fillRect/>
                        </a:stretch>
                      </p:blipFill>
                      <p:spPr>
                        <a:xfrm>
                          <a:off x="4810" y="1097"/>
                          <a:ext cx="306" cy="243"/>
                        </a:xfrm>
                        <a:prstGeom prst="rect">
                          <a:avLst/>
                        </a:prstGeom>
                        <a:noFill/>
                        <a:ln w="38100">
                          <a:noFill/>
                          <a:miter/>
                        </a:ln>
                      </p:spPr>
                    </p:pic>
                  </p:oleObj>
                </mc:Fallback>
              </mc:AlternateContent>
            </a:graphicData>
          </a:graphic>
        </p:graphicFrame>
        <p:sp>
          <p:nvSpPr>
            <p:cNvPr id="11276" name="Text Box 10"/>
            <p:cNvSpPr txBox="1"/>
            <p:nvPr/>
          </p:nvSpPr>
          <p:spPr>
            <a:xfrm>
              <a:off x="4365" y="1093"/>
              <a:ext cx="500" cy="212"/>
            </a:xfrm>
            <a:prstGeom prst="rect">
              <a:avLst/>
            </a:prstGeom>
            <a:noFill/>
            <a:ln w="9525">
              <a:noFill/>
            </a:ln>
          </p:spPr>
          <p:txBody>
            <a:bodyPr wrap="none">
              <a:spAutoFit/>
            </a:bodyPr>
            <a:p>
              <a:r>
                <a:rPr lang="zh-CN" altLang="en-US" dirty="0">
                  <a:latin typeface="Comic Sans MS" panose="030F0702030302020204" pitchFamily="66" charset="0"/>
                </a:rPr>
                <a:t>服务器</a:t>
              </a:r>
              <a:endParaRPr lang="zh-CN" altLang="en-US" sz="1000" dirty="0">
                <a:latin typeface="Times New Roman" panose="02020603050405020304" pitchFamily="18" charset="0"/>
              </a:endParaRPr>
            </a:p>
          </p:txBody>
        </p:sp>
        <p:sp>
          <p:nvSpPr>
            <p:cNvPr id="11277" name="Line 11"/>
            <p:cNvSpPr/>
            <p:nvPr/>
          </p:nvSpPr>
          <p:spPr>
            <a:xfrm>
              <a:off x="3402" y="2796"/>
              <a:ext cx="1596" cy="372"/>
            </a:xfrm>
            <a:prstGeom prst="line">
              <a:avLst/>
            </a:prstGeom>
            <a:ln w="28575" cap="flat" cmpd="sng">
              <a:solidFill>
                <a:schemeClr val="accent2"/>
              </a:solidFill>
              <a:prstDash val="solid"/>
              <a:headEnd type="none" w="med" len="med"/>
              <a:tailEnd type="triangle" w="med" len="med"/>
            </a:ln>
          </p:spPr>
        </p:sp>
        <p:sp>
          <p:nvSpPr>
            <p:cNvPr id="11278" name="Line 12"/>
            <p:cNvSpPr/>
            <p:nvPr/>
          </p:nvSpPr>
          <p:spPr>
            <a:xfrm flipH="1">
              <a:off x="3294" y="2706"/>
              <a:ext cx="0" cy="846"/>
            </a:xfrm>
            <a:prstGeom prst="line">
              <a:avLst/>
            </a:prstGeom>
            <a:ln w="28575" cap="flat" cmpd="sng">
              <a:solidFill>
                <a:schemeClr val="tx1"/>
              </a:solidFill>
              <a:prstDash val="solid"/>
              <a:headEnd type="none" w="med" len="med"/>
              <a:tailEnd type="none" w="med" len="med"/>
            </a:ln>
          </p:spPr>
        </p:sp>
        <p:sp>
          <p:nvSpPr>
            <p:cNvPr id="11279" name="Line 13"/>
            <p:cNvSpPr/>
            <p:nvPr/>
          </p:nvSpPr>
          <p:spPr>
            <a:xfrm flipH="1">
              <a:off x="4992" y="1368"/>
              <a:ext cx="0" cy="2148"/>
            </a:xfrm>
            <a:prstGeom prst="line">
              <a:avLst/>
            </a:prstGeom>
            <a:ln w="19050" cap="flat" cmpd="sng">
              <a:solidFill>
                <a:schemeClr val="tx1"/>
              </a:solidFill>
              <a:prstDash val="solid"/>
              <a:headEnd type="none" w="med" len="med"/>
              <a:tailEnd type="none" w="med" len="med"/>
            </a:ln>
          </p:spPr>
        </p:sp>
        <p:sp>
          <p:nvSpPr>
            <p:cNvPr id="11280" name="Line 14"/>
            <p:cNvSpPr/>
            <p:nvPr/>
          </p:nvSpPr>
          <p:spPr>
            <a:xfrm flipH="1">
              <a:off x="3378" y="1974"/>
              <a:ext cx="1572" cy="474"/>
            </a:xfrm>
            <a:prstGeom prst="line">
              <a:avLst/>
            </a:prstGeom>
            <a:ln w="28575" cap="flat" cmpd="sng">
              <a:solidFill>
                <a:schemeClr val="accent2"/>
              </a:solidFill>
              <a:prstDash val="solid"/>
              <a:headEnd type="none" w="med" len="med"/>
              <a:tailEnd type="triangle" w="med" len="med"/>
            </a:ln>
          </p:spPr>
        </p:sp>
        <p:sp>
          <p:nvSpPr>
            <p:cNvPr id="11281" name="Text Box 15"/>
            <p:cNvSpPr txBox="1"/>
            <p:nvPr/>
          </p:nvSpPr>
          <p:spPr>
            <a:xfrm rot="-926867">
              <a:off x="3302" y="2034"/>
              <a:ext cx="1721" cy="192"/>
            </a:xfrm>
            <a:prstGeom prst="rect">
              <a:avLst/>
            </a:prstGeom>
            <a:noFill/>
            <a:ln w="9525">
              <a:noFill/>
            </a:ln>
          </p:spPr>
          <p:txBody>
            <a:bodyPr>
              <a:spAutoFit/>
            </a:bodyPr>
            <a:p>
              <a:r>
                <a:rPr lang="en-US" altLang="zh-CN" sz="1400" dirty="0">
                  <a:latin typeface="Arial" panose="020B0604020202020204" pitchFamily="34" charset="0"/>
                </a:rPr>
                <a:t>ACK</a:t>
              </a:r>
              <a:endParaRPr lang="en-US" altLang="zh-CN" sz="1000" dirty="0">
                <a:latin typeface="Times New Roman" panose="02020603050405020304" pitchFamily="18" charset="0"/>
              </a:endParaRPr>
            </a:p>
          </p:txBody>
        </p:sp>
        <p:sp>
          <p:nvSpPr>
            <p:cNvPr id="11282" name="Text Box 16"/>
            <p:cNvSpPr txBox="1"/>
            <p:nvPr/>
          </p:nvSpPr>
          <p:spPr>
            <a:xfrm rot="706751">
              <a:off x="4010" y="2799"/>
              <a:ext cx="347" cy="192"/>
            </a:xfrm>
            <a:prstGeom prst="rect">
              <a:avLst/>
            </a:prstGeom>
            <a:noFill/>
            <a:ln w="9525">
              <a:noFill/>
            </a:ln>
          </p:spPr>
          <p:txBody>
            <a:bodyPr wrap="none">
              <a:spAutoFit/>
            </a:bodyPr>
            <a:p>
              <a:r>
                <a:rPr lang="en-US" altLang="zh-CN" sz="1400" dirty="0">
                  <a:latin typeface="Arial" panose="020B0604020202020204" pitchFamily="34" charset="0"/>
                </a:rPr>
                <a:t>ACK</a:t>
              </a:r>
              <a:endParaRPr lang="en-US" altLang="zh-CN" sz="1400" dirty="0">
                <a:latin typeface="Arial" panose="020B0604020202020204" pitchFamily="34" charset="0"/>
              </a:endParaRPr>
            </a:p>
          </p:txBody>
        </p:sp>
        <p:sp>
          <p:nvSpPr>
            <p:cNvPr id="11283" name="Line 17"/>
            <p:cNvSpPr/>
            <p:nvPr/>
          </p:nvSpPr>
          <p:spPr>
            <a:xfrm flipH="1">
              <a:off x="3408" y="2232"/>
              <a:ext cx="1572" cy="474"/>
            </a:xfrm>
            <a:prstGeom prst="line">
              <a:avLst/>
            </a:prstGeom>
            <a:ln w="28575" cap="flat" cmpd="sng">
              <a:solidFill>
                <a:schemeClr val="accent2"/>
              </a:solidFill>
              <a:prstDash val="solid"/>
              <a:headEnd type="none" w="med" len="med"/>
              <a:tailEnd type="triangle" w="med" len="med"/>
            </a:ln>
          </p:spPr>
        </p:sp>
        <p:sp>
          <p:nvSpPr>
            <p:cNvPr id="11284" name="Text Box 18"/>
            <p:cNvSpPr txBox="1"/>
            <p:nvPr/>
          </p:nvSpPr>
          <p:spPr>
            <a:xfrm rot="-926867">
              <a:off x="3332" y="2292"/>
              <a:ext cx="1721" cy="192"/>
            </a:xfrm>
            <a:prstGeom prst="rect">
              <a:avLst/>
            </a:prstGeom>
            <a:noFill/>
            <a:ln w="9525">
              <a:noFill/>
            </a:ln>
          </p:spPr>
          <p:txBody>
            <a:bodyPr>
              <a:spAutoFit/>
            </a:bodyPr>
            <a:p>
              <a:r>
                <a:rPr lang="en-US" altLang="zh-CN" sz="1400" dirty="0">
                  <a:latin typeface="Arial" panose="020B0604020202020204" pitchFamily="34" charset="0"/>
                </a:rPr>
                <a:t>FIN</a:t>
              </a:r>
              <a:endParaRPr lang="en-US" altLang="zh-CN" sz="1000" dirty="0">
                <a:latin typeface="Times New Roman" panose="02020603050405020304" pitchFamily="18" charset="0"/>
              </a:endParaRPr>
            </a:p>
          </p:txBody>
        </p:sp>
        <p:sp>
          <p:nvSpPr>
            <p:cNvPr id="11285" name="Line 19"/>
            <p:cNvSpPr/>
            <p:nvPr/>
          </p:nvSpPr>
          <p:spPr>
            <a:xfrm>
              <a:off x="3390" y="1464"/>
              <a:ext cx="0" cy="2106"/>
            </a:xfrm>
            <a:prstGeom prst="line">
              <a:avLst/>
            </a:prstGeom>
            <a:ln w="19050" cap="flat" cmpd="sng">
              <a:solidFill>
                <a:schemeClr val="tx1"/>
              </a:solidFill>
              <a:prstDash val="solid"/>
              <a:headEnd type="none" w="med" len="med"/>
              <a:tailEnd type="none" w="med" len="med"/>
            </a:ln>
          </p:spPr>
        </p:sp>
        <p:sp>
          <p:nvSpPr>
            <p:cNvPr id="11286" name="Text Box 20"/>
            <p:cNvSpPr txBox="1"/>
            <p:nvPr/>
          </p:nvSpPr>
          <p:spPr>
            <a:xfrm>
              <a:off x="2955" y="1376"/>
              <a:ext cx="404" cy="231"/>
            </a:xfrm>
            <a:prstGeom prst="rect">
              <a:avLst/>
            </a:prstGeom>
            <a:noFill/>
            <a:ln w="9525">
              <a:noFill/>
            </a:ln>
          </p:spPr>
          <p:txBody>
            <a:bodyPr wrap="none">
              <a:spAutoFit/>
            </a:bodyPr>
            <a:p>
              <a:r>
                <a:rPr lang="zh-CN" altLang="en-US" sz="1800" dirty="0">
                  <a:latin typeface="Comic Sans MS" panose="030F0702030302020204" pitchFamily="66" charset="0"/>
                </a:rPr>
                <a:t>关闭</a:t>
              </a:r>
              <a:endParaRPr lang="zh-CN" altLang="en-US" sz="1800" dirty="0">
                <a:latin typeface="Comic Sans MS" panose="030F0702030302020204" pitchFamily="66" charset="0"/>
              </a:endParaRPr>
            </a:p>
          </p:txBody>
        </p:sp>
        <p:sp>
          <p:nvSpPr>
            <p:cNvPr id="11287" name="Text Box 21"/>
            <p:cNvSpPr txBox="1"/>
            <p:nvPr/>
          </p:nvSpPr>
          <p:spPr>
            <a:xfrm>
              <a:off x="4971" y="2090"/>
              <a:ext cx="404" cy="231"/>
            </a:xfrm>
            <a:prstGeom prst="rect">
              <a:avLst/>
            </a:prstGeom>
            <a:noFill/>
            <a:ln w="9525">
              <a:noFill/>
            </a:ln>
          </p:spPr>
          <p:txBody>
            <a:bodyPr wrap="none">
              <a:spAutoFit/>
            </a:bodyPr>
            <a:p>
              <a:r>
                <a:rPr lang="zh-CN" altLang="en-US" sz="1800" dirty="0">
                  <a:latin typeface="Comic Sans MS" panose="030F0702030302020204" pitchFamily="66" charset="0"/>
                </a:rPr>
                <a:t>关闭</a:t>
              </a:r>
              <a:endParaRPr lang="zh-CN" altLang="en-US" sz="1800" dirty="0">
                <a:latin typeface="Comic Sans MS" panose="030F0702030302020204" pitchFamily="66" charset="0"/>
              </a:endParaRPr>
            </a:p>
          </p:txBody>
        </p:sp>
        <p:sp>
          <p:nvSpPr>
            <p:cNvPr id="11288" name="Text Box 22"/>
            <p:cNvSpPr txBox="1"/>
            <p:nvPr/>
          </p:nvSpPr>
          <p:spPr>
            <a:xfrm>
              <a:off x="2787" y="3485"/>
              <a:ext cx="404" cy="231"/>
            </a:xfrm>
            <a:prstGeom prst="rect">
              <a:avLst/>
            </a:prstGeom>
            <a:noFill/>
            <a:ln w="9525">
              <a:noFill/>
            </a:ln>
          </p:spPr>
          <p:txBody>
            <a:bodyPr wrap="none">
              <a:spAutoFit/>
            </a:bodyPr>
            <a:p>
              <a:r>
                <a:rPr lang="zh-CN" altLang="en-US" sz="1800" dirty="0">
                  <a:latin typeface="Comic Sans MS" panose="030F0702030302020204" pitchFamily="66" charset="0"/>
                </a:rPr>
                <a:t>关闭</a:t>
              </a:r>
              <a:endParaRPr lang="zh-CN" altLang="en-US" sz="1800" dirty="0">
                <a:latin typeface="Comic Sans MS" panose="030F0702030302020204" pitchFamily="66" charset="0"/>
              </a:endParaRPr>
            </a:p>
          </p:txBody>
        </p:sp>
        <p:sp>
          <p:nvSpPr>
            <p:cNvPr id="11289" name="Line 23"/>
            <p:cNvSpPr/>
            <p:nvPr/>
          </p:nvSpPr>
          <p:spPr>
            <a:xfrm>
              <a:off x="3228" y="2694"/>
              <a:ext cx="120" cy="0"/>
            </a:xfrm>
            <a:prstGeom prst="line">
              <a:avLst/>
            </a:prstGeom>
            <a:ln w="28575" cap="flat" cmpd="sng">
              <a:solidFill>
                <a:schemeClr val="tx1"/>
              </a:solidFill>
              <a:prstDash val="solid"/>
              <a:headEnd type="none" w="med" len="med"/>
              <a:tailEnd type="none" w="med" len="med"/>
            </a:ln>
          </p:spPr>
        </p:sp>
        <p:sp>
          <p:nvSpPr>
            <p:cNvPr id="11290" name="Line 24"/>
            <p:cNvSpPr/>
            <p:nvPr/>
          </p:nvSpPr>
          <p:spPr>
            <a:xfrm>
              <a:off x="3237" y="3564"/>
              <a:ext cx="120" cy="0"/>
            </a:xfrm>
            <a:prstGeom prst="line">
              <a:avLst/>
            </a:prstGeom>
            <a:ln w="28575" cap="flat" cmpd="sng">
              <a:solidFill>
                <a:schemeClr val="tx1"/>
              </a:solidFill>
              <a:prstDash val="solid"/>
              <a:headEnd type="none" w="med" len="med"/>
              <a:tailEnd type="none" w="med" len="med"/>
            </a:ln>
          </p:spPr>
        </p:sp>
        <p:sp>
          <p:nvSpPr>
            <p:cNvPr id="11291" name="Text Box 25"/>
            <p:cNvSpPr txBox="1"/>
            <p:nvPr/>
          </p:nvSpPr>
          <p:spPr>
            <a:xfrm rot="-5400000">
              <a:off x="2813" y="3024"/>
              <a:ext cx="692" cy="231"/>
            </a:xfrm>
            <a:prstGeom prst="rect">
              <a:avLst/>
            </a:prstGeom>
            <a:noFill/>
            <a:ln w="9525">
              <a:noFill/>
            </a:ln>
          </p:spPr>
          <p:txBody>
            <a:bodyPr wrap="none">
              <a:spAutoFit/>
            </a:bodyPr>
            <a:p>
              <a:r>
                <a:rPr lang="zh-CN" altLang="en-US" sz="1800" dirty="0">
                  <a:latin typeface="Comic Sans MS" panose="030F0702030302020204" pitchFamily="66" charset="0"/>
                </a:rPr>
                <a:t>超时等待</a:t>
              </a:r>
              <a:endParaRPr lang="zh-CN" altLang="en-US" sz="1800" dirty="0">
                <a:latin typeface="Comic Sans MS" panose="030F0702030302020204" pitchFamily="66" charset="0"/>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2293"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2294" name="Rectangle 2"/>
          <p:cNvSpPr>
            <a:spLocks noGrp="1"/>
          </p:cNvSpPr>
          <p:nvPr>
            <p:ph type="title"/>
          </p:nvPr>
        </p:nvSpPr>
        <p:spPr>
          <a:xfrm>
            <a:off x="590550" y="260350"/>
            <a:ext cx="7772400" cy="895350"/>
          </a:xfrm>
        </p:spPr>
        <p:txBody>
          <a:bodyPr vert="horz" wrap="square" lIns="91440" tIns="45720" rIns="91440" bIns="45720" anchor="ctr" anchorCtr="0"/>
          <a:p>
            <a:r>
              <a:rPr lang="en-US" altLang="zh-CN" dirty="0"/>
              <a:t>TCP </a:t>
            </a:r>
            <a:r>
              <a:rPr lang="zh-CN" altLang="en-US" dirty="0"/>
              <a:t>连接管理 (续)</a:t>
            </a:r>
            <a:endParaRPr lang="zh-CN" altLang="en-US" dirty="0"/>
          </a:p>
        </p:txBody>
      </p:sp>
      <p:sp>
        <p:nvSpPr>
          <p:cNvPr id="12295" name="Rectangle 3"/>
          <p:cNvSpPr>
            <a:spLocks noGrp="1"/>
          </p:cNvSpPr>
          <p:nvPr>
            <p:ph sz="half" idx="2"/>
          </p:nvPr>
        </p:nvSpPr>
        <p:spPr>
          <a:xfrm>
            <a:off x="280988" y="1238250"/>
            <a:ext cx="4691062" cy="5394325"/>
          </a:xfrm>
        </p:spPr>
        <p:txBody>
          <a:bodyPr vert="horz" wrap="square" lIns="91440" tIns="45720" rIns="91440" bIns="45720" anchor="t" anchorCtr="0"/>
          <a:p>
            <a:pPr eaLnBrk="1">
              <a:spcBef>
                <a:spcPct val="60000"/>
              </a:spcBef>
              <a:buSzPct val="85000"/>
              <a:buFont typeface="ZapfDingbats" pitchFamily="82" charset="2"/>
              <a:buNone/>
            </a:pPr>
            <a:r>
              <a:rPr lang="zh-CN" altLang="en-US" u="sng" dirty="0">
                <a:solidFill>
                  <a:srgbClr val="FF0000"/>
                </a:solidFill>
                <a:latin typeface="+mn-lt"/>
                <a:ea typeface="+mn-ea"/>
                <a:cs typeface="+mn-cs"/>
              </a:rPr>
              <a:t>步骤 3:</a:t>
            </a:r>
            <a:r>
              <a:rPr lang="zh-CN" altLang="en-US" dirty="0">
                <a:latin typeface="+mn-lt"/>
                <a:ea typeface="+mn-ea"/>
                <a:cs typeface="+mn-cs"/>
              </a:rPr>
              <a:t> </a:t>
            </a:r>
            <a:r>
              <a:rPr lang="zh-CN" altLang="en-US" sz="2400" dirty="0">
                <a:solidFill>
                  <a:schemeClr val="accent2"/>
                </a:solidFill>
                <a:latin typeface="+mn-lt"/>
                <a:ea typeface="+mn-ea"/>
                <a:cs typeface="+mn-cs"/>
              </a:rPr>
              <a:t>客户机</a:t>
            </a:r>
            <a:r>
              <a:rPr lang="zh-CN" altLang="en-US" sz="2400" dirty="0">
                <a:latin typeface="+mn-lt"/>
                <a:ea typeface="+mn-ea"/>
                <a:cs typeface="+mn-cs"/>
              </a:rPr>
              <a:t>收到</a:t>
            </a:r>
            <a:r>
              <a:rPr lang="en-US" altLang="zh-CN" sz="2400" dirty="0">
                <a:latin typeface="+mn-lt"/>
                <a:ea typeface="+mn-ea"/>
                <a:cs typeface="+mn-cs"/>
              </a:rPr>
              <a:t>FIN, </a:t>
            </a:r>
            <a:r>
              <a:rPr lang="zh-CN" altLang="en-US" sz="2400" dirty="0">
                <a:latin typeface="+mn-lt"/>
                <a:ea typeface="+mn-ea"/>
                <a:cs typeface="+mn-cs"/>
              </a:rPr>
              <a:t>用</a:t>
            </a:r>
            <a:r>
              <a:rPr lang="en-US" altLang="zh-CN" sz="2400" dirty="0">
                <a:latin typeface="+mn-lt"/>
                <a:ea typeface="+mn-ea"/>
                <a:cs typeface="+mn-cs"/>
              </a:rPr>
              <a:t>ACK</a:t>
            </a:r>
            <a:r>
              <a:rPr lang="zh-CN" altLang="en-US" sz="2400" dirty="0">
                <a:latin typeface="+mn-lt"/>
                <a:ea typeface="+mn-ea"/>
                <a:cs typeface="+mn-cs"/>
              </a:rPr>
              <a:t>回答 </a:t>
            </a:r>
            <a:endParaRPr lang="zh-CN" altLang="en-US" sz="2400" dirty="0">
              <a:latin typeface="+mn-lt"/>
              <a:ea typeface="+mn-ea"/>
              <a:cs typeface="+mn-cs"/>
            </a:endParaRPr>
          </a:p>
          <a:p>
            <a:pPr lvl="1" eaLnBrk="1">
              <a:spcBef>
                <a:spcPct val="60000"/>
              </a:spcBef>
              <a:buSzPct val="75000"/>
            </a:pPr>
            <a:r>
              <a:rPr lang="zh-CN" altLang="en-US" dirty="0">
                <a:latin typeface="+mn-lt"/>
                <a:ea typeface="+mn-ea"/>
              </a:rPr>
              <a:t>进入 </a:t>
            </a:r>
            <a:r>
              <a:rPr lang="zh-CN" altLang="en-US" dirty="0">
                <a:latin typeface="Comic Sans MS" panose="030F0702030302020204" pitchFamily="66" charset="0"/>
                <a:ea typeface="+mn-ea"/>
              </a:rPr>
              <a:t>“</a:t>
            </a:r>
            <a:r>
              <a:rPr lang="zh-CN" altLang="en-US" dirty="0">
                <a:latin typeface="+mn-lt"/>
                <a:ea typeface="+mn-ea"/>
              </a:rPr>
              <a:t>超时等待</a:t>
            </a:r>
            <a:r>
              <a:rPr lang="zh-CN" altLang="en-US" dirty="0">
                <a:latin typeface="Comic Sans MS" panose="030F0702030302020204" pitchFamily="66" charset="0"/>
                <a:ea typeface="+mn-ea"/>
              </a:rPr>
              <a:t>”</a:t>
            </a:r>
            <a:r>
              <a:rPr lang="zh-CN" altLang="en-US" dirty="0">
                <a:latin typeface="+mn-lt"/>
                <a:ea typeface="+mn-ea"/>
              </a:rPr>
              <a:t> </a:t>
            </a:r>
            <a:r>
              <a:rPr lang="zh-CN" altLang="en-US" dirty="0">
                <a:latin typeface="Comic Sans MS" panose="030F0702030302020204" pitchFamily="66" charset="0"/>
                <a:ea typeface="+mn-ea"/>
              </a:rPr>
              <a:t>–</a:t>
            </a:r>
            <a:r>
              <a:rPr lang="zh-CN" altLang="en-US" dirty="0">
                <a:latin typeface="+mn-lt"/>
                <a:ea typeface="+mn-ea"/>
              </a:rPr>
              <a:t> 将对接收到的</a:t>
            </a:r>
            <a:r>
              <a:rPr lang="en-US" altLang="zh-CN" dirty="0">
                <a:latin typeface="+mn-lt"/>
                <a:ea typeface="+mn-ea"/>
              </a:rPr>
              <a:t>FIN</a:t>
            </a:r>
            <a:r>
              <a:rPr lang="zh-CN" altLang="en-US" dirty="0">
                <a:latin typeface="+mn-lt"/>
                <a:ea typeface="+mn-ea"/>
              </a:rPr>
              <a:t>进行确认</a:t>
            </a:r>
            <a:endParaRPr lang="zh-CN" altLang="en-US" dirty="0">
              <a:latin typeface="+mn-lt"/>
              <a:ea typeface="+mn-ea"/>
            </a:endParaRPr>
          </a:p>
          <a:p>
            <a:pPr eaLnBrk="1">
              <a:spcBef>
                <a:spcPct val="60000"/>
              </a:spcBef>
              <a:buSzPct val="85000"/>
              <a:buFont typeface="ZapfDingbats" pitchFamily="82" charset="2"/>
              <a:buNone/>
            </a:pPr>
            <a:r>
              <a:rPr lang="zh-CN" altLang="en-US" u="sng" dirty="0">
                <a:solidFill>
                  <a:srgbClr val="FF0000"/>
                </a:solidFill>
                <a:latin typeface="+mn-lt"/>
                <a:ea typeface="+mn-ea"/>
                <a:cs typeface="+mn-cs"/>
              </a:rPr>
              <a:t>步骤 4:</a:t>
            </a:r>
            <a:r>
              <a:rPr lang="zh-CN" altLang="en-US" dirty="0">
                <a:latin typeface="+mn-lt"/>
                <a:ea typeface="+mn-ea"/>
                <a:cs typeface="+mn-cs"/>
              </a:rPr>
              <a:t> </a:t>
            </a:r>
            <a:r>
              <a:rPr lang="zh-CN" altLang="en-US" sz="2400" dirty="0">
                <a:solidFill>
                  <a:schemeClr val="accent2"/>
                </a:solidFill>
                <a:latin typeface="+mn-lt"/>
                <a:ea typeface="+mn-ea"/>
                <a:cs typeface="+mn-cs"/>
              </a:rPr>
              <a:t>服务器</a:t>
            </a:r>
            <a:r>
              <a:rPr lang="zh-CN" altLang="en-US" sz="2400" dirty="0">
                <a:latin typeface="+mn-lt"/>
                <a:ea typeface="+mn-ea"/>
                <a:cs typeface="+mn-cs"/>
              </a:rPr>
              <a:t>接收</a:t>
            </a:r>
            <a:r>
              <a:rPr lang="en-US" altLang="zh-CN" sz="2400" dirty="0">
                <a:latin typeface="+mn-lt"/>
                <a:ea typeface="+mn-ea"/>
                <a:cs typeface="+mn-cs"/>
              </a:rPr>
              <a:t>ACK</a:t>
            </a:r>
            <a:r>
              <a:rPr lang="zh-CN" altLang="en-US" sz="2400" dirty="0">
                <a:latin typeface="+mn-lt"/>
                <a:ea typeface="+mn-ea"/>
                <a:cs typeface="+mn-cs"/>
              </a:rPr>
              <a:t>，连接关闭</a:t>
            </a:r>
            <a:endParaRPr lang="en-US" altLang="zh-CN" sz="2400" dirty="0">
              <a:latin typeface="+mn-lt"/>
              <a:ea typeface="+mn-ea"/>
              <a:cs typeface="+mn-cs"/>
            </a:endParaRPr>
          </a:p>
          <a:p>
            <a:pPr eaLnBrk="1">
              <a:spcBef>
                <a:spcPct val="60000"/>
              </a:spcBef>
              <a:buSzPct val="85000"/>
              <a:buFont typeface="ZapfDingbats" pitchFamily="82" charset="2"/>
              <a:buNone/>
            </a:pPr>
            <a:r>
              <a:rPr lang="zh-CN" altLang="en-US" u="sng" dirty="0">
                <a:solidFill>
                  <a:srgbClr val="FF0000"/>
                </a:solidFill>
                <a:latin typeface="+mn-lt"/>
                <a:ea typeface="+mn-ea"/>
                <a:cs typeface="+mn-cs"/>
              </a:rPr>
              <a:t>注意:</a:t>
            </a:r>
            <a:r>
              <a:rPr lang="zh-CN" altLang="en-US" dirty="0">
                <a:latin typeface="+mn-lt"/>
                <a:ea typeface="+mn-ea"/>
                <a:cs typeface="+mn-cs"/>
              </a:rPr>
              <a:t> </a:t>
            </a:r>
            <a:r>
              <a:rPr lang="zh-CN" altLang="en-US" sz="2400" dirty="0">
                <a:latin typeface="+mn-lt"/>
                <a:ea typeface="+mn-ea"/>
                <a:cs typeface="+mn-cs"/>
              </a:rPr>
              <a:t>少许修改, 可以处理并发的</a:t>
            </a:r>
            <a:r>
              <a:rPr lang="en-US" altLang="zh-CN" sz="2400" dirty="0">
                <a:latin typeface="+mn-lt"/>
                <a:ea typeface="+mn-ea"/>
                <a:cs typeface="+mn-cs"/>
              </a:rPr>
              <a:t>FIN</a:t>
            </a:r>
            <a:endParaRPr lang="en-US" altLang="zh-CN" sz="2400" dirty="0">
              <a:latin typeface="+mn-lt"/>
              <a:ea typeface="+mn-ea"/>
              <a:cs typeface="+mn-cs"/>
            </a:endParaRPr>
          </a:p>
        </p:txBody>
      </p:sp>
      <p:grpSp>
        <p:nvGrpSpPr>
          <p:cNvPr id="12296" name="Group 4"/>
          <p:cNvGrpSpPr/>
          <p:nvPr/>
        </p:nvGrpSpPr>
        <p:grpSpPr>
          <a:xfrm>
            <a:off x="4843463" y="1716088"/>
            <a:ext cx="4108450" cy="4183062"/>
            <a:chOff x="2787" y="1081"/>
            <a:chExt cx="2588" cy="2635"/>
          </a:xfrm>
        </p:grpSpPr>
        <p:sp>
          <p:nvSpPr>
            <p:cNvPr id="12297" name="Line 5"/>
            <p:cNvSpPr/>
            <p:nvPr/>
          </p:nvSpPr>
          <p:spPr>
            <a:xfrm>
              <a:off x="3396" y="1512"/>
              <a:ext cx="1596" cy="372"/>
            </a:xfrm>
            <a:prstGeom prst="line">
              <a:avLst/>
            </a:prstGeom>
            <a:ln w="28575" cap="flat" cmpd="sng">
              <a:solidFill>
                <a:schemeClr val="accent2"/>
              </a:solidFill>
              <a:prstDash val="solid"/>
              <a:headEnd type="none" w="med" len="med"/>
              <a:tailEnd type="triangle" w="med" len="med"/>
            </a:ln>
          </p:spPr>
        </p:sp>
        <p:graphicFrame>
          <p:nvGraphicFramePr>
            <p:cNvPr id="12290" name="Object 6"/>
            <p:cNvGraphicFramePr/>
            <p:nvPr/>
          </p:nvGraphicFramePr>
          <p:xfrm>
            <a:off x="3136" y="1091"/>
            <a:ext cx="306" cy="243"/>
          </p:xfrm>
          <a:graphic>
            <a:graphicData uri="http://schemas.openxmlformats.org/presentationml/2006/ole">
              <mc:AlternateContent xmlns:mc="http://schemas.openxmlformats.org/markup-compatibility/2006">
                <mc:Choice xmlns:v="urn:schemas-microsoft-com:vml" Requires="v">
                  <p:oleObj spid="_x0000_s3092" name="" r:id="rId1" imgW="1305560" imgH="1082675" progId="MS_ClipArt_Gallery.2">
                    <p:embed/>
                  </p:oleObj>
                </mc:Choice>
                <mc:Fallback>
                  <p:oleObj name="" r:id="rId1" imgW="1305560" imgH="1082675" progId="MS_ClipArt_Gallery.2">
                    <p:embed/>
                    <p:pic>
                      <p:nvPicPr>
                        <p:cNvPr id="0" name="图片 3091"/>
                        <p:cNvPicPr/>
                        <p:nvPr/>
                      </p:nvPicPr>
                      <p:blipFill>
                        <a:blip r:embed="rId2"/>
                        <a:stretch>
                          <a:fillRect/>
                        </a:stretch>
                      </p:blipFill>
                      <p:spPr>
                        <a:xfrm>
                          <a:off x="3136" y="1091"/>
                          <a:ext cx="306" cy="243"/>
                        </a:xfrm>
                        <a:prstGeom prst="rect">
                          <a:avLst/>
                        </a:prstGeom>
                        <a:noFill/>
                        <a:ln w="38100">
                          <a:noFill/>
                          <a:miter/>
                        </a:ln>
                      </p:spPr>
                    </p:pic>
                  </p:oleObj>
                </mc:Fallback>
              </mc:AlternateContent>
            </a:graphicData>
          </a:graphic>
        </p:graphicFrame>
        <p:sp>
          <p:nvSpPr>
            <p:cNvPr id="12298" name="Text Box 7"/>
            <p:cNvSpPr txBox="1"/>
            <p:nvPr/>
          </p:nvSpPr>
          <p:spPr>
            <a:xfrm>
              <a:off x="3476" y="1081"/>
              <a:ext cx="372" cy="212"/>
            </a:xfrm>
            <a:prstGeom prst="rect">
              <a:avLst/>
            </a:prstGeom>
            <a:noFill/>
            <a:ln w="9525">
              <a:noFill/>
            </a:ln>
          </p:spPr>
          <p:txBody>
            <a:bodyPr wrap="none">
              <a:spAutoFit/>
            </a:bodyPr>
            <a:p>
              <a:r>
                <a:rPr lang="zh-CN" altLang="en-US" dirty="0">
                  <a:latin typeface="Comic Sans MS" panose="030F0702030302020204" pitchFamily="66" charset="0"/>
                </a:rPr>
                <a:t>客户</a:t>
              </a:r>
              <a:endParaRPr lang="zh-CN" altLang="en-US" sz="1000" dirty="0">
                <a:latin typeface="Times New Roman" panose="02020603050405020304" pitchFamily="18" charset="0"/>
              </a:endParaRPr>
            </a:p>
          </p:txBody>
        </p:sp>
        <p:sp>
          <p:nvSpPr>
            <p:cNvPr id="12299" name="Text Box 8"/>
            <p:cNvSpPr txBox="1"/>
            <p:nvPr/>
          </p:nvSpPr>
          <p:spPr>
            <a:xfrm rot="706751">
              <a:off x="4083" y="1538"/>
              <a:ext cx="296" cy="192"/>
            </a:xfrm>
            <a:prstGeom prst="rect">
              <a:avLst/>
            </a:prstGeom>
            <a:noFill/>
            <a:ln w="9525">
              <a:noFill/>
            </a:ln>
          </p:spPr>
          <p:txBody>
            <a:bodyPr wrap="none">
              <a:spAutoFit/>
            </a:bodyPr>
            <a:p>
              <a:r>
                <a:rPr lang="en-US" altLang="zh-CN" sz="1400" dirty="0">
                  <a:latin typeface="Arial" panose="020B0604020202020204" pitchFamily="34" charset="0"/>
                </a:rPr>
                <a:t>FIN</a:t>
              </a:r>
              <a:endParaRPr lang="en-US" altLang="zh-CN" sz="1000" dirty="0">
                <a:latin typeface="Times New Roman" panose="02020603050405020304" pitchFamily="18" charset="0"/>
              </a:endParaRPr>
            </a:p>
          </p:txBody>
        </p:sp>
        <p:graphicFrame>
          <p:nvGraphicFramePr>
            <p:cNvPr id="12291" name="Object 9"/>
            <p:cNvGraphicFramePr/>
            <p:nvPr/>
          </p:nvGraphicFramePr>
          <p:xfrm>
            <a:off x="4810" y="1097"/>
            <a:ext cx="306" cy="243"/>
          </p:xfrm>
          <a:graphic>
            <a:graphicData uri="http://schemas.openxmlformats.org/presentationml/2006/ole">
              <mc:AlternateContent xmlns:mc="http://schemas.openxmlformats.org/markup-compatibility/2006">
                <mc:Choice xmlns:v="urn:schemas-microsoft-com:vml" Requires="v">
                  <p:oleObj spid="_x0000_s3093" name="" r:id="rId3" imgW="1305560" imgH="1082675" progId="MS_ClipArt_Gallery.2">
                    <p:embed/>
                  </p:oleObj>
                </mc:Choice>
                <mc:Fallback>
                  <p:oleObj name="" r:id="rId3" imgW="1305560" imgH="1082675" progId="MS_ClipArt_Gallery.2">
                    <p:embed/>
                    <p:pic>
                      <p:nvPicPr>
                        <p:cNvPr id="0" name="图片 3092"/>
                        <p:cNvPicPr/>
                        <p:nvPr/>
                      </p:nvPicPr>
                      <p:blipFill>
                        <a:blip r:embed="rId2"/>
                        <a:stretch>
                          <a:fillRect/>
                        </a:stretch>
                      </p:blipFill>
                      <p:spPr>
                        <a:xfrm>
                          <a:off x="4810" y="1097"/>
                          <a:ext cx="306" cy="243"/>
                        </a:xfrm>
                        <a:prstGeom prst="rect">
                          <a:avLst/>
                        </a:prstGeom>
                        <a:noFill/>
                        <a:ln w="38100">
                          <a:noFill/>
                          <a:miter/>
                        </a:ln>
                      </p:spPr>
                    </p:pic>
                  </p:oleObj>
                </mc:Fallback>
              </mc:AlternateContent>
            </a:graphicData>
          </a:graphic>
        </p:graphicFrame>
        <p:sp>
          <p:nvSpPr>
            <p:cNvPr id="12300" name="Text Box 10"/>
            <p:cNvSpPr txBox="1"/>
            <p:nvPr/>
          </p:nvSpPr>
          <p:spPr>
            <a:xfrm>
              <a:off x="4365" y="1093"/>
              <a:ext cx="500" cy="212"/>
            </a:xfrm>
            <a:prstGeom prst="rect">
              <a:avLst/>
            </a:prstGeom>
            <a:noFill/>
            <a:ln w="9525">
              <a:noFill/>
            </a:ln>
          </p:spPr>
          <p:txBody>
            <a:bodyPr wrap="none">
              <a:spAutoFit/>
            </a:bodyPr>
            <a:p>
              <a:r>
                <a:rPr lang="zh-CN" altLang="en-US" dirty="0">
                  <a:latin typeface="Comic Sans MS" panose="030F0702030302020204" pitchFamily="66" charset="0"/>
                </a:rPr>
                <a:t>服务器</a:t>
              </a:r>
              <a:endParaRPr lang="zh-CN" altLang="en-US" sz="1000" dirty="0">
                <a:latin typeface="Times New Roman" panose="02020603050405020304" pitchFamily="18" charset="0"/>
              </a:endParaRPr>
            </a:p>
          </p:txBody>
        </p:sp>
        <p:sp>
          <p:nvSpPr>
            <p:cNvPr id="12301" name="Line 11"/>
            <p:cNvSpPr/>
            <p:nvPr/>
          </p:nvSpPr>
          <p:spPr>
            <a:xfrm>
              <a:off x="3402" y="2796"/>
              <a:ext cx="1596" cy="372"/>
            </a:xfrm>
            <a:prstGeom prst="line">
              <a:avLst/>
            </a:prstGeom>
            <a:ln w="28575" cap="flat" cmpd="sng">
              <a:solidFill>
                <a:schemeClr val="accent2"/>
              </a:solidFill>
              <a:prstDash val="solid"/>
              <a:headEnd type="none" w="med" len="med"/>
              <a:tailEnd type="triangle" w="med" len="med"/>
            </a:ln>
          </p:spPr>
        </p:sp>
        <p:sp>
          <p:nvSpPr>
            <p:cNvPr id="12302" name="Line 12"/>
            <p:cNvSpPr/>
            <p:nvPr/>
          </p:nvSpPr>
          <p:spPr>
            <a:xfrm flipH="1">
              <a:off x="3294" y="2706"/>
              <a:ext cx="0" cy="846"/>
            </a:xfrm>
            <a:prstGeom prst="line">
              <a:avLst/>
            </a:prstGeom>
            <a:ln w="28575" cap="flat" cmpd="sng">
              <a:solidFill>
                <a:schemeClr val="tx1"/>
              </a:solidFill>
              <a:prstDash val="solid"/>
              <a:headEnd type="none" w="med" len="med"/>
              <a:tailEnd type="none" w="med" len="med"/>
            </a:ln>
          </p:spPr>
        </p:sp>
        <p:sp>
          <p:nvSpPr>
            <p:cNvPr id="12303" name="Line 13"/>
            <p:cNvSpPr/>
            <p:nvPr/>
          </p:nvSpPr>
          <p:spPr>
            <a:xfrm flipH="1">
              <a:off x="4992" y="1368"/>
              <a:ext cx="0" cy="2148"/>
            </a:xfrm>
            <a:prstGeom prst="line">
              <a:avLst/>
            </a:prstGeom>
            <a:ln w="19050" cap="flat" cmpd="sng">
              <a:solidFill>
                <a:schemeClr val="tx1"/>
              </a:solidFill>
              <a:prstDash val="solid"/>
              <a:headEnd type="none" w="med" len="med"/>
              <a:tailEnd type="none" w="med" len="med"/>
            </a:ln>
          </p:spPr>
        </p:sp>
        <p:sp>
          <p:nvSpPr>
            <p:cNvPr id="12304" name="Line 14"/>
            <p:cNvSpPr/>
            <p:nvPr/>
          </p:nvSpPr>
          <p:spPr>
            <a:xfrm flipH="1">
              <a:off x="3378" y="1974"/>
              <a:ext cx="1572" cy="474"/>
            </a:xfrm>
            <a:prstGeom prst="line">
              <a:avLst/>
            </a:prstGeom>
            <a:ln w="28575" cap="flat" cmpd="sng">
              <a:solidFill>
                <a:schemeClr val="accent2"/>
              </a:solidFill>
              <a:prstDash val="solid"/>
              <a:headEnd type="none" w="med" len="med"/>
              <a:tailEnd type="triangle" w="med" len="med"/>
            </a:ln>
          </p:spPr>
        </p:sp>
        <p:sp>
          <p:nvSpPr>
            <p:cNvPr id="12305" name="Text Box 15"/>
            <p:cNvSpPr txBox="1"/>
            <p:nvPr/>
          </p:nvSpPr>
          <p:spPr>
            <a:xfrm rot="-926867">
              <a:off x="3302" y="2034"/>
              <a:ext cx="1721" cy="192"/>
            </a:xfrm>
            <a:prstGeom prst="rect">
              <a:avLst/>
            </a:prstGeom>
            <a:noFill/>
            <a:ln w="9525">
              <a:noFill/>
            </a:ln>
          </p:spPr>
          <p:txBody>
            <a:bodyPr>
              <a:spAutoFit/>
            </a:bodyPr>
            <a:p>
              <a:r>
                <a:rPr lang="en-US" altLang="zh-CN" sz="1400" dirty="0">
                  <a:latin typeface="Arial" panose="020B0604020202020204" pitchFamily="34" charset="0"/>
                </a:rPr>
                <a:t>ACK</a:t>
              </a:r>
              <a:endParaRPr lang="en-US" altLang="zh-CN" sz="1000" dirty="0">
                <a:latin typeface="Times New Roman" panose="02020603050405020304" pitchFamily="18" charset="0"/>
              </a:endParaRPr>
            </a:p>
          </p:txBody>
        </p:sp>
        <p:sp>
          <p:nvSpPr>
            <p:cNvPr id="12306" name="Text Box 16"/>
            <p:cNvSpPr txBox="1"/>
            <p:nvPr/>
          </p:nvSpPr>
          <p:spPr>
            <a:xfrm rot="706751">
              <a:off x="4010" y="2799"/>
              <a:ext cx="347" cy="192"/>
            </a:xfrm>
            <a:prstGeom prst="rect">
              <a:avLst/>
            </a:prstGeom>
            <a:noFill/>
            <a:ln w="9525">
              <a:noFill/>
            </a:ln>
          </p:spPr>
          <p:txBody>
            <a:bodyPr wrap="none">
              <a:spAutoFit/>
            </a:bodyPr>
            <a:p>
              <a:r>
                <a:rPr lang="en-US" altLang="zh-CN" sz="1400" dirty="0">
                  <a:latin typeface="Arial" panose="020B0604020202020204" pitchFamily="34" charset="0"/>
                </a:rPr>
                <a:t>ACK</a:t>
              </a:r>
              <a:endParaRPr lang="en-US" altLang="zh-CN" sz="1400" dirty="0">
                <a:latin typeface="Arial" panose="020B0604020202020204" pitchFamily="34" charset="0"/>
              </a:endParaRPr>
            </a:p>
          </p:txBody>
        </p:sp>
        <p:sp>
          <p:nvSpPr>
            <p:cNvPr id="12307" name="Line 17"/>
            <p:cNvSpPr/>
            <p:nvPr/>
          </p:nvSpPr>
          <p:spPr>
            <a:xfrm flipH="1">
              <a:off x="3408" y="2232"/>
              <a:ext cx="1572" cy="474"/>
            </a:xfrm>
            <a:prstGeom prst="line">
              <a:avLst/>
            </a:prstGeom>
            <a:ln w="28575" cap="flat" cmpd="sng">
              <a:solidFill>
                <a:schemeClr val="accent2"/>
              </a:solidFill>
              <a:prstDash val="solid"/>
              <a:headEnd type="none" w="med" len="med"/>
              <a:tailEnd type="triangle" w="med" len="med"/>
            </a:ln>
          </p:spPr>
        </p:sp>
        <p:sp>
          <p:nvSpPr>
            <p:cNvPr id="12308" name="Text Box 18"/>
            <p:cNvSpPr txBox="1"/>
            <p:nvPr/>
          </p:nvSpPr>
          <p:spPr>
            <a:xfrm rot="-926867">
              <a:off x="3332" y="2292"/>
              <a:ext cx="1721" cy="192"/>
            </a:xfrm>
            <a:prstGeom prst="rect">
              <a:avLst/>
            </a:prstGeom>
            <a:noFill/>
            <a:ln w="9525">
              <a:noFill/>
            </a:ln>
          </p:spPr>
          <p:txBody>
            <a:bodyPr>
              <a:spAutoFit/>
            </a:bodyPr>
            <a:p>
              <a:r>
                <a:rPr lang="en-US" altLang="zh-CN" sz="1400" dirty="0">
                  <a:latin typeface="Arial" panose="020B0604020202020204" pitchFamily="34" charset="0"/>
                </a:rPr>
                <a:t>FIN</a:t>
              </a:r>
              <a:endParaRPr lang="en-US" altLang="zh-CN" sz="1000" dirty="0">
                <a:latin typeface="Times New Roman" panose="02020603050405020304" pitchFamily="18" charset="0"/>
              </a:endParaRPr>
            </a:p>
          </p:txBody>
        </p:sp>
        <p:sp>
          <p:nvSpPr>
            <p:cNvPr id="12309" name="Line 19"/>
            <p:cNvSpPr/>
            <p:nvPr/>
          </p:nvSpPr>
          <p:spPr>
            <a:xfrm>
              <a:off x="3390" y="1464"/>
              <a:ext cx="0" cy="2106"/>
            </a:xfrm>
            <a:prstGeom prst="line">
              <a:avLst/>
            </a:prstGeom>
            <a:ln w="19050" cap="flat" cmpd="sng">
              <a:solidFill>
                <a:schemeClr val="tx1"/>
              </a:solidFill>
              <a:prstDash val="solid"/>
              <a:headEnd type="none" w="med" len="med"/>
              <a:tailEnd type="none" w="med" len="med"/>
            </a:ln>
          </p:spPr>
        </p:sp>
        <p:sp>
          <p:nvSpPr>
            <p:cNvPr id="12310" name="Text Box 20"/>
            <p:cNvSpPr txBox="1"/>
            <p:nvPr/>
          </p:nvSpPr>
          <p:spPr>
            <a:xfrm>
              <a:off x="2955" y="1376"/>
              <a:ext cx="404" cy="231"/>
            </a:xfrm>
            <a:prstGeom prst="rect">
              <a:avLst/>
            </a:prstGeom>
            <a:noFill/>
            <a:ln w="9525">
              <a:noFill/>
            </a:ln>
          </p:spPr>
          <p:txBody>
            <a:bodyPr wrap="none">
              <a:spAutoFit/>
            </a:bodyPr>
            <a:p>
              <a:r>
                <a:rPr lang="zh-CN" altLang="en-US" sz="1800" dirty="0">
                  <a:latin typeface="Comic Sans MS" panose="030F0702030302020204" pitchFamily="66" charset="0"/>
                </a:rPr>
                <a:t>关闭</a:t>
              </a:r>
              <a:endParaRPr lang="zh-CN" altLang="en-US" sz="1800" dirty="0">
                <a:latin typeface="Comic Sans MS" panose="030F0702030302020204" pitchFamily="66" charset="0"/>
              </a:endParaRPr>
            </a:p>
          </p:txBody>
        </p:sp>
        <p:sp>
          <p:nvSpPr>
            <p:cNvPr id="12311" name="Text Box 21"/>
            <p:cNvSpPr txBox="1"/>
            <p:nvPr/>
          </p:nvSpPr>
          <p:spPr>
            <a:xfrm>
              <a:off x="4971" y="2090"/>
              <a:ext cx="404" cy="231"/>
            </a:xfrm>
            <a:prstGeom prst="rect">
              <a:avLst/>
            </a:prstGeom>
            <a:noFill/>
            <a:ln w="9525">
              <a:noFill/>
            </a:ln>
          </p:spPr>
          <p:txBody>
            <a:bodyPr wrap="none">
              <a:spAutoFit/>
            </a:bodyPr>
            <a:p>
              <a:r>
                <a:rPr lang="zh-CN" altLang="en-US" sz="1800" dirty="0">
                  <a:latin typeface="Comic Sans MS" panose="030F0702030302020204" pitchFamily="66" charset="0"/>
                </a:rPr>
                <a:t>关闭</a:t>
              </a:r>
              <a:endParaRPr lang="zh-CN" altLang="en-US" sz="1800" dirty="0">
                <a:latin typeface="Comic Sans MS" panose="030F0702030302020204" pitchFamily="66" charset="0"/>
              </a:endParaRPr>
            </a:p>
          </p:txBody>
        </p:sp>
        <p:sp>
          <p:nvSpPr>
            <p:cNvPr id="12312" name="Text Box 22"/>
            <p:cNvSpPr txBox="1"/>
            <p:nvPr/>
          </p:nvSpPr>
          <p:spPr>
            <a:xfrm>
              <a:off x="2787" y="3485"/>
              <a:ext cx="404" cy="231"/>
            </a:xfrm>
            <a:prstGeom prst="rect">
              <a:avLst/>
            </a:prstGeom>
            <a:noFill/>
            <a:ln w="9525">
              <a:noFill/>
            </a:ln>
          </p:spPr>
          <p:txBody>
            <a:bodyPr wrap="none">
              <a:spAutoFit/>
            </a:bodyPr>
            <a:p>
              <a:r>
                <a:rPr lang="zh-CN" altLang="en-US" sz="1800" dirty="0">
                  <a:latin typeface="Comic Sans MS" panose="030F0702030302020204" pitchFamily="66" charset="0"/>
                </a:rPr>
                <a:t>关闭</a:t>
              </a:r>
              <a:endParaRPr lang="zh-CN" altLang="en-US" sz="1800" dirty="0">
                <a:latin typeface="Comic Sans MS" panose="030F0702030302020204" pitchFamily="66" charset="0"/>
              </a:endParaRPr>
            </a:p>
          </p:txBody>
        </p:sp>
        <p:sp>
          <p:nvSpPr>
            <p:cNvPr id="12313" name="Line 23"/>
            <p:cNvSpPr/>
            <p:nvPr/>
          </p:nvSpPr>
          <p:spPr>
            <a:xfrm>
              <a:off x="3228" y="2694"/>
              <a:ext cx="120" cy="0"/>
            </a:xfrm>
            <a:prstGeom prst="line">
              <a:avLst/>
            </a:prstGeom>
            <a:ln w="28575" cap="flat" cmpd="sng">
              <a:solidFill>
                <a:schemeClr val="tx1"/>
              </a:solidFill>
              <a:prstDash val="solid"/>
              <a:headEnd type="none" w="med" len="med"/>
              <a:tailEnd type="none" w="med" len="med"/>
            </a:ln>
          </p:spPr>
        </p:sp>
        <p:sp>
          <p:nvSpPr>
            <p:cNvPr id="12314" name="Line 24"/>
            <p:cNvSpPr/>
            <p:nvPr/>
          </p:nvSpPr>
          <p:spPr>
            <a:xfrm>
              <a:off x="3237" y="3564"/>
              <a:ext cx="120" cy="0"/>
            </a:xfrm>
            <a:prstGeom prst="line">
              <a:avLst/>
            </a:prstGeom>
            <a:ln w="28575" cap="flat" cmpd="sng">
              <a:solidFill>
                <a:schemeClr val="tx1"/>
              </a:solidFill>
              <a:prstDash val="solid"/>
              <a:headEnd type="none" w="med" len="med"/>
              <a:tailEnd type="none" w="med" len="med"/>
            </a:ln>
          </p:spPr>
        </p:sp>
        <p:sp>
          <p:nvSpPr>
            <p:cNvPr id="12315" name="Text Box 25"/>
            <p:cNvSpPr txBox="1"/>
            <p:nvPr/>
          </p:nvSpPr>
          <p:spPr>
            <a:xfrm rot="-5400000">
              <a:off x="2813" y="3024"/>
              <a:ext cx="692" cy="231"/>
            </a:xfrm>
            <a:prstGeom prst="rect">
              <a:avLst/>
            </a:prstGeom>
            <a:noFill/>
            <a:ln w="9525">
              <a:noFill/>
            </a:ln>
          </p:spPr>
          <p:txBody>
            <a:bodyPr wrap="none">
              <a:spAutoFit/>
            </a:bodyPr>
            <a:p>
              <a:r>
                <a:rPr lang="zh-CN" altLang="en-US" sz="1800" dirty="0">
                  <a:latin typeface="Comic Sans MS" panose="030F0702030302020204" pitchFamily="66" charset="0"/>
                </a:rPr>
                <a:t>超时等待</a:t>
              </a:r>
              <a:endParaRPr lang="zh-CN" altLang="en-US" sz="1800" dirty="0">
                <a:latin typeface="Comic Sans MS" panose="030F0702030302020204" pitchFamily="66" charset="0"/>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页脚占位符 3"/>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08547" name="灯片编号占位符 4"/>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95236" name="Rectangle 2"/>
          <p:cNvSpPr>
            <a:spLocks noGrp="1"/>
          </p:cNvSpPr>
          <p:nvPr>
            <p:ph type="title"/>
          </p:nvPr>
        </p:nvSpPr>
        <p:spPr>
          <a:xfrm>
            <a:off x="495300" y="133350"/>
            <a:ext cx="7772400" cy="1143000"/>
          </a:xfrm>
        </p:spPr>
        <p:txBody>
          <a:bodyPr vert="horz" wrap="square" lIns="91440" tIns="45720" rIns="91440" bIns="45720" anchor="ctr" anchorCtr="0"/>
          <a:p>
            <a:r>
              <a:rPr lang="en-US" altLang="zh-CN" dirty="0"/>
              <a:t>TCP </a:t>
            </a:r>
            <a:r>
              <a:rPr lang="zh-CN" altLang="en-US" dirty="0"/>
              <a:t>连接管理 (续)</a:t>
            </a:r>
            <a:endParaRPr lang="zh-CN" altLang="en-US" dirty="0"/>
          </a:p>
        </p:txBody>
      </p:sp>
      <p:pic>
        <p:nvPicPr>
          <p:cNvPr id="95237" name="Picture 3" descr="transClient"/>
          <p:cNvPicPr>
            <a:picLocks noChangeAspect="1"/>
          </p:cNvPicPr>
          <p:nvPr/>
        </p:nvPicPr>
        <p:blipFill>
          <a:blip r:embed="rId1"/>
          <a:stretch>
            <a:fillRect/>
          </a:stretch>
        </p:blipFill>
        <p:spPr>
          <a:xfrm>
            <a:off x="0" y="1182688"/>
            <a:ext cx="4848225" cy="2605087"/>
          </a:xfrm>
          <a:prstGeom prst="rect">
            <a:avLst/>
          </a:prstGeom>
          <a:noFill/>
          <a:ln w="9525">
            <a:noFill/>
          </a:ln>
        </p:spPr>
      </p:pic>
      <p:pic>
        <p:nvPicPr>
          <p:cNvPr id="95238" name="Picture 4" descr="transServer2"/>
          <p:cNvPicPr>
            <a:picLocks noChangeAspect="1"/>
          </p:cNvPicPr>
          <p:nvPr/>
        </p:nvPicPr>
        <p:blipFill>
          <a:blip r:embed="rId2"/>
          <a:stretch>
            <a:fillRect/>
          </a:stretch>
        </p:blipFill>
        <p:spPr>
          <a:xfrm>
            <a:off x="3832225" y="3551238"/>
            <a:ext cx="4702175" cy="2794000"/>
          </a:xfrm>
          <a:prstGeom prst="rect">
            <a:avLst/>
          </a:prstGeom>
          <a:noFill/>
          <a:ln w="9525">
            <a:noFill/>
          </a:ln>
        </p:spPr>
      </p:pic>
      <p:sp>
        <p:nvSpPr>
          <p:cNvPr id="95239" name="Text Box 5"/>
          <p:cNvSpPr txBox="1"/>
          <p:nvPr/>
        </p:nvSpPr>
        <p:spPr>
          <a:xfrm>
            <a:off x="474663" y="3808413"/>
            <a:ext cx="1225550" cy="701675"/>
          </a:xfrm>
          <a:prstGeom prst="rect">
            <a:avLst/>
          </a:prstGeom>
          <a:noFill/>
          <a:ln w="9525">
            <a:noFill/>
          </a:ln>
        </p:spPr>
        <p:txBody>
          <a:bodyPr wrap="none">
            <a:spAutoFit/>
          </a:bodyPr>
          <a:p>
            <a:pPr algn="l"/>
            <a:r>
              <a:rPr lang="en-US" altLang="zh-CN" sz="2000" dirty="0">
                <a:latin typeface="Comic Sans MS" panose="030F0702030302020204" pitchFamily="66" charset="0"/>
              </a:rPr>
              <a:t>TCP </a:t>
            </a:r>
            <a:r>
              <a:rPr lang="zh-CN" altLang="en-US" sz="2000" dirty="0">
                <a:latin typeface="Comic Sans MS" panose="030F0702030302020204" pitchFamily="66" charset="0"/>
              </a:rPr>
              <a:t>客户</a:t>
            </a:r>
            <a:endParaRPr lang="zh-CN" altLang="en-US" sz="2000" dirty="0">
              <a:latin typeface="Comic Sans MS" panose="030F0702030302020204" pitchFamily="66" charset="0"/>
            </a:endParaRPr>
          </a:p>
          <a:p>
            <a:pPr algn="l"/>
            <a:r>
              <a:rPr lang="zh-CN" altLang="en-US" sz="2000" dirty="0">
                <a:latin typeface="Comic Sans MS" panose="030F0702030302020204" pitchFamily="66" charset="0"/>
              </a:rPr>
              <a:t>生命周期</a:t>
            </a:r>
            <a:endParaRPr lang="zh-CN" altLang="en-US" sz="1000" dirty="0">
              <a:latin typeface="Times New Roman" panose="02020603050405020304" pitchFamily="18" charset="0"/>
            </a:endParaRPr>
          </a:p>
        </p:txBody>
      </p:sp>
      <p:sp>
        <p:nvSpPr>
          <p:cNvPr id="95240" name="Text Box 6"/>
          <p:cNvSpPr txBox="1"/>
          <p:nvPr/>
        </p:nvSpPr>
        <p:spPr>
          <a:xfrm>
            <a:off x="6799263" y="2722563"/>
            <a:ext cx="1479550" cy="701675"/>
          </a:xfrm>
          <a:prstGeom prst="rect">
            <a:avLst/>
          </a:prstGeom>
          <a:noFill/>
          <a:ln w="9525">
            <a:noFill/>
          </a:ln>
        </p:spPr>
        <p:txBody>
          <a:bodyPr wrap="none">
            <a:spAutoFit/>
          </a:bodyPr>
          <a:p>
            <a:pPr algn="l"/>
            <a:r>
              <a:rPr lang="en-US" altLang="zh-CN" sz="2000" dirty="0">
                <a:latin typeface="Comic Sans MS" panose="030F0702030302020204" pitchFamily="66" charset="0"/>
              </a:rPr>
              <a:t>TCP </a:t>
            </a:r>
            <a:r>
              <a:rPr lang="zh-CN" altLang="en-US" sz="2000" dirty="0">
                <a:latin typeface="Comic Sans MS" panose="030F0702030302020204" pitchFamily="66" charset="0"/>
              </a:rPr>
              <a:t>服务器</a:t>
            </a:r>
            <a:endParaRPr lang="zh-CN" altLang="en-US" sz="2000" dirty="0">
              <a:latin typeface="Comic Sans MS" panose="030F0702030302020204" pitchFamily="66" charset="0"/>
            </a:endParaRPr>
          </a:p>
          <a:p>
            <a:pPr algn="l"/>
            <a:r>
              <a:rPr lang="zh-CN" altLang="en-US" sz="2000" dirty="0">
                <a:latin typeface="Comic Sans MS" panose="030F0702030302020204" pitchFamily="66" charset="0"/>
              </a:rPr>
              <a:t>生命周期</a:t>
            </a:r>
            <a:endParaRPr lang="zh-CN" altLang="en-US" sz="1000" dirty="0">
              <a:latin typeface="Times New Roman" panose="02020603050405020304"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5"/>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mn-ea"/>
                <a:cs typeface="+mn-cs"/>
              </a:rPr>
              <a:t> </a:t>
            </a:r>
            <a:r>
              <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rPr>
              <a:t>运输层</a:t>
            </a:r>
            <a:endParaRPr kumimoji="0" lang="zh-CN" altLang="en-US" sz="1400" b="0"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109571" name="灯片编号占位符 6"/>
          <p:cNvSpPr txBox="1">
            <a:spLocks noGrp="1"/>
          </p:cNvSpPr>
          <p:nvPr>
            <p:ph type="sldNum" sz="quarter" idx="4"/>
          </p:nvPr>
        </p:nvSpPr>
        <p:spPr bwMode="auto"/>
        <p:txBody>
          <a:bodyPr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defRPr>
            </a:lvl1pPr>
            <a:lvl2pPr marL="457200" lvl="1"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1600"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96260" name="Rectangle 2"/>
          <p:cNvSpPr>
            <a:spLocks noGrp="1"/>
          </p:cNvSpPr>
          <p:nvPr>
            <p:ph type="title"/>
          </p:nvPr>
        </p:nvSpPr>
        <p:spPr/>
        <p:txBody>
          <a:bodyPr vert="horz" wrap="square" lIns="91440" tIns="45720" rIns="91440" bIns="45720" anchor="ctr" anchorCtr="0"/>
          <a:p>
            <a:r>
              <a:rPr lang="zh-CN" altLang="en-US" dirty="0"/>
              <a:t>第</a:t>
            </a:r>
            <a:r>
              <a:rPr lang="en-US" altLang="zh-CN" dirty="0"/>
              <a:t>3</a:t>
            </a:r>
            <a:r>
              <a:rPr lang="zh-CN" altLang="en-US" dirty="0"/>
              <a:t>章</a:t>
            </a:r>
            <a:r>
              <a:rPr lang="en-US" altLang="zh-CN" dirty="0"/>
              <a:t> </a:t>
            </a:r>
            <a:r>
              <a:rPr lang="zh-CN" altLang="en-US" dirty="0"/>
              <a:t>要点</a:t>
            </a:r>
            <a:endParaRPr lang="en-US" altLang="zh-CN" dirty="0"/>
          </a:p>
        </p:txBody>
      </p:sp>
      <p:sp>
        <p:nvSpPr>
          <p:cNvPr id="96261" name="Rectangle 3"/>
          <p:cNvSpPr>
            <a:spLocks noGrp="1"/>
          </p:cNvSpPr>
          <p:nvPr>
            <p:ph sz="half" idx="1"/>
          </p:nvPr>
        </p:nvSpPr>
        <p:spPr>
          <a:xfrm>
            <a:off x="4648200" y="1600200"/>
            <a:ext cx="3810000" cy="4648200"/>
          </a:xfrm>
        </p:spPr>
        <p:txBody>
          <a:bodyPr vert="horz" wrap="square" lIns="91440" tIns="45720" rIns="91440" bIns="45720" anchor="t" anchorCtr="0"/>
          <a:p>
            <a:pPr eaLnBrk="1">
              <a:buSzPct val="85000"/>
            </a:pPr>
            <a:r>
              <a:rPr lang="en-US" altLang="zh-CN" sz="2400" dirty="0">
                <a:latin typeface="+mn-lt"/>
                <a:ea typeface="+mn-ea"/>
                <a:cs typeface="+mn-cs"/>
              </a:rPr>
              <a:t>3.5 </a:t>
            </a:r>
            <a:r>
              <a:rPr lang="zh-CN" altLang="en-US" sz="2400" dirty="0">
                <a:latin typeface="+mn-lt"/>
                <a:ea typeface="+mn-ea"/>
                <a:cs typeface="+mn-cs"/>
              </a:rPr>
              <a:t>面向连接的传输</a:t>
            </a:r>
            <a:r>
              <a:rPr lang="en-US" altLang="zh-CN" sz="2400" dirty="0">
                <a:latin typeface="+mn-lt"/>
                <a:ea typeface="+mn-ea"/>
                <a:cs typeface="+mn-cs"/>
              </a:rPr>
              <a:t>: TCP</a:t>
            </a:r>
            <a:endParaRPr lang="en-US" altLang="zh-CN" sz="2400" dirty="0">
              <a:latin typeface="+mn-lt"/>
              <a:ea typeface="+mn-ea"/>
              <a:cs typeface="+mn-cs"/>
            </a:endParaRPr>
          </a:p>
          <a:p>
            <a:pPr lvl="1" eaLnBrk="1">
              <a:buSzPct val="75000"/>
            </a:pPr>
            <a:r>
              <a:rPr lang="zh-CN" altLang="en-US" sz="2000" dirty="0">
                <a:latin typeface="+mn-lt"/>
                <a:ea typeface="+mn-ea"/>
              </a:rPr>
              <a:t>报文段结构</a:t>
            </a:r>
            <a:endParaRPr lang="zh-CN" altLang="en-US" sz="2000" dirty="0">
              <a:latin typeface="+mn-lt"/>
              <a:ea typeface="+mn-ea"/>
            </a:endParaRPr>
          </a:p>
          <a:p>
            <a:pPr lvl="1" eaLnBrk="1">
              <a:buSzPct val="75000"/>
            </a:pPr>
            <a:r>
              <a:rPr lang="zh-CN" altLang="en-US" sz="2000" dirty="0">
                <a:latin typeface="+mn-lt"/>
                <a:ea typeface="+mn-ea"/>
              </a:rPr>
              <a:t>可靠数据传输</a:t>
            </a:r>
            <a:endParaRPr lang="zh-CN" altLang="en-US" sz="2000" dirty="0">
              <a:latin typeface="+mn-lt"/>
              <a:ea typeface="+mn-ea"/>
            </a:endParaRPr>
          </a:p>
          <a:p>
            <a:pPr lvl="1" eaLnBrk="1">
              <a:buSzPct val="75000"/>
            </a:pPr>
            <a:r>
              <a:rPr lang="zh-CN" altLang="en-US" sz="2000" dirty="0">
                <a:latin typeface="+mn-lt"/>
                <a:ea typeface="+mn-ea"/>
              </a:rPr>
              <a:t>流量控制</a:t>
            </a:r>
            <a:endParaRPr lang="zh-CN" altLang="en-US" sz="2000" dirty="0">
              <a:latin typeface="+mn-lt"/>
              <a:ea typeface="+mn-ea"/>
            </a:endParaRPr>
          </a:p>
          <a:p>
            <a:pPr lvl="1" eaLnBrk="1">
              <a:buSzPct val="75000"/>
            </a:pPr>
            <a:r>
              <a:rPr lang="zh-CN" altLang="en-US" sz="2000" dirty="0">
                <a:latin typeface="+mn-lt"/>
                <a:ea typeface="+mn-ea"/>
              </a:rPr>
              <a:t>连接管理</a:t>
            </a:r>
            <a:endParaRPr lang="zh-CN" altLang="en-US" sz="2000" dirty="0">
              <a:latin typeface="+mn-lt"/>
              <a:ea typeface="+mn-ea"/>
            </a:endParaRPr>
          </a:p>
          <a:p>
            <a:pPr eaLnBrk="1">
              <a:buSzPct val="85000"/>
            </a:pPr>
            <a:r>
              <a:rPr lang="en-US" altLang="zh-CN" sz="2400" dirty="0">
                <a:solidFill>
                  <a:srgbClr val="FF0000"/>
                </a:solidFill>
                <a:latin typeface="+mn-lt"/>
                <a:ea typeface="+mn-ea"/>
                <a:cs typeface="+mn-cs"/>
              </a:rPr>
              <a:t>3.6 </a:t>
            </a:r>
            <a:r>
              <a:rPr lang="zh-CN" altLang="en-US" sz="2400" dirty="0">
                <a:solidFill>
                  <a:srgbClr val="FF0000"/>
                </a:solidFill>
                <a:latin typeface="+mn-lt"/>
                <a:ea typeface="+mn-ea"/>
                <a:cs typeface="+mn-cs"/>
              </a:rPr>
              <a:t>拥塞控制的原则</a:t>
            </a:r>
            <a:endParaRPr lang="zh-CN" altLang="en-US" sz="2400" dirty="0">
              <a:solidFill>
                <a:srgbClr val="FF0000"/>
              </a:solidFill>
              <a:latin typeface="+mn-lt"/>
              <a:ea typeface="+mn-ea"/>
              <a:cs typeface="+mn-cs"/>
            </a:endParaRPr>
          </a:p>
          <a:p>
            <a:pPr eaLnBrk="1">
              <a:buSzPct val="85000"/>
            </a:pPr>
            <a:r>
              <a:rPr lang="en-US" altLang="zh-CN" sz="2400" dirty="0">
                <a:latin typeface="+mn-lt"/>
                <a:ea typeface="+mn-ea"/>
                <a:cs typeface="+mn-cs"/>
              </a:rPr>
              <a:t>3.7 TCP</a:t>
            </a:r>
            <a:r>
              <a:rPr lang="zh-CN" altLang="en-US" sz="2400" dirty="0">
                <a:latin typeface="+mn-lt"/>
                <a:ea typeface="+mn-ea"/>
                <a:cs typeface="+mn-cs"/>
              </a:rPr>
              <a:t>拥塞控制</a:t>
            </a:r>
            <a:endParaRPr lang="en-US" altLang="zh-CN" sz="2400" dirty="0">
              <a:latin typeface="+mn-lt"/>
              <a:ea typeface="+mn-ea"/>
              <a:cs typeface="+mn-cs"/>
            </a:endParaRPr>
          </a:p>
          <a:p>
            <a:pPr lvl="1" eaLnBrk="1">
              <a:buSzPct val="75000"/>
            </a:pPr>
            <a:r>
              <a:rPr lang="zh-CN" altLang="en-US" sz="2000" dirty="0">
                <a:latin typeface="+mn-lt"/>
                <a:ea typeface="+mn-ea"/>
              </a:rPr>
              <a:t>机制</a:t>
            </a:r>
            <a:endParaRPr lang="zh-CN" altLang="en-US" sz="2000" dirty="0">
              <a:latin typeface="+mn-lt"/>
              <a:ea typeface="+mn-ea"/>
            </a:endParaRPr>
          </a:p>
          <a:p>
            <a:pPr lvl="1" eaLnBrk="1">
              <a:buSzPct val="75000"/>
            </a:pPr>
            <a:r>
              <a:rPr lang="en-US" altLang="zh-CN" sz="2000" dirty="0">
                <a:latin typeface="+mn-lt"/>
                <a:ea typeface="+mn-ea"/>
              </a:rPr>
              <a:t>TCP</a:t>
            </a:r>
            <a:r>
              <a:rPr lang="zh-CN" altLang="en-US" sz="2000" dirty="0">
                <a:latin typeface="+mn-lt"/>
                <a:ea typeface="+mn-ea"/>
              </a:rPr>
              <a:t>吞吐量</a:t>
            </a:r>
            <a:endParaRPr lang="zh-CN" altLang="en-US" sz="2000" dirty="0">
              <a:latin typeface="+mn-lt"/>
              <a:ea typeface="+mn-ea"/>
            </a:endParaRPr>
          </a:p>
          <a:p>
            <a:pPr lvl="1" eaLnBrk="1">
              <a:buSzPct val="75000"/>
            </a:pPr>
            <a:r>
              <a:rPr lang="en-US" altLang="zh-CN" sz="2000" dirty="0">
                <a:latin typeface="+mn-lt"/>
                <a:ea typeface="+mn-ea"/>
              </a:rPr>
              <a:t>TCP</a:t>
            </a:r>
            <a:r>
              <a:rPr lang="zh-CN" altLang="en-US" sz="2000" dirty="0">
                <a:latin typeface="+mn-lt"/>
                <a:ea typeface="+mn-ea"/>
              </a:rPr>
              <a:t>公平性</a:t>
            </a:r>
            <a:endParaRPr lang="zh-CN" altLang="en-US" sz="2000" dirty="0">
              <a:solidFill>
                <a:srgbClr val="FF0000"/>
              </a:solidFill>
              <a:latin typeface="+mn-lt"/>
              <a:ea typeface="+mn-ea"/>
            </a:endParaRPr>
          </a:p>
          <a:p>
            <a:pPr lvl="1" eaLnBrk="1">
              <a:buSzPct val="75000"/>
            </a:pPr>
            <a:r>
              <a:rPr lang="zh-CN" altLang="en-US" sz="2000" dirty="0">
                <a:latin typeface="+mn-lt"/>
                <a:ea typeface="+mn-ea"/>
              </a:rPr>
              <a:t>时延模型</a:t>
            </a:r>
            <a:endParaRPr lang="en-US" altLang="zh-CN" sz="2000" dirty="0">
              <a:solidFill>
                <a:srgbClr val="FF0000"/>
              </a:solidFill>
              <a:latin typeface="+mn-lt"/>
              <a:ea typeface="+mn-ea"/>
            </a:endParaRPr>
          </a:p>
        </p:txBody>
      </p:sp>
      <p:sp>
        <p:nvSpPr>
          <p:cNvPr id="96262" name="Rectangle 4"/>
          <p:cNvSpPr/>
          <p:nvPr/>
        </p:nvSpPr>
        <p:spPr>
          <a:xfrm>
            <a:off x="533400" y="1600200"/>
            <a:ext cx="3810000" cy="4648200"/>
          </a:xfrm>
          <a:prstGeom prst="rect">
            <a:avLst/>
          </a:prstGeom>
          <a:noFill/>
          <a:ln w="9525">
            <a:noFill/>
          </a:ln>
        </p:spPr>
        <p:txBody>
          <a:bodyPr/>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3.1 </a:t>
            </a:r>
            <a:r>
              <a:rPr lang="zh-CN" altLang="en-US" sz="2400" dirty="0">
                <a:latin typeface="Times New Roman" panose="02020603050405020304" pitchFamily="18" charset="0"/>
              </a:rPr>
              <a:t>运输层服务</a:t>
            </a:r>
            <a:endParaRPr lang="zh-CN" altLang="en-US"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3.2 </a:t>
            </a:r>
            <a:r>
              <a:rPr lang="zh-CN" altLang="en-US" sz="2400" dirty="0">
                <a:latin typeface="Times New Roman" panose="02020603050405020304" pitchFamily="18" charset="0"/>
              </a:rPr>
              <a:t>复用与分解</a:t>
            </a:r>
            <a:endParaRPr lang="zh-CN" altLang="en-US"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3.3 </a:t>
            </a:r>
            <a:r>
              <a:rPr lang="zh-CN" altLang="en-US" sz="2400" dirty="0">
                <a:latin typeface="Times New Roman" panose="02020603050405020304" pitchFamily="18" charset="0"/>
              </a:rPr>
              <a:t>无连接传输</a:t>
            </a:r>
            <a:r>
              <a:rPr lang="en-US" altLang="zh-CN" sz="2400" dirty="0">
                <a:latin typeface="Times New Roman" panose="02020603050405020304" pitchFamily="18" charset="0"/>
              </a:rPr>
              <a:t>: UDP</a:t>
            </a:r>
            <a:endParaRPr lang="en-US" altLang="zh-CN" sz="2400" dirty="0">
              <a:latin typeface="Times New Roman" panose="02020603050405020304" pitchFamily="18" charset="0"/>
            </a:endParaRPr>
          </a:p>
          <a:p>
            <a:pPr marL="342900" indent="-342900" algn="l" eaLnBrk="1">
              <a:spcBef>
                <a:spcPct val="20000"/>
              </a:spcBef>
              <a:buClr>
                <a:schemeClr val="accent2"/>
              </a:buClr>
              <a:buSzPct val="85000"/>
              <a:buFont typeface="ZapfDingbats" pitchFamily="82" charset="2"/>
              <a:buChar char="r"/>
            </a:pPr>
            <a:r>
              <a:rPr lang="en-US" altLang="zh-CN" sz="2400" dirty="0">
                <a:latin typeface="Times New Roman" panose="02020603050405020304" pitchFamily="18" charset="0"/>
              </a:rPr>
              <a:t>3.4 </a:t>
            </a:r>
            <a:r>
              <a:rPr lang="zh-CN" altLang="en-US" sz="2400" dirty="0">
                <a:latin typeface="Times New Roman" panose="02020603050405020304" pitchFamily="18" charset="0"/>
              </a:rPr>
              <a:t>可靠数据传输的原则</a:t>
            </a:r>
            <a:endParaRPr lang="zh-CN" altLang="en-US" sz="24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rdt1</a:t>
            </a:r>
            <a:endParaRPr lang="en-US" altLang="zh-CN"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rdt2</a:t>
            </a:r>
            <a:endParaRPr lang="en-US" altLang="zh-CN"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en-US" altLang="zh-CN" sz="2000" dirty="0">
                <a:latin typeface="Times New Roman" panose="02020603050405020304" pitchFamily="18" charset="0"/>
              </a:rPr>
              <a:t>rdt3</a:t>
            </a:r>
            <a:endParaRPr lang="en-US" altLang="zh-CN" sz="2000" dirty="0">
              <a:latin typeface="Times New Roman" panose="02020603050405020304" pitchFamily="18" charset="0"/>
            </a:endParaRPr>
          </a:p>
          <a:p>
            <a:pPr marL="742950" lvl="1" indent="-285750" algn="l" eaLnBrk="1">
              <a:spcBef>
                <a:spcPct val="20000"/>
              </a:spcBef>
              <a:buClr>
                <a:schemeClr val="accent2"/>
              </a:buClr>
              <a:buSzPct val="75000"/>
              <a:buFont typeface="ZapfDingbats" pitchFamily="82" charset="2"/>
              <a:buChar char="m"/>
            </a:pPr>
            <a:r>
              <a:rPr lang="zh-CN" altLang="en-US" sz="2000" dirty="0">
                <a:latin typeface="Times New Roman" panose="02020603050405020304" pitchFamily="18" charset="0"/>
              </a:rPr>
              <a:t>流水线协议</a:t>
            </a:r>
            <a:endParaRPr lang="zh-CN" altLang="en-US" sz="2000" dirty="0">
              <a:latin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COMMONDATA" val="eyJoZGlkIjoiNTM3MmU4YzAwN2E2NGE2YjgxODM5Mzc4MmI0ZTI0NjAifQ=="/>
  <p:tag name="commondata" val="eyJoZGlkIjoiNzQ4YzNhOGQ3YWVlMjQyYmJmNDZjZmVkNjYxZjU5ZTA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23338</Words>
  <Application>WPS 演示</Application>
  <PresentationFormat>全屏显示(4:3)</PresentationFormat>
  <Paragraphs>3100</Paragraphs>
  <Slides>116</Slides>
  <Notes>96</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51</vt:i4>
      </vt:variant>
      <vt:variant>
        <vt:lpstr>幻灯片标题</vt:lpstr>
      </vt:variant>
      <vt:variant>
        <vt:i4>116</vt:i4>
      </vt:variant>
    </vt:vector>
  </HeadingPairs>
  <TitlesOfParts>
    <vt:vector size="184" baseType="lpstr">
      <vt:lpstr>Arial</vt:lpstr>
      <vt:lpstr>宋体</vt:lpstr>
      <vt:lpstr>Wingdings</vt:lpstr>
      <vt:lpstr>Comic Sans MS</vt:lpstr>
      <vt:lpstr>Times New Roman</vt:lpstr>
      <vt:lpstr>黑体</vt:lpstr>
      <vt:lpstr>ZapfDingbats</vt:lpstr>
      <vt:lpstr>微软雅黑</vt:lpstr>
      <vt:lpstr>Arial Unicode MS</vt:lpstr>
      <vt:lpstr>Courier New</vt:lpstr>
      <vt:lpstr>Symbol</vt:lpstr>
      <vt:lpstr>Tahoma</vt:lpstr>
      <vt:lpstr>MS PGothic</vt:lpstr>
      <vt:lpstr>Arial Rounded MT Bold</vt:lpstr>
      <vt:lpstr>Calibri</vt:lpstr>
      <vt:lpstr>Default Design</vt:lpstr>
      <vt:lpstr>1_Default Design</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Word.Picture.8</vt:lpstr>
      <vt:lpstr>Word.Picture.8</vt:lpstr>
      <vt:lpstr>Word.Picture.8</vt:lpstr>
      <vt:lpstr>Visio.Drawing.5</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Visio.Drawing.11</vt:lpstr>
      <vt:lpstr>MS_ClipArt_Gallery.2</vt:lpstr>
      <vt:lpstr>MS_ClipArt_Gallery.2</vt:lpstr>
      <vt:lpstr>MS_ClipArt_Gallery.2</vt:lpstr>
      <vt:lpstr>MS_ClipArt_Gallery.2</vt:lpstr>
      <vt:lpstr>MS_ClipArt_Gallery.2</vt:lpstr>
      <vt:lpstr>MS_ClipArt_Gallery.2</vt:lpstr>
      <vt:lpstr>MS_ClipArt_Gallery.2</vt:lpstr>
      <vt:lpstr>第3章:运输层</vt:lpstr>
      <vt:lpstr>第3章 要点</vt:lpstr>
      <vt:lpstr>运输服务和协议</vt:lpstr>
      <vt:lpstr>运输层 vs. 网络层</vt:lpstr>
      <vt:lpstr>PowerPoint 演示文稿</vt:lpstr>
      <vt:lpstr>PowerPoint 演示文稿</vt:lpstr>
      <vt:lpstr>PowerPoint 演示文稿</vt:lpstr>
      <vt:lpstr>因特网运输层协议</vt:lpstr>
      <vt:lpstr>第3章 要点</vt:lpstr>
      <vt:lpstr>PowerPoint 演示文稿</vt:lpstr>
      <vt:lpstr>复用/分解</vt:lpstr>
      <vt:lpstr>PowerPoint 演示文稿</vt:lpstr>
      <vt:lpstr>PowerPoint 演示文稿</vt:lpstr>
      <vt:lpstr>PowerPoint 演示文稿</vt:lpstr>
      <vt:lpstr>无连接分解</vt:lpstr>
      <vt:lpstr>无连接分解(续)</vt:lpstr>
      <vt:lpstr>面向连接分解</vt:lpstr>
      <vt:lpstr>面向连接分解 (续)</vt:lpstr>
      <vt:lpstr>PowerPoint 演示文稿</vt:lpstr>
      <vt:lpstr>面向连接分解: 多线程Web服务器</vt:lpstr>
      <vt:lpstr>第3章 要点</vt:lpstr>
      <vt:lpstr>UDP: 用户数据报协议 [RFC 768]</vt:lpstr>
      <vt:lpstr>PowerPoint 演示文稿</vt:lpstr>
      <vt:lpstr>PowerPoint 演示文稿</vt:lpstr>
      <vt:lpstr>UDP: 其他</vt:lpstr>
      <vt:lpstr>PowerPoint 演示文稿</vt:lpstr>
      <vt:lpstr>UDP校验和</vt:lpstr>
      <vt:lpstr>互联网检查和例子</vt:lpstr>
      <vt:lpstr>第3章 要点</vt:lpstr>
      <vt:lpstr>可靠数据传输的原则</vt:lpstr>
      <vt:lpstr>可靠数据传输: 基本概念</vt:lpstr>
      <vt:lpstr>可靠数据传输: 基本概念</vt:lpstr>
      <vt:lpstr>Rdt1.0: 经可靠信道的可靠传输</vt:lpstr>
      <vt:lpstr>Rdt2.0: 具有比特差错的信道</vt:lpstr>
      <vt:lpstr>rdt2.0: FSM规格参数</vt:lpstr>
      <vt:lpstr>rdt2.0: 无差错时的操作</vt:lpstr>
      <vt:lpstr>rdt2.0: 有差错时的情况</vt:lpstr>
      <vt:lpstr>rdt2.0有重大的缺陷!</vt:lpstr>
      <vt:lpstr>rdt2.1: 发送方, 处理受损的ACK/NAK</vt:lpstr>
      <vt:lpstr>rdt2.1: 接收方,处理受损的ACK/NAK</vt:lpstr>
      <vt:lpstr>rdt2.1: 讨论</vt:lpstr>
      <vt:lpstr>rdt2.2: 一种无NAK的协议</vt:lpstr>
      <vt:lpstr>rdt2.2: 发送方, 接收方片段</vt:lpstr>
      <vt:lpstr>rdt3.0: 具有差错和丢包的信道</vt:lpstr>
      <vt:lpstr>rdt3.0发送方</vt:lpstr>
      <vt:lpstr>rdt3.0 in action</vt:lpstr>
      <vt:lpstr>rdt3.0 in action</vt:lpstr>
      <vt:lpstr>rdt3.0的性能</vt:lpstr>
      <vt:lpstr>rdt3.0: 停等协议的运行</vt:lpstr>
      <vt:lpstr>第3章 要点</vt:lpstr>
      <vt:lpstr>流水线协议</vt:lpstr>
      <vt:lpstr>流水线协议: 增加利用率</vt:lpstr>
      <vt:lpstr>Go-Back-N</vt:lpstr>
      <vt:lpstr>GBN: 发送方扩展的 FSM</vt:lpstr>
      <vt:lpstr>GBN: 接收方扩展 FSM</vt:lpstr>
      <vt:lpstr>GBN in action</vt:lpstr>
      <vt:lpstr>PowerPoint 演示文稿</vt:lpstr>
      <vt:lpstr>选择性重传（Selective Repeat）</vt:lpstr>
      <vt:lpstr>选择性重传: 发送方, 接收方窗口</vt:lpstr>
      <vt:lpstr>选择性重传</vt:lpstr>
      <vt:lpstr>选择重传的操作</vt:lpstr>
      <vt:lpstr>PowerPoint 演示文稿</vt:lpstr>
      <vt:lpstr>PowerPoint 演示文稿</vt:lpstr>
      <vt:lpstr>PowerPoint 演示文稿</vt:lpstr>
      <vt:lpstr>可靠数据传输机制及用途总结</vt:lpstr>
      <vt:lpstr>第3章 要点</vt:lpstr>
      <vt:lpstr>TCP概述  RFCs: 793, 1122, 1323, 2018, 2581</vt:lpstr>
      <vt:lpstr>TCP 报文段结构</vt:lpstr>
      <vt:lpstr>TCP序号和确认号</vt:lpstr>
      <vt:lpstr>TCP往返时延(RTT)的估计与超时</vt:lpstr>
      <vt:lpstr>TCP 往返时间：SampleRTT，EstimatedRTT</vt:lpstr>
      <vt:lpstr>TCP 往返时间：DevRTT RTT的变化</vt:lpstr>
      <vt:lpstr>第3章 要点</vt:lpstr>
      <vt:lpstr>TCP 可靠数据传输</vt:lpstr>
      <vt:lpstr>TCP 发送方事件</vt:lpstr>
      <vt:lpstr>TCP 发送方(simplified)</vt:lpstr>
      <vt:lpstr>TCP  发送方 (简化的)</vt:lpstr>
      <vt:lpstr>TCP: 重传的情况</vt:lpstr>
      <vt:lpstr>TCP 重传情况(续)</vt:lpstr>
      <vt:lpstr>TCP ACK 产生 [RFC 1122, RFC 2581]</vt:lpstr>
      <vt:lpstr>快速重传</vt:lpstr>
      <vt:lpstr>TCP 快速重传</vt:lpstr>
      <vt:lpstr>快速重传算法:</vt:lpstr>
      <vt:lpstr>第3章 要点</vt:lpstr>
      <vt:lpstr>TCP 流量控制</vt:lpstr>
      <vt:lpstr>TCP 流量控制</vt:lpstr>
      <vt:lpstr>PowerPoint 演示文稿</vt:lpstr>
      <vt:lpstr>TCP流控: 工作原理</vt:lpstr>
      <vt:lpstr>TCP 流量控制</vt:lpstr>
      <vt:lpstr>流量控制举例</vt:lpstr>
      <vt:lpstr>第3章 要点</vt:lpstr>
      <vt:lpstr>TCP 连接管理</vt:lpstr>
      <vt:lpstr>PowerPoint 演示文稿</vt:lpstr>
      <vt:lpstr>PowerPoint 演示文稿</vt:lpstr>
      <vt:lpstr>TCP 连接管理</vt:lpstr>
      <vt:lpstr>TCP 连接管理 (续)</vt:lpstr>
      <vt:lpstr>TCP 连接管理 (续)</vt:lpstr>
      <vt:lpstr>TCP 连接管理 (续)</vt:lpstr>
      <vt:lpstr>第3章 要点</vt:lpstr>
      <vt:lpstr>拥塞控制原理</vt:lpstr>
      <vt:lpstr>拥塞的原因与开销: 情况1 </vt:lpstr>
      <vt:lpstr>拥塞的原因与开销 : 情况2 </vt:lpstr>
      <vt:lpstr>拥塞的原因与开销: 情况2 (续) </vt:lpstr>
      <vt:lpstr>PowerPoint 演示文稿</vt:lpstr>
      <vt:lpstr>拥塞的原因与开销: 情况3 </vt:lpstr>
      <vt:lpstr>拥塞的原因与开销: 情况3 (续) </vt:lpstr>
      <vt:lpstr>拥塞控制方法</vt:lpstr>
      <vt:lpstr>第3章 要点</vt:lpstr>
      <vt:lpstr>PowerPoint 演示文稿</vt:lpstr>
      <vt:lpstr>TCP 拥塞控制</vt:lpstr>
      <vt:lpstr>TCP加增倍减 AIMD</vt:lpstr>
      <vt:lpstr>TCP慢启动</vt:lpstr>
      <vt:lpstr>TCP 慢启动(续)</vt:lpstr>
      <vt:lpstr>改进</vt:lpstr>
      <vt:lpstr>改进 (续)</vt:lpstr>
      <vt:lpstr>TCP 拥塞控制：小结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3rd Edition: Chapter 3</dc:title>
  <dc:creator>陈鸣</dc:creator>
  <cp:lastModifiedBy>Administrator</cp:lastModifiedBy>
  <cp:revision>332</cp:revision>
  <cp:lastPrinted>2000-04-27T09:23:00Z</cp:lastPrinted>
  <dcterms:created xsi:type="dcterms:W3CDTF">1999-10-08T19:08:00Z</dcterms:created>
  <dcterms:modified xsi:type="dcterms:W3CDTF">2024-09-23T09:31:01Z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33B2A2ABE28A47F7A185D1FE596541D9_12</vt:lpwstr>
  </property>
  <property fmtid="{D5CDD505-2E9C-101B-9397-08002B2CF9AE}" pid="3" name="KSOProductBuildVer">
    <vt:lpwstr>2052-12.1.0.17857</vt:lpwstr>
  </property>
</Properties>
</file>